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85" r:id="rId3"/>
    <p:sldId id="286" r:id="rId4"/>
    <p:sldId id="289" r:id="rId5"/>
    <p:sldId id="306" r:id="rId6"/>
    <p:sldId id="288" r:id="rId7"/>
    <p:sldId id="290" r:id="rId8"/>
    <p:sldId id="291" r:id="rId9"/>
    <p:sldId id="307" r:id="rId10"/>
    <p:sldId id="308" r:id="rId11"/>
    <p:sldId id="292" r:id="rId12"/>
    <p:sldId id="309" r:id="rId13"/>
    <p:sldId id="310" r:id="rId14"/>
    <p:sldId id="312" r:id="rId15"/>
    <p:sldId id="311" r:id="rId16"/>
    <p:sldId id="315" r:id="rId17"/>
    <p:sldId id="316" r:id="rId18"/>
    <p:sldId id="313" r:id="rId19"/>
    <p:sldId id="314" r:id="rId20"/>
    <p:sldId id="321" r:id="rId21"/>
    <p:sldId id="293" r:id="rId22"/>
    <p:sldId id="322" r:id="rId23"/>
    <p:sldId id="323" r:id="rId24"/>
    <p:sldId id="297" r:id="rId25"/>
    <p:sldId id="298" r:id="rId26"/>
    <p:sldId id="299" r:id="rId27"/>
    <p:sldId id="326" r:id="rId28"/>
    <p:sldId id="325" r:id="rId29"/>
    <p:sldId id="30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AE6F9D-7203-446D-82C1-2590DD051B44}" type="slidenum">
              <a:rPr lang="zh-CN" altLang="en-US" sz="1200">
                <a:latin typeface="Arial" charset="0"/>
              </a:rPr>
              <a:pPr eaLnBrk="1" hangingPunct="1"/>
              <a:t>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AE6F9D-7203-446D-82C1-2590DD051B44}" type="slidenum">
              <a:rPr lang="zh-CN" altLang="en-US" sz="1200">
                <a:latin typeface="Arial" charset="0"/>
              </a:rPr>
              <a:pPr eaLnBrk="1" hangingPunct="1"/>
              <a:t>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9507E7D-49CD-440E-BCD1-E877376E6E76}" type="slidenum">
              <a:rPr lang="zh-CN" altLang="en-US" sz="1200">
                <a:latin typeface="Arial" charset="0"/>
              </a:rPr>
              <a:pPr eaLnBrk="1" hangingPunct="1"/>
              <a:t>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591600D-3733-461D-807A-0102233BD933}" type="slidenum">
              <a:rPr lang="zh-CN" altLang="en-US" sz="1200">
                <a:latin typeface="Arial" charset="0"/>
              </a:rPr>
              <a:pPr eaLnBrk="1" hangingPunct="1"/>
              <a:t>26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591600D-3733-461D-807A-0102233BD933}" type="slidenum">
              <a:rPr lang="zh-CN" altLang="en-US" sz="1200">
                <a:latin typeface="Arial" charset="0"/>
              </a:rPr>
              <a:pPr eaLnBrk="1" hangingPunct="1"/>
              <a:t>27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852-1398-4D2C-AC02-E5F387C12ACE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AB47-D7BC-409D-8E32-EBA8114819A6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4BA-A3C7-4C5C-981B-A201FB2D1C96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1C6-BCAB-4C50-8DFD-F9AE245778E5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19D0-17F7-461C-A6EA-1D69EB096020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84EC-E101-4078-A668-C54DC0D3FADB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FD1-DCC0-4E49-B4E3-405BAD3286BD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410A-7A70-4947-9DE4-6C4B2AC4FC89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CC8C-F25A-438B-9AC2-9C997E05C1E0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4769-5AA2-4E2F-AAC3-B233678D0115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6DEE-9A88-40C8-951E-5D2CC54AA3CF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5EC5-845C-4CBB-8149-8FEDF387D58D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veexample.pearsoncmg.com/liang/animation/anim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349375"/>
            <a:ext cx="7772400" cy="2232025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4000" b="1" dirty="0">
                <a:ea typeface="PMingLiU" pitchFamily="18" charset="-120"/>
              </a:rPr>
            </a:b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4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zh-TW" sz="40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6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Queues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620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5426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33" name="Picture 9" descr="d:\Desktop\Perfect-sco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752" y="2057400"/>
            <a:ext cx="1000248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Queue Implementation Using Array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ea typeface="宋体" pitchFamily="2" charset="-122"/>
              </a:rPr>
              <a:t>Naive way: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Dequeue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the front index is fixed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element at the front the queue is removed</a:t>
            </a:r>
          </a:p>
          <a:p>
            <a:pPr lvl="1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Move all the elements after it by one position.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74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762000" y="5410200"/>
            <a:ext cx="990600" cy="762000"/>
            <a:chOff x="2928" y="2736"/>
            <a:chExt cx="624" cy="480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371600" y="3886200"/>
            <a:ext cx="990600" cy="869950"/>
            <a:chOff x="2974" y="1776"/>
            <a:chExt cx="624" cy="548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5814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1910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8006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505200" y="5422900"/>
            <a:ext cx="990600" cy="762000"/>
            <a:chOff x="2928" y="2736"/>
            <a:chExt cx="624" cy="480"/>
          </a:xfrm>
        </p:grpSpPr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3505200" y="3898900"/>
            <a:ext cx="990600" cy="869950"/>
            <a:chOff x="2974" y="1776"/>
            <a:chExt cx="624" cy="548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641725" y="62134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64008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70104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76200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6324600" y="5410200"/>
            <a:ext cx="990600" cy="762000"/>
            <a:chOff x="2928" y="2736"/>
            <a:chExt cx="624" cy="480"/>
          </a:xfrm>
        </p:grpSpPr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5"/>
          <p:cNvGrpSpPr>
            <a:grpSpLocks/>
          </p:cNvGrpSpPr>
          <p:nvPr/>
        </p:nvGrpSpPr>
        <p:grpSpPr bwMode="auto">
          <a:xfrm>
            <a:off x="5639166" y="3886200"/>
            <a:ext cx="1143000" cy="869950"/>
            <a:chOff x="2891" y="1776"/>
            <a:chExt cx="624" cy="548"/>
          </a:xfrm>
        </p:grpSpPr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2891" y="1776"/>
              <a:ext cx="62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rear=-1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64611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1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  <p:bldP spid="16" grpId="0" animBg="1"/>
      <p:bldP spid="17" grpId="0" animBg="1"/>
      <p:bldP spid="18" grpId="0" animBg="1"/>
      <p:bldP spid="25" grpId="0"/>
      <p:bldP spid="26" grpId="0" animBg="1"/>
      <p:bldP spid="27" grpId="0" animBg="1"/>
      <p:bldP spid="28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62000" y="2644775"/>
            <a:ext cx="7772400" cy="1470025"/>
          </a:xfrm>
        </p:spPr>
        <p:txBody>
          <a:bodyPr/>
          <a:lstStyle/>
          <a:p>
            <a:r>
              <a:rPr lang="en-US" altLang="zh-CN" sz="8000" dirty="0"/>
              <a:t>NO GOOD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5392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Better Array Implementation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When an item is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enqueued</a:t>
            </a:r>
            <a:r>
              <a:rPr lang="en-US" altLang="zh-CN" dirty="0">
                <a:ea typeface="宋体" pitchFamily="2" charset="-122"/>
              </a:rPr>
              <a:t>, the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rear index </a:t>
            </a:r>
            <a:r>
              <a:rPr lang="en-US" altLang="zh-CN" dirty="0">
                <a:ea typeface="宋体" pitchFamily="2" charset="-122"/>
              </a:rPr>
              <a:t>moves forward.</a:t>
            </a:r>
          </a:p>
          <a:p>
            <a:r>
              <a:rPr lang="en-US" altLang="zh-CN" dirty="0">
                <a:ea typeface="宋体" pitchFamily="2" charset="-122"/>
              </a:rPr>
              <a:t>When an item is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dequeued</a:t>
            </a:r>
            <a:r>
              <a:rPr lang="en-US" altLang="zh-CN" dirty="0">
                <a:ea typeface="宋体" pitchFamily="2" charset="-122"/>
              </a:rPr>
              <a:t>, the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front index </a:t>
            </a:r>
            <a:r>
              <a:rPr lang="en-US" altLang="zh-CN" dirty="0">
                <a:ea typeface="宋体" pitchFamily="2" charset="-122"/>
              </a:rPr>
              <a:t>also moves forward by one element 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395535" y="5451475"/>
            <a:ext cx="990600" cy="762000"/>
            <a:chOff x="2928" y="2736"/>
            <a:chExt cx="624" cy="48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981200" y="3886200"/>
            <a:ext cx="990600" cy="869950"/>
            <a:chOff x="2974" y="1776"/>
            <a:chExt cx="624" cy="548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5814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1910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8006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724400" y="5463931"/>
            <a:ext cx="990600" cy="762000"/>
            <a:chOff x="2928" y="2736"/>
            <a:chExt cx="624" cy="480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724400" y="3886200"/>
            <a:ext cx="990600" cy="869950"/>
            <a:chOff x="2974" y="1776"/>
            <a:chExt cx="624" cy="548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641725" y="62134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4008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70104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76200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7861177" y="5435600"/>
            <a:ext cx="1740023" cy="1073150"/>
            <a:chOff x="2928" y="2736"/>
            <a:chExt cx="624" cy="676"/>
          </a:xfrm>
        </p:grpSpPr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front=3</a:t>
              </a: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7546731" y="3886200"/>
            <a:ext cx="1143000" cy="869950"/>
            <a:chOff x="3016" y="1776"/>
            <a:chExt cx="624" cy="548"/>
          </a:xfrm>
        </p:grpSpPr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016" y="1776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64611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69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5" grpId="0" animBg="1"/>
      <p:bldP spid="16" grpId="0" animBg="1"/>
      <p:bldP spid="17" grpId="0" animBg="1"/>
      <p:bldP spid="24" grpId="0"/>
      <p:bldP spid="25" grpId="0" animBg="1"/>
      <p:bldP spid="26" grpId="0" animBg="1"/>
      <p:bldP spid="27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62000" y="685801"/>
            <a:ext cx="7772400" cy="5181600"/>
          </a:xfrm>
        </p:spPr>
        <p:txBody>
          <a:bodyPr/>
          <a:lstStyle/>
          <a:p>
            <a:r>
              <a:rPr lang="en-US" altLang="zh-CN" sz="6000" b="0" dirty="0"/>
              <a:t>Efficient…but</a:t>
            </a:r>
            <a:br>
              <a:rPr lang="en-US" altLang="zh-CN" sz="6000" b="0" dirty="0"/>
            </a:br>
            <a:r>
              <a:rPr lang="en-US" altLang="zh-CN" sz="6000" b="0" dirty="0"/>
              <a:t>what is the</a:t>
            </a:r>
            <a:br>
              <a:rPr lang="en-US" altLang="zh-CN" sz="6000" b="0" dirty="0"/>
            </a:br>
            <a:r>
              <a:rPr lang="en-US" altLang="zh-CN" sz="8000" dirty="0"/>
              <a:t> PROBLEM?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6517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Final Solution</a:t>
            </a:r>
            <a:r>
              <a:rPr lang="en-US" altLang="zh-CN" sz="3600" dirty="0">
                <a:ea typeface="宋体" pitchFamily="2" charset="-122"/>
              </a:rPr>
              <a:t>: A Circular Array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a typeface="宋体" pitchFamily="2" charset="-122"/>
              </a:rPr>
              <a:t>Circular array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When an element moves past the end of a circular array, it wraps around to the beginning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Index Growth: 0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1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2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3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4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5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6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0 </a:t>
            </a:r>
            <a:r>
              <a:rPr lang="zh-CN" altLang="en-US" sz="2400" dirty="0">
                <a:solidFill>
                  <a:schemeClr val="accent1"/>
                </a:solidFill>
                <a:ea typeface="宋体" pitchFamily="2" charset="-122"/>
              </a:rPr>
              <a:t>→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209800" y="3292229"/>
            <a:ext cx="3733800" cy="1828800"/>
          </a:xfrm>
          <a:prstGeom prst="flowChartMagneticDisk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71445" y="3849075"/>
            <a:ext cx="0" cy="121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14800" y="3901829"/>
            <a:ext cx="0" cy="121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3849075"/>
            <a:ext cx="0" cy="121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2246" y="3440720"/>
            <a:ext cx="0" cy="320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26708" y="3307859"/>
            <a:ext cx="3904" cy="5685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36816" y="3307859"/>
            <a:ext cx="0" cy="5802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04831" y="3436811"/>
            <a:ext cx="0" cy="320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67708" y="42182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80009" y="43706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58079" y="437069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72786" y="42182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48018" y="5029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0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95800" y="5105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29239" y="4964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72837" y="5105400"/>
            <a:ext cx="27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18903" y="304403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26655" y="29561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48708" y="304403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6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Dequeue</a:t>
            </a:r>
            <a:r>
              <a:rPr lang="en-US" altLang="zh-CN" dirty="0"/>
              <a:t> in a Circular Array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4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00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96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676400" y="5241925"/>
            <a:ext cx="990600" cy="762000"/>
            <a:chOff x="2928" y="2736"/>
            <a:chExt cx="624" cy="48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33400" y="3676650"/>
            <a:ext cx="990600" cy="869950"/>
            <a:chOff x="2974" y="1776"/>
            <a:chExt cx="624" cy="548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0794" y="59912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273669" y="46037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883269" y="46037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492869" y="46037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200644" y="5254381"/>
            <a:ext cx="990600" cy="762000"/>
            <a:chOff x="2162" y="2736"/>
            <a:chExt cx="624" cy="480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162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2402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200644" y="3676650"/>
            <a:ext cx="990600" cy="869950"/>
            <a:chOff x="2208" y="1776"/>
            <a:chExt cx="624" cy="548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208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428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333994" y="60039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0930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67026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73122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365325" y="5251206"/>
            <a:ext cx="1740023" cy="765175"/>
            <a:chOff x="2928" y="2736"/>
            <a:chExt cx="624" cy="482"/>
          </a:xfrm>
        </p:grpSpPr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front=0</a:t>
              </a: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6092337" y="3657600"/>
            <a:ext cx="1143000" cy="869950"/>
            <a:chOff x="2390" y="1764"/>
            <a:chExt cx="624" cy="548"/>
          </a:xfrm>
        </p:grpSpPr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2390" y="1764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568" y="1976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6153394" y="59912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Dequeue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()</a:t>
            </a: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3200400" y="22098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810000" y="22098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4419600" y="22098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3733800" y="2895600"/>
            <a:ext cx="990600" cy="762000"/>
            <a:chOff x="3312" y="2736"/>
            <a:chExt cx="624" cy="480"/>
          </a:xfrm>
        </p:grpSpPr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312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3552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3124200" y="1301157"/>
            <a:ext cx="990600" cy="869950"/>
            <a:chOff x="2974" y="1776"/>
            <a:chExt cx="624" cy="548"/>
          </a:xfrm>
        </p:grpSpPr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5" grpId="0" animBg="1"/>
      <p:bldP spid="16" grpId="0" animBg="1"/>
      <p:bldP spid="17" grpId="0" animBg="1"/>
      <p:bldP spid="24" grpId="0"/>
      <p:bldP spid="25" grpId="0" animBg="1"/>
      <p:bldP spid="26" grpId="0" animBg="1"/>
      <p:bldP spid="27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Enqueue</a:t>
            </a:r>
            <a:r>
              <a:rPr lang="en-US" altLang="zh-CN" dirty="0"/>
              <a:t> in a Circular Array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4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00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96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087804" y="5241925"/>
            <a:ext cx="990600" cy="762000"/>
            <a:chOff x="2928" y="2736"/>
            <a:chExt cx="624" cy="48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673469" y="3676650"/>
            <a:ext cx="990600" cy="869950"/>
            <a:chOff x="2974" y="1776"/>
            <a:chExt cx="624" cy="548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0794" y="59912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Enqueue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(4)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273669" y="46037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883269" y="46037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492869" y="46037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810000" y="5254381"/>
            <a:ext cx="990600" cy="762000"/>
            <a:chOff x="2928" y="2736"/>
            <a:chExt cx="624" cy="480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200400" y="3676650"/>
            <a:ext cx="990600" cy="869950"/>
            <a:chOff x="2974" y="1776"/>
            <a:chExt cx="624" cy="548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333994" y="60039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Enqueue(2)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0930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67026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7312269" y="459105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-2411386" y="5259510"/>
            <a:ext cx="0" cy="4572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6096000" y="3676650"/>
            <a:ext cx="1143000" cy="869950"/>
            <a:chOff x="3016" y="1776"/>
            <a:chExt cx="624" cy="548"/>
          </a:xfrm>
        </p:grpSpPr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016" y="1776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867400" y="5991225"/>
            <a:ext cx="23622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Enqueue</a:t>
            </a: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(1) Fails</a:t>
            </a: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3200400" y="22098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810000" y="22098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4419600" y="22098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3733800" y="2860431"/>
            <a:ext cx="990600" cy="762000"/>
            <a:chOff x="2928" y="2736"/>
            <a:chExt cx="624" cy="480"/>
          </a:xfrm>
        </p:grpSpPr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3733800" y="1295400"/>
            <a:ext cx="990600" cy="869950"/>
            <a:chOff x="2974" y="1776"/>
            <a:chExt cx="624" cy="548"/>
          </a:xfrm>
        </p:grpSpPr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Group 20"/>
          <p:cNvGrpSpPr>
            <a:grpSpLocks/>
          </p:cNvGrpSpPr>
          <p:nvPr/>
        </p:nvGrpSpPr>
        <p:grpSpPr bwMode="auto">
          <a:xfrm>
            <a:off x="6635434" y="5248462"/>
            <a:ext cx="990600" cy="762000"/>
            <a:chOff x="2928" y="2736"/>
            <a:chExt cx="624" cy="48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5" grpId="0" animBg="1"/>
      <p:bldP spid="16" grpId="0" animBg="1"/>
      <p:bldP spid="17" grpId="0" animBg="1"/>
      <p:bldP spid="24" grpId="0"/>
      <p:bldP spid="25" grpId="0" animBg="1"/>
      <p:bldP spid="26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to Ponder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64819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ea typeface="宋体" pitchFamily="2" charset="-122"/>
              </a:rPr>
              <a:t>How to detect an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empty </a:t>
            </a:r>
            <a:r>
              <a:rPr lang="en-US" altLang="zh-CN" dirty="0">
                <a:ea typeface="宋体" pitchFamily="2" charset="-122"/>
              </a:rPr>
              <a:t>or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full </a:t>
            </a:r>
            <a:r>
              <a:rPr lang="en-US" altLang="zh-CN" dirty="0">
                <a:ea typeface="宋体" pitchFamily="2" charset="-122"/>
              </a:rPr>
              <a:t>queue using a circular array?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Empty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rear is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one position before </a:t>
            </a:r>
            <a:r>
              <a:rPr lang="en-US" altLang="zh-CN" dirty="0">
                <a:ea typeface="宋体" pitchFamily="2" charset="-122"/>
              </a:rPr>
              <a:t>front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Full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rear is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one position before </a:t>
            </a:r>
            <a:r>
              <a:rPr lang="en-US" altLang="zh-CN" dirty="0">
                <a:ea typeface="宋体" pitchFamily="2" charset="-122"/>
              </a:rPr>
              <a:t>front</a:t>
            </a:r>
          </a:p>
          <a:p>
            <a:pPr lvl="1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Is this queue empty or full?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6248400" y="3571875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6858000" y="3571875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7467600" y="3571875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6251331" y="2657475"/>
            <a:ext cx="1143000" cy="869950"/>
            <a:chOff x="3016" y="1776"/>
            <a:chExt cx="624" cy="548"/>
          </a:xfrm>
        </p:grpSpPr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3016" y="1776"/>
              <a:ext cx="6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790765" y="4229287"/>
            <a:ext cx="990600" cy="762000"/>
            <a:chOff x="2928" y="2736"/>
            <a:chExt cx="624" cy="480"/>
          </a:xfrm>
        </p:grpSpPr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38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to Ponder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to detect an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empty </a:t>
            </a:r>
            <a:r>
              <a:rPr lang="en-US" altLang="zh-CN" dirty="0">
                <a:ea typeface="宋体" pitchFamily="2" charset="-122"/>
              </a:rPr>
              <a:t>or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full </a:t>
            </a:r>
            <a:r>
              <a:rPr lang="en-US" altLang="zh-CN" dirty="0">
                <a:ea typeface="宋体" pitchFamily="2" charset="-122"/>
              </a:rPr>
              <a:t>queue, using a circular array algorithm?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600200" y="3105835"/>
            <a:ext cx="5943600" cy="22159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3600" dirty="0">
                <a:ea typeface="宋体" pitchFamily="2" charset="-122"/>
              </a:rPr>
              <a:t>Use a </a:t>
            </a:r>
            <a:r>
              <a:rPr lang="en-US" altLang="zh-CN" sz="6600" dirty="0">
                <a:solidFill>
                  <a:schemeClr val="accent1"/>
                </a:solidFill>
                <a:ea typeface="宋体" pitchFamily="2" charset="-122"/>
              </a:rPr>
              <a:t>counter</a:t>
            </a:r>
            <a:r>
              <a:rPr lang="en-US" altLang="zh-CN" sz="3600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3600" dirty="0">
                <a:ea typeface="宋体" pitchFamily="2" charset="-122"/>
              </a:rPr>
              <a:t>which records </a:t>
            </a:r>
            <a:r>
              <a:rPr lang="en-US" altLang="zh-CN" sz="3600" dirty="0">
                <a:solidFill>
                  <a:schemeClr val="accent1"/>
                </a:solidFill>
                <a:ea typeface="宋体" pitchFamily="2" charset="-122"/>
              </a:rPr>
              <a:t>number of elements </a:t>
            </a:r>
            <a:r>
              <a:rPr lang="en-US" altLang="zh-CN" sz="3600" dirty="0">
                <a:ea typeface="宋体" pitchFamily="2" charset="-122"/>
              </a:rPr>
              <a:t>in the queue.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592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Queue ADT</a:t>
            </a:r>
          </a:p>
          <a:p>
            <a:r>
              <a:rPr lang="en-US" altLang="zh-CN" dirty="0">
                <a:ea typeface="宋体" pitchFamily="2" charset="-122"/>
              </a:rPr>
              <a:t>Basic operations of queue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enqueue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dequeue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Applications of queue</a:t>
            </a:r>
          </a:p>
          <a:p>
            <a:r>
              <a:rPr lang="en-US" altLang="zh-CN" dirty="0">
                <a:ea typeface="宋体" pitchFamily="2" charset="-122"/>
              </a:rPr>
              <a:t>Implementation of queue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Array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Linked list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2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5438-65B1-4F15-BA25-31A136C2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Queue Implementation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22DD-4F79-471B-A9DF-05BB1F16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are stored in an array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values</a:t>
            </a:r>
            <a:r>
              <a:rPr lang="en-US" altLang="zh-CN" dirty="0"/>
              <a:t>: the array of data items. The data can be of any type but we use </a:t>
            </a:r>
            <a:r>
              <a:rPr lang="en-US" altLang="zh-CN" dirty="0">
                <a:solidFill>
                  <a:schemeClr val="accent1"/>
                </a:solidFill>
              </a:rPr>
              <a:t>Double</a:t>
            </a:r>
            <a:r>
              <a:rPr lang="en-US" altLang="zh-CN" dirty="0"/>
              <a:t> for demonstration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front</a:t>
            </a:r>
            <a:r>
              <a:rPr lang="en-US" altLang="zh-CN" dirty="0">
                <a:ea typeface="宋体" pitchFamily="2" charset="-122"/>
              </a:rPr>
              <a:t>: index of the front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rear</a:t>
            </a:r>
            <a:r>
              <a:rPr lang="en-US" altLang="zh-CN" dirty="0">
                <a:ea typeface="宋体" pitchFamily="2" charset="-122"/>
              </a:rPr>
              <a:t>: index of the rear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counter</a:t>
            </a:r>
            <a:r>
              <a:rPr lang="en-US" altLang="zh-CN" dirty="0">
                <a:ea typeface="宋体" pitchFamily="2" charset="-122"/>
              </a:rPr>
              <a:t>: number of elements in the queue</a:t>
            </a:r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2B43D-FDAC-44D3-B0B2-3A7726C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A1E709-FB56-4CDD-88C8-7205285F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711"/>
              </p:ext>
            </p:extLst>
          </p:nvPr>
        </p:nvGraphicFramePr>
        <p:xfrm>
          <a:off x="1981200" y="1626194"/>
          <a:ext cx="5029200" cy="488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5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Queue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90998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values: Double[]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front: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zh-CN" sz="2400" dirty="0"/>
                        <a:t>rear: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zh-CN" sz="2400" dirty="0"/>
                        <a:t>counter: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79248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Queue(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size)</a:t>
                      </a:r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isEmpty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isFull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enqueue(double x): Double</a:t>
                      </a:r>
                    </a:p>
                    <a:p>
                      <a:r>
                        <a:rPr lang="en-US" altLang="zh-CN" sz="2400" dirty="0"/>
                        <a:t>+ dequeue(): Double</a:t>
                      </a:r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displayQueue</a:t>
                      </a:r>
                      <a:r>
                        <a:rPr lang="en-US" altLang="zh-CN" sz="2400" dirty="0"/>
                        <a:t>():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void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C9BAED93-8595-4D33-ACFC-3F676E6EC2D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4000"/>
              <a:t>Queue Implementation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6819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31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Queue(</a:t>
            </a:r>
            <a:r>
              <a:rPr lang="en-US" altLang="zh-CN" sz="3100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int</a:t>
            </a:r>
            <a:r>
              <a:rPr lang="en-US" altLang="zh-CN" sz="31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 size)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Courier New" pitchFamily="49" charset="0"/>
              </a:rPr>
              <a:t>Creates an empty queue whose capacity is </a:t>
            </a:r>
            <a:r>
              <a:rPr lang="en-US" altLang="zh-CN" i="1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size</a:t>
            </a:r>
            <a:endParaRPr lang="en-US" altLang="zh-CN" dirty="0"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boolean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isEmpty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Courier New" pitchFamily="49" charset="0"/>
              </a:rPr>
              <a:t>Returns true if the queue is empty and false otherwise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boolean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isFull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Courier New" pitchFamily="49" charset="0"/>
              </a:rPr>
              <a:t>Returns true if the queue is full and false otherwise</a:t>
            </a:r>
            <a:endParaRPr lang="en-US" altLang="zh-CN" dirty="0">
              <a:solidFill>
                <a:schemeClr val="accent1"/>
              </a:solidFill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i="1" dirty="0"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733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Double enqueue(double x)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cs typeface="Courier New" pitchFamily="49" charset="0"/>
              </a:rPr>
              <a:t>Adds a new element with value </a:t>
            </a:r>
            <a:r>
              <a:rPr lang="en-US" altLang="zh-CN" sz="2000" i="1" dirty="0">
                <a:solidFill>
                  <a:schemeClr val="accent1"/>
                </a:solidFill>
                <a:cs typeface="Courier New" pitchFamily="49" charset="0"/>
              </a:rPr>
              <a:t>x</a:t>
            </a:r>
            <a:r>
              <a:rPr lang="en-US" altLang="zh-CN" sz="2000" dirty="0">
                <a:cs typeface="Courier New" pitchFamily="49" charset="0"/>
              </a:rPr>
              <a:t> after the rear of the queue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cs typeface="Courier New" pitchFamily="49" charset="0"/>
              </a:rPr>
              <a:t>Returns the new element if the operation is successful and null otherwise</a:t>
            </a:r>
            <a:endParaRPr lang="en-US" altLang="zh-CN" sz="2000" dirty="0">
              <a:solidFill>
                <a:schemeClr val="accent1"/>
              </a:solidFill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Double dequeue()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cs typeface="Courier New" pitchFamily="49" charset="0"/>
              </a:rPr>
              <a:t>Removes and returns the (old) front element of the queue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cs typeface="Courier New" pitchFamily="49" charset="0"/>
              </a:rPr>
              <a:t>Returns null if the operation fails</a:t>
            </a:r>
            <a:endParaRPr lang="en-US" altLang="zh-CN" sz="2000" dirty="0">
              <a:solidFill>
                <a:schemeClr val="accent1"/>
              </a:solidFill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void 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displayQueue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8DE77-75EC-4CA9-90AA-F8C176EB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62550"/>
            <a:ext cx="487093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5800" y="2362200"/>
            <a:ext cx="6019800" cy="93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78089"/>
            <a:ext cx="9296400" cy="2823850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Queue(</a:t>
            </a:r>
            <a:r>
              <a:rPr lang="en-US" altLang="zh-CN" sz="2000" b="1" dirty="0" err="1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size)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values = </a:t>
            </a: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Double[size];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front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rear = -1;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counter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/>
          <a:lstStyle/>
          <a:p>
            <a:r>
              <a:rPr lang="en-US" altLang="zh-CN" dirty="0"/>
              <a:t>The Constructor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715000" y="2362200"/>
            <a:ext cx="2590800" cy="930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Why?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Any other valid initialization values?</a:t>
            </a:r>
          </a:p>
        </p:txBody>
      </p:sp>
    </p:spTree>
    <p:extLst>
      <p:ext uri="{BB962C8B-B14F-4D97-AF65-F5344CB8AC3E}">
        <p14:creationId xmlns:p14="http://schemas.microsoft.com/office/powerpoint/2010/main" val="300674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76200" y="1828800"/>
            <a:ext cx="9220200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" y="3348604"/>
            <a:ext cx="8458200" cy="54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981200"/>
            <a:ext cx="9296400" cy="3747180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Double enqueue(</a:t>
            </a: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isFull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rear = (rear + 1) %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values.length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values[rear] =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Double.valueOf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(x);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counter ++;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values[rear];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924800" y="3348604"/>
            <a:ext cx="1219200" cy="1126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Circular index increase</a:t>
            </a:r>
          </a:p>
        </p:txBody>
      </p:sp>
      <p:sp>
        <p:nvSpPr>
          <p:cNvPr id="3" name="Right Triangle 2"/>
          <p:cNvSpPr/>
          <p:nvPr/>
        </p:nvSpPr>
        <p:spPr>
          <a:xfrm flipH="1" flipV="1">
            <a:off x="7924800" y="4475484"/>
            <a:ext cx="1219200" cy="85432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endParaRPr lang="en-US" b="1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5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381000" y="274639"/>
            <a:ext cx="8763000" cy="595312"/>
          </a:xfrm>
        </p:spPr>
        <p:txBody>
          <a:bodyPr vert="horz"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Using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Queue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1006474"/>
            <a:ext cx="9144000" cy="5851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>
            <a:noAutofit/>
          </a:bodyPr>
          <a:lstStyle/>
          <a:p>
            <a:pPr lvl="1"/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Queue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Queue(4);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myQueue.isEmpty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(-2);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has 3 items: -2, 3, 1");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(8);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has 4 items: -2, 3, 1, 8");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myQueue.isFull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has 2 items: 1, 8");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is empty:");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381000" y="274639"/>
            <a:ext cx="8763000" cy="595312"/>
          </a:xfrm>
        </p:spPr>
        <p:txBody>
          <a:bodyPr vert="horz"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Using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Queue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-16778" y="1006475"/>
            <a:ext cx="9144000" cy="5851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 wrap="square" lIns="0">
            <a:noAutofit/>
          </a:bodyPr>
          <a:lstStyle/>
          <a:p>
            <a:pPr lvl="1"/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Queue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Queue(4);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myQueue.isEmpty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(-2);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has 3 items: -2, 3, 1");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(8);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myQueue.enqueue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has 4 items: -2, 3, 1, 8");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myQueue.isFull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has 2 items: 1, 8");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myQueue.dequeue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("The queue is empty:");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myQueue.displayQueue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AAF6B-62EF-4E52-BB29-858E2E77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52600"/>
            <a:ext cx="4162425" cy="315063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8620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184D00-9260-4690-84CA-60293B1C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4CD94-25DE-4B0F-B12E-859028C0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main function on page 26-27 is for demonstration.</a:t>
            </a:r>
          </a:p>
          <a:p>
            <a:r>
              <a:rPr lang="en-US" altLang="zh-CN" dirty="0"/>
              <a:t>When you write your own main function, you should </a:t>
            </a:r>
            <a:r>
              <a:rPr lang="en-US" altLang="zh-CN" dirty="0">
                <a:solidFill>
                  <a:schemeClr val="accent2"/>
                </a:solidFill>
              </a:rPr>
              <a:t>design testing </a:t>
            </a:r>
            <a:r>
              <a:rPr lang="en-US" altLang="zh-CN">
                <a:solidFill>
                  <a:schemeClr val="accent2"/>
                </a:solidFill>
              </a:rPr>
              <a:t>cases </a:t>
            </a:r>
            <a:r>
              <a:rPr lang="en-US" altLang="zh-CN" dirty="0"/>
              <a:t>like the ones you’ve learnt in the OOP course.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E539D-36D6-4166-A033-20CE6A3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7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Complete </a:t>
            </a:r>
            <a:r>
              <a:rPr lang="en-US" altLang="zh-CN" i="1" dirty="0">
                <a:solidFill>
                  <a:schemeClr val="accent1"/>
                </a:solidFill>
              </a:rPr>
              <a:t>Queue.java </a:t>
            </a:r>
            <a:r>
              <a:rPr lang="en-US" altLang="zh-CN" dirty="0"/>
              <a:t>which implements the queue class</a:t>
            </a:r>
          </a:p>
          <a:p>
            <a:pPr lvl="1"/>
            <a:r>
              <a:rPr lang="en-US" altLang="zh-CN" dirty="0"/>
              <a:t>The class is defined on slide 21.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i="1" dirty="0"/>
              <a:t>main</a:t>
            </a:r>
            <a:r>
              <a:rPr lang="en-US" altLang="zh-CN" dirty="0"/>
              <a:t> function has been given for the class which tests 5 functions: enqueue, dequeue, </a:t>
            </a:r>
            <a:r>
              <a:rPr lang="en-US" altLang="zh-CN" dirty="0" err="1"/>
              <a:t>isEmpty</a:t>
            </a:r>
            <a:r>
              <a:rPr lang="en-US" altLang="zh-CN" dirty="0"/>
              <a:t>, </a:t>
            </a:r>
            <a:r>
              <a:rPr lang="en-US" altLang="zh-CN" dirty="0" err="1"/>
              <a:t>isFull</a:t>
            </a:r>
            <a:r>
              <a:rPr lang="en-US" altLang="zh-CN" dirty="0"/>
              <a:t>, </a:t>
            </a:r>
            <a:r>
              <a:rPr lang="en-US" altLang="zh-CN" dirty="0" err="1"/>
              <a:t>displayQueue</a:t>
            </a:r>
            <a:endParaRPr lang="en-US" altLang="zh-CN" dirty="0"/>
          </a:p>
          <a:p>
            <a:r>
              <a:rPr lang="en-US" altLang="zh-CN" dirty="0"/>
              <a:t>Submit </a:t>
            </a:r>
            <a:r>
              <a:rPr lang="en-US" altLang="zh-CN" i="1" dirty="0">
                <a:solidFill>
                  <a:schemeClr val="accent1"/>
                </a:solidFill>
              </a:rPr>
              <a:t>Queue.java </a:t>
            </a:r>
            <a:r>
              <a:rPr lang="en-US" altLang="zh-CN" dirty="0"/>
              <a:t>to iSpace.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595084" cy="2667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Like a stack, a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ea typeface="宋体" pitchFamily="2" charset="-122"/>
              </a:rPr>
              <a:t>queue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also a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list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However, with a queue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insertion is done at one end</a:t>
            </a:r>
          </a:p>
          <a:p>
            <a:pPr lvl="2"/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The rear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while deletion is performed at the other end.</a:t>
            </a:r>
          </a:p>
          <a:p>
            <a:pPr lvl="2"/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The front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67153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dequeue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38200" y="504086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46598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enqueue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934201" y="5040868"/>
            <a:ext cx="1256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10904"/>
              </p:ext>
            </p:extLst>
          </p:nvPr>
        </p:nvGraphicFramePr>
        <p:xfrm>
          <a:off x="2057400" y="4478215"/>
          <a:ext cx="4847490" cy="1066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3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75338" y="5650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front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4451" y="56504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rear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0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Animation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i="1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  <a:hlinkClick r:id="rId2"/>
              </a:rPr>
              <a:t>http://liveexample.pearsoncmg.com/liang/animation/animation.html</a:t>
            </a:r>
            <a:endParaRPr lang="en-US" altLang="zh-CN" dirty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Queues are known as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FIFO </a:t>
            </a:r>
            <a:r>
              <a:rPr lang="en-US" altLang="zh-CN" dirty="0">
                <a:ea typeface="宋体" pitchFamily="2" charset="-122"/>
              </a:rPr>
              <a:t>(First In, First Out) lists.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Enqueue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 err="1">
                <a:ea typeface="宋体" pitchFamily="2" charset="-122"/>
              </a:rPr>
              <a:t>Dequeue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2895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Primary operations: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Enqueue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Dequeue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dirty="0" err="1">
                <a:solidFill>
                  <a:schemeClr val="tx2"/>
                </a:solidFill>
                <a:ea typeface="宋体" pitchFamily="2" charset="-122"/>
              </a:rPr>
              <a:t>Enqueue</a:t>
            </a:r>
            <a:endParaRPr lang="en-US" altLang="zh-CN" dirty="0">
              <a:solidFill>
                <a:srgbClr val="00FF00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insert an element at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rear</a:t>
            </a:r>
            <a:r>
              <a:rPr lang="en-US" altLang="zh-CN" dirty="0">
                <a:ea typeface="宋体" pitchFamily="2" charset="-122"/>
              </a:rPr>
              <a:t> of the queue</a:t>
            </a:r>
          </a:p>
          <a:p>
            <a:r>
              <a:rPr lang="en-US" altLang="zh-CN" dirty="0" err="1">
                <a:solidFill>
                  <a:schemeClr val="tx2"/>
                </a:solidFill>
                <a:ea typeface="宋体" pitchFamily="2" charset="-122"/>
              </a:rPr>
              <a:t>Dequeue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remove an element from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front</a:t>
            </a:r>
            <a:r>
              <a:rPr lang="en-US" altLang="zh-CN" dirty="0">
                <a:ea typeface="宋体" pitchFamily="2" charset="-122"/>
              </a:rPr>
              <a:t> of the 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Enqueue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 err="1">
                <a:ea typeface="宋体" pitchFamily="2" charset="-122"/>
              </a:rPr>
              <a:t>Dequeue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27518"/>
              </p:ext>
            </p:extLst>
          </p:nvPr>
        </p:nvGraphicFramePr>
        <p:xfrm>
          <a:off x="1800943" y="2075040"/>
          <a:ext cx="1447800" cy="60960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665249" y="2760840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Empty queue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65030"/>
              </p:ext>
            </p:extLst>
          </p:nvPr>
        </p:nvGraphicFramePr>
        <p:xfrm>
          <a:off x="3818353" y="2057428"/>
          <a:ext cx="1447800" cy="609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765438" y="274322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Enqueue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(A)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11829"/>
              </p:ext>
            </p:extLst>
          </p:nvPr>
        </p:nvGraphicFramePr>
        <p:xfrm>
          <a:off x="5715000" y="2057400"/>
          <a:ext cx="1447800" cy="609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662085" y="27432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Enqueue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(B)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48089"/>
              </p:ext>
            </p:extLst>
          </p:nvPr>
        </p:nvGraphicFramePr>
        <p:xfrm>
          <a:off x="1853858" y="3675240"/>
          <a:ext cx="1447800" cy="609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794360" y="436104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Enqueue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(C)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80842"/>
              </p:ext>
            </p:extLst>
          </p:nvPr>
        </p:nvGraphicFramePr>
        <p:xfrm>
          <a:off x="3844810" y="3657628"/>
          <a:ext cx="1447800" cy="609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858419" y="4343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Dequeue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()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23484"/>
              </p:ext>
            </p:extLst>
          </p:nvPr>
        </p:nvGraphicFramePr>
        <p:xfrm>
          <a:off x="5741457" y="3657600"/>
          <a:ext cx="1447800" cy="609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755066" y="43434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Dequeue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()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70" grpId="0"/>
      <p:bldP spid="72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Printer Queue</a:t>
            </a:r>
          </a:p>
          <a:p>
            <a:r>
              <a:rPr lang="en-US" altLang="zh-CN" b="1" dirty="0"/>
              <a:t>Web Crawler</a:t>
            </a:r>
          </a:p>
          <a:p>
            <a:r>
              <a:rPr lang="en-US" altLang="zh-CN" b="1" dirty="0"/>
              <a:t>System Buffer</a:t>
            </a:r>
          </a:p>
          <a:p>
            <a:r>
              <a:rPr lang="en-US" altLang="zh-CN" b="1" dirty="0"/>
              <a:t>Any sequence maintained in a FIFO 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Implementation of 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altLang="zh-CN" dirty="0"/>
              <a:t>Recall the reason why we usually</a:t>
            </a:r>
          </a:p>
          <a:p>
            <a:pPr lvl="1"/>
            <a:r>
              <a:rPr lang="en-US" altLang="zh-CN" dirty="0"/>
              <a:t>implement a </a:t>
            </a:r>
            <a:r>
              <a:rPr lang="en-US" altLang="zh-CN" dirty="0">
                <a:solidFill>
                  <a:schemeClr val="accent1"/>
                </a:solidFill>
              </a:rPr>
              <a:t>list using links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implement a </a:t>
            </a:r>
            <a:r>
              <a:rPr lang="en-US" altLang="zh-CN" dirty="0">
                <a:solidFill>
                  <a:schemeClr val="accent1"/>
                </a:solidFill>
              </a:rPr>
              <a:t>stack using array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79986"/>
              </p:ext>
            </p:extLst>
          </p:nvPr>
        </p:nvGraphicFramePr>
        <p:xfrm>
          <a:off x="1447800" y="3810000"/>
          <a:ext cx="6629400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Topic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Array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Linked List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Efficiency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Enqueue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Dequeue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space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5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pitchFamily="2" charset="-122"/>
              </a:rPr>
              <a:t>Queue Implementation Using Array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2514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There are several different algorithms to implement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Enqueue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Dequeue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Naive way: </a:t>
            </a: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Enqueue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front index </a:t>
            </a:r>
            <a:r>
              <a:rPr lang="en-US" altLang="zh-CN" dirty="0">
                <a:ea typeface="宋体" pitchFamily="2" charset="-122"/>
              </a:rPr>
              <a:t>is always fixed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rear index </a:t>
            </a:r>
            <a:r>
              <a:rPr lang="en-US" altLang="zh-CN" dirty="0">
                <a:ea typeface="宋体" pitchFamily="2" charset="-122"/>
              </a:rPr>
              <a:t>moves forward in the array.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8382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14478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20574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609" name="Group 12"/>
          <p:cNvGrpSpPr>
            <a:grpSpLocks/>
          </p:cNvGrpSpPr>
          <p:nvPr/>
        </p:nvGrpSpPr>
        <p:grpSpPr bwMode="auto">
          <a:xfrm>
            <a:off x="762000" y="5410200"/>
            <a:ext cx="990600" cy="762000"/>
            <a:chOff x="2928" y="2736"/>
            <a:chExt cx="624" cy="480"/>
          </a:xfrm>
        </p:grpSpPr>
        <p:sp>
          <p:nvSpPr>
            <p:cNvPr id="25640" name="Text Box 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5641" name="Line 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0" name="Group 11"/>
          <p:cNvGrpSpPr>
            <a:grpSpLocks/>
          </p:cNvGrpSpPr>
          <p:nvPr/>
        </p:nvGrpSpPr>
        <p:grpSpPr bwMode="auto">
          <a:xfrm>
            <a:off x="809625" y="3886200"/>
            <a:ext cx="990600" cy="869950"/>
            <a:chOff x="2974" y="1776"/>
            <a:chExt cx="624" cy="548"/>
          </a:xfrm>
        </p:grpSpPr>
        <p:sp>
          <p:nvSpPr>
            <p:cNvPr id="25638" name="Text Box 9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25639" name="Line 10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1" name="Text Box 14"/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charset="0"/>
              </a:rPr>
              <a:t>Enqueue(3)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35814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1910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6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00600" y="48133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616" name="Group 20"/>
          <p:cNvGrpSpPr>
            <a:grpSpLocks/>
          </p:cNvGrpSpPr>
          <p:nvPr/>
        </p:nvGrpSpPr>
        <p:grpSpPr bwMode="auto">
          <a:xfrm>
            <a:off x="3505200" y="5422900"/>
            <a:ext cx="990600" cy="762000"/>
            <a:chOff x="2928" y="2736"/>
            <a:chExt cx="624" cy="480"/>
          </a:xfrm>
        </p:grpSpPr>
        <p:sp>
          <p:nvSpPr>
            <p:cNvPr id="25636" name="Text Box 2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5637" name="Line 2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7" name="Group 23"/>
          <p:cNvGrpSpPr>
            <a:grpSpLocks/>
          </p:cNvGrpSpPr>
          <p:nvPr/>
        </p:nvGrpSpPr>
        <p:grpSpPr bwMode="auto">
          <a:xfrm>
            <a:off x="4191000" y="3898900"/>
            <a:ext cx="990600" cy="869950"/>
            <a:chOff x="2974" y="1776"/>
            <a:chExt cx="624" cy="548"/>
          </a:xfrm>
        </p:grpSpPr>
        <p:sp>
          <p:nvSpPr>
            <p:cNvPr id="25634" name="Text Box 2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25635" name="Line 2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3641725" y="62134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charset="0"/>
              </a:rPr>
              <a:t>Enqueue(6)</a:t>
            </a:r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64008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622" name="Rectangle 30"/>
          <p:cNvSpPr>
            <a:spLocks noChangeArrowheads="1"/>
          </p:cNvSpPr>
          <p:nvPr/>
        </p:nvSpPr>
        <p:spPr bwMode="auto">
          <a:xfrm>
            <a:off x="70104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7620000" y="4800600"/>
            <a:ext cx="609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9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5624" name="Group 32"/>
          <p:cNvGrpSpPr>
            <a:grpSpLocks/>
          </p:cNvGrpSpPr>
          <p:nvPr/>
        </p:nvGrpSpPr>
        <p:grpSpPr bwMode="auto">
          <a:xfrm>
            <a:off x="6324600" y="5410200"/>
            <a:ext cx="990600" cy="762000"/>
            <a:chOff x="2928" y="2736"/>
            <a:chExt cx="624" cy="480"/>
          </a:xfrm>
        </p:grpSpPr>
        <p:sp>
          <p:nvSpPr>
            <p:cNvPr id="25632" name="Text Box 33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25633" name="Line 34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25" name="Group 35"/>
          <p:cNvGrpSpPr>
            <a:grpSpLocks/>
          </p:cNvGrpSpPr>
          <p:nvPr/>
        </p:nvGrpSpPr>
        <p:grpSpPr bwMode="auto">
          <a:xfrm>
            <a:off x="7543800" y="3886200"/>
            <a:ext cx="990600" cy="869950"/>
            <a:chOff x="2974" y="1776"/>
            <a:chExt cx="624" cy="548"/>
          </a:xfrm>
        </p:grpSpPr>
        <p:sp>
          <p:nvSpPr>
            <p:cNvPr id="25630" name="Text Box 36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chemeClr val="accent1"/>
                  </a:solidFill>
                  <a:latin typeface="+mn-lt"/>
                </a:rPr>
                <a:t>rear</a:t>
              </a:r>
            </a:p>
          </p:txBody>
        </p:sp>
        <p:sp>
          <p:nvSpPr>
            <p:cNvPr id="25631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26" name="Text Box 38"/>
          <p:cNvSpPr txBox="1">
            <a:spLocks noChangeArrowheads="1"/>
          </p:cNvSpPr>
          <p:nvPr/>
        </p:nvSpPr>
        <p:spPr bwMode="auto">
          <a:xfrm>
            <a:off x="64611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charset="0"/>
              </a:rPr>
              <a:t>Enqueue(9)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  <p:bldP spid="25607" grpId="0" animBg="1"/>
      <p:bldP spid="25608" grpId="0" animBg="1"/>
      <p:bldP spid="25611" grpId="0"/>
      <p:bldP spid="25613" grpId="0" animBg="1"/>
      <p:bldP spid="25614" grpId="0" animBg="1"/>
      <p:bldP spid="25615" grpId="0" animBg="1"/>
      <p:bldP spid="25618" grpId="0"/>
      <p:bldP spid="25621" grpId="0" animBg="1"/>
      <p:bldP spid="25622" grpId="0" animBg="1"/>
      <p:bldP spid="25623" grpId="0" animBg="1"/>
      <p:bldP spid="25626" grpId="0"/>
    </p:bldLst>
  </p:timing>
</p:sld>
</file>

<file path=ppt/theme/theme1.xml><?xml version="1.0" encoding="utf-8"?>
<a:theme xmlns:a="http://schemas.openxmlformats.org/drawingml/2006/main" name="知识图谱及其应用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48DD4"/>
      </a:accent6>
      <a:hlink>
        <a:srgbClr val="C2BB93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Lec0 - Introduction</Template>
  <TotalTime>1354</TotalTime>
  <Words>1388</Words>
  <Application>Microsoft Office PowerPoint</Application>
  <PresentationFormat>On-screen Show (4:3)</PresentationFormat>
  <Paragraphs>347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Monotype Sorts</vt:lpstr>
      <vt:lpstr>PMingLiU</vt:lpstr>
      <vt:lpstr>宋体</vt:lpstr>
      <vt:lpstr>微软雅黑</vt:lpstr>
      <vt:lpstr>微软雅黑 Light</vt:lpstr>
      <vt:lpstr>Arial</vt:lpstr>
      <vt:lpstr>Calibri</vt:lpstr>
      <vt:lpstr>Courier New</vt:lpstr>
      <vt:lpstr>Verdana</vt:lpstr>
      <vt:lpstr>知识图谱及其应用</vt:lpstr>
      <vt:lpstr>Data Structures and Algorithms  Lecture 4: Queues</vt:lpstr>
      <vt:lpstr>Outline</vt:lpstr>
      <vt:lpstr>Queue ADT</vt:lpstr>
      <vt:lpstr>Queue Animation </vt:lpstr>
      <vt:lpstr>Enqueue and Dequeue</vt:lpstr>
      <vt:lpstr>Enqueue and Dequeue</vt:lpstr>
      <vt:lpstr>Queue Applications</vt:lpstr>
      <vt:lpstr>Implementation of Queue</vt:lpstr>
      <vt:lpstr>Queue Implementation Using Array</vt:lpstr>
      <vt:lpstr>PowerPoint Presentation</vt:lpstr>
      <vt:lpstr>Queue Implementation Using Array</vt:lpstr>
      <vt:lpstr>NO GOOD</vt:lpstr>
      <vt:lpstr>A Better Array Implementation</vt:lpstr>
      <vt:lpstr>Efficient…but what is the  PROBLEM?</vt:lpstr>
      <vt:lpstr>Final Solution: A Circular Array</vt:lpstr>
      <vt:lpstr>Dequeue in a Circular Array</vt:lpstr>
      <vt:lpstr>Enqueue in a Circular Array</vt:lpstr>
      <vt:lpstr>Question to Ponder</vt:lpstr>
      <vt:lpstr>Question to Ponder</vt:lpstr>
      <vt:lpstr>Queue Implementation</vt:lpstr>
      <vt:lpstr>PowerPoint Presentation</vt:lpstr>
      <vt:lpstr>Methods</vt:lpstr>
      <vt:lpstr>Methods</vt:lpstr>
      <vt:lpstr>The Constructor</vt:lpstr>
      <vt:lpstr>Enqueue</vt:lpstr>
      <vt:lpstr>Using Queue</vt:lpstr>
      <vt:lpstr>Using Queue</vt:lpstr>
      <vt:lpstr>Note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Lecture 4: Queues</dc:title>
  <cp:lastModifiedBy>UIC</cp:lastModifiedBy>
  <cp:revision>147</cp:revision>
  <dcterms:created xsi:type="dcterms:W3CDTF">2006-08-16T00:00:00Z</dcterms:created>
  <dcterms:modified xsi:type="dcterms:W3CDTF">2023-06-29T04:49:32Z</dcterms:modified>
</cp:coreProperties>
</file>