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7"/>
  </p:notesMasterIdLst>
  <p:sldIdLst>
    <p:sldId id="256" r:id="rId2"/>
    <p:sldId id="320" r:id="rId3"/>
    <p:sldId id="285" r:id="rId4"/>
    <p:sldId id="321" r:id="rId5"/>
    <p:sldId id="322" r:id="rId6"/>
    <p:sldId id="323" r:id="rId7"/>
    <p:sldId id="324" r:id="rId8"/>
    <p:sldId id="325" r:id="rId9"/>
    <p:sldId id="326" r:id="rId10"/>
    <p:sldId id="327" r:id="rId11"/>
    <p:sldId id="328" r:id="rId12"/>
    <p:sldId id="329" r:id="rId13"/>
    <p:sldId id="330" r:id="rId14"/>
    <p:sldId id="331" r:id="rId15"/>
    <p:sldId id="335" r:id="rId16"/>
    <p:sldId id="336" r:id="rId17"/>
    <p:sldId id="332" r:id="rId18"/>
    <p:sldId id="333" r:id="rId19"/>
    <p:sldId id="334" r:id="rId20"/>
    <p:sldId id="362" r:id="rId21"/>
    <p:sldId id="337" r:id="rId22"/>
    <p:sldId id="338" r:id="rId23"/>
    <p:sldId id="342" r:id="rId24"/>
    <p:sldId id="341" r:id="rId25"/>
    <p:sldId id="361" r:id="rId26"/>
    <p:sldId id="339" r:id="rId27"/>
    <p:sldId id="340" r:id="rId28"/>
    <p:sldId id="343" r:id="rId29"/>
    <p:sldId id="344" r:id="rId30"/>
    <p:sldId id="345" r:id="rId31"/>
    <p:sldId id="346" r:id="rId32"/>
    <p:sldId id="360" r:id="rId33"/>
    <p:sldId id="347" r:id="rId34"/>
    <p:sldId id="348" r:id="rId35"/>
    <p:sldId id="349" r:id="rId36"/>
    <p:sldId id="350" r:id="rId37"/>
    <p:sldId id="351" r:id="rId38"/>
    <p:sldId id="352" r:id="rId39"/>
    <p:sldId id="359" r:id="rId40"/>
    <p:sldId id="353" r:id="rId41"/>
    <p:sldId id="357" r:id="rId42"/>
    <p:sldId id="354" r:id="rId43"/>
    <p:sldId id="356" r:id="rId44"/>
    <p:sldId id="355" r:id="rId45"/>
    <p:sldId id="358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3D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120" d="100"/>
          <a:sy n="120" d="100"/>
        </p:scale>
        <p:origin x="134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image" Target="../media/image18.emf"/><Relationship Id="rId5" Type="http://schemas.openxmlformats.org/officeDocument/2006/relationships/image" Target="../media/image22.emf"/><Relationship Id="rId4" Type="http://schemas.openxmlformats.org/officeDocument/2006/relationships/image" Target="../media/image2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B43F9D-0BE7-4D95-AB29-6EF42525F0B1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EDCDC2-C1D2-44CB-8970-27B4CFF25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222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5400">
                <a:solidFill>
                  <a:schemeClr val="bg2">
                    <a:lumMod val="75000"/>
                  </a:schemeClr>
                </a:solidFill>
                <a:latin typeface="+mj-lt"/>
                <a:ea typeface="微软雅黑 Light" pitchFamily="34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DD0CE-620C-47BB-91E8-D9D21B015CF9}" type="datetime1">
              <a:rPr lang="en-US" altLang="zh-CN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642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7C5EE-8C32-4D4E-8BE7-2F5BC5A3931A}" type="datetime1">
              <a:rPr lang="en-US" altLang="zh-CN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893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E6212-519A-4B66-9272-D324ABBC61C8}" type="datetime1">
              <a:rPr lang="en-US" altLang="zh-CN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406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D91ED-A03D-4E67-93F2-F94D251811A0}" type="datetime1">
              <a:rPr lang="en-US" altLang="zh-CN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34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D0F99-47E8-47E3-A1EF-E2C2A9B149D3}" type="datetime1">
              <a:rPr lang="en-US" altLang="zh-CN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567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89C34-3C3B-4965-9E4B-3F23A1DF4798}" type="datetime1">
              <a:rPr lang="en-US" altLang="zh-CN" smtClean="0"/>
              <a:t>10/12/2022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8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6368C-C5FE-44CF-A553-308898749B36}" type="datetime1">
              <a:rPr lang="en-US" altLang="zh-CN" smtClean="0"/>
              <a:t>10/12/2022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824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A1257-6EEA-474E-82AD-E139CE29BDFD}" type="datetime1">
              <a:rPr lang="en-US" altLang="zh-CN" smtClean="0"/>
              <a:t>10/12/2022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484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85EE3-96A1-4A9A-98AF-EF6CB2DA8D71}" type="datetime1">
              <a:rPr lang="en-US" altLang="zh-CN" smtClean="0"/>
              <a:t>10/12/2022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669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D6294-E224-4534-9584-69B03021BB82}" type="datetime1">
              <a:rPr lang="en-US" altLang="zh-CN" smtClean="0"/>
              <a:t>10/12/2022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222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67438-C251-4E65-9450-7F67E3D39BCA}" type="datetime1">
              <a:rPr lang="en-US" altLang="zh-CN" smtClean="0"/>
              <a:t>10/12/2022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894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BBF98-19EA-4DB6-9FFD-8DDD37D9D454}" type="datetime1">
              <a:rPr lang="en-US" altLang="zh-CN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215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>
              <a:lumMod val="50000"/>
              <a:lumOff val="50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65000"/>
              <a:lumOff val="35000"/>
            </a:schemeClr>
          </a:solidFill>
          <a:latin typeface="微软雅黑 Light" pitchFamily="34" charset="-122"/>
          <a:ea typeface="微软雅黑 Light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65000"/>
              <a:lumOff val="35000"/>
            </a:schemeClr>
          </a:solidFill>
          <a:latin typeface="微软雅黑 Light" pitchFamily="34" charset="-122"/>
          <a:ea typeface="微软雅黑 Light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微软雅黑 Light" pitchFamily="34" charset="-122"/>
          <a:ea typeface="微软雅黑 Light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65000"/>
              <a:lumOff val="35000"/>
            </a:schemeClr>
          </a:solidFill>
          <a:latin typeface="微软雅黑 Light" pitchFamily="34" charset="-122"/>
          <a:ea typeface="微软雅黑 Light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65000"/>
              <a:lumOff val="35000"/>
            </a:schemeClr>
          </a:solidFill>
          <a:latin typeface="微软雅黑 Light" pitchFamily="34" charset="-122"/>
          <a:ea typeface="微软雅黑 Light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0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2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ibili.com/video/av10076626" TargetMode="External"/><Relationship Id="rId2" Type="http://schemas.openxmlformats.org/officeDocument/2006/relationships/hyperlink" Target="https://www.bilibili.com/video/av6979707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2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9.e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0" Type="http://schemas.openxmlformats.org/officeDocument/2006/relationships/image" Target="../media/image21.emf"/><Relationship Id="rId4" Type="http://schemas.openxmlformats.org/officeDocument/2006/relationships/image" Target="../media/image18.emf"/><Relationship Id="rId9" Type="http://schemas.openxmlformats.org/officeDocument/2006/relationships/oleObject" Target="../embeddings/oleObject7.bin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wikihow.com/Write-Pseudocod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ctrTitle"/>
          </p:nvPr>
        </p:nvSpPr>
        <p:spPr>
          <a:xfrm>
            <a:off x="838200" y="1425575"/>
            <a:ext cx="7620000" cy="2613025"/>
          </a:xfrm>
          <a:noFill/>
        </p:spPr>
        <p:txBody>
          <a:bodyPr>
            <a:noAutofit/>
          </a:bodyPr>
          <a:lstStyle/>
          <a:p>
            <a:pPr algn="l"/>
            <a:r>
              <a:rPr lang="en-US" altLang="zh-TW" sz="3200" dirty="0">
                <a:solidFill>
                  <a:schemeClr val="tx1">
                    <a:tint val="75000"/>
                  </a:schemeClr>
                </a:solidFill>
              </a:rPr>
              <a:t>Data Structures and Algorithms</a:t>
            </a:r>
            <a:br>
              <a:rPr lang="en-US" altLang="zh-TW" sz="3200" dirty="0">
                <a:solidFill>
                  <a:schemeClr val="tx1">
                    <a:tint val="75000"/>
                  </a:schemeClr>
                </a:solidFill>
              </a:rPr>
            </a:br>
            <a:br>
              <a:rPr lang="en-US" altLang="zh-TW" sz="3200" dirty="0">
                <a:solidFill>
                  <a:schemeClr val="tx1">
                    <a:tint val="75000"/>
                  </a:schemeClr>
                </a:solidFill>
              </a:rPr>
            </a:br>
            <a:br>
              <a:rPr lang="en-US" altLang="zh-TW" sz="3200" dirty="0">
                <a:solidFill>
                  <a:schemeClr val="tx1">
                    <a:tint val="75000"/>
                  </a:schemeClr>
                </a:solidFill>
              </a:rPr>
            </a:br>
            <a:br>
              <a:rPr lang="en-US" altLang="zh-TW" sz="4000" b="1" dirty="0">
                <a:ea typeface="PMingLiU" pitchFamily="18" charset="-120"/>
              </a:rPr>
            </a:br>
            <a:r>
              <a:rPr lang="en-US" altLang="zh-TW" sz="4000" b="1" dirty="0">
                <a:ea typeface="PMingLiU" pitchFamily="18" charset="-120"/>
              </a:rPr>
              <a:t> </a:t>
            </a:r>
            <a:r>
              <a:rPr lang="en-US" altLang="zh-TW" sz="2400" b="1" dirty="0">
                <a:solidFill>
                  <a:schemeClr val="bg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Lecture</a:t>
            </a:r>
            <a:r>
              <a:rPr lang="en-US" altLang="zh-CN" sz="2400" b="1" dirty="0">
                <a:solidFill>
                  <a:schemeClr val="bg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5</a:t>
            </a:r>
            <a:r>
              <a:rPr lang="en-US" altLang="zh-TW" sz="2400" b="1" dirty="0">
                <a:solidFill>
                  <a:schemeClr val="bg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</a:t>
            </a:r>
            <a:endParaRPr lang="en-US" altLang="zh-TW" sz="3200" b="1" dirty="0">
              <a:solidFill>
                <a:schemeClr val="bg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914400" y="4267200"/>
            <a:ext cx="7620000" cy="1371600"/>
          </a:xfrm>
          <a:noFill/>
        </p:spPr>
        <p:txBody>
          <a:bodyPr>
            <a:noAutofit/>
          </a:bodyPr>
          <a:lstStyle/>
          <a:p>
            <a:pPr eaLnBrk="1" hangingPunct="1"/>
            <a:r>
              <a:rPr lang="en-US" altLang="zh-CN" sz="2400" dirty="0">
                <a:ea typeface="宋体" pitchFamily="2" charset="-122"/>
              </a:rPr>
              <a:t>Department of Computer Science &amp; Technology</a:t>
            </a:r>
          </a:p>
          <a:p>
            <a:pPr eaLnBrk="1" hangingPunct="1"/>
            <a:r>
              <a:rPr lang="en-US" altLang="zh-CN" sz="2400" dirty="0">
                <a:ea typeface="宋体" pitchFamily="2" charset="-122"/>
              </a:rPr>
              <a:t>United International College</a:t>
            </a:r>
          </a:p>
        </p:txBody>
      </p:sp>
      <p:sp>
        <p:nvSpPr>
          <p:cNvPr id="2" name="Rectangle 1"/>
          <p:cNvSpPr/>
          <p:nvPr/>
        </p:nvSpPr>
        <p:spPr>
          <a:xfrm>
            <a:off x="2438400" y="2286000"/>
            <a:ext cx="5486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6000" b="1" dirty="0">
                <a:solidFill>
                  <a:schemeClr val="bg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Analysis of Algorithms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542604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Example: One Of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229600" cy="2286000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ea typeface="宋体" charset="-122"/>
              </a:rPr>
              <a:t>Algorithm 3 (binary search):</a:t>
            </a:r>
          </a:p>
        </p:txBody>
      </p:sp>
      <p:sp>
        <p:nvSpPr>
          <p:cNvPr id="4" name="Rectangle 3"/>
          <p:cNvSpPr/>
          <p:nvPr/>
        </p:nvSpPr>
        <p:spPr>
          <a:xfrm>
            <a:off x="1219200" y="2286000"/>
            <a:ext cx="6172200" cy="4114800"/>
          </a:xfrm>
          <a:prstGeom prst="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274320" tIns="182880" rIns="274320" bIns="182880" rtlCol="0" anchor="t" anchorCtr="0"/>
          <a:lstStyle/>
          <a:p>
            <a:r>
              <a:rPr lang="en-US" sz="2400" dirty="0" err="1"/>
              <a:t>OneOf</a:t>
            </a:r>
            <a:r>
              <a:rPr lang="en-US" sz="2400" dirty="0"/>
              <a:t>(A, l, r, x)</a:t>
            </a:r>
          </a:p>
          <a:p>
            <a:r>
              <a:rPr lang="en-US" sz="2400" dirty="0"/>
              <a:t>    IF l&gt;r</a:t>
            </a:r>
          </a:p>
          <a:p>
            <a:r>
              <a:rPr lang="en-US" sz="2400" dirty="0"/>
              <a:t>        RETURN False</a:t>
            </a:r>
          </a:p>
          <a:p>
            <a:r>
              <a:rPr lang="en-US" sz="2400" dirty="0"/>
              <a:t>    value = A[(</a:t>
            </a:r>
            <a:r>
              <a:rPr lang="en-US" sz="2400" dirty="0" err="1"/>
              <a:t>l+r</a:t>
            </a:r>
            <a:r>
              <a:rPr lang="en-US" sz="2400" dirty="0"/>
              <a:t>)/2]</a:t>
            </a:r>
          </a:p>
          <a:p>
            <a:r>
              <a:rPr lang="en-US" sz="2400" dirty="0"/>
              <a:t>    IF value = x</a:t>
            </a:r>
          </a:p>
          <a:p>
            <a:r>
              <a:rPr lang="en-US" sz="2400" dirty="0"/>
              <a:t>        RETURN True</a:t>
            </a:r>
          </a:p>
          <a:p>
            <a:r>
              <a:rPr lang="en-US" sz="2400" dirty="0"/>
              <a:t>    ELSE IF value &gt; x</a:t>
            </a:r>
          </a:p>
          <a:p>
            <a:r>
              <a:rPr lang="en-US" sz="2400" dirty="0"/>
              <a:t>        RETURN </a:t>
            </a:r>
            <a:r>
              <a:rPr lang="en-US" sz="2400" dirty="0" err="1"/>
              <a:t>OneOf</a:t>
            </a:r>
            <a:r>
              <a:rPr lang="en-US" sz="2400" dirty="0"/>
              <a:t>(A, l, (</a:t>
            </a:r>
            <a:r>
              <a:rPr lang="en-US" sz="2400" dirty="0" err="1"/>
              <a:t>l+r</a:t>
            </a:r>
            <a:r>
              <a:rPr lang="en-US" sz="2400" dirty="0"/>
              <a:t>)/2-1, x)</a:t>
            </a:r>
          </a:p>
          <a:p>
            <a:r>
              <a:rPr lang="en-US" sz="2400" dirty="0"/>
              <a:t>    ELSE</a:t>
            </a:r>
          </a:p>
          <a:p>
            <a:r>
              <a:rPr lang="en-US" sz="2400" dirty="0"/>
              <a:t>        RETURN </a:t>
            </a:r>
            <a:r>
              <a:rPr lang="en-US" sz="2400" dirty="0" err="1"/>
              <a:t>OneOf</a:t>
            </a:r>
            <a:r>
              <a:rPr lang="en-US" sz="2400" dirty="0"/>
              <a:t>(A, (</a:t>
            </a:r>
            <a:r>
              <a:rPr lang="en-US" sz="2400" dirty="0" err="1"/>
              <a:t>l+r</a:t>
            </a:r>
            <a:r>
              <a:rPr lang="en-US" sz="2400" dirty="0"/>
              <a:t>)/2+1, r, x)</a:t>
            </a:r>
          </a:p>
          <a:p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816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Which algorithm is </a:t>
            </a:r>
            <a:r>
              <a:rPr lang="en-US" dirty="0">
                <a:solidFill>
                  <a:schemeClr val="accent1"/>
                </a:solidFill>
              </a:rPr>
              <a:t>generally</a:t>
            </a:r>
            <a:r>
              <a:rPr lang="en-US" dirty="0"/>
              <a:t> faster?</a:t>
            </a:r>
          </a:p>
          <a:p>
            <a:pPr lvl="1"/>
            <a:r>
              <a:rPr lang="en-US" dirty="0"/>
              <a:t>Algorithm 1 or 2?</a:t>
            </a:r>
          </a:p>
          <a:p>
            <a:pPr lvl="1"/>
            <a:r>
              <a:rPr lang="en-US" dirty="0"/>
              <a:t>Algorithm 2 or 3?</a:t>
            </a:r>
          </a:p>
          <a:p>
            <a:r>
              <a:rPr lang="en-US" dirty="0"/>
              <a:t>Describe an input instance </a:t>
            </a:r>
            <a:r>
              <a:rPr lang="en-US" dirty="0">
                <a:solidFill>
                  <a:schemeClr val="accent1"/>
                </a:solidFill>
              </a:rPr>
              <a:t>(A, x)</a:t>
            </a:r>
            <a:r>
              <a:rPr lang="en-US" dirty="0"/>
              <a:t> such that:</a:t>
            </a:r>
          </a:p>
          <a:p>
            <a:pPr lvl="1"/>
            <a:r>
              <a:rPr lang="en-US" dirty="0"/>
              <a:t>Algorithm 1 is the fastest of all</a:t>
            </a:r>
          </a:p>
          <a:p>
            <a:pPr lvl="1"/>
            <a:r>
              <a:rPr lang="en-US" dirty="0"/>
              <a:t>Algorithm 2 is the fastest of all</a:t>
            </a:r>
          </a:p>
          <a:p>
            <a:pPr lvl="1"/>
            <a:r>
              <a:rPr lang="en-US" dirty="0"/>
              <a:t>Algorithm 3 is the fastest of all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583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Assumption for Algorithm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dirty="0">
                <a:ea typeface="宋体" charset="-122"/>
              </a:rPr>
              <a:t>We only analyze </a:t>
            </a:r>
            <a:r>
              <a:rPr lang="en-US" altLang="zh-CN" dirty="0">
                <a:solidFill>
                  <a:schemeClr val="accent1"/>
                </a:solidFill>
                <a:ea typeface="宋体" charset="-122"/>
              </a:rPr>
              <a:t>correct</a:t>
            </a:r>
            <a:r>
              <a:rPr lang="en-US" altLang="zh-CN" dirty="0">
                <a:ea typeface="宋体" charset="-122"/>
              </a:rPr>
              <a:t> algorithms</a:t>
            </a:r>
          </a:p>
          <a:p>
            <a:pPr lvl="1"/>
            <a:r>
              <a:rPr lang="en-US" altLang="zh-CN" dirty="0">
                <a:ea typeface="宋体" charset="-122"/>
              </a:rPr>
              <a:t>Correct algorithms</a:t>
            </a:r>
          </a:p>
          <a:p>
            <a:pPr lvl="2"/>
            <a:r>
              <a:rPr lang="en-US" altLang="zh-CN" dirty="0">
                <a:ea typeface="宋体" charset="-122"/>
              </a:rPr>
              <a:t>For 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  <a:ea typeface="宋体" charset="-122"/>
              </a:rPr>
              <a:t>every input instance</a:t>
            </a:r>
            <a:r>
              <a:rPr lang="en-US" altLang="zh-CN" dirty="0">
                <a:ea typeface="宋体" charset="-122"/>
              </a:rPr>
              <a:t>, halt with the correct output</a:t>
            </a:r>
          </a:p>
          <a:p>
            <a:pPr lvl="1"/>
            <a:r>
              <a:rPr lang="en-US" altLang="zh-CN" dirty="0">
                <a:ea typeface="宋体" charset="-122"/>
              </a:rPr>
              <a:t>Incorrect algorithms</a:t>
            </a:r>
          </a:p>
          <a:p>
            <a:pPr lvl="2"/>
            <a:r>
              <a:rPr lang="en-US" altLang="zh-CN" dirty="0">
                <a:ea typeface="宋体" charset="-122"/>
              </a:rPr>
              <a:t>Might not halt at all on some input instances</a:t>
            </a:r>
          </a:p>
          <a:p>
            <a:pPr lvl="2"/>
            <a:r>
              <a:rPr lang="en-US" altLang="zh-CN" dirty="0">
                <a:ea typeface="宋体" charset="-122"/>
              </a:rPr>
              <a:t>Might halt with a wrong answer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960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Analysis - What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dirty="0">
                <a:ea typeface="宋体" charset="-122"/>
              </a:rPr>
              <a:t>Algorithm analysis predicts the </a:t>
            </a:r>
            <a:r>
              <a:rPr lang="en-US" altLang="zh-CN" dirty="0">
                <a:solidFill>
                  <a:schemeClr val="accent1"/>
                </a:solidFill>
                <a:ea typeface="宋体" charset="-122"/>
              </a:rPr>
              <a:t>resources</a:t>
            </a:r>
            <a:r>
              <a:rPr lang="en-US" altLang="zh-CN" dirty="0">
                <a:ea typeface="宋体" charset="-122"/>
              </a:rPr>
              <a:t> that an algorithm requires</a:t>
            </a:r>
          </a:p>
          <a:p>
            <a:pPr lvl="1"/>
            <a:r>
              <a:rPr lang="en-US" altLang="zh-CN" dirty="0">
                <a:ea typeface="宋体" charset="-122"/>
              </a:rPr>
              <a:t>Memory</a:t>
            </a:r>
          </a:p>
          <a:p>
            <a:pPr lvl="1"/>
            <a:r>
              <a:rPr lang="en-US" altLang="zh-CN" dirty="0">
                <a:solidFill>
                  <a:schemeClr val="accent1"/>
                </a:solidFill>
                <a:ea typeface="宋体" charset="-122"/>
              </a:rPr>
              <a:t>Computational time 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  <a:ea typeface="宋体" charset="-122"/>
              </a:rPr>
              <a:t>(</a:t>
            </a:r>
            <a:r>
              <a:rPr lang="en-US" sz="5400" b="1" dirty="0">
                <a:solidFill>
                  <a:schemeClr val="bg2">
                    <a:lumMod val="75000"/>
                  </a:schemeClr>
                </a:solidFill>
                <a:latin typeface="+mj-lt"/>
                <a:ea typeface="微软雅黑" pitchFamily="34" charset="-122"/>
              </a:rPr>
              <a:t>Efficiency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+mn-lt"/>
                <a:ea typeface="微软雅黑" pitchFamily="34" charset="-122"/>
              </a:rPr>
              <a:t>)</a:t>
            </a:r>
          </a:p>
          <a:p>
            <a:pPr lvl="1"/>
            <a:r>
              <a:rPr lang="en-US" altLang="zh-CN" sz="2400" dirty="0">
                <a:ea typeface="宋体" charset="-122"/>
              </a:rPr>
              <a:t>Communication bandwidth</a:t>
            </a:r>
          </a:p>
          <a:p>
            <a:pPr lvl="1"/>
            <a:r>
              <a:rPr lang="en-US" altLang="zh-CN" sz="2400" dirty="0">
                <a:ea typeface="宋体" charset="-122"/>
              </a:rPr>
              <a:t>Power consumption</a:t>
            </a:r>
          </a:p>
          <a:p>
            <a:pPr lvl="1"/>
            <a:r>
              <a:rPr lang="en-US" altLang="zh-CN" sz="2400" dirty="0">
                <a:ea typeface="宋体" charset="-122"/>
              </a:rPr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043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Analysis - What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6719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Factors affecting the </a:t>
            </a:r>
            <a:r>
              <a:rPr lang="en-US" altLang="zh-CN" dirty="0">
                <a:solidFill>
                  <a:schemeClr val="accent1"/>
                </a:solidFill>
                <a:ea typeface="宋体" charset="-122"/>
              </a:rPr>
              <a:t>computational time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Computer 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Compiler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solidFill>
                  <a:schemeClr val="accent1"/>
                </a:solidFill>
                <a:ea typeface="宋体" charset="-122"/>
              </a:rPr>
              <a:t>Algorithm used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solidFill>
                  <a:schemeClr val="accent1"/>
                </a:solidFill>
                <a:ea typeface="宋体" charset="-122"/>
              </a:rPr>
              <a:t>Input to the algorithm</a:t>
            </a:r>
            <a:endParaRPr lang="en-US" altLang="zh-CN" dirty="0">
              <a:ea typeface="宋体" charset="-122"/>
            </a:endParaRPr>
          </a:p>
          <a:p>
            <a:pPr lvl="2"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The </a:t>
            </a:r>
            <a:r>
              <a:rPr lang="en-US" altLang="zh-CN" i="1" dirty="0">
                <a:solidFill>
                  <a:schemeClr val="hlink"/>
                </a:solidFill>
                <a:ea typeface="宋体" charset="-122"/>
              </a:rPr>
              <a:t>input size</a:t>
            </a:r>
            <a:r>
              <a:rPr lang="en-US" altLang="zh-CN" dirty="0">
                <a:ea typeface="宋体" charset="-122"/>
              </a:rPr>
              <a:t> (number of items in the input) affects the running time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9865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Algorithm Analysis - What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sz="2800" dirty="0">
                <a:solidFill>
                  <a:schemeClr val="accent1"/>
                </a:solidFill>
                <a:ea typeface="宋体" charset="-122"/>
              </a:rPr>
              <a:t>Worst-case running time of an algorithm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ea typeface="宋体" charset="-122"/>
              </a:rPr>
              <a:t>The longest running time for </a:t>
            </a:r>
            <a:r>
              <a:rPr lang="en-US" altLang="zh-CN" sz="2400" dirty="0">
                <a:solidFill>
                  <a:schemeClr val="hlink"/>
                </a:solidFill>
                <a:ea typeface="宋体" charset="-122"/>
              </a:rPr>
              <a:t>any </a:t>
            </a:r>
            <a:r>
              <a:rPr lang="en-US" altLang="zh-CN" sz="2400" dirty="0">
                <a:ea typeface="宋体" charset="-122"/>
              </a:rPr>
              <a:t>input of size </a:t>
            </a:r>
            <a:r>
              <a:rPr lang="en-US" altLang="zh-CN" sz="2400" i="1" dirty="0">
                <a:ea typeface="宋体" charset="-122"/>
              </a:rPr>
              <a:t>n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ea typeface="宋体" charset="-122"/>
              </a:rPr>
              <a:t>An </a:t>
            </a:r>
            <a:r>
              <a:rPr lang="en-US" altLang="zh-CN" sz="2400" dirty="0">
                <a:solidFill>
                  <a:schemeClr val="accent1"/>
                </a:solidFill>
                <a:ea typeface="宋体" charset="-122"/>
              </a:rPr>
              <a:t>upper bound </a:t>
            </a:r>
            <a:r>
              <a:rPr lang="en-US" altLang="zh-CN" sz="2400" dirty="0">
                <a:ea typeface="宋体" charset="-122"/>
              </a:rPr>
              <a:t>on the running time for any input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ea typeface="宋体" charset="-122"/>
                <a:sym typeface="Symbol" pitchFamily="18" charset="2"/>
              </a:rPr>
              <a:t>    </a:t>
            </a:r>
            <a:r>
              <a:rPr lang="en-US" altLang="zh-CN" sz="2400" dirty="0">
                <a:ea typeface="宋体" charset="-122"/>
              </a:rPr>
              <a:t>guarantee that the algorithm will never take longer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ea typeface="宋体" charset="-122"/>
              </a:rPr>
              <a:t>Example:</a:t>
            </a:r>
          </a:p>
          <a:p>
            <a:pPr lvl="2">
              <a:lnSpc>
                <a:spcPct val="90000"/>
              </a:lnSpc>
            </a:pPr>
            <a:r>
              <a:rPr lang="en-US" altLang="zh-CN" sz="2000" dirty="0">
                <a:ea typeface="宋体" charset="-122"/>
              </a:rPr>
              <a:t>Search a linked list for a value, and the value is at the end</a:t>
            </a:r>
          </a:p>
          <a:p>
            <a:pPr>
              <a:lnSpc>
                <a:spcPct val="90000"/>
              </a:lnSpc>
            </a:pPr>
            <a:r>
              <a:rPr lang="en-US" altLang="zh-CN" sz="2800" dirty="0">
                <a:ea typeface="宋体" charset="-122"/>
              </a:rPr>
              <a:t>Best-case running time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ea typeface="宋体" charset="-122"/>
              </a:rPr>
              <a:t>The shortest running time for any input of size </a:t>
            </a:r>
            <a:r>
              <a:rPr lang="en-US" altLang="zh-CN" sz="2400" i="1" dirty="0">
                <a:ea typeface="宋体" charset="-122"/>
              </a:rPr>
              <a:t>n</a:t>
            </a:r>
          </a:p>
          <a:p>
            <a:pPr>
              <a:lnSpc>
                <a:spcPct val="90000"/>
              </a:lnSpc>
            </a:pPr>
            <a:r>
              <a:rPr lang="en-US" altLang="zh-CN" sz="2800" dirty="0">
                <a:ea typeface="宋体" charset="-122"/>
              </a:rPr>
              <a:t>Average-case running time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ea typeface="宋体" charset="-122"/>
              </a:rPr>
              <a:t>May be difficult to define what </a:t>
            </a:r>
            <a:r>
              <a:rPr lang="en-US" altLang="zh-CN" sz="2400" dirty="0">
                <a:latin typeface="Arial"/>
                <a:ea typeface="宋体" charset="-122"/>
              </a:rPr>
              <a:t>“</a:t>
            </a:r>
            <a:r>
              <a:rPr lang="en-US" altLang="zh-CN" sz="2400" dirty="0">
                <a:ea typeface="宋体" charset="-122"/>
              </a:rPr>
              <a:t>average</a:t>
            </a:r>
            <a:r>
              <a:rPr lang="en-US" altLang="zh-CN" sz="2400" dirty="0">
                <a:latin typeface="Arial"/>
                <a:ea typeface="宋体" charset="-122"/>
              </a:rPr>
              <a:t>”</a:t>
            </a:r>
            <a:r>
              <a:rPr lang="en-US" altLang="zh-CN" sz="2400" dirty="0">
                <a:ea typeface="宋体" charset="-122"/>
              </a:rPr>
              <a:t> means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422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/>
              <a:t>Worst-Case Cost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371600" y="3505200"/>
            <a:ext cx="6400800" cy="1752600"/>
          </a:xfrm>
        </p:spPr>
        <p:txBody>
          <a:bodyPr/>
          <a:lstStyle/>
          <a:p>
            <a:r>
              <a:rPr lang="en-US" dirty="0"/>
              <a:t>is the focus of our analysis</a:t>
            </a:r>
          </a:p>
        </p:txBody>
      </p:sp>
    </p:spTree>
    <p:extLst>
      <p:ext uri="{BB962C8B-B14F-4D97-AF65-F5344CB8AC3E}">
        <p14:creationId xmlns:p14="http://schemas.microsoft.com/office/powerpoint/2010/main" val="13214228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Analysis - How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6719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Time Cost of an algorithm is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The total number of </a:t>
            </a:r>
            <a:r>
              <a:rPr lang="en-US" altLang="zh-CN" dirty="0">
                <a:solidFill>
                  <a:schemeClr val="accent1"/>
                </a:solidFill>
                <a:ea typeface="宋体" charset="-122"/>
              </a:rPr>
              <a:t>basic operations </a:t>
            </a:r>
            <a:r>
              <a:rPr lang="en-US" altLang="zh-CN" dirty="0">
                <a:ea typeface="宋体" charset="-122"/>
              </a:rPr>
              <a:t>performed</a:t>
            </a:r>
          </a:p>
          <a:p>
            <a:pPr lvl="2"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Arithmetical operations</a:t>
            </a:r>
          </a:p>
          <a:p>
            <a:pPr lvl="2"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Logical operations</a:t>
            </a:r>
          </a:p>
          <a:p>
            <a:pPr lvl="2"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Assignments</a:t>
            </a:r>
          </a:p>
          <a:p>
            <a:pPr lvl="2"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Return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Usually a function related to the input size</a:t>
            </a:r>
            <a:endParaRPr lang="en-US" altLang="zh-CN" dirty="0">
              <a:latin typeface="Courier New" pitchFamily="49" charset="0"/>
              <a:ea typeface="宋体" charset="-122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0" y="5344180"/>
            <a:ext cx="3121367" cy="523220"/>
          </a:xfrm>
          <a:prstGeom prst="rect">
            <a:avLst/>
          </a:prstGeom>
          <a:solidFill>
            <a:schemeClr val="bg2"/>
          </a:solidFill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T(n) = 3n</a:t>
            </a:r>
            <a:r>
              <a:rPr lang="en-US" altLang="zh-CN" sz="2800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2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+ 5n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9481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23430" y="1447801"/>
            <a:ext cx="5086969" cy="3631763"/>
          </a:xfrm>
          <a:prstGeom prst="rect">
            <a:avLst/>
          </a:prstGeom>
          <a:solidFill>
            <a:schemeClr val="bg2"/>
          </a:solidFill>
        </p:spPr>
        <p:txBody>
          <a:bodyPr wrap="square" lIns="182880" tIns="182880" rIns="182880" bIns="182880">
            <a:spAutoFit/>
          </a:bodyPr>
          <a:lstStyle/>
          <a:p>
            <a:r>
              <a:rPr lang="en-US" sz="2400" b="1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sum(</a:t>
            </a:r>
            <a:r>
              <a:rPr lang="en-US" sz="2400" b="1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partialSum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spcAft>
                <a:spcPts val="600"/>
              </a:spcAft>
            </a:pPr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partialSum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>
              <a:spcAft>
                <a:spcPts val="600"/>
              </a:spcAft>
            </a:pPr>
            <a:r>
              <a:rPr lang="nn-NO" sz="2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n-NO" sz="24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nn-NO" sz="2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nn-NO" sz="24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nn-NO" sz="2400" b="1" dirty="0">
                <a:latin typeface="Courier New" pitchFamily="49" charset="0"/>
                <a:cs typeface="Courier New" pitchFamily="49" charset="0"/>
              </a:rPr>
              <a:t> i=1; i&lt;=n; i++)</a:t>
            </a:r>
          </a:p>
          <a:p>
            <a:pPr>
              <a:spcAft>
                <a:spcPts val="600"/>
              </a:spcAft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partialSum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+= i*i*i;</a:t>
            </a:r>
          </a:p>
          <a:p>
            <a:pPr>
              <a:spcAft>
                <a:spcPts val="600"/>
              </a:spcAft>
            </a:pPr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partialSum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923429" y="5029200"/>
                <a:ext cx="5086971" cy="1377557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txBody>
              <a:bodyPr wrap="square" lIns="182880" tIns="182880" rIns="182880" bIns="18288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/>
                        </a:rPr>
                        <m:t>𝑠𝑢𝑚</m:t>
                      </m:r>
                      <m:d>
                        <m:dPr>
                          <m:ctrlPr>
                            <a:rPr lang="pt-BR" sz="2400" i="1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pt-BR" sz="2400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240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pt-BR" sz="240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sz="2400" b="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sz="240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pt-BR" sz="2400" i="1" smtClean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dirty="0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3429" y="5029200"/>
                <a:ext cx="5086971" cy="137755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8304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1447800"/>
            <a:ext cx="7391400" cy="3631763"/>
          </a:xfrm>
          <a:prstGeom prst="rect">
            <a:avLst/>
          </a:prstGeom>
          <a:solidFill>
            <a:schemeClr val="bg2"/>
          </a:solidFill>
        </p:spPr>
        <p:txBody>
          <a:bodyPr wrap="square" lIns="182880" tIns="182880" rIns="182880" bIns="182880">
            <a:spAutoFit/>
          </a:bodyPr>
          <a:lstStyle/>
          <a:p>
            <a:r>
              <a:rPr lang="en-US" sz="2400" b="1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sum(</a:t>
            </a:r>
            <a:r>
              <a:rPr lang="en-US" sz="2400" b="1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24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partialSum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spcAft>
                <a:spcPts val="600"/>
              </a:spcAft>
            </a:pPr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ea typeface="Adobe Myungjo Std M" pitchFamily="18" charset="-128"/>
                <a:cs typeface="Courier New" pitchFamily="49" charset="0"/>
              </a:rPr>
              <a:t>   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partialSum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>
              <a:spcAft>
                <a:spcPts val="600"/>
              </a:spcAft>
            </a:pPr>
            <a:r>
              <a:rPr lang="nn-NO" sz="2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nn-NO" sz="24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nn-NO" sz="2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nn-NO" sz="24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nn-NO" sz="2400" b="1" dirty="0">
                <a:latin typeface="Courier New" pitchFamily="49" charset="0"/>
                <a:cs typeface="Courier New" pitchFamily="49" charset="0"/>
              </a:rPr>
              <a:t> i=1; i&lt;=n; i++)</a:t>
            </a:r>
          </a:p>
          <a:p>
            <a:pPr>
              <a:spcAft>
                <a:spcPts val="600"/>
              </a:spcAft>
            </a:pPr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partialSum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+= i*i*i;</a:t>
            </a:r>
          </a:p>
          <a:p>
            <a:pPr>
              <a:spcAft>
                <a:spcPts val="600"/>
              </a:spcAft>
            </a:pPr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partialSum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838200" y="5079563"/>
                <a:ext cx="7391400" cy="800219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txBody>
              <a:bodyPr wrap="square" lIns="182880" tIns="182880" rIns="182880" bIns="182880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chemeClr val="bg2">
                        <a:lumMod val="90000"/>
                      </a:schemeClr>
                    </a:solidFill>
                  </a:rPr>
                  <a:t>Cost Function: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pt-BR" sz="2800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pt-BR" sz="2800" i="1" smtClean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/>
                      </a:rPr>
                      <m:t>=</m:t>
                    </m:r>
                    <m:r>
                      <a:rPr lang="en-US" sz="2800" b="0" i="1" smtClean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sz="2800" b="0" i="1" smtClean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/>
                      </a:rPr>
                      <m:t>𝑛</m:t>
                    </m:r>
                    <m:r>
                      <a:rPr lang="en-US" sz="2800" b="0" i="1" smtClean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/>
                      </a:rPr>
                      <m:t>+4</m:t>
                    </m:r>
                  </m:oMath>
                </a14:m>
                <a:endParaRPr lang="en-US" sz="2800" dirty="0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079563"/>
                <a:ext cx="7391400" cy="800219"/>
              </a:xfrm>
              <a:prstGeom prst="rect">
                <a:avLst/>
              </a:prstGeom>
              <a:blipFill>
                <a:blip r:embed="rId2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1058411" y="2522989"/>
            <a:ext cx="7391400" cy="2077492"/>
          </a:xfrm>
          <a:prstGeom prst="rect">
            <a:avLst/>
          </a:prstGeom>
          <a:noFill/>
        </p:spPr>
        <p:txBody>
          <a:bodyPr wrap="square" lIns="182880" tIns="182880" rIns="182880" bIns="18288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accent2"/>
                </a:solidFill>
                <a:latin typeface="Adobe Garamond Pro" pitchFamily="18" charset="0"/>
                <a:ea typeface="Adobe Myungjo Std M" pitchFamily="18" charset="-128"/>
                <a:cs typeface="Adobe Arabic" pitchFamily="18" charset="-78"/>
              </a:rPr>
              <a:t>1:                                            .…….</a:t>
            </a:r>
            <a:r>
              <a:rPr lang="nn-NO" sz="2400" dirty="0">
                <a:solidFill>
                  <a:schemeClr val="accent2"/>
                </a:solidFill>
                <a:latin typeface="Adobe Garamond Pro" pitchFamily="18" charset="0"/>
                <a:ea typeface="Adobe Myungjo Std M" pitchFamily="18" charset="-128"/>
                <a:cs typeface="Adobe Arabic" pitchFamily="18" charset="-78"/>
              </a:rPr>
              <a:t>...................... 1</a:t>
            </a:r>
            <a:endParaRPr lang="en-US" sz="2400" dirty="0">
              <a:solidFill>
                <a:schemeClr val="accent2"/>
              </a:solidFill>
              <a:latin typeface="Adobe Garamond Pro" pitchFamily="18" charset="0"/>
            </a:endParaRPr>
          </a:p>
          <a:p>
            <a:pPr>
              <a:spcAft>
                <a:spcPts val="600"/>
              </a:spcAft>
            </a:pPr>
            <a:r>
              <a:rPr lang="nn-NO" sz="2400" dirty="0">
                <a:solidFill>
                  <a:schemeClr val="accent2"/>
                </a:solidFill>
                <a:latin typeface="Adobe Garamond Pro" pitchFamily="18" charset="0"/>
                <a:ea typeface="Adobe Myungjo Std M" pitchFamily="18" charset="-128"/>
                <a:cs typeface="Adobe Arabic" pitchFamily="18" charset="-78"/>
              </a:rPr>
              <a:t>2:                                                             ............... 3n+2</a:t>
            </a:r>
            <a:endParaRPr lang="nn-NO" sz="2400" dirty="0">
              <a:solidFill>
                <a:schemeClr val="accent2"/>
              </a:solidFill>
              <a:latin typeface="Adobe Garamond Pro" pitchFamily="18" charset="0"/>
            </a:endParaRP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accent2"/>
                </a:solidFill>
                <a:latin typeface="Adobe Garamond Pro" pitchFamily="18" charset="0"/>
                <a:ea typeface="Adobe Myungjo Std M" pitchFamily="18" charset="-128"/>
                <a:cs typeface="Adobe Arabic" pitchFamily="18" charset="-78"/>
              </a:rPr>
              <a:t>3:                                                           …….</a:t>
            </a:r>
            <a:r>
              <a:rPr lang="nn-NO" sz="2400" dirty="0">
                <a:solidFill>
                  <a:schemeClr val="accent2"/>
                </a:solidFill>
                <a:latin typeface="Adobe Garamond Pro" pitchFamily="18" charset="0"/>
                <a:ea typeface="Adobe Myungjo Std M" pitchFamily="18" charset="-128"/>
                <a:cs typeface="Adobe Arabic" pitchFamily="18" charset="-78"/>
              </a:rPr>
              <a:t>........ 4n</a:t>
            </a:r>
            <a:endParaRPr lang="en-US" sz="2400" dirty="0">
              <a:solidFill>
                <a:schemeClr val="accent2"/>
              </a:solidFill>
              <a:latin typeface="Adobe Garamond Pro" pitchFamily="18" charset="0"/>
            </a:endParaRP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accent2"/>
                </a:solidFill>
                <a:latin typeface="Adobe Garamond Pro" pitchFamily="18" charset="0"/>
                <a:ea typeface="Adobe Myungjo Std M" pitchFamily="18" charset="-128"/>
                <a:cs typeface="Adobe Arabic" pitchFamily="18" charset="-78"/>
              </a:rPr>
              <a:t>4:                                                   …….</a:t>
            </a:r>
            <a:r>
              <a:rPr lang="nn-NO" sz="2400" dirty="0">
                <a:solidFill>
                  <a:schemeClr val="accent2"/>
                </a:solidFill>
                <a:latin typeface="Adobe Garamond Pro" pitchFamily="18" charset="0"/>
                <a:ea typeface="Adobe Myungjo Std M" pitchFamily="18" charset="-128"/>
                <a:cs typeface="Adobe Arabic" pitchFamily="18" charset="-78"/>
              </a:rPr>
              <a:t>................ 1</a:t>
            </a:r>
            <a:endParaRPr lang="en-US" sz="2400" dirty="0">
              <a:solidFill>
                <a:schemeClr val="accent2"/>
              </a:solidFill>
              <a:latin typeface="Adobe Garamond Pro" pitchFamily="18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360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  <a:p>
            <a:pPr lvl="1"/>
            <a:r>
              <a:rPr lang="en-US" altLang="zh-CN" dirty="0"/>
              <a:t>What is an algorithm?</a:t>
            </a:r>
          </a:p>
          <a:p>
            <a:pPr lvl="1"/>
            <a:r>
              <a:rPr lang="en-US" dirty="0"/>
              <a:t>How to describe an algorithm?</a:t>
            </a:r>
          </a:p>
          <a:p>
            <a:r>
              <a:rPr lang="en-US" dirty="0"/>
              <a:t>Analysis of Algorithms</a:t>
            </a:r>
          </a:p>
          <a:p>
            <a:r>
              <a:rPr lang="en-US" dirty="0"/>
              <a:t>Growth Rate and the Big-Oh Notation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4334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EC2A7-8C41-414F-951F-07597FB0B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Side Note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7DD26-C6DA-4A06-8411-3F6F39FBA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With modern compilers, all of the three statements below consumes two basic operations: one addition, one assignment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6D8D86-A68B-4004-80AD-5E9FEF512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B0EDA2-9B3D-4813-B506-62FE99DB9BED}"/>
              </a:ext>
            </a:extLst>
          </p:cNvPr>
          <p:cNvSpPr/>
          <p:nvPr/>
        </p:nvSpPr>
        <p:spPr>
          <a:xfrm>
            <a:off x="3200400" y="3394323"/>
            <a:ext cx="3276600" cy="2523768"/>
          </a:xfrm>
          <a:prstGeom prst="rect">
            <a:avLst/>
          </a:prstGeom>
          <a:solidFill>
            <a:schemeClr val="bg2"/>
          </a:solidFill>
        </p:spPr>
        <p:txBody>
          <a:bodyPr wrap="square" lIns="182880" tIns="182880" rIns="182880" bIns="182880">
            <a:spAutoFit/>
          </a:bodyPr>
          <a:lstStyle/>
          <a:p>
            <a:pPr lvl="1"/>
            <a:r>
              <a:rPr lang="en-US" altLang="zh-CN" sz="28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800" b="1" dirty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pPr lvl="1"/>
            <a:endParaRPr lang="en-US" altLang="zh-CN" sz="2800" b="1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altLang="zh-CN" sz="28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800" b="1" dirty="0">
                <a:latin typeface="Courier New" pitchFamily="49" charset="0"/>
                <a:cs typeface="Courier New" pitchFamily="49" charset="0"/>
              </a:rPr>
              <a:t> += 1;</a:t>
            </a:r>
          </a:p>
          <a:p>
            <a:pPr lvl="1"/>
            <a:endParaRPr lang="en-US" altLang="zh-CN" sz="2800" b="1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altLang="zh-CN" sz="28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8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CN" sz="28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800" b="1" dirty="0">
                <a:latin typeface="Courier New" pitchFamily="49" charset="0"/>
                <a:cs typeface="Courier New" pitchFamily="49" charset="0"/>
              </a:rPr>
              <a:t> + 1;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12503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Placeholder 5"/>
              <p:cNvSpPr txBox="1">
                <a:spLocks/>
              </p:cNvSpPr>
              <p:nvPr/>
            </p:nvSpPr>
            <p:spPr>
              <a:xfrm>
                <a:off x="870538" y="1219200"/>
                <a:ext cx="7772400" cy="36576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92500"/>
              </a:bodyPr>
              <a:lstStyle>
                <a:lvl1pPr marL="0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j-lt"/>
                    <a:ea typeface="微软雅黑 Light" pitchFamily="34" charset="-122"/>
                    <a:cs typeface="+mn-cs"/>
                  </a:defRPr>
                </a:lvl1pPr>
                <a:lvl2pPr marL="457200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1800" kern="1200">
                    <a:solidFill>
                      <a:schemeClr val="tx1">
                        <a:tint val="75000"/>
                      </a:schemeClr>
                    </a:solidFill>
                    <a:latin typeface="微软雅黑 Light" pitchFamily="34" charset="-122"/>
                    <a:ea typeface="微软雅黑 Light" pitchFamily="34" charset="-122"/>
                    <a:cs typeface="+mn-cs"/>
                  </a:defRPr>
                </a:lvl2pPr>
                <a:lvl3pPr marL="914400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1600" kern="1200">
                    <a:solidFill>
                      <a:schemeClr val="tx1">
                        <a:tint val="75000"/>
                      </a:schemeClr>
                    </a:solidFill>
                    <a:latin typeface="微软雅黑 Light" pitchFamily="34" charset="-122"/>
                    <a:ea typeface="微软雅黑 Light" pitchFamily="34" charset="-122"/>
                    <a:cs typeface="+mn-cs"/>
                  </a:defRPr>
                </a:lvl3pPr>
                <a:lvl4pPr marL="1371600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1400" kern="1200">
                    <a:solidFill>
                      <a:schemeClr val="tx1">
                        <a:tint val="75000"/>
                      </a:schemeClr>
                    </a:solidFill>
                    <a:latin typeface="微软雅黑 Light" pitchFamily="34" charset="-122"/>
                    <a:ea typeface="微软雅黑 Light" pitchFamily="34" charset="-122"/>
                    <a:cs typeface="+mn-cs"/>
                  </a:defRPr>
                </a:lvl4pPr>
                <a:lvl5pPr marL="1828800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1400" kern="1200">
                    <a:solidFill>
                      <a:schemeClr val="tx1">
                        <a:tint val="75000"/>
                      </a:schemeClr>
                    </a:solidFill>
                    <a:latin typeface="微软雅黑 Light" pitchFamily="34" charset="-122"/>
                    <a:ea typeface="微软雅黑 Light" pitchFamily="34" charset="-122"/>
                    <a:cs typeface="+mn-cs"/>
                  </a:defRPr>
                </a:lvl5pPr>
                <a:lvl6pPr marL="2286000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1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1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1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1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>
                    <a:latin typeface="+mn-lt"/>
                  </a:rPr>
                  <a:t>At the current stage, we will ignore details and focus on the growth rate of the cost. Under our level of </a:t>
                </a:r>
                <a:r>
                  <a:rPr lang="en-US" sz="2400" dirty="0">
                    <a:solidFill>
                      <a:schemeClr val="accent1"/>
                    </a:solidFill>
                    <a:latin typeface="+mn-lt"/>
                  </a:rPr>
                  <a:t>granularity</a:t>
                </a:r>
                <a:r>
                  <a:rPr lang="en-US" sz="2400" dirty="0">
                    <a:latin typeface="+mn-lt"/>
                  </a:rPr>
                  <a:t>,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</a:rPr>
                      <m:t>6</m:t>
                    </m:r>
                    <m:r>
                      <a:rPr lang="en-US" sz="2400" i="1">
                        <a:latin typeface="Cambria Math"/>
                      </a:rPr>
                      <m:t>𝑛</m:t>
                    </m:r>
                    <m:r>
                      <a:rPr lang="en-US" sz="2400" b="0" i="1" smtClean="0">
                        <a:latin typeface="Cambria Math"/>
                      </a:rPr>
                      <m:t>+4</m:t>
                    </m:r>
                  </m:oMath>
                </a14:m>
                <a:r>
                  <a:rPr lang="en-US" sz="2400" dirty="0">
                    <a:latin typeface="+mn-lt"/>
                  </a:rPr>
                  <a:t>    and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(</m:t>
                    </m:r>
                    <m:r>
                      <a:rPr lang="en-US" sz="2400" b="0" i="1" smtClean="0">
                        <a:latin typeface="Cambria Math"/>
                      </a:rPr>
                      <m:t>𝑛</m:t>
                    </m:r>
                    <m:r>
                      <a:rPr lang="en-US" sz="2400" b="0" i="1" smtClean="0">
                        <a:latin typeface="Cambria Math"/>
                      </a:rPr>
                      <m:t>)=</m:t>
                    </m:r>
                    <m:r>
                      <a:rPr lang="en-US" sz="2400" b="0" i="1" smtClean="0">
                        <a:latin typeface="Cambria Math"/>
                      </a:rPr>
                      <m:t>𝑛</m:t>
                    </m:r>
                  </m:oMath>
                </a14:m>
                <a:endParaRPr lang="en-US" sz="2400" dirty="0">
                  <a:latin typeface="+mn-lt"/>
                </a:endParaRPr>
              </a:p>
              <a:p>
                <a:r>
                  <a:rPr lang="en-US" sz="2400" dirty="0">
                    <a:latin typeface="+mn-lt"/>
                  </a:rPr>
                  <a:t>are of the same </a:t>
                </a:r>
              </a:p>
              <a:p>
                <a:pPr algn="ctr"/>
                <a:r>
                  <a:rPr lang="en-US" sz="7200" b="1" cap="all" dirty="0">
                    <a:solidFill>
                      <a:schemeClr val="bg2">
                        <a:lumMod val="75000"/>
                      </a:schemeClr>
                    </a:solidFill>
                    <a:ea typeface="微软雅黑" pitchFamily="34" charset="-122"/>
                    <a:cs typeface="+mj-cs"/>
                  </a:rPr>
                  <a:t>growth rate</a:t>
                </a:r>
                <a:endParaRPr lang="en-US" sz="7200" dirty="0">
                  <a:latin typeface="+mn-lt"/>
                </a:endParaRPr>
              </a:p>
            </p:txBody>
          </p:sp>
        </mc:Choice>
        <mc:Fallback xmlns="">
          <p:sp>
            <p:nvSpPr>
              <p:cNvPr id="7" name="Text Placeholder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538" y="1219200"/>
                <a:ext cx="7772400" cy="3657600"/>
              </a:xfrm>
              <a:prstGeom prst="rect">
                <a:avLst/>
              </a:prstGeom>
              <a:blipFill rotWithShape="1">
                <a:blip r:embed="rId2"/>
                <a:stretch>
                  <a:fillRect l="-2510" r="-2353" b="-121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07938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Growth Rate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1"/>
            <a:ext cx="7772400" cy="4495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ea typeface="宋体" charset="-122"/>
              </a:rPr>
              <a:t>Describes </a:t>
            </a:r>
            <a:r>
              <a:rPr lang="en-US" altLang="zh-CN" sz="2400" dirty="0">
                <a:solidFill>
                  <a:schemeClr val="bg2">
                    <a:lumMod val="75000"/>
                  </a:schemeClr>
                </a:solidFill>
                <a:ea typeface="宋体" charset="-122"/>
              </a:rPr>
              <a:t>how fast the time cost increases </a:t>
            </a:r>
            <a:r>
              <a:rPr lang="en-US" altLang="zh-CN" sz="2400" dirty="0">
                <a:ea typeface="宋体" charset="-122"/>
              </a:rPr>
              <a:t>as the input size increases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ea typeface="宋体" charset="-122"/>
              </a:rPr>
              <a:t>The idea is to establish a relative </a:t>
            </a:r>
            <a:r>
              <a:rPr lang="en-US" altLang="zh-CN" sz="2400" dirty="0">
                <a:solidFill>
                  <a:schemeClr val="accent1"/>
                </a:solidFill>
                <a:ea typeface="宋体" charset="-122"/>
              </a:rPr>
              <a:t>order</a:t>
            </a:r>
            <a:r>
              <a:rPr lang="en-US" altLang="zh-CN" sz="2400" dirty="0">
                <a:ea typeface="宋体" charset="-122"/>
              </a:rPr>
              <a:t> among the cost functions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ea typeface="宋体" charset="-122"/>
              </a:rPr>
              <a:t>Applies only </a:t>
            </a:r>
            <a:r>
              <a:rPr lang="en-US" altLang="zh-CN" sz="4800" b="1" dirty="0">
                <a:solidFill>
                  <a:schemeClr val="accent1"/>
                </a:solidFill>
                <a:latin typeface="+mn-ea"/>
                <a:ea typeface="+mn-ea"/>
              </a:rPr>
              <a:t>for large n</a:t>
            </a:r>
            <a:endParaRPr lang="en-US" altLang="zh-CN" sz="2400" dirty="0"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>
                <a:ea typeface="宋体" charset="-122"/>
              </a:rPr>
              <a:t>Typical </a:t>
            </a:r>
            <a:r>
              <a:rPr lang="en-US" altLang="zh-CN" sz="2400" dirty="0">
                <a:solidFill>
                  <a:schemeClr val="accent1"/>
                </a:solidFill>
                <a:ea typeface="宋体" charset="-122"/>
              </a:rPr>
              <a:t>Order Groups </a:t>
            </a:r>
            <a:r>
              <a:rPr lang="en-US" altLang="zh-CN" sz="2400" dirty="0">
                <a:ea typeface="宋体" charset="-122"/>
              </a:rPr>
              <a:t>(A.K.A. Complexity Class)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88861845"/>
                  </p:ext>
                </p:extLst>
              </p:nvPr>
            </p:nvGraphicFramePr>
            <p:xfrm>
              <a:off x="1447800" y="4343400"/>
              <a:ext cx="6324600" cy="182880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28575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4671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Constant Time:</a:t>
                          </a:r>
                          <a:endParaRPr lang="en-US" sz="24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/>
                                  </a:rPr>
                                  <m:t>   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/>
                                  </a:rPr>
                                  <m:t>𝑇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/>
                                  </a:rPr>
                                  <m:t>)=1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Logarithmic</a:t>
                          </a:r>
                          <a:r>
                            <a:rPr lang="en-US" sz="2400" baseline="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 Time: </a:t>
                          </a:r>
                          <a:endParaRPr lang="en-US" sz="24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/>
                                  </a:rPr>
                                  <m:t>   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/>
                                  </a:rPr>
                                  <m:t>𝑇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/>
                                  </a:rPr>
                                  <m:t>)=</m:t>
                                </m:r>
                                <m:func>
                                  <m:funcPr>
                                    <m:ctrlPr>
                                      <a:rPr lang="en-US" sz="24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Polynomial Time: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</a:rPr>
                                <m:t>   </m:t>
                              </m:r>
                              <m:r>
                                <a:rPr lang="en-US" sz="2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</a:rPr>
                                <m:t>𝑇</m:t>
                              </m:r>
                              <m:r>
                                <a:rPr lang="en-US" sz="2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</a:rPr>
                                <m:t>)=</m:t>
                              </m:r>
                              <m:r>
                                <a:rPr lang="en-US" sz="2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</a:rPr>
                                <m:t>𝑇</m:t>
                              </m:r>
                              <m:r>
                                <a:rPr lang="en-US" sz="2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</a:rPr>
                                <m:t>)=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endParaRPr lang="en-US" sz="24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</a:rPr>
                            <a:t>Exponential Time: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/>
                                </a:rPr>
                                <m:t>   </m:t>
                              </m:r>
                              <m:r>
                                <a:rPr lang="en-US" sz="2400" b="0" i="1" smtClean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/>
                                </a:rPr>
                                <m:t>𝑇</m:t>
                              </m:r>
                              <m:r>
                                <a:rPr lang="en-US" sz="2400" b="0" i="1" smtClean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/>
                                </a:rPr>
                                <m:t>)=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solidFill>
                                        <a:schemeClr val="bg2">
                                          <a:lumMod val="9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bg2">
                                          <a:lumMod val="90000"/>
                                        </a:schemeClr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solidFill>
                                        <a:schemeClr val="bg2">
                                          <a:lumMod val="90000"/>
                                        </a:schemeClr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2400" dirty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/>
                                </a:rPr>
                                <m:t>𝑇</m:t>
                              </m:r>
                              <m:r>
                                <a:rPr lang="en-US" sz="2400" b="0" i="1" smtClean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/>
                                </a:rPr>
                                <m:t>)=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solidFill>
                                        <a:schemeClr val="bg2">
                                          <a:lumMod val="9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bg2">
                                          <a:lumMod val="90000"/>
                                        </a:schemeClr>
                                      </a:solidFill>
                                      <a:latin typeface="Cambria Math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solidFill>
                                        <a:schemeClr val="bg2">
                                          <a:lumMod val="90000"/>
                                        </a:schemeClr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</m:sup>
                              </m:sSup>
                            </m:oMath>
                          </a14:m>
                          <a:endParaRPr lang="en-US" sz="2400" dirty="0">
                            <a:solidFill>
                              <a:schemeClr val="bg2">
                                <a:lumMod val="90000"/>
                              </a:schemeClr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88861845"/>
                  </p:ext>
                </p:extLst>
              </p:nvPr>
            </p:nvGraphicFramePr>
            <p:xfrm>
              <a:off x="1447800" y="4343400"/>
              <a:ext cx="6324600" cy="182880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2857500"/>
                    <a:gridCol w="3467100"/>
                  </a:tblGrid>
                  <a:tr h="457200">
                    <a:tc>
                      <a:txBody>
                        <a:bodyPr/>
                        <a:lstStyle/>
                        <a:p>
                          <a:pPr marL="0" marR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Constant Time:</a:t>
                          </a:r>
                          <a:endParaRPr lang="en-US" sz="240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82746" t="-10667" b="-329333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Logarithmic</a:t>
                          </a:r>
                          <a:r>
                            <a:rPr lang="en-US" sz="2400" baseline="0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 Time: </a:t>
                          </a:r>
                          <a:endParaRPr lang="en-US" sz="24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82746" t="-110667" b="-229333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Polynomial Time:</a:t>
                          </a:r>
                          <a:endParaRPr lang="en-US" sz="24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82746" t="-210667" b="-129333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marL="0" marR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</a:rPr>
                            <a:t>Exponential Time:</a:t>
                          </a:r>
                          <a:endParaRPr lang="en-US" sz="2400" dirty="0">
                            <a:solidFill>
                              <a:schemeClr val="bg2">
                                <a:lumMod val="90000"/>
                              </a:schemeClr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82746" t="-310667" b="-2933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6266522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An Analogous Example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447800"/>
            <a:ext cx="7772400" cy="91439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ea typeface="宋体" charset="-122"/>
              </a:rPr>
              <a:t>If we place these terms in our grading system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1259027"/>
                  </p:ext>
                </p:extLst>
              </p:nvPr>
            </p:nvGraphicFramePr>
            <p:xfrm>
              <a:off x="1447800" y="2362200"/>
              <a:ext cx="6324600" cy="274320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23622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667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1" dirty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</a:rPr>
                            <a:t>Order</a:t>
                          </a:r>
                          <a:r>
                            <a:rPr lang="en-US" sz="2400" b="1" baseline="0" dirty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</a:rPr>
                            <a:t> Group</a:t>
                          </a:r>
                          <a:endParaRPr lang="en-US" sz="2400" b="1" dirty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+mn-lt"/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1" i="1" smtClean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/>
                                </a:rPr>
                                <m:t>  </m:t>
                              </m:r>
                            </m:oMath>
                          </a14:m>
                          <a:r>
                            <a:rPr lang="en-US" sz="2400" b="1" dirty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+mn-lt"/>
                            </a:rPr>
                            <a:t>Order</a:t>
                          </a: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1" dirty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+mn-lt"/>
                            </a:rPr>
                            <a:t>Function</a:t>
                          </a: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 rowSpan="4"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PASS</a:t>
                          </a: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A</a:t>
                          </a: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90,</a:t>
                          </a:r>
                          <a:r>
                            <a:rPr lang="en-US" sz="2400" baseline="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 92.5, 93.67</a:t>
                          </a:r>
                          <a:endParaRPr lang="en-US" sz="24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r"/>
                          <a:endParaRPr lang="en-US" sz="24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B</a:t>
                          </a: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75.4,</a:t>
                          </a:r>
                          <a:r>
                            <a:rPr lang="en-US" sz="2400" baseline="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 81, 82.3</a:t>
                          </a:r>
                          <a:endParaRPr lang="en-US" sz="24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r"/>
                          <a:endParaRPr lang="en-US" sz="24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C</a:t>
                          </a: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63, 62.2,</a:t>
                          </a:r>
                          <a:r>
                            <a:rPr lang="en-US" sz="2400" baseline="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 66.7</a:t>
                          </a:r>
                          <a:endParaRPr lang="en-US" sz="24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r"/>
                          <a:endParaRPr lang="en-US" sz="24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D</a:t>
                          </a: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51, 53.1,</a:t>
                          </a:r>
                          <a:r>
                            <a:rPr lang="en-US" sz="2400" baseline="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 55.7</a:t>
                          </a:r>
                          <a:endParaRPr lang="en-US" sz="24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FAIL</a:t>
                          </a: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F</a:t>
                          </a: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0, 12, 24.5</a:t>
                          </a: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1259027"/>
                  </p:ext>
                </p:extLst>
              </p:nvPr>
            </p:nvGraphicFramePr>
            <p:xfrm>
              <a:off x="1447800" y="2362200"/>
              <a:ext cx="6324600" cy="274320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2362200"/>
                    <a:gridCol w="1295400"/>
                    <a:gridCol w="2667000"/>
                  </a:tblGrid>
                  <a:tr h="457200">
                    <a:tc>
                      <a:txBody>
                        <a:bodyPr/>
                        <a:lstStyle/>
                        <a:p>
                          <a:pPr marL="0" marR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1" dirty="0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</a:rPr>
                            <a:t>Order</a:t>
                          </a:r>
                          <a:r>
                            <a:rPr lang="en-US" sz="2400" b="1" baseline="0" dirty="0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</a:rPr>
                            <a:t> Group</a:t>
                          </a:r>
                          <a:endParaRPr lang="en-US" sz="2400" b="1" dirty="0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+mn-lt"/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182160" t="-10667" r="-205164" b="-5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1" dirty="0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+mn-lt"/>
                            </a:rPr>
                            <a:t>Function</a:t>
                          </a:r>
                          <a:endParaRPr lang="en-US" sz="2400" b="1" dirty="0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+mn-lt"/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</a:tr>
                  <a:tr h="457200">
                    <a:tc rowSpan="4"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PASS</a:t>
                          </a:r>
                          <a:endParaRPr lang="en-US" sz="24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A</a:t>
                          </a:r>
                          <a:endParaRPr lang="en-US" sz="24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90,</a:t>
                          </a:r>
                          <a:r>
                            <a:rPr lang="en-US" sz="2400" baseline="0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 92.5, 93.67</a:t>
                          </a:r>
                          <a:endParaRPr lang="en-US" sz="24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</a:tr>
                  <a:tr h="457200">
                    <a:tc vMerge="1">
                      <a:txBody>
                        <a:bodyPr/>
                        <a:lstStyle/>
                        <a:p>
                          <a:pPr algn="r"/>
                          <a:endParaRPr lang="en-US" sz="24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B</a:t>
                          </a:r>
                          <a:endParaRPr lang="en-US" sz="24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75.4,</a:t>
                          </a:r>
                          <a:r>
                            <a:rPr lang="en-US" sz="2400" baseline="0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 81, 82.3</a:t>
                          </a:r>
                          <a:endParaRPr lang="en-US" sz="24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</a:tr>
                  <a:tr h="457200">
                    <a:tc vMerge="1">
                      <a:txBody>
                        <a:bodyPr/>
                        <a:lstStyle/>
                        <a:p>
                          <a:pPr algn="r"/>
                          <a:endParaRPr lang="en-US" sz="24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C</a:t>
                          </a:r>
                          <a:endParaRPr lang="en-US" sz="24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63, 62.2,</a:t>
                          </a:r>
                          <a:r>
                            <a:rPr lang="en-US" sz="2400" baseline="0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 66.7</a:t>
                          </a:r>
                          <a:endParaRPr lang="en-US" sz="24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</a:tr>
                  <a:tr h="457200">
                    <a:tc vMerge="1">
                      <a:txBody>
                        <a:bodyPr/>
                        <a:lstStyle/>
                        <a:p>
                          <a:pPr algn="r"/>
                          <a:endParaRPr lang="en-US" sz="24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D</a:t>
                          </a:r>
                          <a:endParaRPr lang="en-US" sz="24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51, 53.1,</a:t>
                          </a:r>
                          <a:r>
                            <a:rPr lang="en-US" sz="2400" baseline="0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 55.7</a:t>
                          </a:r>
                          <a:endParaRPr lang="en-US" sz="24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FAIL</a:t>
                          </a:r>
                          <a:endParaRPr lang="en-US" sz="24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F</a:t>
                          </a:r>
                          <a:endParaRPr lang="en-US" sz="24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0, 12, 24.5</a:t>
                          </a:r>
                          <a:endParaRPr lang="en-US" sz="24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0187929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Growth Rate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7772400" cy="3047999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dirty="0">
                    <a:ea typeface="宋体" charset="-122"/>
                  </a:rPr>
                  <a:t>The details that we ignored when we compare growth rate</a:t>
                </a:r>
              </a:p>
              <a:p>
                <a:pPr marL="971550" lvl="1" indent="-514350">
                  <a:lnSpc>
                    <a:spcPct val="120000"/>
                  </a:lnSpc>
                  <a:buFont typeface="+mj-lt"/>
                  <a:buAutoNum type="alphaLcParenR"/>
                </a:pPr>
                <a:r>
                  <a:rPr lang="en-US" altLang="zh-CN" sz="2000" dirty="0">
                    <a:solidFill>
                      <a:schemeClr val="accent1"/>
                    </a:solidFill>
                    <a:ea typeface="宋体" charset="-122"/>
                  </a:rPr>
                  <a:t>The coefficient</a:t>
                </a:r>
              </a:p>
              <a:p>
                <a:pPr marL="971550" lvl="1" indent="-514350">
                  <a:lnSpc>
                    <a:spcPct val="120000"/>
                  </a:lnSpc>
                  <a:buFont typeface="+mj-lt"/>
                  <a:buAutoNum type="alphaLcParenR"/>
                </a:pPr>
                <a:r>
                  <a:rPr lang="en-US" altLang="zh-CN" sz="2000" dirty="0">
                    <a:solidFill>
                      <a:schemeClr val="accent1"/>
                    </a:solidFill>
                    <a:ea typeface="宋体" charset="-122"/>
                  </a:rPr>
                  <a:t>Anything less significant than (a)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宋体" charset="-122"/>
                  </a:rPr>
                  <a:t>Are the functions below of the same grow rate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宋体" charset="-122"/>
                  </a:rPr>
                  <a:t>?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altLang="zh-CN" sz="2000" dirty="0">
                    <a:ea typeface="宋体" charset="-122"/>
                  </a:rPr>
                  <a:t>In other words, are they of order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宋体" charset="-122"/>
                  </a:rPr>
                  <a:t>?</a:t>
                </a: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7772400" cy="3047999"/>
              </a:xfrm>
              <a:blipFill>
                <a:blip r:embed="rId2"/>
                <a:stretch>
                  <a:fillRect l="-1020" t="-401" r="-30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13645399"/>
                  </p:ext>
                </p:extLst>
              </p:nvPr>
            </p:nvGraphicFramePr>
            <p:xfrm>
              <a:off x="2819400" y="4419600"/>
              <a:ext cx="3467100" cy="182880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34671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/>
                                  </a:rPr>
                                  <m:t>   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/>
                                  </a:rPr>
                                  <m:t>𝑇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/>
                                  </a:rPr>
                                  <m:t>)=3</m:t>
                                </m:r>
                                <m:sSup>
                                  <m:sSupPr>
                                    <m:ctrlPr>
                                      <a:rPr lang="en-US" sz="24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/>
                                  </a:rPr>
                                  <m:t>   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/>
                                  </a:rPr>
                                  <m:t>𝑇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sz="24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sz="24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4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/>
                                  </a:rPr>
                                  <m:t>+5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/>
                                  </a:rPr>
                                  <m:t>   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/>
                                  </a:rPr>
                                  <m:t>𝑇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sz="24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/>
                                  </a:rPr>
                                  <m:t>=3</m:t>
                                </m:r>
                                <m:sSup>
                                  <m:sSupPr>
                                    <m:ctrlPr>
                                      <a:rPr lang="en-US" sz="24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4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/>
                                  </a:rPr>
                                  <m:t>+2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/>
                                  </a:rPr>
                                  <m:t>   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/>
                                  </a:rPr>
                                  <m:t>𝑇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/>
                                  </a:rPr>
                                  <m:t>)=2</m:t>
                                </m:r>
                                <m:sSup>
                                  <m:sSupPr>
                                    <m:ctrlPr>
                                      <a:rPr lang="en-US" sz="24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bg2">
                                <a:lumMod val="90000"/>
                              </a:schemeClr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13645399"/>
                  </p:ext>
                </p:extLst>
              </p:nvPr>
            </p:nvGraphicFramePr>
            <p:xfrm>
              <a:off x="2819400" y="4419600"/>
              <a:ext cx="3467100" cy="182880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3467100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176" r="-176" b="-320000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176" t="-100000" r="-176" b="-220000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176" t="-200000" r="-176" b="-120000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176" t="-300000" r="-176" b="-20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329417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722313" y="2209800"/>
            <a:ext cx="7772400" cy="2438399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latin typeface="+mn-lt"/>
              </a:rPr>
              <a:t>Comparing the </a:t>
            </a:r>
            <a:br>
              <a:rPr lang="en-US" altLang="zh-CN" sz="2400" dirty="0"/>
            </a:br>
            <a:r>
              <a:rPr lang="en-US" altLang="zh-CN" sz="6000" b="1" dirty="0">
                <a:solidFill>
                  <a:schemeClr val="bg2">
                    <a:lumMod val="75000"/>
                  </a:schemeClr>
                </a:solidFill>
              </a:rPr>
              <a:t>GROWTH RATE</a:t>
            </a:r>
          </a:p>
          <a:p>
            <a:r>
              <a:rPr lang="en-US" altLang="zh-CN" sz="2800" dirty="0">
                <a:latin typeface="+mn-lt"/>
              </a:rPr>
              <a:t>of cost functions</a:t>
            </a:r>
            <a:endParaRPr lang="zh-CN" altLang="en-US" sz="2800" dirty="0">
              <a:latin typeface="+mn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8844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Big-Oh: The Upper Bound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0037"/>
            <a:ext cx="4495800" cy="4525963"/>
          </a:xfrm>
        </p:spPr>
        <p:txBody>
          <a:bodyPr>
            <a:noAutofit/>
          </a:bodyPr>
          <a:lstStyle/>
          <a:p>
            <a:r>
              <a:rPr lang="en-US" altLang="zh-CN" sz="2400" dirty="0">
                <a:solidFill>
                  <a:schemeClr val="hlink"/>
                </a:solidFill>
                <a:ea typeface="宋体" charset="-122"/>
              </a:rPr>
              <a:t>f(n) = O(g(n))</a:t>
            </a:r>
          </a:p>
          <a:p>
            <a:r>
              <a:rPr lang="en-US" altLang="zh-CN" sz="2400" dirty="0">
                <a:solidFill>
                  <a:schemeClr val="hlink"/>
                </a:solidFill>
                <a:ea typeface="宋体" charset="-122"/>
              </a:rPr>
              <a:t>Definition: </a:t>
            </a:r>
            <a:r>
              <a:rPr lang="en-US" altLang="zh-CN" sz="2400" dirty="0">
                <a:ea typeface="宋体" charset="-122"/>
              </a:rPr>
              <a:t>There are positive constants </a:t>
            </a:r>
            <a:r>
              <a:rPr lang="en-US" altLang="zh-CN" sz="2400" i="1" dirty="0">
                <a:ea typeface="宋体" charset="-122"/>
              </a:rPr>
              <a:t>c</a:t>
            </a:r>
            <a:r>
              <a:rPr lang="en-US" altLang="zh-CN" sz="2400" dirty="0">
                <a:ea typeface="宋体" charset="-122"/>
              </a:rPr>
              <a:t> and </a:t>
            </a:r>
            <a:r>
              <a:rPr lang="en-US" altLang="zh-CN" sz="2400" i="1" dirty="0">
                <a:ea typeface="宋体" charset="-122"/>
              </a:rPr>
              <a:t>n</a:t>
            </a:r>
            <a:r>
              <a:rPr lang="en-US" altLang="zh-CN" sz="2400" i="1" baseline="-25000" dirty="0">
                <a:ea typeface="宋体" charset="-122"/>
              </a:rPr>
              <a:t>0</a:t>
            </a:r>
            <a:r>
              <a:rPr lang="en-US" altLang="zh-CN" sz="2400" dirty="0">
                <a:ea typeface="宋体" charset="-122"/>
              </a:rPr>
              <a:t> such that </a:t>
            </a:r>
          </a:p>
          <a:p>
            <a:pPr algn="ctr">
              <a:buFont typeface="Wingdings" pitchFamily="2" charset="2"/>
              <a:buNone/>
            </a:pPr>
            <a:r>
              <a:rPr lang="en-US" altLang="zh-CN" sz="2400" i="1" dirty="0">
                <a:solidFill>
                  <a:schemeClr val="bg2">
                    <a:lumMod val="75000"/>
                  </a:schemeClr>
                </a:solidFill>
                <a:ea typeface="宋体" charset="-122"/>
              </a:rPr>
              <a:t>f(n) </a:t>
            </a:r>
            <a:r>
              <a:rPr lang="en-US" altLang="zh-CN" sz="2400" i="1" dirty="0">
                <a:solidFill>
                  <a:schemeClr val="bg2">
                    <a:lumMod val="75000"/>
                  </a:schemeClr>
                </a:solidFill>
                <a:ea typeface="宋体" charset="-122"/>
                <a:sym typeface="Symbol" pitchFamily="18" charset="2"/>
              </a:rPr>
              <a:t> </a:t>
            </a:r>
            <a:r>
              <a:rPr lang="en-US" altLang="zh-CN" sz="2400" i="1" dirty="0">
                <a:solidFill>
                  <a:schemeClr val="bg2">
                    <a:lumMod val="75000"/>
                  </a:schemeClr>
                </a:solidFill>
                <a:ea typeface="宋体" charset="-122"/>
              </a:rPr>
              <a:t>c g(n) </a:t>
            </a:r>
            <a:r>
              <a:rPr lang="en-US" altLang="zh-CN" sz="2400" dirty="0">
                <a:solidFill>
                  <a:schemeClr val="bg2">
                    <a:lumMod val="75000"/>
                  </a:schemeClr>
                </a:solidFill>
                <a:ea typeface="宋体" charset="-122"/>
              </a:rPr>
              <a:t>when </a:t>
            </a:r>
            <a:r>
              <a:rPr lang="en-US" altLang="zh-CN" sz="2400" i="1" dirty="0">
                <a:solidFill>
                  <a:schemeClr val="bg2">
                    <a:lumMod val="75000"/>
                  </a:schemeClr>
                </a:solidFill>
                <a:ea typeface="宋体" charset="-122"/>
              </a:rPr>
              <a:t>n </a:t>
            </a:r>
            <a:r>
              <a:rPr lang="en-US" altLang="zh-CN" sz="2400" i="1" dirty="0">
                <a:solidFill>
                  <a:schemeClr val="bg2">
                    <a:lumMod val="75000"/>
                  </a:schemeClr>
                </a:solidFill>
                <a:ea typeface="宋体" charset="-122"/>
                <a:sym typeface="Symbol" pitchFamily="18" charset="2"/>
              </a:rPr>
              <a:t> </a:t>
            </a:r>
            <a:r>
              <a:rPr lang="en-US" altLang="zh-CN" sz="2400" i="1" dirty="0">
                <a:solidFill>
                  <a:schemeClr val="bg2">
                    <a:lumMod val="75000"/>
                  </a:schemeClr>
                </a:solidFill>
                <a:ea typeface="宋体" charset="-122"/>
              </a:rPr>
              <a:t>n</a:t>
            </a:r>
            <a:r>
              <a:rPr lang="en-US" altLang="zh-CN" sz="2400" i="1" baseline="-25000" dirty="0">
                <a:solidFill>
                  <a:schemeClr val="bg2">
                    <a:lumMod val="75000"/>
                  </a:schemeClr>
                </a:solidFill>
                <a:ea typeface="宋体" charset="-122"/>
              </a:rPr>
              <a:t>0</a:t>
            </a:r>
            <a:endParaRPr lang="en-US" altLang="zh-CN" sz="2400" baseline="-25000" dirty="0">
              <a:solidFill>
                <a:schemeClr val="bg2">
                  <a:lumMod val="75000"/>
                </a:schemeClr>
              </a:solidFill>
              <a:ea typeface="宋体" charset="-122"/>
            </a:endParaRPr>
          </a:p>
          <a:p>
            <a:r>
              <a:rPr lang="en-US" altLang="zh-CN" sz="2400" dirty="0">
                <a:ea typeface="宋体" charset="-122"/>
              </a:rPr>
              <a:t>The growth rate of f(n) is</a:t>
            </a:r>
            <a:r>
              <a:rPr lang="en-US" altLang="zh-CN" sz="2400" dirty="0">
                <a:solidFill>
                  <a:schemeClr val="accent1"/>
                </a:solidFill>
                <a:ea typeface="宋体" charset="-122"/>
              </a:rPr>
              <a:t> less than or equal to</a:t>
            </a:r>
            <a:r>
              <a:rPr lang="en-US" altLang="zh-CN" sz="2400" dirty="0">
                <a:ea typeface="宋体" charset="-122"/>
              </a:rPr>
              <a:t> the growth rate of g(n)</a:t>
            </a:r>
          </a:p>
          <a:p>
            <a:pPr lvl="1"/>
            <a:r>
              <a:rPr lang="en-US" altLang="zh-CN" sz="2000" dirty="0">
                <a:ea typeface="宋体" charset="-122"/>
              </a:rPr>
              <a:t>f(n) grows no faster than g(n) for </a:t>
            </a:r>
            <a:r>
              <a:rPr lang="en-US" altLang="zh-CN" sz="2000" dirty="0">
                <a:latin typeface="Arial"/>
                <a:ea typeface="宋体" charset="-122"/>
              </a:rPr>
              <a:t>“</a:t>
            </a:r>
            <a:r>
              <a:rPr lang="en-US" altLang="zh-CN" sz="2000" dirty="0">
                <a:ea typeface="宋体" charset="-122"/>
              </a:rPr>
              <a:t>large</a:t>
            </a:r>
            <a:r>
              <a:rPr lang="en-US" altLang="zh-CN" sz="2000" dirty="0">
                <a:latin typeface="Arial"/>
                <a:ea typeface="宋体" charset="-122"/>
              </a:rPr>
              <a:t>”</a:t>
            </a:r>
            <a:r>
              <a:rPr lang="en-US" altLang="zh-CN" sz="2000" dirty="0">
                <a:ea typeface="宋体" charset="-122"/>
              </a:rPr>
              <a:t> n</a:t>
            </a:r>
          </a:p>
          <a:p>
            <a:r>
              <a:rPr lang="en-US" altLang="zh-CN" sz="2400" dirty="0">
                <a:ea typeface="宋体" charset="-122"/>
              </a:rPr>
              <a:t>g(n) is an </a:t>
            </a:r>
            <a:r>
              <a:rPr lang="en-US" altLang="zh-CN" sz="2400" dirty="0">
                <a:solidFill>
                  <a:schemeClr val="accent1"/>
                </a:solidFill>
                <a:ea typeface="宋体" charset="-122"/>
              </a:rPr>
              <a:t>upper bound </a:t>
            </a:r>
            <a:r>
              <a:rPr lang="en-US" altLang="zh-CN" sz="2400" dirty="0">
                <a:ea typeface="宋体" charset="-122"/>
              </a:rPr>
              <a:t>of f(n)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5" name="Picture 4" descr="fig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738" y="2057400"/>
            <a:ext cx="3517201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98411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Big-Oh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0" y="1600201"/>
                <a:ext cx="7620000" cy="1905000"/>
              </a:xfrm>
              <a:solidFill>
                <a:schemeClr val="bg2"/>
              </a:solidFill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If the worst-case time cost for an algorithm </a:t>
                </a:r>
                <a:r>
                  <a:rPr lang="en-US" sz="2400" i="1" dirty="0"/>
                  <a:t>A</a:t>
                </a:r>
                <a:r>
                  <a:rPr lang="en-US" sz="2400" dirty="0"/>
                  <a:t>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𝑔</m:t>
                      </m:r>
                      <m:r>
                        <a:rPr lang="en-US" sz="2800" i="1">
                          <a:latin typeface="Cambria Math"/>
                        </a:rPr>
                        <m:t>(</m:t>
                      </m:r>
                      <m:r>
                        <a:rPr lang="en-US" sz="2800" i="1">
                          <a:latin typeface="Cambria Math"/>
                        </a:rPr>
                        <m:t>𝑛</m:t>
                      </m:r>
                      <m:r>
                        <a:rPr lang="en-US" sz="2800" i="1">
                          <a:latin typeface="Cambria Math"/>
                        </a:rPr>
                        <m:t>)=</m:t>
                      </m:r>
                      <m:r>
                        <a:rPr lang="en-US" sz="2800" i="1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:r>
                  <a:rPr lang="en-US" sz="2400" dirty="0"/>
                  <a:t>Then the time cost for </a:t>
                </a:r>
                <a:r>
                  <a:rPr lang="en-US" sz="2400" i="1" dirty="0"/>
                  <a:t>A</a:t>
                </a:r>
                <a:r>
                  <a:rPr lang="en-US" sz="2400" dirty="0"/>
                  <a:t>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800" i="1">
                          <a:latin typeface="Cambria Math"/>
                        </a:rPr>
                        <m:t>=</m:t>
                      </m:r>
                      <m:r>
                        <a:rPr lang="en-US" sz="2800" b="0" i="1" smtClean="0">
                          <a:latin typeface="Cambria Math"/>
                        </a:rPr>
                        <m:t>𝑂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r>
                        <a:rPr lang="en-US" sz="2800" b="0" i="1" smtClean="0">
                          <a:latin typeface="Cambria Math"/>
                        </a:rPr>
                        <m:t>𝑂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0" y="1600201"/>
                <a:ext cx="7620000" cy="1905000"/>
              </a:xfrm>
              <a:blipFill rotWithShape="1">
                <a:blip r:embed="rId2"/>
                <a:stretch>
                  <a:fillRect l="-960" t="-22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533400" y="3657600"/>
                <a:ext cx="8229600" cy="22860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 Light" pitchFamily="34" charset="-122"/>
                    <a:ea typeface="微软雅黑 Light" pitchFamily="34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 Light" pitchFamily="34" charset="-122"/>
                    <a:ea typeface="微软雅黑 Light" pitchFamily="34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 Light" pitchFamily="34" charset="-122"/>
                    <a:ea typeface="微软雅黑 Light" pitchFamily="34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 Light" pitchFamily="34" charset="-122"/>
                    <a:ea typeface="微软雅黑 Light" pitchFamily="34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 Light" pitchFamily="34" charset="-122"/>
                    <a:ea typeface="微软雅黑 Light" pitchFamily="34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Meaning:</a:t>
                </a:r>
              </a:p>
              <a:p>
                <a:pPr lvl="1"/>
                <a:r>
                  <a:rPr lang="en-US" dirty="0"/>
                  <a:t>As input size increases, </a:t>
                </a:r>
                <a:r>
                  <a:rPr lang="en-US" i="1" dirty="0"/>
                  <a:t>A</a:t>
                </a:r>
                <a:r>
                  <a:rPr lang="en-US" dirty="0"/>
                  <a:t>'s time cost will </a:t>
                </a:r>
                <a:r>
                  <a:rPr lang="en-US" dirty="0">
                    <a:solidFill>
                      <a:schemeClr val="accent1"/>
                    </a:solidFill>
                  </a:rPr>
                  <a:t>not grow faster </a:t>
                </a:r>
                <a:r>
                  <a:rPr lang="en-US" dirty="0"/>
                  <a:t>than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does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𝑔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𝑛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is the </a:t>
                </a:r>
                <a:r>
                  <a:rPr lang="en-US" dirty="0">
                    <a:solidFill>
                      <a:schemeClr val="accent1"/>
                    </a:solidFill>
                  </a:rPr>
                  <a:t>upper bound </a:t>
                </a:r>
                <a:r>
                  <a:rPr lang="en-US" dirty="0"/>
                  <a:t>of </a:t>
                </a:r>
                <a:r>
                  <a:rPr lang="en-US" i="1" dirty="0"/>
                  <a:t>A</a:t>
                </a:r>
                <a:r>
                  <a:rPr lang="en-US" dirty="0"/>
                  <a:t>'s time cost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3657600"/>
                <a:ext cx="8229600" cy="2286000"/>
              </a:xfrm>
              <a:prstGeom prst="rect">
                <a:avLst/>
              </a:prstGeom>
              <a:blipFill rotWithShape="1">
                <a:blip r:embed="rId3"/>
                <a:stretch>
                  <a:fillRect l="-1704" t="-34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87021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Big-Oh: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Let f(N) = 2N</a:t>
            </a:r>
            <a:r>
              <a:rPr lang="en-US" altLang="zh-CN" baseline="30000" dirty="0">
                <a:ea typeface="宋体" charset="-122"/>
              </a:rPr>
              <a:t>2</a:t>
            </a:r>
            <a:r>
              <a:rPr lang="en-US" altLang="zh-CN" dirty="0">
                <a:ea typeface="宋体" charset="-122"/>
              </a:rPr>
              <a:t>.  Then</a:t>
            </a:r>
          </a:p>
          <a:p>
            <a:pPr lvl="1"/>
            <a:r>
              <a:rPr lang="en-US" altLang="zh-CN" dirty="0">
                <a:ea typeface="宋体" charset="-122"/>
              </a:rPr>
              <a:t>f(N) = O(N</a:t>
            </a:r>
            <a:r>
              <a:rPr lang="en-US" altLang="zh-CN" baseline="30000" dirty="0">
                <a:ea typeface="宋体" charset="-122"/>
              </a:rPr>
              <a:t>4</a:t>
            </a:r>
            <a:r>
              <a:rPr lang="en-US" altLang="zh-CN" dirty="0">
                <a:ea typeface="宋体" charset="-122"/>
              </a:rPr>
              <a:t>)</a:t>
            </a:r>
          </a:p>
          <a:p>
            <a:pPr lvl="1"/>
            <a:r>
              <a:rPr lang="en-US" altLang="zh-CN" dirty="0">
                <a:ea typeface="宋体" charset="-122"/>
              </a:rPr>
              <a:t>f(N) = O(N</a:t>
            </a:r>
            <a:r>
              <a:rPr lang="en-US" altLang="zh-CN" baseline="30000" dirty="0">
                <a:ea typeface="宋体" charset="-122"/>
              </a:rPr>
              <a:t>3</a:t>
            </a:r>
            <a:r>
              <a:rPr lang="en-US" altLang="zh-CN" dirty="0">
                <a:ea typeface="宋体" charset="-122"/>
              </a:rPr>
              <a:t>)</a:t>
            </a:r>
          </a:p>
          <a:p>
            <a:pPr lvl="1"/>
            <a:r>
              <a:rPr lang="en-US" altLang="zh-CN" dirty="0">
                <a:solidFill>
                  <a:schemeClr val="accent1"/>
                </a:solidFill>
                <a:ea typeface="宋体" charset="-122"/>
              </a:rPr>
              <a:t>f(N) = O(N</a:t>
            </a:r>
            <a:r>
              <a:rPr lang="en-US" altLang="zh-CN" baseline="30000" dirty="0">
                <a:solidFill>
                  <a:schemeClr val="accent1"/>
                </a:solidFill>
                <a:ea typeface="宋体" charset="-122"/>
              </a:rPr>
              <a:t>2</a:t>
            </a:r>
            <a:r>
              <a:rPr lang="en-US" altLang="zh-CN" dirty="0">
                <a:solidFill>
                  <a:schemeClr val="accent1"/>
                </a:solidFill>
                <a:ea typeface="宋体" charset="-122"/>
              </a:rPr>
              <a:t>) (best answer, asymptotically tight)</a:t>
            </a:r>
          </a:p>
          <a:p>
            <a:pPr lvl="1"/>
            <a:endParaRPr lang="en-US" altLang="zh-CN" dirty="0">
              <a:ea typeface="宋体" charset="-122"/>
            </a:endParaRPr>
          </a:p>
          <a:p>
            <a:r>
              <a:rPr lang="en-US" altLang="zh-CN" sz="2400" dirty="0">
                <a:ea typeface="宋体" charset="-122"/>
              </a:rPr>
              <a:t>O(N</a:t>
            </a:r>
            <a:r>
              <a:rPr lang="en-US" altLang="zh-CN" sz="2400" baseline="30000" dirty="0">
                <a:ea typeface="宋体" charset="-122"/>
              </a:rPr>
              <a:t>2</a:t>
            </a:r>
            <a:r>
              <a:rPr lang="en-US" altLang="zh-CN" sz="2400" dirty="0">
                <a:ea typeface="宋体" charset="-122"/>
              </a:rPr>
              <a:t>): reads </a:t>
            </a:r>
            <a:r>
              <a:rPr lang="en-US" altLang="zh-CN" sz="2400" dirty="0">
                <a:latin typeface="Arial"/>
                <a:ea typeface="宋体" charset="-122"/>
              </a:rPr>
              <a:t>“</a:t>
            </a:r>
            <a:r>
              <a:rPr lang="en-US" altLang="zh-CN" sz="2400" dirty="0">
                <a:ea typeface="宋体" charset="-122"/>
              </a:rPr>
              <a:t>order N-squared</a:t>
            </a:r>
            <a:r>
              <a:rPr lang="en-US" altLang="zh-CN" sz="2400" dirty="0">
                <a:latin typeface="Arial"/>
                <a:ea typeface="宋体" charset="-122"/>
              </a:rPr>
              <a:t>”</a:t>
            </a:r>
            <a:r>
              <a:rPr lang="en-US" altLang="zh-CN" sz="2400" dirty="0">
                <a:ea typeface="宋体" charset="-122"/>
              </a:rPr>
              <a:t> or </a:t>
            </a:r>
            <a:r>
              <a:rPr lang="en-US" altLang="zh-CN" sz="2400" dirty="0">
                <a:latin typeface="Arial"/>
                <a:ea typeface="宋体" charset="-122"/>
              </a:rPr>
              <a:t>“</a:t>
            </a:r>
            <a:r>
              <a:rPr lang="en-US" altLang="zh-CN" sz="2400" dirty="0">
                <a:ea typeface="宋体" charset="-122"/>
              </a:rPr>
              <a:t>Big-Oh N-squared</a:t>
            </a:r>
            <a:r>
              <a:rPr lang="en-US" altLang="zh-CN" sz="2400" dirty="0">
                <a:latin typeface="Arial"/>
                <a:ea typeface="宋体" charset="-122"/>
              </a:rPr>
              <a:t>”</a:t>
            </a:r>
            <a:r>
              <a:rPr lang="en-US" altLang="zh-CN" dirty="0">
                <a:ea typeface="宋体" charset="-122"/>
              </a:rPr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9850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Big Oh: more examples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zh-CN" sz="2000" dirty="0">
                <a:ea typeface="宋体" charset="-122"/>
              </a:rPr>
              <a:t>N</a:t>
            </a:r>
            <a:r>
              <a:rPr lang="en-US" altLang="zh-CN" sz="2000" baseline="30000" dirty="0">
                <a:ea typeface="宋体" charset="-122"/>
              </a:rPr>
              <a:t>2</a:t>
            </a:r>
            <a:r>
              <a:rPr lang="en-US" altLang="zh-CN" sz="2000" dirty="0">
                <a:ea typeface="宋体" charset="-122"/>
              </a:rPr>
              <a:t> / 2 </a:t>
            </a:r>
            <a:r>
              <a:rPr lang="en-US" altLang="zh-CN" sz="2000" dirty="0">
                <a:latin typeface="Arial"/>
                <a:ea typeface="宋体" charset="-122"/>
              </a:rPr>
              <a:t>–</a:t>
            </a:r>
            <a:r>
              <a:rPr lang="en-US" altLang="zh-CN" sz="2000" dirty="0">
                <a:ea typeface="宋体" charset="-122"/>
              </a:rPr>
              <a:t> 3N = O(N</a:t>
            </a:r>
            <a:r>
              <a:rPr lang="en-US" altLang="zh-CN" sz="2000" baseline="30000" dirty="0">
                <a:ea typeface="宋体" charset="-122"/>
              </a:rPr>
              <a:t>2</a:t>
            </a:r>
            <a:r>
              <a:rPr lang="en-US" altLang="zh-CN" sz="2000" dirty="0">
                <a:ea typeface="宋体" charset="-122"/>
              </a:rPr>
              <a:t>)</a:t>
            </a:r>
          </a:p>
          <a:p>
            <a:pPr>
              <a:lnSpc>
                <a:spcPct val="110000"/>
              </a:lnSpc>
            </a:pPr>
            <a:r>
              <a:rPr lang="en-US" altLang="zh-CN" sz="2000" dirty="0">
                <a:ea typeface="宋体" charset="-122"/>
              </a:rPr>
              <a:t>1 + 4N = O(N)</a:t>
            </a:r>
          </a:p>
          <a:p>
            <a:pPr>
              <a:lnSpc>
                <a:spcPct val="110000"/>
              </a:lnSpc>
            </a:pPr>
            <a:r>
              <a:rPr lang="en-US" altLang="zh-CN" sz="2000" dirty="0">
                <a:ea typeface="宋体" charset="-122"/>
              </a:rPr>
              <a:t>7N</a:t>
            </a:r>
            <a:r>
              <a:rPr lang="en-US" altLang="zh-CN" sz="2000" baseline="30000" dirty="0">
                <a:ea typeface="宋体" charset="-122"/>
              </a:rPr>
              <a:t>2</a:t>
            </a:r>
            <a:r>
              <a:rPr lang="en-US" altLang="zh-CN" sz="2000" dirty="0">
                <a:ea typeface="宋体" charset="-122"/>
              </a:rPr>
              <a:t> + 10N + 3 = O(N</a:t>
            </a:r>
            <a:r>
              <a:rPr lang="en-US" altLang="zh-CN" sz="2000" baseline="30000" dirty="0">
                <a:ea typeface="宋体" charset="-122"/>
              </a:rPr>
              <a:t>2</a:t>
            </a:r>
            <a:r>
              <a:rPr lang="en-US" altLang="zh-CN" sz="2000" dirty="0">
                <a:ea typeface="宋体" charset="-122"/>
              </a:rPr>
              <a:t>) = O(N</a:t>
            </a:r>
            <a:r>
              <a:rPr lang="en-US" altLang="zh-CN" sz="2000" baseline="30000" dirty="0">
                <a:ea typeface="宋体" charset="-122"/>
              </a:rPr>
              <a:t>3</a:t>
            </a:r>
            <a:r>
              <a:rPr lang="en-US" altLang="zh-CN" sz="2000" dirty="0">
                <a:ea typeface="宋体" charset="-122"/>
              </a:rPr>
              <a:t>)</a:t>
            </a:r>
          </a:p>
          <a:p>
            <a:pPr>
              <a:lnSpc>
                <a:spcPct val="110000"/>
              </a:lnSpc>
            </a:pPr>
            <a:r>
              <a:rPr lang="en-US" altLang="zh-CN" sz="2000" dirty="0">
                <a:ea typeface="宋体" charset="-122"/>
              </a:rPr>
              <a:t>log</a:t>
            </a:r>
            <a:r>
              <a:rPr lang="en-US" altLang="zh-CN" sz="2000" baseline="-25000" dirty="0">
                <a:ea typeface="宋体" charset="-122"/>
              </a:rPr>
              <a:t>10</a:t>
            </a:r>
            <a:r>
              <a:rPr lang="en-US" altLang="zh-CN" sz="2000" dirty="0">
                <a:ea typeface="宋体" charset="-122"/>
              </a:rPr>
              <a:t> N = log</a:t>
            </a:r>
            <a:r>
              <a:rPr lang="en-US" altLang="zh-CN" sz="2000" baseline="-25000" dirty="0">
                <a:ea typeface="宋体" charset="-122"/>
              </a:rPr>
              <a:t>2</a:t>
            </a:r>
            <a:r>
              <a:rPr lang="en-US" altLang="zh-CN" sz="2000" dirty="0">
                <a:ea typeface="宋体" charset="-122"/>
              </a:rPr>
              <a:t> N / log</a:t>
            </a:r>
            <a:r>
              <a:rPr lang="en-US" altLang="zh-CN" sz="2000" baseline="-25000" dirty="0">
                <a:ea typeface="宋体" charset="-122"/>
              </a:rPr>
              <a:t>2</a:t>
            </a:r>
            <a:r>
              <a:rPr lang="en-US" altLang="zh-CN" sz="2000" dirty="0">
                <a:ea typeface="宋体" charset="-122"/>
              </a:rPr>
              <a:t> 10 = O(log</a:t>
            </a:r>
            <a:r>
              <a:rPr lang="en-US" altLang="zh-CN" sz="2000" baseline="-25000" dirty="0">
                <a:ea typeface="宋体" charset="-122"/>
              </a:rPr>
              <a:t>2</a:t>
            </a:r>
            <a:r>
              <a:rPr lang="en-US" altLang="zh-CN" sz="2000" dirty="0">
                <a:ea typeface="宋体" charset="-122"/>
              </a:rPr>
              <a:t> N) = O(log N)</a:t>
            </a:r>
          </a:p>
          <a:p>
            <a:pPr>
              <a:lnSpc>
                <a:spcPct val="110000"/>
              </a:lnSpc>
            </a:pPr>
            <a:r>
              <a:rPr lang="en-US" altLang="zh-CN" sz="2000" dirty="0">
                <a:ea typeface="宋体" charset="-122"/>
              </a:rPr>
              <a:t>sin N = O(1);  10 = O(1), 10</a:t>
            </a:r>
            <a:r>
              <a:rPr lang="en-US" altLang="zh-CN" sz="2000" baseline="30000" dirty="0">
                <a:ea typeface="宋体" charset="-122"/>
              </a:rPr>
              <a:t>10</a:t>
            </a:r>
            <a:r>
              <a:rPr lang="en-US" altLang="zh-CN" sz="2000" dirty="0">
                <a:ea typeface="宋体" charset="-122"/>
              </a:rPr>
              <a:t> = O(1)</a:t>
            </a:r>
          </a:p>
          <a:p>
            <a:pPr>
              <a:lnSpc>
                <a:spcPct val="110000"/>
              </a:lnSpc>
            </a:pPr>
            <a:r>
              <a:rPr lang="en-US" altLang="zh-CN" sz="2000" dirty="0">
                <a:ea typeface="宋体" charset="-122"/>
              </a:rPr>
              <a:t> </a:t>
            </a:r>
          </a:p>
          <a:p>
            <a:pPr>
              <a:lnSpc>
                <a:spcPct val="110000"/>
              </a:lnSpc>
            </a:pPr>
            <a:endParaRPr lang="en-US" altLang="zh-CN" sz="2000" dirty="0">
              <a:ea typeface="宋体" charset="-122"/>
            </a:endParaRPr>
          </a:p>
          <a:p>
            <a:pPr>
              <a:lnSpc>
                <a:spcPct val="110000"/>
              </a:lnSpc>
            </a:pPr>
            <a:endParaRPr lang="en-US" altLang="zh-CN" sz="2000" dirty="0">
              <a:ea typeface="宋体" charset="-122"/>
            </a:endParaRPr>
          </a:p>
          <a:p>
            <a:pPr>
              <a:lnSpc>
                <a:spcPct val="110000"/>
              </a:lnSpc>
            </a:pPr>
            <a:endParaRPr lang="en-US" altLang="zh-CN" sz="2000" dirty="0">
              <a:ea typeface="宋体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2000" dirty="0">
                <a:ea typeface="宋体" charset="-122"/>
              </a:rPr>
              <a:t>log N + N = O(N)</a:t>
            </a:r>
          </a:p>
          <a:p>
            <a:pPr>
              <a:lnSpc>
                <a:spcPct val="110000"/>
              </a:lnSpc>
            </a:pPr>
            <a:r>
              <a:rPr lang="en-US" altLang="zh-CN" sz="2000" dirty="0" err="1">
                <a:ea typeface="宋体" charset="-122"/>
              </a:rPr>
              <a:t>log</a:t>
            </a:r>
            <a:r>
              <a:rPr lang="en-US" altLang="zh-CN" sz="2000" baseline="30000" dirty="0" err="1">
                <a:ea typeface="宋体" charset="-122"/>
              </a:rPr>
              <a:t>k</a:t>
            </a:r>
            <a:r>
              <a:rPr lang="en-US" altLang="zh-CN" sz="2000" dirty="0">
                <a:ea typeface="宋体" charset="-122"/>
              </a:rPr>
              <a:t> N = O(N) for any constant k</a:t>
            </a:r>
          </a:p>
          <a:p>
            <a:pPr>
              <a:lnSpc>
                <a:spcPct val="110000"/>
              </a:lnSpc>
            </a:pPr>
            <a:r>
              <a:rPr lang="en-US" altLang="zh-CN" sz="2000" dirty="0">
                <a:ea typeface="宋体" charset="-122"/>
              </a:rPr>
              <a:t>N is O(2</a:t>
            </a:r>
            <a:r>
              <a:rPr lang="en-US" altLang="zh-CN" sz="2000" baseline="30000" dirty="0">
                <a:ea typeface="宋体" charset="-122"/>
              </a:rPr>
              <a:t>N</a:t>
            </a:r>
            <a:r>
              <a:rPr lang="en-US" altLang="zh-CN" sz="2000" dirty="0">
                <a:ea typeface="宋体" charset="-122"/>
              </a:rPr>
              <a:t>) but 2</a:t>
            </a:r>
            <a:r>
              <a:rPr lang="en-US" altLang="zh-CN" sz="2000" baseline="30000" dirty="0">
                <a:ea typeface="宋体" charset="-122"/>
              </a:rPr>
              <a:t>N</a:t>
            </a:r>
            <a:r>
              <a:rPr lang="en-US" altLang="zh-CN" sz="2000" dirty="0">
                <a:ea typeface="宋体" charset="-122"/>
              </a:rPr>
              <a:t> is not O(N)</a:t>
            </a:r>
          </a:p>
          <a:p>
            <a:pPr>
              <a:lnSpc>
                <a:spcPct val="110000"/>
              </a:lnSpc>
            </a:pPr>
            <a:r>
              <a:rPr lang="en-US" altLang="zh-CN" sz="2000" dirty="0">
                <a:ea typeface="宋体" charset="-122"/>
              </a:rPr>
              <a:t>2</a:t>
            </a:r>
            <a:r>
              <a:rPr lang="en-US" altLang="zh-CN" sz="2000" baseline="30000" dirty="0">
                <a:ea typeface="宋体" charset="-122"/>
              </a:rPr>
              <a:t>N</a:t>
            </a:r>
            <a:r>
              <a:rPr lang="en-US" altLang="zh-CN" sz="2000" dirty="0">
                <a:ea typeface="宋体" charset="-122"/>
              </a:rPr>
              <a:t> is O(3</a:t>
            </a:r>
            <a:r>
              <a:rPr lang="en-US" altLang="zh-CN" sz="2000" baseline="30000" dirty="0">
                <a:ea typeface="宋体" charset="-122"/>
              </a:rPr>
              <a:t>N</a:t>
            </a:r>
            <a:r>
              <a:rPr lang="en-US" altLang="zh-CN" sz="2000" dirty="0">
                <a:ea typeface="宋体" charset="-122"/>
              </a:rPr>
              <a:t>) but 3</a:t>
            </a:r>
            <a:r>
              <a:rPr lang="en-US" altLang="zh-CN" sz="2000" baseline="30000" dirty="0">
                <a:ea typeface="宋体" charset="-122"/>
              </a:rPr>
              <a:t>N</a:t>
            </a:r>
            <a:r>
              <a:rPr lang="en-US" altLang="zh-CN" sz="2000" dirty="0">
                <a:ea typeface="宋体" charset="-122"/>
              </a:rPr>
              <a:t> is not O(2</a:t>
            </a:r>
            <a:r>
              <a:rPr lang="en-US" altLang="zh-CN" sz="2000" baseline="30000" dirty="0">
                <a:ea typeface="宋体" charset="-122"/>
              </a:rPr>
              <a:t>N</a:t>
            </a:r>
            <a:r>
              <a:rPr lang="en-US" altLang="zh-CN" sz="2000" dirty="0">
                <a:ea typeface="宋体" charset="-122"/>
              </a:rPr>
              <a:t>)</a:t>
            </a:r>
          </a:p>
        </p:txBody>
      </p:sp>
      <p:graphicFrame>
        <p:nvGraphicFramePr>
          <p:cNvPr id="92164" name="Object 4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3618749818"/>
              </p:ext>
            </p:extLst>
          </p:nvPr>
        </p:nvGraphicFramePr>
        <p:xfrm>
          <a:off x="838200" y="4053570"/>
          <a:ext cx="3200400" cy="594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8" name="Equation" r:id="rId3" imgW="1549080" imgH="291960" progId="Equation.3">
                  <p:embed/>
                </p:oleObj>
              </mc:Choice>
              <mc:Fallback>
                <p:oleObj name="Equation" r:id="rId3" imgW="1549080" imgH="291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053570"/>
                        <a:ext cx="3200400" cy="5946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6" name="Object 6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2672224146"/>
              </p:ext>
            </p:extLst>
          </p:nvPr>
        </p:nvGraphicFramePr>
        <p:xfrm>
          <a:off x="838201" y="3404281"/>
          <a:ext cx="2819130" cy="5517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9" name="Equation" r:id="rId5" imgW="1473120" imgH="291960" progId="Equation.3">
                  <p:embed/>
                </p:oleObj>
              </mc:Choice>
              <mc:Fallback>
                <p:oleObj name="Equation" r:id="rId5" imgW="1473120" imgH="291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1" y="3404281"/>
                        <a:ext cx="2819130" cy="5517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751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itchFamily="2" charset="-122"/>
              </a:rPr>
              <a:t>What is an Algorithm?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267199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ea typeface="宋体" charset="-122"/>
              </a:rPr>
              <a:t>A clearly specified </a:t>
            </a:r>
            <a:r>
              <a:rPr lang="en-US" altLang="zh-CN" sz="2800" dirty="0">
                <a:solidFill>
                  <a:schemeClr val="hlink"/>
                </a:solidFill>
                <a:ea typeface="宋体" charset="-122"/>
              </a:rPr>
              <a:t>set of simple instructions</a:t>
            </a:r>
            <a:r>
              <a:rPr lang="en-US" altLang="zh-CN" sz="2800" dirty="0">
                <a:ea typeface="宋体" charset="-122"/>
              </a:rPr>
              <a:t> to be followed to solve a problem</a:t>
            </a:r>
            <a:r>
              <a:rPr lang="en-US" altLang="zh-CN" sz="2400" dirty="0">
                <a:ea typeface="宋体" charset="-122"/>
              </a:rPr>
              <a:t>	</a:t>
            </a:r>
          </a:p>
          <a:p>
            <a:pPr lvl="1"/>
            <a:r>
              <a:rPr lang="en-US" altLang="zh-CN" sz="2400" dirty="0">
                <a:ea typeface="宋体" charset="-122"/>
              </a:rPr>
              <a:t>Takes a set of values, as input and </a:t>
            </a:r>
          </a:p>
          <a:p>
            <a:pPr lvl="1"/>
            <a:r>
              <a:rPr lang="en-US" altLang="zh-CN" sz="2400" dirty="0">
                <a:ea typeface="宋体" charset="-122"/>
              </a:rPr>
              <a:t> produces a value, or set of values, as output</a:t>
            </a:r>
          </a:p>
          <a:p>
            <a:r>
              <a:rPr lang="en-US" altLang="zh-CN" sz="2800" dirty="0">
                <a:solidFill>
                  <a:schemeClr val="accent1"/>
                </a:solidFill>
                <a:ea typeface="宋体" charset="-122"/>
              </a:rPr>
              <a:t>Data structures</a:t>
            </a:r>
          </a:p>
          <a:p>
            <a:pPr lvl="1"/>
            <a:r>
              <a:rPr lang="en-US" altLang="zh-CN" sz="2400" dirty="0">
                <a:ea typeface="宋体" charset="-122"/>
              </a:rPr>
              <a:t>Methods to manipulate data</a:t>
            </a:r>
          </a:p>
          <a:p>
            <a:r>
              <a:rPr lang="en-US" altLang="zh-CN" sz="2800" dirty="0">
                <a:solidFill>
                  <a:schemeClr val="accent1"/>
                </a:solidFill>
                <a:ea typeface="宋体" charset="-122"/>
              </a:rPr>
              <a:t>Program</a:t>
            </a:r>
            <a:r>
              <a:rPr lang="en-US" altLang="zh-CN" sz="2800" dirty="0">
                <a:ea typeface="宋体" charset="-122"/>
              </a:rPr>
              <a:t> = algorithms + data structures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4200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>
                <a:ea typeface="宋体" charset="-122"/>
              </a:rPr>
              <a:t>Math Review: logarithmic functions</a:t>
            </a:r>
          </a:p>
        </p:txBody>
      </p:sp>
      <p:graphicFrame>
        <p:nvGraphicFramePr>
          <p:cNvPr id="101380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8468241"/>
              </p:ext>
            </p:extLst>
          </p:nvPr>
        </p:nvGraphicFramePr>
        <p:xfrm>
          <a:off x="914400" y="1371600"/>
          <a:ext cx="3619500" cy="487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Equation" r:id="rId3" imgW="1536480" imgH="2070000" progId="Equation.3">
                  <p:embed/>
                </p:oleObj>
              </mc:Choice>
              <mc:Fallback>
                <p:oleObj name="Equation" r:id="rId3" imgW="1536480" imgH="2070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371600"/>
                        <a:ext cx="3619500" cy="487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9863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Some Rules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 dirty="0">
                <a:ea typeface="宋体" charset="-122"/>
              </a:rPr>
              <a:t>When considering the growth rate of a function using Big-Oh</a:t>
            </a:r>
          </a:p>
          <a:p>
            <a:r>
              <a:rPr lang="en-US" altLang="zh-CN" sz="2400" dirty="0">
                <a:ea typeface="宋体" charset="-122"/>
              </a:rPr>
              <a:t>Ignore the </a:t>
            </a:r>
            <a:r>
              <a:rPr lang="en-US" altLang="zh-CN" sz="2400" dirty="0">
                <a:solidFill>
                  <a:schemeClr val="accent1"/>
                </a:solidFill>
                <a:ea typeface="宋体" charset="-122"/>
              </a:rPr>
              <a:t>lower order terms</a:t>
            </a:r>
            <a:r>
              <a:rPr lang="en-US" altLang="zh-CN" sz="2400" dirty="0">
                <a:ea typeface="宋体" charset="-122"/>
              </a:rPr>
              <a:t> and the </a:t>
            </a:r>
            <a:r>
              <a:rPr lang="en-US" altLang="zh-CN" sz="2400" dirty="0">
                <a:solidFill>
                  <a:schemeClr val="accent1"/>
                </a:solidFill>
                <a:ea typeface="宋体" charset="-122"/>
              </a:rPr>
              <a:t>coefficients</a:t>
            </a:r>
            <a:r>
              <a:rPr lang="en-US" altLang="zh-CN" sz="2400" dirty="0">
                <a:ea typeface="宋体" charset="-122"/>
              </a:rPr>
              <a:t> of the highest-order term</a:t>
            </a:r>
          </a:p>
          <a:p>
            <a:r>
              <a:rPr lang="en-US" altLang="zh-CN" sz="2400" dirty="0">
                <a:ea typeface="宋体" charset="-122"/>
              </a:rPr>
              <a:t>No need to specify the </a:t>
            </a:r>
            <a:r>
              <a:rPr lang="en-US" altLang="zh-CN" sz="2400" dirty="0">
                <a:solidFill>
                  <a:schemeClr val="accent1"/>
                </a:solidFill>
                <a:ea typeface="宋体" charset="-122"/>
              </a:rPr>
              <a:t>base of logarithm</a:t>
            </a:r>
          </a:p>
          <a:p>
            <a:pPr lvl="1"/>
            <a:r>
              <a:rPr lang="en-US" altLang="zh-CN" sz="2000" dirty="0">
                <a:ea typeface="宋体" charset="-122"/>
              </a:rPr>
              <a:t>Changing the base from one constant to another changes the value of the logarithm by only a constant factor</a:t>
            </a:r>
          </a:p>
          <a:p>
            <a:pPr lvl="1"/>
            <a:endParaRPr lang="en-US" altLang="zh-CN" dirty="0">
              <a:ea typeface="宋体" charset="-122"/>
            </a:endParaRPr>
          </a:p>
          <a:p>
            <a:r>
              <a:rPr lang="en-US" altLang="zh-CN" sz="2400" dirty="0">
                <a:ea typeface="宋体" charset="-122"/>
              </a:rPr>
              <a:t>If T</a:t>
            </a:r>
            <a:r>
              <a:rPr lang="en-US" altLang="zh-CN" sz="2400" baseline="-25000" dirty="0">
                <a:ea typeface="宋体" charset="-122"/>
              </a:rPr>
              <a:t>1</a:t>
            </a:r>
            <a:r>
              <a:rPr lang="en-US" altLang="zh-CN" sz="2400" dirty="0">
                <a:ea typeface="宋体" charset="-122"/>
              </a:rPr>
              <a:t>(N) = O(f(N)) and T</a:t>
            </a:r>
            <a:r>
              <a:rPr lang="en-US" altLang="zh-CN" sz="2400" baseline="-25000" dirty="0">
                <a:ea typeface="宋体" charset="-122"/>
              </a:rPr>
              <a:t>2</a:t>
            </a:r>
            <a:r>
              <a:rPr lang="en-US" altLang="zh-CN" sz="2400" dirty="0">
                <a:ea typeface="宋体" charset="-122"/>
              </a:rPr>
              <a:t>(N) = O(g(N)), then</a:t>
            </a:r>
          </a:p>
          <a:p>
            <a:pPr lvl="1"/>
            <a:r>
              <a:rPr lang="en-US" altLang="zh-CN" dirty="0">
                <a:solidFill>
                  <a:schemeClr val="accent1"/>
                </a:solidFill>
                <a:ea typeface="宋体" charset="-122"/>
              </a:rPr>
              <a:t>T</a:t>
            </a:r>
            <a:r>
              <a:rPr lang="en-US" altLang="zh-CN" baseline="-25000" dirty="0">
                <a:solidFill>
                  <a:schemeClr val="accent1"/>
                </a:solidFill>
                <a:ea typeface="宋体" charset="-122"/>
              </a:rPr>
              <a:t>1</a:t>
            </a:r>
            <a:r>
              <a:rPr lang="en-US" altLang="zh-CN" dirty="0">
                <a:solidFill>
                  <a:schemeClr val="accent1"/>
                </a:solidFill>
                <a:ea typeface="宋体" charset="-122"/>
              </a:rPr>
              <a:t>(N) + T</a:t>
            </a:r>
            <a:r>
              <a:rPr lang="en-US" altLang="zh-CN" baseline="-25000" dirty="0">
                <a:solidFill>
                  <a:schemeClr val="accent1"/>
                </a:solidFill>
                <a:ea typeface="宋体" charset="-122"/>
              </a:rPr>
              <a:t>2</a:t>
            </a:r>
            <a:r>
              <a:rPr lang="en-US" altLang="zh-CN" dirty="0">
                <a:solidFill>
                  <a:schemeClr val="accent1"/>
                </a:solidFill>
                <a:ea typeface="宋体" charset="-122"/>
              </a:rPr>
              <a:t>(N) = max(O(f(N)), O(g(N))),</a:t>
            </a:r>
          </a:p>
          <a:p>
            <a:pPr lvl="1"/>
            <a:r>
              <a:rPr lang="en-US" altLang="zh-CN" dirty="0">
                <a:solidFill>
                  <a:schemeClr val="accent1"/>
                </a:solidFill>
                <a:ea typeface="宋体" charset="-122"/>
              </a:rPr>
              <a:t>T</a:t>
            </a:r>
            <a:r>
              <a:rPr lang="en-US" altLang="zh-CN" baseline="-25000" dirty="0">
                <a:solidFill>
                  <a:schemeClr val="accent1"/>
                </a:solidFill>
                <a:ea typeface="宋体" charset="-122"/>
              </a:rPr>
              <a:t>1</a:t>
            </a:r>
            <a:r>
              <a:rPr lang="en-US" altLang="zh-CN" dirty="0">
                <a:solidFill>
                  <a:schemeClr val="accent1"/>
                </a:solidFill>
                <a:ea typeface="宋体" charset="-122"/>
              </a:rPr>
              <a:t>(N) * T</a:t>
            </a:r>
            <a:r>
              <a:rPr lang="en-US" altLang="zh-CN" baseline="-25000" dirty="0">
                <a:solidFill>
                  <a:schemeClr val="accent1"/>
                </a:solidFill>
                <a:ea typeface="宋体" charset="-122"/>
              </a:rPr>
              <a:t>2</a:t>
            </a:r>
            <a:r>
              <a:rPr lang="en-US" altLang="zh-CN" dirty="0">
                <a:solidFill>
                  <a:schemeClr val="accent1"/>
                </a:solidFill>
                <a:ea typeface="宋体" charset="-122"/>
              </a:rPr>
              <a:t>(N) = O(f(N) * g(N))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4233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Application of the Rules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237587" y="5181600"/>
                <a:ext cx="4668826" cy="68579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dirty="0"/>
                  <a:t>Therefore,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altLang="zh-CN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/>
                      </a:rPr>
                      <m:t>𝑂</m:t>
                    </m:r>
                    <m:r>
                      <a:rPr lang="en-US" altLang="zh-CN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7587" y="5181600"/>
                <a:ext cx="4668826" cy="685799"/>
              </a:xfrm>
              <a:blipFill>
                <a:blip r:embed="rId2"/>
                <a:stretch>
                  <a:fillRect l="-3264" t="-10714" b="-151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954553" y="1589715"/>
                <a:ext cx="5234895" cy="584775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altLang="zh-CN" sz="32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altLang="zh-CN" sz="32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zh-CN" sz="3200" i="1" smtClean="0">
                          <a:solidFill>
                            <a:schemeClr val="accent1"/>
                          </a:solidFill>
                          <a:latin typeface="Cambria Math"/>
                        </a:rPr>
                        <m:t>5</m:t>
                      </m:r>
                      <m:sSup>
                        <m:sSupPr>
                          <m:ctrlPr>
                            <a:rPr lang="en-US" altLang="zh-CN" sz="32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altLang="zh-CN" sz="32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a:rPr lang="en-US" altLang="zh-CN" sz="32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</a:rPr>
                        <m:t>+</m:t>
                      </m:r>
                      <m:r>
                        <a:rPr lang="en-US" altLang="zh-CN" sz="3200" i="1" smtClean="0">
                          <a:solidFill>
                            <a:schemeClr val="accent1"/>
                          </a:solidFill>
                          <a:latin typeface="Cambria Math"/>
                        </a:rPr>
                        <m:t>4</m:t>
                      </m:r>
                      <m:sSup>
                        <m:sSupPr>
                          <m:ctrlPr>
                            <a:rPr lang="en-US" altLang="zh-CN" sz="3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i="1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altLang="zh-CN" sz="3200" i="1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zh-CN" sz="32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</a:rPr>
                        <m:t>+</m:t>
                      </m:r>
                      <m:r>
                        <a:rPr lang="en-US" altLang="zh-CN" sz="3200" b="0" i="1" smtClean="0">
                          <a:solidFill>
                            <a:schemeClr val="accent1"/>
                          </a:solidFill>
                          <a:latin typeface="Cambria Math"/>
                        </a:rPr>
                        <m:t>3</m:t>
                      </m:r>
                      <m:func>
                        <m:funcPr>
                          <m:ctrlPr>
                            <a:rPr lang="en-US" altLang="zh-CN" sz="3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3200" b="0" i="0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altLang="zh-CN" sz="3200" b="0" i="1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US" altLang="zh-CN" sz="32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4553" y="1589715"/>
                <a:ext cx="5234895" cy="5847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五边形 5"/>
          <p:cNvSpPr/>
          <p:nvPr/>
        </p:nvSpPr>
        <p:spPr>
          <a:xfrm rot="16200000">
            <a:off x="2750192" y="2885815"/>
            <a:ext cx="1839285" cy="533398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Coefficient</a:t>
            </a:r>
            <a:endParaRPr lang="zh-CN" altLang="en-US" sz="2000" dirty="0"/>
          </a:p>
        </p:txBody>
      </p:sp>
      <p:sp>
        <p:nvSpPr>
          <p:cNvPr id="7" name="五边形 6"/>
          <p:cNvSpPr/>
          <p:nvPr/>
        </p:nvSpPr>
        <p:spPr>
          <a:xfrm rot="16200000">
            <a:off x="3787284" y="3228714"/>
            <a:ext cx="2525084" cy="533399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Lower Order Item</a:t>
            </a:r>
            <a:endParaRPr lang="zh-CN" altLang="en-US" sz="2000" dirty="0"/>
          </a:p>
        </p:txBody>
      </p:sp>
      <p:sp>
        <p:nvSpPr>
          <p:cNvPr id="8" name="五边形 7"/>
          <p:cNvSpPr/>
          <p:nvPr/>
        </p:nvSpPr>
        <p:spPr>
          <a:xfrm rot="16200000">
            <a:off x="5235084" y="3228714"/>
            <a:ext cx="2525084" cy="533399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Lower Order Item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73240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Big-Omega: The Lower Bound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81200"/>
            <a:ext cx="4648200" cy="3962400"/>
          </a:xfrm>
        </p:spPr>
        <p:txBody>
          <a:bodyPr>
            <a:noAutofit/>
          </a:bodyPr>
          <a:lstStyle/>
          <a:p>
            <a:r>
              <a:rPr lang="en-US" altLang="zh-CN" sz="2400" dirty="0">
                <a:solidFill>
                  <a:schemeClr val="hlink"/>
                </a:solidFill>
                <a:ea typeface="宋体" charset="-122"/>
              </a:rPr>
              <a:t>f(n) = </a:t>
            </a:r>
            <a:r>
              <a:rPr lang="en-US" altLang="zh-CN" sz="2400" dirty="0">
                <a:solidFill>
                  <a:schemeClr val="hlink"/>
                </a:solidFill>
                <a:ea typeface="宋体" charset="-122"/>
                <a:sym typeface="Symbol" pitchFamily="18" charset="2"/>
              </a:rPr>
              <a:t></a:t>
            </a:r>
            <a:r>
              <a:rPr lang="en-US" altLang="zh-CN" sz="2400" dirty="0">
                <a:solidFill>
                  <a:schemeClr val="hlink"/>
                </a:solidFill>
                <a:ea typeface="宋体" charset="-122"/>
              </a:rPr>
              <a:t>(g(n))</a:t>
            </a:r>
          </a:p>
          <a:p>
            <a:r>
              <a:rPr lang="en-US" altLang="zh-CN" sz="2400" dirty="0">
                <a:solidFill>
                  <a:schemeClr val="accent1"/>
                </a:solidFill>
                <a:ea typeface="宋体" charset="-122"/>
              </a:rPr>
              <a:t>Definition: </a:t>
            </a:r>
            <a:r>
              <a:rPr lang="en-US" altLang="zh-CN" sz="2400" dirty="0">
                <a:ea typeface="宋体" charset="-122"/>
              </a:rPr>
              <a:t>There are positive constants </a:t>
            </a:r>
            <a:r>
              <a:rPr lang="en-US" altLang="zh-CN" sz="2400" i="1" dirty="0">
                <a:ea typeface="宋体" charset="-122"/>
              </a:rPr>
              <a:t>c</a:t>
            </a:r>
            <a:r>
              <a:rPr lang="en-US" altLang="zh-CN" sz="2400" dirty="0">
                <a:ea typeface="宋体" charset="-122"/>
              </a:rPr>
              <a:t> and </a:t>
            </a:r>
            <a:r>
              <a:rPr lang="en-US" altLang="zh-CN" sz="2400" i="1" dirty="0">
                <a:ea typeface="宋体" charset="-122"/>
              </a:rPr>
              <a:t>n</a:t>
            </a:r>
            <a:r>
              <a:rPr lang="en-US" altLang="zh-CN" sz="2400" i="1" baseline="-25000" dirty="0">
                <a:ea typeface="宋体" charset="-122"/>
              </a:rPr>
              <a:t>0</a:t>
            </a:r>
            <a:r>
              <a:rPr lang="en-US" altLang="zh-CN" sz="2400" dirty="0">
                <a:ea typeface="宋体" charset="-122"/>
              </a:rPr>
              <a:t> such that </a:t>
            </a:r>
          </a:p>
          <a:p>
            <a:pPr algn="ctr">
              <a:buFont typeface="Wingdings" pitchFamily="2" charset="2"/>
              <a:buNone/>
            </a:pPr>
            <a:r>
              <a:rPr lang="en-US" altLang="zh-CN" sz="2400" dirty="0">
                <a:solidFill>
                  <a:schemeClr val="bg2">
                    <a:lumMod val="75000"/>
                  </a:schemeClr>
                </a:solidFill>
                <a:ea typeface="宋体" charset="-122"/>
              </a:rPr>
              <a:t>f(n) </a:t>
            </a:r>
            <a:r>
              <a:rPr lang="en-US" altLang="zh-CN" sz="2400" dirty="0">
                <a:solidFill>
                  <a:schemeClr val="bg2">
                    <a:lumMod val="75000"/>
                  </a:schemeClr>
                </a:solidFill>
                <a:ea typeface="宋体" charset="-122"/>
                <a:sym typeface="Symbol" pitchFamily="18" charset="2"/>
              </a:rPr>
              <a:t></a:t>
            </a:r>
            <a:r>
              <a:rPr lang="en-US" altLang="zh-CN" sz="2400" dirty="0">
                <a:solidFill>
                  <a:schemeClr val="bg2">
                    <a:lumMod val="75000"/>
                  </a:schemeClr>
                </a:solidFill>
                <a:ea typeface="宋体" charset="-122"/>
              </a:rPr>
              <a:t> c g(n) when n </a:t>
            </a:r>
            <a:r>
              <a:rPr lang="en-US" altLang="zh-CN" sz="2400" dirty="0">
                <a:solidFill>
                  <a:schemeClr val="bg2">
                    <a:lumMod val="75000"/>
                  </a:schemeClr>
                </a:solidFill>
                <a:ea typeface="宋体" charset="-122"/>
                <a:sym typeface="Symbol" pitchFamily="18" charset="2"/>
              </a:rPr>
              <a:t> </a:t>
            </a:r>
            <a:r>
              <a:rPr lang="en-US" altLang="zh-CN" sz="2400" dirty="0">
                <a:solidFill>
                  <a:schemeClr val="bg2">
                    <a:lumMod val="75000"/>
                  </a:schemeClr>
                </a:solidFill>
                <a:ea typeface="宋体" charset="-122"/>
              </a:rPr>
              <a:t>n</a:t>
            </a:r>
            <a:r>
              <a:rPr lang="en-US" altLang="zh-CN" sz="2400" baseline="-25000" dirty="0">
                <a:solidFill>
                  <a:schemeClr val="bg2">
                    <a:lumMod val="75000"/>
                  </a:schemeClr>
                </a:solidFill>
                <a:ea typeface="宋体" charset="-122"/>
              </a:rPr>
              <a:t>0</a:t>
            </a:r>
            <a:endParaRPr lang="en-US" altLang="zh-CN" sz="2400" baseline="-25000" dirty="0">
              <a:solidFill>
                <a:schemeClr val="hlink"/>
              </a:solidFill>
              <a:ea typeface="宋体" charset="-122"/>
            </a:endParaRPr>
          </a:p>
          <a:p>
            <a:r>
              <a:rPr lang="en-US" altLang="zh-CN" sz="2400" dirty="0">
                <a:ea typeface="宋体" charset="-122"/>
              </a:rPr>
              <a:t>The growth rate of f(n) is </a:t>
            </a:r>
            <a:r>
              <a:rPr lang="en-US" altLang="zh-CN" sz="2400" dirty="0">
                <a:solidFill>
                  <a:schemeClr val="accent1"/>
                </a:solidFill>
                <a:ea typeface="宋体" charset="-122"/>
              </a:rPr>
              <a:t>greater than or equal to  </a:t>
            </a:r>
            <a:r>
              <a:rPr lang="en-US" altLang="zh-CN" sz="2400" dirty="0">
                <a:ea typeface="宋体" charset="-122"/>
              </a:rPr>
              <a:t>the growth rate of g(n).</a:t>
            </a:r>
          </a:p>
          <a:p>
            <a:r>
              <a:rPr lang="en-US" altLang="zh-CN" sz="2400" dirty="0">
                <a:ea typeface="宋体" charset="-122"/>
              </a:rPr>
              <a:t>g(n) is a </a:t>
            </a:r>
            <a:r>
              <a:rPr lang="en-US" altLang="zh-CN" sz="2400" dirty="0">
                <a:solidFill>
                  <a:schemeClr val="accent1"/>
                </a:solidFill>
                <a:ea typeface="宋体" charset="-122"/>
              </a:rPr>
              <a:t>lower bound </a:t>
            </a:r>
            <a:r>
              <a:rPr lang="en-US" altLang="zh-CN" sz="2400" dirty="0">
                <a:ea typeface="宋体" charset="-122"/>
              </a:rPr>
              <a:t>of f(n)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5" name="Picture 4" descr="fig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209800"/>
            <a:ext cx="3171425" cy="2993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25506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Big-Omega: examples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Let f(N) = 2N</a:t>
            </a:r>
            <a:r>
              <a:rPr lang="en-US" altLang="zh-CN" baseline="30000" dirty="0">
                <a:ea typeface="宋体" charset="-122"/>
              </a:rPr>
              <a:t>2</a:t>
            </a:r>
            <a:r>
              <a:rPr lang="en-US" altLang="zh-CN" dirty="0">
                <a:ea typeface="宋体" charset="-122"/>
              </a:rPr>
              <a:t>.  Then</a:t>
            </a:r>
          </a:p>
          <a:p>
            <a:pPr lvl="1"/>
            <a:r>
              <a:rPr lang="en-US" altLang="zh-CN" dirty="0">
                <a:ea typeface="宋体" charset="-122"/>
              </a:rPr>
              <a:t>f(N) = </a:t>
            </a:r>
            <a:r>
              <a:rPr lang="en-US" altLang="zh-CN" dirty="0">
                <a:ea typeface="宋体" charset="-122"/>
                <a:sym typeface="Symbol" pitchFamily="18" charset="2"/>
              </a:rPr>
              <a:t></a:t>
            </a:r>
            <a:r>
              <a:rPr lang="en-US" altLang="zh-CN" dirty="0">
                <a:ea typeface="宋体" charset="-122"/>
              </a:rPr>
              <a:t>(N)</a:t>
            </a:r>
          </a:p>
          <a:p>
            <a:pPr lvl="1"/>
            <a:r>
              <a:rPr lang="en-US" altLang="zh-CN" dirty="0">
                <a:solidFill>
                  <a:schemeClr val="accent1"/>
                </a:solidFill>
                <a:ea typeface="宋体" charset="-122"/>
              </a:rPr>
              <a:t>f(N) = </a:t>
            </a:r>
            <a:r>
              <a:rPr lang="en-US" altLang="zh-CN" dirty="0">
                <a:solidFill>
                  <a:schemeClr val="accent1"/>
                </a:solidFill>
                <a:ea typeface="宋体" charset="-122"/>
                <a:sym typeface="Symbol" pitchFamily="18" charset="2"/>
              </a:rPr>
              <a:t></a:t>
            </a:r>
            <a:r>
              <a:rPr lang="en-US" altLang="zh-CN" dirty="0">
                <a:solidFill>
                  <a:schemeClr val="accent1"/>
                </a:solidFill>
                <a:ea typeface="宋体" charset="-122"/>
              </a:rPr>
              <a:t>(N</a:t>
            </a:r>
            <a:r>
              <a:rPr lang="en-US" altLang="zh-CN" baseline="30000" dirty="0">
                <a:solidFill>
                  <a:schemeClr val="accent1"/>
                </a:solidFill>
                <a:ea typeface="宋体" charset="-122"/>
              </a:rPr>
              <a:t>2</a:t>
            </a:r>
            <a:r>
              <a:rPr lang="en-US" altLang="zh-CN" dirty="0">
                <a:solidFill>
                  <a:schemeClr val="accent1"/>
                </a:solidFill>
                <a:ea typeface="宋体" charset="-122"/>
              </a:rPr>
              <a:t>)      (best answer)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5308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Big-Theta: Tight Bound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313237"/>
            <a:ext cx="7696200" cy="20875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chemeClr val="hlink"/>
                </a:solidFill>
                <a:ea typeface="宋体" charset="-122"/>
              </a:rPr>
              <a:t>f(n) = </a:t>
            </a:r>
            <a:r>
              <a:rPr lang="en-US" altLang="zh-CN" sz="2400" dirty="0">
                <a:solidFill>
                  <a:schemeClr val="hlink"/>
                </a:solidFill>
                <a:ea typeface="宋体" charset="-122"/>
                <a:sym typeface="Symbol" pitchFamily="18" charset="2"/>
              </a:rPr>
              <a:t></a:t>
            </a:r>
            <a:r>
              <a:rPr lang="en-US" altLang="zh-CN" sz="2400" dirty="0">
                <a:solidFill>
                  <a:schemeClr val="hlink"/>
                </a:solidFill>
                <a:ea typeface="宋体" charset="-122"/>
              </a:rPr>
              <a:t>(g(n))</a:t>
            </a:r>
            <a:r>
              <a:rPr lang="en-US" altLang="zh-CN" sz="2400" dirty="0">
                <a:ea typeface="宋体" charset="-122"/>
              </a:rPr>
              <a:t>   </a:t>
            </a:r>
            <a:r>
              <a:rPr lang="en-US" altLang="zh-CN" sz="2400" dirty="0" err="1">
                <a:ea typeface="宋体" charset="-122"/>
              </a:rPr>
              <a:t>iff</a:t>
            </a:r>
            <a:r>
              <a:rPr lang="en-US" altLang="zh-CN" sz="2400" dirty="0">
                <a:ea typeface="宋体" charset="-122"/>
              </a:rPr>
              <a:t>.</a:t>
            </a:r>
          </a:p>
          <a:p>
            <a:pPr algn="ctr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chemeClr val="bg2">
                    <a:lumMod val="75000"/>
                  </a:schemeClr>
                </a:solidFill>
                <a:ea typeface="宋体" charset="-122"/>
              </a:rPr>
              <a:t>f(n) = O(g(n)) and f(n) = </a:t>
            </a:r>
            <a:r>
              <a:rPr lang="en-US" altLang="zh-CN" sz="2400" dirty="0">
                <a:solidFill>
                  <a:schemeClr val="bg2">
                    <a:lumMod val="75000"/>
                  </a:schemeClr>
                </a:solidFill>
                <a:ea typeface="宋体" charset="-122"/>
                <a:sym typeface="Symbol" pitchFamily="18" charset="2"/>
              </a:rPr>
              <a:t></a:t>
            </a:r>
            <a:r>
              <a:rPr lang="en-US" altLang="zh-CN" sz="2400" dirty="0">
                <a:solidFill>
                  <a:schemeClr val="bg2">
                    <a:lumMod val="75000"/>
                  </a:schemeClr>
                </a:solidFill>
                <a:ea typeface="宋体" charset="-122"/>
              </a:rPr>
              <a:t>(g(n))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ea typeface="宋体" charset="-122"/>
              </a:rPr>
              <a:t>The growth rate of f(n) </a:t>
            </a:r>
            <a:r>
              <a:rPr lang="en-US" altLang="zh-CN" sz="2400" dirty="0">
                <a:solidFill>
                  <a:schemeClr val="accent1"/>
                </a:solidFill>
                <a:ea typeface="宋体" charset="-122"/>
              </a:rPr>
              <a:t>equals</a:t>
            </a:r>
            <a:r>
              <a:rPr lang="en-US" altLang="zh-CN" sz="2400" dirty="0">
                <a:ea typeface="宋体" charset="-122"/>
              </a:rPr>
              <a:t> that of g(n)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ea typeface="宋体" charset="-122"/>
              </a:rPr>
              <a:t>Big-Theta means the bound is the tightest possible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5" name="Picture 4" descr="fig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3020" y="1371600"/>
            <a:ext cx="3263358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00767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Some rules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zh-CN" altLang="en-US" dirty="0">
              <a:ea typeface="宋体" charset="-122"/>
            </a:endParaRPr>
          </a:p>
          <a:p>
            <a:r>
              <a:rPr lang="en-US" altLang="zh-CN" dirty="0">
                <a:ea typeface="宋体" charset="-122"/>
              </a:rPr>
              <a:t>If T(N) is a polynomial of degree k, then </a:t>
            </a:r>
          </a:p>
          <a:p>
            <a:pPr>
              <a:buFont typeface="Wingdings" pitchFamily="2" charset="2"/>
              <a:buNone/>
            </a:pPr>
            <a:r>
              <a:rPr lang="en-US" altLang="zh-CN" dirty="0">
                <a:ea typeface="宋体" charset="-122"/>
              </a:rPr>
              <a:t>    </a:t>
            </a:r>
            <a:r>
              <a:rPr lang="en-US" altLang="zh-CN" dirty="0">
                <a:solidFill>
                  <a:schemeClr val="accent1"/>
                </a:solidFill>
                <a:ea typeface="宋体" charset="-122"/>
              </a:rPr>
              <a:t>T(N) = </a:t>
            </a:r>
            <a:r>
              <a:rPr lang="en-US" altLang="zh-CN" dirty="0">
                <a:solidFill>
                  <a:schemeClr val="accent1"/>
                </a:solidFill>
                <a:ea typeface="宋体" charset="-122"/>
                <a:sym typeface="Symbol" pitchFamily="18" charset="2"/>
              </a:rPr>
              <a:t></a:t>
            </a:r>
            <a:r>
              <a:rPr lang="en-US" altLang="zh-CN" dirty="0">
                <a:solidFill>
                  <a:schemeClr val="accent1"/>
                </a:solidFill>
                <a:ea typeface="宋体" charset="-122"/>
              </a:rPr>
              <a:t>(</a:t>
            </a:r>
            <a:r>
              <a:rPr lang="en-US" altLang="zh-CN" dirty="0" err="1">
                <a:solidFill>
                  <a:schemeClr val="accent1"/>
                </a:solidFill>
                <a:ea typeface="宋体" charset="-122"/>
              </a:rPr>
              <a:t>N</a:t>
            </a:r>
            <a:r>
              <a:rPr lang="en-US" altLang="zh-CN" baseline="30000" dirty="0" err="1">
                <a:solidFill>
                  <a:schemeClr val="accent1"/>
                </a:solidFill>
                <a:ea typeface="宋体" charset="-122"/>
              </a:rPr>
              <a:t>k</a:t>
            </a:r>
            <a:r>
              <a:rPr lang="en-US" altLang="zh-CN" dirty="0">
                <a:solidFill>
                  <a:schemeClr val="accent1"/>
                </a:solidFill>
                <a:ea typeface="宋体" charset="-122"/>
              </a:rPr>
              <a:t>)</a:t>
            </a:r>
            <a:r>
              <a:rPr lang="en-US" altLang="zh-CN" dirty="0">
                <a:ea typeface="宋体" charset="-122"/>
              </a:rPr>
              <a:t>.</a:t>
            </a:r>
          </a:p>
          <a:p>
            <a:endParaRPr lang="en-US" altLang="zh-CN" dirty="0">
              <a:ea typeface="宋体" charset="-122"/>
            </a:endParaRPr>
          </a:p>
          <a:p>
            <a:r>
              <a:rPr lang="en-US" altLang="zh-CN" dirty="0">
                <a:ea typeface="宋体" charset="-122"/>
              </a:rPr>
              <a:t>For logarithmic functions,</a:t>
            </a:r>
          </a:p>
          <a:p>
            <a:pPr lvl="1">
              <a:buFont typeface="Wingdings" pitchFamily="2" charset="2"/>
              <a:buNone/>
            </a:pPr>
            <a:r>
              <a:rPr lang="en-US" altLang="zh-CN" dirty="0">
                <a:solidFill>
                  <a:schemeClr val="accent1"/>
                </a:solidFill>
                <a:ea typeface="宋体" charset="-122"/>
              </a:rPr>
              <a:t>T(</a:t>
            </a:r>
            <a:r>
              <a:rPr lang="en-US" altLang="zh-CN" dirty="0" err="1">
                <a:solidFill>
                  <a:schemeClr val="accent1"/>
                </a:solidFill>
                <a:ea typeface="宋体" charset="-122"/>
              </a:rPr>
              <a:t>log</a:t>
            </a:r>
            <a:r>
              <a:rPr lang="en-US" altLang="zh-CN" baseline="-25000" dirty="0" err="1">
                <a:solidFill>
                  <a:schemeClr val="accent1"/>
                </a:solidFill>
                <a:ea typeface="宋体" charset="-122"/>
              </a:rPr>
              <a:t>m</a:t>
            </a:r>
            <a:r>
              <a:rPr lang="en-US" altLang="zh-CN" dirty="0">
                <a:solidFill>
                  <a:schemeClr val="accent1"/>
                </a:solidFill>
                <a:ea typeface="宋体" charset="-122"/>
              </a:rPr>
              <a:t> N) = </a:t>
            </a:r>
            <a:r>
              <a:rPr lang="en-US" altLang="zh-CN" dirty="0">
                <a:solidFill>
                  <a:schemeClr val="accent1"/>
                </a:solidFill>
                <a:ea typeface="宋体" charset="-122"/>
                <a:sym typeface="Symbol" pitchFamily="18" charset="2"/>
              </a:rPr>
              <a:t></a:t>
            </a:r>
            <a:r>
              <a:rPr lang="en-US" altLang="zh-CN" dirty="0">
                <a:solidFill>
                  <a:schemeClr val="accent1"/>
                </a:solidFill>
                <a:ea typeface="宋体" charset="-122"/>
              </a:rPr>
              <a:t>(log N)</a:t>
            </a:r>
            <a:r>
              <a:rPr lang="en-US" altLang="zh-CN" dirty="0">
                <a:ea typeface="宋体" charset="-122"/>
              </a:rPr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0132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7848600" cy="838200"/>
          </a:xfrm>
        </p:spPr>
        <p:txBody>
          <a:bodyPr/>
          <a:lstStyle/>
          <a:p>
            <a:r>
              <a:rPr lang="en-US" altLang="zh-CN">
                <a:ea typeface="宋体" charset="-122"/>
              </a:rPr>
              <a:t>Typical Growth Rates</a:t>
            </a:r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697038"/>
            <a:ext cx="7848600" cy="4800600"/>
          </a:xfrm>
        </p:spPr>
        <p:txBody>
          <a:bodyPr/>
          <a:lstStyle/>
          <a:p>
            <a:endParaRPr lang="zh-CN" altLang="en-US">
              <a:ea typeface="宋体" charset="-122"/>
            </a:endParaRPr>
          </a:p>
          <a:p>
            <a:endParaRPr lang="zh-CN" altLang="en-US">
              <a:ea typeface="宋体" charset="-122"/>
            </a:endParaRPr>
          </a:p>
          <a:p>
            <a:endParaRPr lang="zh-CN" altLang="en-US">
              <a:ea typeface="宋体" charset="-122"/>
            </a:endParaRPr>
          </a:p>
          <a:p>
            <a:endParaRPr lang="zh-CN" altLang="en-US">
              <a:ea typeface="宋体" charset="-122"/>
            </a:endParaRPr>
          </a:p>
          <a:p>
            <a:endParaRPr lang="zh-CN" altLang="en-US">
              <a:ea typeface="宋体" charset="-122"/>
            </a:endParaRPr>
          </a:p>
          <a:p>
            <a:endParaRPr lang="zh-CN" altLang="en-US">
              <a:ea typeface="宋体" charset="-122"/>
            </a:endParaRPr>
          </a:p>
          <a:p>
            <a:endParaRPr lang="zh-CN" altLang="en-US">
              <a:ea typeface="宋体" charset="-12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47D9C8-7E79-4539-9E83-783544A4E1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1000" y="1042757"/>
            <a:ext cx="8001000" cy="5662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3824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Growth rates </a:t>
            </a:r>
            <a:r>
              <a:rPr lang="en-US" altLang="zh-CN">
                <a:latin typeface="Times New Roman"/>
                <a:ea typeface="宋体" charset="-122"/>
              </a:rPr>
              <a:t>…</a:t>
            </a:r>
            <a:endParaRPr lang="en-US" altLang="zh-CN">
              <a:ea typeface="宋体" charset="-122"/>
            </a:endParaRP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US" altLang="zh-CN" dirty="0">
                <a:ea typeface="宋体" charset="-122"/>
              </a:rPr>
              <a:t>Doubling the input size </a:t>
            </a:r>
          </a:p>
          <a:p>
            <a:pPr lvl="1">
              <a:lnSpc>
                <a:spcPct val="110000"/>
              </a:lnSpc>
              <a:tabLst>
                <a:tab pos="3317875" algn="l"/>
              </a:tabLst>
            </a:pPr>
            <a:r>
              <a:rPr lang="en-US" altLang="zh-CN" dirty="0">
                <a:ea typeface="宋体" charset="-122"/>
              </a:rPr>
              <a:t>f(N) = c	</a:t>
            </a:r>
            <a:r>
              <a:rPr lang="en-US" altLang="zh-CN" dirty="0">
                <a:ea typeface="宋体" charset="-122"/>
                <a:sym typeface="Symbol" pitchFamily="18" charset="2"/>
              </a:rPr>
              <a:t> </a:t>
            </a:r>
            <a:r>
              <a:rPr lang="en-US" altLang="zh-CN" dirty="0">
                <a:ea typeface="宋体" charset="-122"/>
              </a:rPr>
              <a:t>f(2N) = f(N) = c</a:t>
            </a:r>
          </a:p>
          <a:p>
            <a:pPr lvl="1">
              <a:lnSpc>
                <a:spcPct val="110000"/>
              </a:lnSpc>
              <a:tabLst>
                <a:tab pos="3317875" algn="l"/>
              </a:tabLst>
            </a:pPr>
            <a:r>
              <a:rPr lang="en-US" altLang="zh-CN" dirty="0">
                <a:ea typeface="宋体" charset="-122"/>
              </a:rPr>
              <a:t>f(N) = log N	</a:t>
            </a:r>
            <a:r>
              <a:rPr lang="en-US" altLang="zh-CN" dirty="0">
                <a:ea typeface="宋体" charset="-122"/>
                <a:sym typeface="Symbol" pitchFamily="18" charset="2"/>
              </a:rPr>
              <a:t> </a:t>
            </a:r>
            <a:r>
              <a:rPr lang="en-US" altLang="zh-CN" dirty="0">
                <a:ea typeface="宋体" charset="-122"/>
              </a:rPr>
              <a:t>f(2N) = f(N) + log 2</a:t>
            </a:r>
          </a:p>
          <a:p>
            <a:pPr lvl="1">
              <a:lnSpc>
                <a:spcPct val="110000"/>
              </a:lnSpc>
              <a:tabLst>
                <a:tab pos="3317875" algn="l"/>
              </a:tabLst>
            </a:pPr>
            <a:r>
              <a:rPr lang="en-US" altLang="zh-CN" dirty="0">
                <a:ea typeface="宋体" charset="-122"/>
              </a:rPr>
              <a:t>f(N) = N	</a:t>
            </a:r>
            <a:r>
              <a:rPr lang="en-US" altLang="zh-CN" dirty="0">
                <a:ea typeface="宋体" charset="-122"/>
                <a:sym typeface="Symbol" pitchFamily="18" charset="2"/>
              </a:rPr>
              <a:t> </a:t>
            </a:r>
            <a:r>
              <a:rPr lang="en-US" altLang="zh-CN" dirty="0">
                <a:ea typeface="宋体" charset="-122"/>
              </a:rPr>
              <a:t>f(2N) = 2 f(N) </a:t>
            </a:r>
          </a:p>
          <a:p>
            <a:pPr lvl="1">
              <a:lnSpc>
                <a:spcPct val="110000"/>
              </a:lnSpc>
              <a:tabLst>
                <a:tab pos="3317875" algn="l"/>
              </a:tabLst>
            </a:pPr>
            <a:r>
              <a:rPr lang="en-US" altLang="zh-CN" dirty="0">
                <a:ea typeface="宋体" charset="-122"/>
              </a:rPr>
              <a:t>f(N) = N</a:t>
            </a:r>
            <a:r>
              <a:rPr lang="en-US" altLang="zh-CN" baseline="30000" dirty="0">
                <a:ea typeface="宋体" charset="-122"/>
              </a:rPr>
              <a:t>2</a:t>
            </a:r>
            <a:r>
              <a:rPr lang="en-US" altLang="zh-CN" dirty="0">
                <a:ea typeface="宋体" charset="-122"/>
              </a:rPr>
              <a:t>	</a:t>
            </a:r>
            <a:r>
              <a:rPr lang="en-US" altLang="zh-CN" dirty="0">
                <a:ea typeface="宋体" charset="-122"/>
                <a:sym typeface="Symbol" pitchFamily="18" charset="2"/>
              </a:rPr>
              <a:t> </a:t>
            </a:r>
            <a:r>
              <a:rPr lang="en-US" altLang="zh-CN" dirty="0">
                <a:ea typeface="宋体" charset="-122"/>
              </a:rPr>
              <a:t>f(2N) = 4 f(N) </a:t>
            </a:r>
          </a:p>
          <a:p>
            <a:pPr lvl="1">
              <a:lnSpc>
                <a:spcPct val="110000"/>
              </a:lnSpc>
              <a:tabLst>
                <a:tab pos="3317875" algn="l"/>
              </a:tabLst>
            </a:pPr>
            <a:r>
              <a:rPr lang="en-US" altLang="zh-CN" dirty="0">
                <a:ea typeface="宋体" charset="-122"/>
              </a:rPr>
              <a:t>f(N) = N</a:t>
            </a:r>
            <a:r>
              <a:rPr lang="en-US" altLang="zh-CN" baseline="30000" dirty="0">
                <a:ea typeface="宋体" charset="-122"/>
              </a:rPr>
              <a:t>3</a:t>
            </a:r>
            <a:r>
              <a:rPr lang="en-US" altLang="zh-CN" dirty="0">
                <a:ea typeface="宋体" charset="-122"/>
              </a:rPr>
              <a:t>	</a:t>
            </a:r>
            <a:r>
              <a:rPr lang="en-US" altLang="zh-CN" dirty="0">
                <a:ea typeface="宋体" charset="-122"/>
                <a:sym typeface="Symbol" pitchFamily="18" charset="2"/>
              </a:rPr>
              <a:t> </a:t>
            </a:r>
            <a:r>
              <a:rPr lang="en-US" altLang="zh-CN" dirty="0">
                <a:ea typeface="宋体" charset="-122"/>
              </a:rPr>
              <a:t>f(2N) = 8 f(N) </a:t>
            </a:r>
          </a:p>
          <a:p>
            <a:pPr lvl="1">
              <a:lnSpc>
                <a:spcPct val="110000"/>
              </a:lnSpc>
              <a:tabLst>
                <a:tab pos="3317875" algn="l"/>
              </a:tabLst>
            </a:pPr>
            <a:r>
              <a:rPr lang="en-US" altLang="zh-CN" dirty="0">
                <a:ea typeface="宋体" charset="-122"/>
              </a:rPr>
              <a:t>f(N) = 2</a:t>
            </a:r>
            <a:r>
              <a:rPr lang="en-US" altLang="zh-CN" baseline="30000" dirty="0">
                <a:ea typeface="宋体" charset="-122"/>
              </a:rPr>
              <a:t>N</a:t>
            </a:r>
            <a:r>
              <a:rPr lang="en-US" altLang="zh-CN" dirty="0">
                <a:ea typeface="宋体" charset="-122"/>
              </a:rPr>
              <a:t>	</a:t>
            </a:r>
            <a:r>
              <a:rPr lang="en-US" altLang="zh-CN" dirty="0">
                <a:ea typeface="宋体" charset="-122"/>
                <a:sym typeface="Symbol" pitchFamily="18" charset="2"/>
              </a:rPr>
              <a:t> </a:t>
            </a:r>
            <a:r>
              <a:rPr lang="en-US" altLang="zh-CN" dirty="0">
                <a:ea typeface="宋体" charset="-122"/>
              </a:rPr>
              <a:t>f(2N) = f</a:t>
            </a:r>
            <a:r>
              <a:rPr lang="en-US" altLang="zh-CN" baseline="30000" dirty="0">
                <a:ea typeface="宋体" charset="-122"/>
              </a:rPr>
              <a:t>2</a:t>
            </a:r>
            <a:r>
              <a:rPr lang="en-US" altLang="zh-CN" dirty="0">
                <a:ea typeface="宋体" charset="-122"/>
              </a:rPr>
              <a:t>(N) </a:t>
            </a:r>
          </a:p>
          <a:p>
            <a:pPr>
              <a:lnSpc>
                <a:spcPct val="110000"/>
              </a:lnSpc>
            </a:pPr>
            <a:r>
              <a:rPr lang="en-US" altLang="zh-CN" dirty="0">
                <a:ea typeface="宋体" charset="-122"/>
              </a:rPr>
              <a:t>Advantages of algorithm analysis </a:t>
            </a:r>
          </a:p>
          <a:p>
            <a:pPr lvl="1">
              <a:lnSpc>
                <a:spcPct val="110000"/>
              </a:lnSpc>
            </a:pPr>
            <a:r>
              <a:rPr lang="en-US" altLang="zh-CN" dirty="0">
                <a:ea typeface="宋体" charset="-122"/>
              </a:rPr>
              <a:t>To eliminate bad algorithms early</a:t>
            </a:r>
          </a:p>
          <a:p>
            <a:pPr lvl="1">
              <a:lnSpc>
                <a:spcPct val="110000"/>
              </a:lnSpc>
            </a:pPr>
            <a:r>
              <a:rPr lang="en-US" altLang="zh-CN" dirty="0">
                <a:ea typeface="宋体" charset="-122"/>
              </a:rPr>
              <a:t>pinpoints the bottlenecks, which are worth coding carefully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1566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hlinkClick r:id="rId2"/>
              </a:rPr>
              <a:t>Visualization and Comparison of Sorting Algorithms</a:t>
            </a:r>
            <a:endParaRPr lang="en-US" sz="2400" dirty="0"/>
          </a:p>
          <a:p>
            <a:r>
              <a:rPr lang="en-US" sz="2400" dirty="0"/>
              <a:t>Algorithms used: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400" dirty="0">
                <a:solidFill>
                  <a:schemeClr val="accent1"/>
                </a:solidFill>
                <a:hlinkClick r:id="rId3"/>
              </a:rPr>
              <a:t>Introduction of Bubble, Insertion and Quick Sort</a:t>
            </a:r>
            <a:endParaRPr lang="en-US" sz="2400" dirty="0">
              <a:solidFill>
                <a:schemeClr val="accent1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3597685"/>
              </p:ext>
            </p:extLst>
          </p:nvPr>
        </p:nvGraphicFramePr>
        <p:xfrm>
          <a:off x="2743200" y="2590800"/>
          <a:ext cx="3962400" cy="266700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890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Selection</a:t>
                      </a:r>
                      <a:r>
                        <a:rPr lang="en-US" sz="2000" baseline="0" dirty="0"/>
                        <a:t> Sort</a:t>
                      </a:r>
                      <a:endParaRPr lang="en-US" sz="2000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Shell Sort</a:t>
                      </a:r>
                    </a:p>
                  </a:txBody>
                  <a:tcPr anchor="ctr" anchorCtr="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Insertion Sort</a:t>
                      </a:r>
                    </a:p>
                  </a:txBody>
                  <a:tcPr anchor="ctr" anchorCtr="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900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Merge Sort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Quick Sort</a:t>
                      </a:r>
                    </a:p>
                  </a:txBody>
                  <a:tcPr anchor="ctr" anchorCtr="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Heap Sort</a:t>
                      </a:r>
                    </a:p>
                  </a:txBody>
                  <a:tcPr anchor="ctr" anchorCtr="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90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Bubble Sort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Comb Sort</a:t>
                      </a:r>
                    </a:p>
                  </a:txBody>
                  <a:tcPr anchor="ctr" anchorCtr="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Cocktail Sort</a:t>
                      </a:r>
                    </a:p>
                  </a:txBody>
                  <a:tcPr anchor="ctr" anchorCtr="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7197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43000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4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宋体" pitchFamily="2" charset="-122"/>
              </a:rPr>
              <a:t>An Algorithm May be Described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286000"/>
            <a:ext cx="8229600" cy="3733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sz="6000" b="1" dirty="0">
                <a:solidFill>
                  <a:schemeClr val="bg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 English</a:t>
            </a:r>
          </a:p>
          <a:p>
            <a:pPr marL="0" indent="0" algn="ctr">
              <a:buNone/>
            </a:pPr>
            <a:r>
              <a:rPr lang="en-US" altLang="zh-CN" sz="6000" b="1" dirty="0">
                <a:solidFill>
                  <a:schemeClr val="bg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As pseudo-code</a:t>
            </a:r>
          </a:p>
          <a:p>
            <a:pPr marL="0" indent="0" algn="ctr">
              <a:buNone/>
            </a:pPr>
            <a:r>
              <a:rPr lang="en-US" altLang="zh-CN" sz="6000" b="1" dirty="0">
                <a:solidFill>
                  <a:schemeClr val="bg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As a program</a:t>
            </a:r>
            <a:endParaRPr lang="en-US" altLang="zh-CN" sz="5400" b="1" dirty="0">
              <a:solidFill>
                <a:schemeClr val="bg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6765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8" name="Rectangle 4"/>
          <p:cNvSpPr>
            <a:spLocks noChangeArrowheads="1"/>
          </p:cNvSpPr>
          <p:nvPr/>
        </p:nvSpPr>
        <p:spPr bwMode="auto">
          <a:xfrm>
            <a:off x="914400" y="4495800"/>
            <a:ext cx="6934200" cy="1524000"/>
          </a:xfrm>
          <a:prstGeom prst="rect">
            <a:avLst/>
          </a:prstGeom>
          <a:solidFill>
            <a:schemeClr val="bg2"/>
          </a:solidFill>
          <a:ln w="317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000" dirty="0" err="1">
                <a:ea typeface="宋体" charset="-122"/>
              </a:rPr>
              <a:t>L'Hopital's</a:t>
            </a:r>
            <a:r>
              <a:rPr lang="en-US" altLang="zh-CN" sz="2000" dirty="0">
                <a:ea typeface="宋体" charset="-122"/>
              </a:rPr>
              <a:t> rule</a:t>
            </a:r>
          </a:p>
          <a:p>
            <a:pPr lvl="1"/>
            <a:r>
              <a:rPr lang="en-US" altLang="zh-CN" sz="2000" dirty="0">
                <a:ea typeface="宋体" charset="-122"/>
              </a:rPr>
              <a:t>If                         </a:t>
            </a:r>
            <a:r>
              <a:rPr lang="en-US" altLang="zh-CN" sz="2000" dirty="0">
                <a:ea typeface="宋体" charset="-122"/>
                <a:sym typeface="Symbol" pitchFamily="18" charset="2"/>
              </a:rPr>
              <a:t>and</a:t>
            </a:r>
          </a:p>
          <a:p>
            <a:pPr lvl="1"/>
            <a:endParaRPr lang="en-US" altLang="zh-CN" sz="2000" dirty="0">
              <a:ea typeface="宋体" charset="-122"/>
              <a:sym typeface="Symbol" pitchFamily="18" charset="2"/>
            </a:endParaRPr>
          </a:p>
          <a:p>
            <a:pPr lvl="1">
              <a:buFont typeface="Wingdings" pitchFamily="2" charset="2"/>
              <a:buNone/>
            </a:pPr>
            <a:r>
              <a:rPr lang="en-US" altLang="zh-CN" sz="2000" dirty="0">
                <a:ea typeface="宋体" charset="-122"/>
                <a:sym typeface="Symbol" pitchFamily="18" charset="2"/>
              </a:rPr>
              <a:t>   then                      </a:t>
            </a:r>
            <a:r>
              <a:rPr lang="en-US" altLang="zh-CN" sz="2000" dirty="0">
                <a:ea typeface="宋体" charset="-122"/>
              </a:rPr>
              <a:t>=</a:t>
            </a:r>
          </a:p>
          <a:p>
            <a:endParaRPr lang="en-US" altLang="zh-CN" sz="2000" dirty="0">
              <a:ea typeface="宋体" charset="-122"/>
            </a:endParaRPr>
          </a:p>
          <a:p>
            <a:r>
              <a:rPr lang="en-US" altLang="zh-CN" sz="2000" dirty="0">
                <a:ea typeface="宋体" charset="-122"/>
              </a:rPr>
              <a:t>Determine the relative growth rates (using </a:t>
            </a:r>
            <a:r>
              <a:rPr lang="en-US" altLang="zh-CN" sz="2000" dirty="0" err="1">
                <a:ea typeface="宋体" charset="-122"/>
              </a:rPr>
              <a:t>L'Hopital's</a:t>
            </a:r>
            <a:r>
              <a:rPr lang="en-US" altLang="zh-CN" sz="2000" dirty="0">
                <a:ea typeface="宋体" charset="-122"/>
              </a:rPr>
              <a:t> rule if necessary)</a:t>
            </a:r>
          </a:p>
          <a:p>
            <a:pPr lvl="1"/>
            <a:r>
              <a:rPr lang="en-US" altLang="zh-CN" sz="2000" dirty="0">
                <a:ea typeface="宋体" charset="-122"/>
              </a:rPr>
              <a:t>compute </a:t>
            </a:r>
          </a:p>
          <a:p>
            <a:pPr lvl="1"/>
            <a:endParaRPr lang="en-US" altLang="zh-CN" sz="2000" dirty="0">
              <a:ea typeface="宋体" charset="-122"/>
            </a:endParaRPr>
          </a:p>
          <a:p>
            <a:pPr lvl="1">
              <a:tabLst>
                <a:tab pos="2870200" algn="l"/>
              </a:tabLst>
            </a:pPr>
            <a:r>
              <a:rPr lang="en-US" altLang="zh-CN" sz="2000" dirty="0">
                <a:ea typeface="宋体" charset="-122"/>
              </a:rPr>
              <a:t>if 0:	f(N) = O(g(N)) </a:t>
            </a:r>
            <a:r>
              <a:rPr lang="en-US" altLang="zh-CN" sz="1800" dirty="0">
                <a:solidFill>
                  <a:schemeClr val="accent1"/>
                </a:solidFill>
                <a:ea typeface="宋体" charset="-122"/>
              </a:rPr>
              <a:t>and f(N) is not </a:t>
            </a:r>
            <a:r>
              <a:rPr lang="en-US" altLang="zh-CN" sz="1800" dirty="0">
                <a:solidFill>
                  <a:schemeClr val="accent1"/>
                </a:solidFill>
                <a:ea typeface="宋体" charset="-122"/>
                <a:sym typeface="Symbol" pitchFamily="18" charset="2"/>
              </a:rPr>
              <a:t></a:t>
            </a:r>
            <a:r>
              <a:rPr lang="en-US" altLang="zh-CN" sz="1800" dirty="0">
                <a:solidFill>
                  <a:schemeClr val="accent1"/>
                </a:solidFill>
                <a:ea typeface="宋体" charset="-122"/>
              </a:rPr>
              <a:t>(g(N))</a:t>
            </a:r>
          </a:p>
          <a:p>
            <a:pPr lvl="1">
              <a:tabLst>
                <a:tab pos="2870200" algn="l"/>
              </a:tabLst>
            </a:pPr>
            <a:r>
              <a:rPr lang="en-US" altLang="zh-CN" sz="2000" dirty="0">
                <a:ea typeface="宋体" charset="-122"/>
              </a:rPr>
              <a:t>if constant </a:t>
            </a:r>
            <a:r>
              <a:rPr lang="en-US" altLang="zh-CN" sz="2000" dirty="0">
                <a:ea typeface="宋体" charset="-122"/>
                <a:sym typeface="Symbol" pitchFamily="18" charset="2"/>
              </a:rPr>
              <a:t> </a:t>
            </a:r>
            <a:r>
              <a:rPr lang="en-US" altLang="zh-CN" sz="2000" dirty="0">
                <a:ea typeface="宋体" charset="-122"/>
              </a:rPr>
              <a:t>0:	f(N) = </a:t>
            </a:r>
            <a:r>
              <a:rPr lang="en-US" altLang="zh-CN" sz="2000" dirty="0">
                <a:ea typeface="宋体" charset="-122"/>
                <a:sym typeface="Symbol" pitchFamily="18" charset="2"/>
              </a:rPr>
              <a:t></a:t>
            </a:r>
            <a:r>
              <a:rPr lang="en-US" altLang="zh-CN" sz="2000" dirty="0">
                <a:ea typeface="宋体" charset="-122"/>
              </a:rPr>
              <a:t>(g(N))</a:t>
            </a:r>
          </a:p>
          <a:p>
            <a:pPr lvl="1">
              <a:tabLst>
                <a:tab pos="2870200" algn="l"/>
              </a:tabLst>
            </a:pPr>
            <a:r>
              <a:rPr lang="en-US" altLang="zh-CN" sz="2000" dirty="0">
                <a:ea typeface="宋体" charset="-122"/>
              </a:rPr>
              <a:t>if </a:t>
            </a:r>
            <a:r>
              <a:rPr lang="en-US" altLang="zh-CN" sz="2000" dirty="0">
                <a:ea typeface="宋体" charset="-122"/>
                <a:sym typeface="Symbol" pitchFamily="18" charset="2"/>
              </a:rPr>
              <a:t></a:t>
            </a:r>
            <a:r>
              <a:rPr lang="en-US" altLang="zh-CN" sz="2000" dirty="0">
                <a:ea typeface="宋体" charset="-122"/>
              </a:rPr>
              <a:t>:	f(N) = </a:t>
            </a:r>
            <a:r>
              <a:rPr lang="en-US" altLang="zh-CN" sz="2000" dirty="0">
                <a:ea typeface="宋体" charset="-122"/>
                <a:sym typeface="Symbol" pitchFamily="18" charset="2"/>
              </a:rPr>
              <a:t></a:t>
            </a:r>
            <a:r>
              <a:rPr lang="en-US" altLang="zh-CN" sz="2000" dirty="0">
                <a:ea typeface="宋体" charset="-122"/>
              </a:rPr>
              <a:t>(g(N)) </a:t>
            </a:r>
            <a:r>
              <a:rPr lang="en-US" altLang="zh-CN" sz="1800" dirty="0">
                <a:solidFill>
                  <a:schemeClr val="accent1"/>
                </a:solidFill>
                <a:ea typeface="宋体" charset="-122"/>
              </a:rPr>
              <a:t>and f(N) is not </a:t>
            </a:r>
            <a:r>
              <a:rPr lang="en-US" altLang="zh-CN" sz="1800" dirty="0">
                <a:solidFill>
                  <a:schemeClr val="accent1"/>
                </a:solidFill>
                <a:ea typeface="宋体" charset="-122"/>
                <a:sym typeface="Symbol" pitchFamily="18" charset="2"/>
              </a:rPr>
              <a:t></a:t>
            </a:r>
            <a:r>
              <a:rPr lang="en-US" altLang="zh-CN" sz="1800" dirty="0">
                <a:solidFill>
                  <a:schemeClr val="accent1"/>
                </a:solidFill>
                <a:ea typeface="宋体" charset="-122"/>
              </a:rPr>
              <a:t>(g(N))</a:t>
            </a:r>
            <a:endParaRPr lang="en-US" altLang="zh-CN" sz="2000" dirty="0">
              <a:solidFill>
                <a:schemeClr val="accent1"/>
              </a:solidFill>
              <a:ea typeface="宋体" charset="-122"/>
            </a:endParaRPr>
          </a:p>
          <a:p>
            <a:pPr lvl="1">
              <a:tabLst>
                <a:tab pos="2870200" algn="l"/>
              </a:tabLst>
            </a:pPr>
            <a:r>
              <a:rPr lang="en-US" altLang="zh-CN" sz="2000" dirty="0">
                <a:ea typeface="宋体" charset="-122"/>
              </a:rPr>
              <a:t>limit oscillates:	no relation</a:t>
            </a:r>
          </a:p>
        </p:txBody>
      </p:sp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Using L' Hopital's rule</a:t>
            </a:r>
          </a:p>
        </p:txBody>
      </p:sp>
      <p:graphicFrame>
        <p:nvGraphicFramePr>
          <p:cNvPr id="7782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7542373"/>
              </p:ext>
            </p:extLst>
          </p:nvPr>
        </p:nvGraphicFramePr>
        <p:xfrm>
          <a:off x="2133600" y="2438400"/>
          <a:ext cx="1125538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8" name="Equation" r:id="rId3" imgW="634680" imgH="419040" progId="Equation.3">
                  <p:embed/>
                </p:oleObj>
              </mc:Choice>
              <mc:Fallback>
                <p:oleObj name="Equation" r:id="rId3" imgW="6346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438400"/>
                        <a:ext cx="1125538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1655979"/>
              </p:ext>
            </p:extLst>
          </p:nvPr>
        </p:nvGraphicFramePr>
        <p:xfrm>
          <a:off x="3733800" y="2438400"/>
          <a:ext cx="1195388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9" name="Equation" r:id="rId5" imgW="672840" imgH="419040" progId="Equation.3">
                  <p:embed/>
                </p:oleObj>
              </mc:Choice>
              <mc:Fallback>
                <p:oleObj name="Equation" r:id="rId5" imgW="67284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2438400"/>
                        <a:ext cx="1195388" cy="741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7796249"/>
              </p:ext>
            </p:extLst>
          </p:nvPr>
        </p:nvGraphicFramePr>
        <p:xfrm>
          <a:off x="1676400" y="1905000"/>
          <a:ext cx="155257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0" name="Equation" r:id="rId7" imgW="876240" imgH="279360" progId="Equation.3">
                  <p:embed/>
                </p:oleObj>
              </mc:Choice>
              <mc:Fallback>
                <p:oleObj name="Equation" r:id="rId7" imgW="87624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905000"/>
                        <a:ext cx="1552575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3830316"/>
              </p:ext>
            </p:extLst>
          </p:nvPr>
        </p:nvGraphicFramePr>
        <p:xfrm>
          <a:off x="3962400" y="1905000"/>
          <a:ext cx="153035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1" name="Equation" r:id="rId9" imgW="863280" imgH="279360" progId="Equation.3">
                  <p:embed/>
                </p:oleObj>
              </mc:Choice>
              <mc:Fallback>
                <p:oleObj name="Equation" r:id="rId9" imgW="86328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1905000"/>
                        <a:ext cx="153035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3734192"/>
              </p:ext>
            </p:extLst>
          </p:nvPr>
        </p:nvGraphicFramePr>
        <p:xfrm>
          <a:off x="2514600" y="3733800"/>
          <a:ext cx="1125538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2" name="Equation" r:id="rId11" imgW="634680" imgH="419040" progId="Equation.3">
                  <p:embed/>
                </p:oleObj>
              </mc:Choice>
              <mc:Fallback>
                <p:oleObj name="Equation" r:id="rId11" imgW="6346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733800"/>
                        <a:ext cx="1125538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2118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2286000"/>
            <a:ext cx="7772400" cy="2590800"/>
          </a:xfrm>
        </p:spPr>
        <p:txBody>
          <a:bodyPr>
            <a:normAutofit/>
          </a:bodyPr>
          <a:lstStyle/>
          <a:p>
            <a:r>
              <a:rPr lang="en-US" dirty="0"/>
              <a:t>How to</a:t>
            </a:r>
            <a:br>
              <a:rPr lang="en-US" dirty="0"/>
            </a:br>
            <a:r>
              <a:rPr lang="en-US" sz="7200" dirty="0">
                <a:solidFill>
                  <a:schemeClr val="bg2">
                    <a:lumMod val="75000"/>
                  </a:schemeClr>
                </a:solidFill>
              </a:rPr>
              <a:t>determine</a:t>
            </a:r>
            <a:br>
              <a:rPr lang="en-US" sz="7200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en-US" dirty="0"/>
              <a:t>growth rate?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2137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General Rules 1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7848600" cy="48006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zh-CN" b="1" dirty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for</a:t>
            </a:r>
            <a:r>
              <a:rPr lang="en-US" altLang="zh-CN" dirty="0">
                <a:ea typeface="宋体" charset="-122"/>
              </a:rPr>
              <a:t> loops</a:t>
            </a:r>
          </a:p>
          <a:p>
            <a:pPr lvl="1">
              <a:lnSpc>
                <a:spcPct val="120000"/>
              </a:lnSpc>
            </a:pPr>
            <a:r>
              <a:rPr lang="en-US" altLang="zh-CN" dirty="0">
                <a:ea typeface="宋体" charset="-122"/>
              </a:rPr>
              <a:t>at most the running time of the statements inside the for-loop (including tests) times the number of iterations.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Nested </a:t>
            </a:r>
            <a:r>
              <a:rPr lang="en-US" altLang="zh-CN" b="1" dirty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for</a:t>
            </a:r>
            <a:r>
              <a:rPr lang="en-US" altLang="zh-CN" dirty="0">
                <a:ea typeface="宋体" charset="-122"/>
              </a:rPr>
              <a:t> loops</a:t>
            </a:r>
          </a:p>
          <a:p>
            <a:pPr lvl="1">
              <a:lnSpc>
                <a:spcPct val="90000"/>
              </a:lnSpc>
            </a:pPr>
            <a:endParaRPr lang="en-US" altLang="zh-CN" dirty="0">
              <a:ea typeface="宋体" charset="-122"/>
            </a:endParaRPr>
          </a:p>
          <a:p>
            <a:pPr lvl="1">
              <a:lnSpc>
                <a:spcPct val="90000"/>
              </a:lnSpc>
            </a:pPr>
            <a:endParaRPr lang="en-US" altLang="zh-CN" dirty="0">
              <a:ea typeface="宋体" charset="-122"/>
            </a:endParaRPr>
          </a:p>
          <a:p>
            <a:pPr lvl="1">
              <a:lnSpc>
                <a:spcPct val="90000"/>
              </a:lnSpc>
            </a:pPr>
            <a:endParaRPr lang="en-US" altLang="zh-CN" dirty="0">
              <a:ea typeface="宋体" charset="-122"/>
            </a:endParaRPr>
          </a:p>
          <a:p>
            <a:pPr lvl="1">
              <a:lnSpc>
                <a:spcPct val="90000"/>
              </a:lnSpc>
            </a:pPr>
            <a:endParaRPr lang="en-US" altLang="zh-CN" dirty="0">
              <a:ea typeface="宋体" charset="-122"/>
            </a:endParaRPr>
          </a:p>
          <a:p>
            <a:pPr lvl="1">
              <a:lnSpc>
                <a:spcPct val="90000"/>
              </a:lnSpc>
            </a:pPr>
            <a:endParaRPr lang="en-US" altLang="zh-CN" dirty="0">
              <a:ea typeface="宋体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ea typeface="宋体" charset="-122"/>
              </a:rPr>
              <a:t>the running time of the statement multiplied by the product of the sizes of all the for-loops.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O(n</a:t>
            </a:r>
            <a:r>
              <a:rPr lang="en-US" altLang="zh-CN" baseline="30000" dirty="0">
                <a:ea typeface="宋体" charset="-122"/>
              </a:rPr>
              <a:t>2</a:t>
            </a:r>
            <a:r>
              <a:rPr lang="en-US" altLang="zh-CN" dirty="0">
                <a:ea typeface="宋体" charset="-122"/>
              </a:rPr>
              <a:t>)</a:t>
            </a:r>
          </a:p>
        </p:txBody>
      </p:sp>
      <p:sp>
        <p:nvSpPr>
          <p:cNvPr id="2" name="Rectangle 1"/>
          <p:cNvSpPr/>
          <p:nvPr/>
        </p:nvSpPr>
        <p:spPr>
          <a:xfrm>
            <a:off x="2516372" y="3581400"/>
            <a:ext cx="4424929" cy="1477328"/>
          </a:xfrm>
          <a:prstGeom prst="rect">
            <a:avLst/>
          </a:prstGeom>
          <a:solidFill>
            <a:schemeClr val="bg2"/>
          </a:solidFill>
        </p:spPr>
        <p:txBody>
          <a:bodyPr wrap="none" lIns="182880" tIns="182880" rIns="182880" bIns="18288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(i=0; i&lt;n; i++)</a:t>
            </a:r>
          </a:p>
          <a:p>
            <a:r>
              <a:rPr lang="en-US" sz="24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   for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(j=0; j&lt;n; j++)</a:t>
            </a:r>
          </a:p>
          <a:p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       k++;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79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General Rules 2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458200" cy="5105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Consecutive statements</a:t>
            </a:r>
          </a:p>
          <a:p>
            <a:pPr lvl="1">
              <a:lnSpc>
                <a:spcPct val="90000"/>
              </a:lnSpc>
            </a:pPr>
            <a:endParaRPr lang="en-US" altLang="zh-CN" dirty="0">
              <a:ea typeface="宋体" charset="-122"/>
            </a:endParaRPr>
          </a:p>
          <a:p>
            <a:pPr lvl="1">
              <a:lnSpc>
                <a:spcPct val="90000"/>
              </a:lnSpc>
            </a:pPr>
            <a:endParaRPr lang="en-US" altLang="zh-CN" dirty="0">
              <a:ea typeface="宋体" charset="-122"/>
            </a:endParaRPr>
          </a:p>
          <a:p>
            <a:pPr lvl="1">
              <a:lnSpc>
                <a:spcPct val="90000"/>
              </a:lnSpc>
            </a:pPr>
            <a:endParaRPr lang="en-US" altLang="zh-CN" dirty="0">
              <a:ea typeface="宋体" charset="-122"/>
            </a:endParaRPr>
          </a:p>
          <a:p>
            <a:pPr lvl="1">
              <a:lnSpc>
                <a:spcPct val="90000"/>
              </a:lnSpc>
            </a:pPr>
            <a:endParaRPr lang="en-US" altLang="zh-CN" sz="2000" dirty="0">
              <a:ea typeface="宋体" charset="-122"/>
            </a:endParaRPr>
          </a:p>
          <a:p>
            <a:pPr lvl="1">
              <a:lnSpc>
                <a:spcPct val="90000"/>
              </a:lnSpc>
            </a:pPr>
            <a:endParaRPr lang="en-US" altLang="zh-CN" sz="2000" dirty="0">
              <a:ea typeface="宋体" charset="-122"/>
            </a:endParaRPr>
          </a:p>
          <a:p>
            <a:pPr lvl="1">
              <a:lnSpc>
                <a:spcPct val="90000"/>
              </a:lnSpc>
            </a:pPr>
            <a:endParaRPr lang="en-US" altLang="zh-CN" sz="2000" dirty="0">
              <a:ea typeface="宋体" charset="-122"/>
            </a:endParaRPr>
          </a:p>
          <a:p>
            <a:pPr lvl="1"/>
            <a:r>
              <a:rPr lang="en-US" altLang="zh-CN" sz="2000" dirty="0">
                <a:ea typeface="宋体" charset="-122"/>
              </a:rPr>
              <a:t>These just add up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>
                <a:ea typeface="宋体" charset="-122"/>
              </a:rPr>
              <a:t>O(N) + O(N</a:t>
            </a:r>
            <a:r>
              <a:rPr lang="en-US" altLang="zh-CN" sz="2000" baseline="30000" dirty="0">
                <a:ea typeface="宋体" charset="-122"/>
              </a:rPr>
              <a:t>2</a:t>
            </a:r>
            <a:r>
              <a:rPr lang="en-US" altLang="zh-CN" sz="2000" dirty="0">
                <a:ea typeface="宋体" charset="-122"/>
              </a:rPr>
              <a:t>) = O(N</a:t>
            </a:r>
            <a:r>
              <a:rPr lang="en-US" altLang="zh-CN" sz="2000" baseline="30000" dirty="0">
                <a:ea typeface="宋体" charset="-122"/>
              </a:rPr>
              <a:t>2</a:t>
            </a:r>
            <a:r>
              <a:rPr lang="en-US" altLang="zh-CN" sz="2000" dirty="0">
                <a:ea typeface="宋体" charset="-122"/>
              </a:rPr>
              <a:t>)</a:t>
            </a:r>
          </a:p>
          <a:p>
            <a:pPr lvl="1">
              <a:lnSpc>
                <a:spcPct val="90000"/>
              </a:lnSpc>
            </a:pPr>
            <a:endParaRPr lang="en-US" altLang="zh-CN" sz="2000" dirty="0"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400" b="1" dirty="0">
                <a:latin typeface="Courier New" pitchFamily="49" charset="0"/>
                <a:ea typeface="宋体" charset="-122"/>
              </a:rPr>
              <a:t>if(E) S1 else S2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>
                <a:ea typeface="宋体" charset="-122"/>
              </a:rPr>
              <a:t>never more than the running time of the test E plus the larger of the running times of S1 and S2.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0" y="1828800"/>
            <a:ext cx="4424929" cy="2215991"/>
          </a:xfrm>
          <a:prstGeom prst="rect">
            <a:avLst/>
          </a:prstGeom>
          <a:solidFill>
            <a:schemeClr val="bg2"/>
          </a:solidFill>
        </p:spPr>
        <p:txBody>
          <a:bodyPr wrap="none" lIns="182880" tIns="182880" rIns="182880" bIns="18288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(i=0; i&lt;n; i++)</a:t>
            </a:r>
          </a:p>
          <a:p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   k++;</a:t>
            </a:r>
            <a:endParaRPr lang="en-US" sz="2400" b="1" dirty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(i=0; i&lt;n; i++)</a:t>
            </a:r>
          </a:p>
          <a:p>
            <a:r>
              <a:rPr lang="en-US" sz="24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   for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(j=0; j&lt;n; j++)</a:t>
            </a:r>
          </a:p>
          <a:p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       k++;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5022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General Rules 3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458200" cy="5105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Recursions</a:t>
            </a:r>
          </a:p>
          <a:p>
            <a:pPr lvl="1">
              <a:lnSpc>
                <a:spcPct val="90000"/>
              </a:lnSpc>
            </a:pPr>
            <a:endParaRPr lang="en-US" altLang="zh-CN" dirty="0">
              <a:ea typeface="宋体" charset="-122"/>
            </a:endParaRPr>
          </a:p>
          <a:p>
            <a:pPr lvl="1">
              <a:lnSpc>
                <a:spcPct val="90000"/>
              </a:lnSpc>
            </a:pPr>
            <a:endParaRPr lang="en-US" altLang="zh-CN" dirty="0">
              <a:ea typeface="宋体" charset="-122"/>
            </a:endParaRPr>
          </a:p>
          <a:p>
            <a:pPr lvl="1">
              <a:lnSpc>
                <a:spcPct val="90000"/>
              </a:lnSpc>
            </a:pPr>
            <a:endParaRPr lang="en-US" altLang="zh-CN" dirty="0">
              <a:ea typeface="宋体" charset="-122"/>
            </a:endParaRPr>
          </a:p>
          <a:p>
            <a:pPr lvl="1">
              <a:lnSpc>
                <a:spcPct val="90000"/>
              </a:lnSpc>
            </a:pPr>
            <a:endParaRPr lang="en-US" altLang="zh-CN" sz="2000" dirty="0">
              <a:ea typeface="宋体" charset="-122"/>
            </a:endParaRPr>
          </a:p>
          <a:p>
            <a:pPr lvl="1">
              <a:lnSpc>
                <a:spcPct val="90000"/>
              </a:lnSpc>
            </a:pPr>
            <a:endParaRPr lang="en-US" altLang="zh-CN" sz="2000" dirty="0">
              <a:ea typeface="宋体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sz="2000" dirty="0">
                <a:ea typeface="宋体" charset="-122"/>
              </a:rPr>
              <a:t>Find out the </a:t>
            </a:r>
            <a:r>
              <a:rPr lang="en-US" altLang="zh-CN" sz="2000" dirty="0">
                <a:solidFill>
                  <a:schemeClr val="accent1"/>
                </a:solidFill>
                <a:ea typeface="宋体" charset="-122"/>
              </a:rPr>
              <a:t>recurrence relation </a:t>
            </a:r>
            <a:r>
              <a:rPr lang="en-US" altLang="zh-CN" sz="2000" dirty="0">
                <a:ea typeface="宋体" charset="-122"/>
              </a:rPr>
              <a:t>between cost functions of different inputs</a:t>
            </a:r>
          </a:p>
          <a:p>
            <a:pPr lvl="1">
              <a:lnSpc>
                <a:spcPct val="90000"/>
              </a:lnSpc>
            </a:pPr>
            <a:endParaRPr lang="en-US" altLang="zh-CN" sz="2000" dirty="0">
              <a:ea typeface="宋体" charset="-122"/>
            </a:endParaRPr>
          </a:p>
          <a:p>
            <a:pPr lvl="1">
              <a:lnSpc>
                <a:spcPct val="90000"/>
              </a:lnSpc>
            </a:pPr>
            <a:endParaRPr lang="en-US" altLang="zh-CN" sz="2000" dirty="0">
              <a:ea typeface="宋体" charset="-122"/>
            </a:endParaRPr>
          </a:p>
          <a:p>
            <a:pPr lvl="1">
              <a:lnSpc>
                <a:spcPct val="90000"/>
              </a:lnSpc>
            </a:pPr>
            <a:endParaRPr lang="en-US" altLang="zh-CN" sz="2000" dirty="0">
              <a:ea typeface="宋体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sz="2000" dirty="0">
                <a:ea typeface="宋体" charset="-122"/>
              </a:rPr>
              <a:t>Then solve the recurrence relation.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590800" y="1828800"/>
            <a:ext cx="4062651" cy="1908215"/>
          </a:xfrm>
          <a:prstGeom prst="rect">
            <a:avLst/>
          </a:prstGeom>
          <a:solidFill>
            <a:schemeClr val="bg2"/>
          </a:solidFill>
        </p:spPr>
        <p:txBody>
          <a:bodyPr wrap="none" lIns="182880" tIns="182880" rIns="182880" bIns="182880">
            <a:spAutoFit/>
          </a:bodyPr>
          <a:lstStyle/>
          <a:p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sum(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(n&lt;=0)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0;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n + sum(n-1);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612292" y="4495800"/>
                <a:ext cx="4225003" cy="6867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0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00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0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0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US" sz="2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sz="20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en-US" sz="200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</a:rPr>
                                <m:t>,  </m:t>
                              </m:r>
                              <m:r>
                                <a:rPr lang="en-US" sz="20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</a:rPr>
                                <m:t>&gt;0</m:t>
                              </m:r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en-US" sz="200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</a:rPr>
                                <m:t>,  </m:t>
                              </m:r>
                              <m:r>
                                <a:rPr lang="en-US" sz="20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</a:rPr>
                                <m:t>                       </m:t>
                              </m:r>
                              <m:r>
                                <a:rPr lang="en-US" sz="20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</a:rPr>
                                <m:t>≤0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2292" y="4495800"/>
                <a:ext cx="4225003" cy="68679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276600" y="5867400"/>
                <a:ext cx="212199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 algn="ctr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latin typeface="Cambria Math"/>
                        </a:rPr>
                        <m:t>=</m:t>
                      </m:r>
                      <m:r>
                        <a:rPr lang="en-US" sz="2000" i="1">
                          <a:latin typeface="Cambria Math"/>
                        </a:rPr>
                        <m:t>𝑂</m:t>
                      </m:r>
                      <m:r>
                        <a:rPr lang="en-US" sz="2000" i="1">
                          <a:latin typeface="Cambria Math"/>
                        </a:rPr>
                        <m:t>(</m:t>
                      </m:r>
                      <m:r>
                        <a:rPr lang="en-US" sz="2000" i="1">
                          <a:latin typeface="Cambria Math"/>
                        </a:rPr>
                        <m:t>𝑛</m:t>
                      </m:r>
                      <m:r>
                        <a:rPr lang="en-US" sz="20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zh-CN" sz="2000" dirty="0">
                  <a:ea typeface="宋体" charset="-122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5867400"/>
                <a:ext cx="2121991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8623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Appendix: Solving Recurrence Relation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2199" y="2514600"/>
            <a:ext cx="3429001" cy="37338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T(n)	= T(n-1) + O(1)</a:t>
            </a:r>
          </a:p>
          <a:p>
            <a:pPr marL="0" indent="0">
              <a:buNone/>
            </a:pPr>
            <a:r>
              <a:rPr lang="en-US" dirty="0"/>
              <a:t>	= T(n-1) + 1</a:t>
            </a:r>
          </a:p>
          <a:p>
            <a:pPr marL="0" indent="0">
              <a:buNone/>
            </a:pPr>
            <a:r>
              <a:rPr lang="en-US" dirty="0"/>
              <a:t>	= T(n-2) + 1 + 1</a:t>
            </a:r>
          </a:p>
          <a:p>
            <a:pPr marL="0" indent="0">
              <a:buNone/>
            </a:pPr>
            <a:r>
              <a:rPr lang="en-US" dirty="0"/>
              <a:t>	= T(n-2) + 2</a:t>
            </a:r>
          </a:p>
          <a:p>
            <a:pPr marL="0" indent="0">
              <a:buNone/>
            </a:pPr>
            <a:r>
              <a:rPr lang="en-US" dirty="0"/>
              <a:t>	= T(n-3) + 3</a:t>
            </a:r>
          </a:p>
          <a:p>
            <a:pPr marL="0" indent="0">
              <a:buNone/>
            </a:pPr>
            <a:r>
              <a:rPr lang="en-US" dirty="0"/>
              <a:t>	= …</a:t>
            </a:r>
          </a:p>
          <a:p>
            <a:pPr marL="0" indent="0">
              <a:buNone/>
            </a:pPr>
            <a:r>
              <a:rPr lang="en-US" dirty="0"/>
              <a:t>	= T(n-i) + i</a:t>
            </a:r>
          </a:p>
          <a:p>
            <a:pPr marL="0" indent="0">
              <a:buNone/>
            </a:pPr>
            <a:r>
              <a:rPr lang="en-US" dirty="0"/>
              <a:t>Let </a:t>
            </a:r>
            <a:r>
              <a:rPr lang="en-US" dirty="0" err="1"/>
              <a:t>i</a:t>
            </a:r>
            <a:r>
              <a:rPr lang="en-US" dirty="0"/>
              <a:t>=n:</a:t>
            </a:r>
          </a:p>
          <a:p>
            <a:pPr marL="0" indent="0">
              <a:buNone/>
            </a:pPr>
            <a:r>
              <a:rPr lang="en-US" dirty="0"/>
              <a:t>T(n)	= T(n-n) + n</a:t>
            </a:r>
          </a:p>
          <a:p>
            <a:pPr marL="0" indent="0">
              <a:buNone/>
            </a:pPr>
            <a:r>
              <a:rPr lang="en-US" dirty="0"/>
              <a:t>	= T(0) + n</a:t>
            </a:r>
          </a:p>
          <a:p>
            <a:pPr marL="0" indent="0">
              <a:buNone/>
            </a:pPr>
            <a:r>
              <a:rPr lang="en-US" dirty="0"/>
              <a:t>	= O(n)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438399" y="1600200"/>
                <a:ext cx="4225003" cy="6867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0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00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0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0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US" sz="2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sz="20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en-US" sz="200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</a:rPr>
                                <m:t>,  </m:t>
                              </m:r>
                              <m:r>
                                <a:rPr lang="en-US" sz="20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</a:rPr>
                                <m:t>&gt;0</m:t>
                              </m:r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en-US" sz="200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</a:rPr>
                                <m:t>,  </m:t>
                              </m:r>
                              <m:r>
                                <a:rPr lang="en-US" sz="20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</a:rPr>
                                <m:t>                       </m:t>
                              </m:r>
                              <m:r>
                                <a:rPr lang="en-US" sz="20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</a:rPr>
                                <m:t>≤0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399" y="1600200"/>
                <a:ext cx="4225003" cy="68679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0289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Example for Algorithm Specification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251" y="1371600"/>
            <a:ext cx="8229600" cy="1524000"/>
          </a:xfrm>
        </p:spPr>
        <p:txBody>
          <a:bodyPr>
            <a:noAutofit/>
          </a:bodyPr>
          <a:lstStyle/>
          <a:p>
            <a:r>
              <a:rPr lang="en-US" sz="2600" dirty="0">
                <a:solidFill>
                  <a:schemeClr val="accent1"/>
                </a:solidFill>
              </a:rPr>
              <a:t>Problem</a:t>
            </a:r>
            <a:r>
              <a:rPr lang="en-US" sz="2600" dirty="0"/>
              <a:t>:  Given a student score, decide whether the student Passes or Fails the course.</a:t>
            </a:r>
          </a:p>
          <a:p>
            <a:r>
              <a:rPr lang="en-US" sz="2600" dirty="0">
                <a:solidFill>
                  <a:schemeClr val="accent1"/>
                </a:solidFill>
              </a:rPr>
              <a:t>Algorithm</a:t>
            </a:r>
            <a:r>
              <a:rPr lang="en-US" sz="2600" dirty="0"/>
              <a:t>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609600" y="3048000"/>
            <a:ext cx="2587752" cy="3200400"/>
            <a:chOff x="990600" y="3048000"/>
            <a:chExt cx="2438400" cy="3200400"/>
          </a:xfrm>
        </p:grpSpPr>
        <p:sp>
          <p:nvSpPr>
            <p:cNvPr id="6" name="Rectangle 5"/>
            <p:cNvSpPr/>
            <p:nvPr/>
          </p:nvSpPr>
          <p:spPr>
            <a:xfrm>
              <a:off x="990600" y="3581400"/>
              <a:ext cx="2438400" cy="2667000"/>
            </a:xfrm>
            <a:prstGeom prst="rect">
              <a:avLst/>
            </a:prstGeom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182880" tIns="182880" rIns="182880" bIns="182880" rtlCol="0" anchor="t" anchorCtr="0"/>
            <a:lstStyle/>
            <a:p>
              <a:r>
                <a:rPr lang="en-US" sz="1600" dirty="0"/>
                <a:t>If the student’s score is greater or equal to 60, write "Pass". </a:t>
              </a:r>
            </a:p>
            <a:p>
              <a:endParaRPr lang="en-US" sz="1600" dirty="0"/>
            </a:p>
            <a:p>
              <a:r>
                <a:rPr lang="en-US" sz="1600" dirty="0"/>
                <a:t>Otherwise, write "Fail".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990600" y="3048000"/>
              <a:ext cx="2438400" cy="533400"/>
            </a:xfrm>
            <a:prstGeom prst="rect">
              <a:avLst/>
            </a:prstGeom>
            <a:solidFill>
              <a:schemeClr val="accent1"/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English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352800" y="3053862"/>
            <a:ext cx="2587752" cy="3200400"/>
            <a:chOff x="990600" y="3048000"/>
            <a:chExt cx="2438400" cy="3200400"/>
          </a:xfrm>
        </p:grpSpPr>
        <p:sp>
          <p:nvSpPr>
            <p:cNvPr id="10" name="Rectangle 9"/>
            <p:cNvSpPr/>
            <p:nvPr/>
          </p:nvSpPr>
          <p:spPr>
            <a:xfrm>
              <a:off x="990600" y="3581400"/>
              <a:ext cx="2438400" cy="2667000"/>
            </a:xfrm>
            <a:prstGeom prst="rect">
              <a:avLst/>
            </a:prstGeom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182880" tIns="182880" rIns="182880" bIns="182880" rtlCol="0" anchor="t" anchorCtr="0"/>
            <a:lstStyle/>
            <a:p>
              <a:r>
                <a:rPr lang="en-US" sz="1600" dirty="0"/>
                <a:t>IF score &gt;= 60</a:t>
              </a:r>
            </a:p>
            <a:p>
              <a:r>
                <a:rPr lang="en-US" sz="1600" dirty="0"/>
                <a:t>    WRITE "Pass"</a:t>
              </a:r>
            </a:p>
            <a:p>
              <a:r>
                <a:rPr lang="en-US" sz="1600" dirty="0"/>
                <a:t>ELSE</a:t>
              </a:r>
            </a:p>
            <a:p>
              <a:r>
                <a:rPr lang="en-US" sz="1600" dirty="0"/>
                <a:t>    WRITE "Fail"</a:t>
              </a:r>
            </a:p>
            <a:p>
              <a:endParaRPr lang="en-US" sz="16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90600" y="3048000"/>
              <a:ext cx="2438400" cy="533400"/>
            </a:xfrm>
            <a:prstGeom prst="rect">
              <a:avLst/>
            </a:prstGeom>
            <a:solidFill>
              <a:schemeClr val="accent1"/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Pseudo-Code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096000" y="3048000"/>
            <a:ext cx="2590800" cy="3200400"/>
            <a:chOff x="990600" y="3048000"/>
            <a:chExt cx="2438400" cy="3200400"/>
          </a:xfrm>
        </p:grpSpPr>
        <p:sp>
          <p:nvSpPr>
            <p:cNvPr id="16" name="Rectangle 15"/>
            <p:cNvSpPr/>
            <p:nvPr/>
          </p:nvSpPr>
          <p:spPr>
            <a:xfrm>
              <a:off x="990600" y="3581400"/>
              <a:ext cx="2438400" cy="2667000"/>
            </a:xfrm>
            <a:prstGeom prst="rect">
              <a:avLst/>
            </a:prstGeom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182880" tIns="182880" rIns="182880" bIns="182880" rtlCol="0" anchor="t" anchorCtr="0"/>
            <a:lstStyle/>
            <a:p>
              <a:r>
                <a:rPr lang="en-US" sz="1600" dirty="0"/>
                <a:t>#include &lt;</a:t>
              </a:r>
              <a:r>
                <a:rPr lang="en-US" sz="1600" dirty="0" err="1"/>
                <a:t>stdio.h</a:t>
              </a:r>
              <a:r>
                <a:rPr lang="en-US" sz="1600" dirty="0"/>
                <a:t>&gt;</a:t>
              </a:r>
            </a:p>
            <a:p>
              <a:r>
                <a:rPr lang="en-US" sz="1600" dirty="0"/>
                <a:t>void judge(</a:t>
              </a:r>
              <a:r>
                <a:rPr lang="en-US" sz="1600" dirty="0" err="1"/>
                <a:t>int</a:t>
              </a:r>
              <a:r>
                <a:rPr lang="en-US" sz="1600" dirty="0"/>
                <a:t> score)</a:t>
              </a:r>
            </a:p>
            <a:p>
              <a:r>
                <a:rPr lang="en-US" sz="1600" dirty="0"/>
                <a:t>{</a:t>
              </a:r>
            </a:p>
            <a:p>
              <a:r>
                <a:rPr lang="en-US" sz="1600" dirty="0"/>
                <a:t>    if(score &gt;= 60)</a:t>
              </a:r>
            </a:p>
            <a:p>
              <a:r>
                <a:rPr lang="en-US" sz="1600" dirty="0"/>
                <a:t>        puts("Pass");</a:t>
              </a:r>
            </a:p>
            <a:p>
              <a:r>
                <a:rPr lang="en-US" sz="1600" dirty="0"/>
                <a:t>    else</a:t>
              </a:r>
            </a:p>
            <a:p>
              <a:r>
                <a:rPr lang="en-US" sz="1600" dirty="0"/>
                <a:t>        puts("Fail");</a:t>
              </a:r>
            </a:p>
            <a:p>
              <a:r>
                <a:rPr lang="en-US" sz="1600" dirty="0"/>
                <a:t>}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990600" y="3048000"/>
              <a:ext cx="2438400" cy="533400"/>
            </a:xfrm>
            <a:prstGeom prst="rect">
              <a:avLst/>
            </a:prstGeom>
            <a:solidFill>
              <a:schemeClr val="accent1"/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 Program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0493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3657600"/>
            <a:ext cx="8229600" cy="23622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 combination of </a:t>
            </a:r>
            <a:r>
              <a:rPr lang="en-US" dirty="0">
                <a:solidFill>
                  <a:schemeClr val="accent1"/>
                </a:solidFill>
              </a:rPr>
              <a:t>human language </a:t>
            </a:r>
            <a:r>
              <a:rPr lang="en-US" dirty="0"/>
              <a:t>and </a:t>
            </a:r>
            <a:r>
              <a:rPr lang="en-US" dirty="0">
                <a:solidFill>
                  <a:schemeClr val="accent1"/>
                </a:solidFill>
              </a:rPr>
              <a:t>programming language</a:t>
            </a:r>
          </a:p>
          <a:p>
            <a:pPr lvl="1"/>
            <a:r>
              <a:rPr lang="en-US" dirty="0"/>
              <a:t>Mimics the syntax of a programming language</a:t>
            </a:r>
          </a:p>
          <a:p>
            <a:pPr lvl="1"/>
            <a:r>
              <a:rPr lang="en-US" dirty="0"/>
              <a:t>Ignores implementation details</a:t>
            </a:r>
          </a:p>
          <a:p>
            <a:pPr lvl="1"/>
            <a:r>
              <a:rPr lang="en-US" dirty="0"/>
              <a:t>A bridge from an idea to a program</a:t>
            </a:r>
          </a:p>
          <a:p>
            <a:r>
              <a:rPr lang="en-US" b="1" dirty="0">
                <a:hlinkClick r:id="rId2"/>
              </a:rPr>
              <a:t>How to Write </a:t>
            </a:r>
            <a:r>
              <a:rPr lang="en-US" b="1" dirty="0" err="1">
                <a:hlinkClick r:id="rId2"/>
              </a:rPr>
              <a:t>Pseudocode</a:t>
            </a:r>
            <a:r>
              <a:rPr lang="en-US" b="1" dirty="0">
                <a:hlinkClick r:id="rId2"/>
              </a:rPr>
              <a:t>?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026" name="Picture 2" descr="Image result for ide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786010"/>
            <a:ext cx="1708832" cy="231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5638800" y="1066800"/>
            <a:ext cx="2286000" cy="20313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noFill/>
          </a:ln>
        </p:spPr>
        <p:txBody>
          <a:bodyPr wrap="square" tIns="91440" bIns="91440">
            <a:spAutoFit/>
          </a:bodyPr>
          <a:lstStyle/>
          <a:p>
            <a:pPr>
              <a:defRPr/>
            </a:pPr>
            <a:r>
              <a:rPr lang="en-US" altLang="zh-CN" sz="500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#include &lt;</a:t>
            </a:r>
            <a:r>
              <a:rPr lang="en-US" altLang="zh-CN" sz="500" dirty="0" err="1">
                <a:solidFill>
                  <a:schemeClr val="bg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stdlib.h</a:t>
            </a:r>
            <a:r>
              <a:rPr lang="en-US" altLang="zh-CN" sz="500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&gt;</a:t>
            </a:r>
          </a:p>
          <a:p>
            <a:pPr>
              <a:defRPr/>
            </a:pPr>
            <a:r>
              <a:rPr lang="en-US" altLang="zh-CN" sz="500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Node* </a:t>
            </a:r>
            <a:r>
              <a:rPr lang="en-US" altLang="zh-CN" sz="500" dirty="0" err="1">
                <a:solidFill>
                  <a:schemeClr val="bg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InsertNode</a:t>
            </a:r>
            <a:r>
              <a:rPr lang="en-US" altLang="zh-CN" sz="500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(Node** </a:t>
            </a:r>
            <a:r>
              <a:rPr lang="en-US" altLang="zh-CN" sz="500" dirty="0" err="1">
                <a:solidFill>
                  <a:schemeClr val="bg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phead</a:t>
            </a:r>
            <a:r>
              <a:rPr lang="en-US" altLang="zh-CN" sz="500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, </a:t>
            </a:r>
            <a:r>
              <a:rPr lang="en-US" altLang="zh-CN" sz="500" dirty="0" err="1">
                <a:solidFill>
                  <a:schemeClr val="bg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int</a:t>
            </a:r>
            <a:r>
              <a:rPr lang="en-US" altLang="zh-CN" sz="500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index, double x) {</a:t>
            </a:r>
          </a:p>
          <a:p>
            <a:pPr>
              <a:defRPr/>
            </a:pPr>
            <a:r>
              <a:rPr lang="en-US" altLang="zh-CN" sz="500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  if (index &lt; 0) return 0;    </a:t>
            </a:r>
          </a:p>
          <a:p>
            <a:pPr>
              <a:defRPr/>
            </a:pPr>
            <a:endParaRPr lang="en-US" altLang="zh-CN" sz="500" dirty="0">
              <a:solidFill>
                <a:schemeClr val="bg1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>
              <a:defRPr/>
            </a:pPr>
            <a:r>
              <a:rPr lang="en-US" altLang="zh-CN" sz="500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lang="en-US" altLang="zh-CN" sz="500" dirty="0" err="1">
                <a:solidFill>
                  <a:schemeClr val="bg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int</a:t>
            </a:r>
            <a:r>
              <a:rPr lang="en-US" altLang="zh-CN" sz="500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500" dirty="0" err="1">
                <a:solidFill>
                  <a:schemeClr val="bg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currIndex</a:t>
            </a:r>
            <a:r>
              <a:rPr lang="en-US" altLang="zh-CN" sz="500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  = 1;</a:t>
            </a:r>
          </a:p>
          <a:p>
            <a:pPr>
              <a:defRPr/>
            </a:pPr>
            <a:r>
              <a:rPr lang="en-US" altLang="zh-CN" sz="500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  Node* </a:t>
            </a:r>
            <a:r>
              <a:rPr lang="en-US" altLang="zh-CN" sz="500" dirty="0" err="1">
                <a:solidFill>
                  <a:schemeClr val="bg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currNode</a:t>
            </a:r>
            <a:r>
              <a:rPr lang="en-US" altLang="zh-CN" sz="500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= *</a:t>
            </a:r>
            <a:r>
              <a:rPr lang="en-US" altLang="zh-CN" sz="500" dirty="0" err="1">
                <a:solidFill>
                  <a:schemeClr val="bg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phead</a:t>
            </a:r>
            <a:r>
              <a:rPr lang="en-US" altLang="zh-CN" sz="500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altLang="zh-CN" sz="500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  while (</a:t>
            </a:r>
            <a:r>
              <a:rPr lang="en-US" altLang="zh-CN" sz="500" dirty="0" err="1">
                <a:solidFill>
                  <a:schemeClr val="bg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currNode</a:t>
            </a:r>
            <a:r>
              <a:rPr lang="en-US" altLang="zh-CN" sz="500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&amp;&amp; index &gt; </a:t>
            </a:r>
            <a:r>
              <a:rPr lang="en-US" altLang="zh-CN" sz="500" dirty="0" err="1">
                <a:solidFill>
                  <a:schemeClr val="bg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currIndex</a:t>
            </a:r>
            <a:r>
              <a:rPr lang="en-US" altLang="zh-CN" sz="500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) {</a:t>
            </a:r>
          </a:p>
          <a:p>
            <a:pPr>
              <a:defRPr/>
            </a:pPr>
            <a:r>
              <a:rPr lang="en-US" altLang="zh-CN" sz="500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</a:t>
            </a:r>
            <a:r>
              <a:rPr lang="en-US" altLang="zh-CN" sz="500" dirty="0" err="1">
                <a:solidFill>
                  <a:schemeClr val="bg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currNode</a:t>
            </a:r>
            <a:r>
              <a:rPr lang="en-US" altLang="zh-CN" sz="500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= </a:t>
            </a:r>
            <a:r>
              <a:rPr lang="en-US" altLang="zh-CN" sz="500" dirty="0" err="1">
                <a:solidFill>
                  <a:schemeClr val="bg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currNode</a:t>
            </a:r>
            <a:r>
              <a:rPr lang="en-US" altLang="zh-CN" sz="500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-&gt;next;</a:t>
            </a:r>
          </a:p>
          <a:p>
            <a:pPr>
              <a:defRPr/>
            </a:pPr>
            <a:r>
              <a:rPr lang="en-US" altLang="zh-CN" sz="500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</a:t>
            </a:r>
            <a:r>
              <a:rPr lang="en-US" altLang="zh-CN" sz="500" dirty="0" err="1">
                <a:solidFill>
                  <a:schemeClr val="bg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currIndex</a:t>
            </a:r>
            <a:r>
              <a:rPr lang="en-US" altLang="zh-CN" sz="500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++;</a:t>
            </a:r>
          </a:p>
          <a:p>
            <a:pPr>
              <a:defRPr/>
            </a:pPr>
            <a:r>
              <a:rPr lang="en-US" altLang="zh-CN" sz="500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  }</a:t>
            </a:r>
          </a:p>
          <a:p>
            <a:pPr>
              <a:defRPr/>
            </a:pPr>
            <a:r>
              <a:rPr lang="en-US" altLang="zh-CN" sz="500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  if (index &gt; 0 &amp;&amp; </a:t>
            </a:r>
            <a:r>
              <a:rPr lang="en-US" altLang="zh-CN" sz="500" dirty="0" err="1">
                <a:solidFill>
                  <a:schemeClr val="bg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currNode</a:t>
            </a:r>
            <a:r>
              <a:rPr lang="en-US" altLang="zh-CN" sz="500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== 0) return 0;</a:t>
            </a:r>
          </a:p>
          <a:p>
            <a:pPr>
              <a:defRPr/>
            </a:pPr>
            <a:r>
              <a:rPr lang="en-US" altLang="zh-CN" sz="500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</a:p>
          <a:p>
            <a:pPr>
              <a:defRPr/>
            </a:pPr>
            <a:r>
              <a:rPr lang="en-US" altLang="zh-CN" sz="500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  Node* </a:t>
            </a:r>
            <a:r>
              <a:rPr lang="en-US" altLang="zh-CN" sz="500" dirty="0" err="1">
                <a:solidFill>
                  <a:schemeClr val="bg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newNode</a:t>
            </a:r>
            <a:r>
              <a:rPr lang="en-US" altLang="zh-CN" sz="500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  = (Node*)</a:t>
            </a:r>
            <a:r>
              <a:rPr lang="en-US" altLang="zh-CN" sz="500" dirty="0" err="1">
                <a:solidFill>
                  <a:schemeClr val="bg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malloc</a:t>
            </a:r>
            <a:r>
              <a:rPr lang="en-US" altLang="zh-CN" sz="500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lang="en-US" altLang="zh-CN" sz="500" dirty="0" err="1">
                <a:solidFill>
                  <a:schemeClr val="bg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sizeof</a:t>
            </a:r>
            <a:r>
              <a:rPr lang="en-US" altLang="zh-CN" sz="500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(Node));</a:t>
            </a:r>
          </a:p>
          <a:p>
            <a:pPr>
              <a:defRPr/>
            </a:pPr>
            <a:r>
              <a:rPr lang="en-US" altLang="zh-CN" sz="500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lang="en-US" altLang="zh-CN" sz="500" dirty="0" err="1">
                <a:solidFill>
                  <a:schemeClr val="bg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newNode</a:t>
            </a:r>
            <a:r>
              <a:rPr lang="en-US" altLang="zh-CN" sz="500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-&gt;data    = x;    </a:t>
            </a:r>
          </a:p>
          <a:p>
            <a:pPr>
              <a:defRPr/>
            </a:pPr>
            <a:r>
              <a:rPr lang="en-US" altLang="zh-CN" sz="500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  if (index == 0) {</a:t>
            </a:r>
          </a:p>
          <a:p>
            <a:pPr>
              <a:defRPr/>
            </a:pPr>
            <a:r>
              <a:rPr lang="en-US" altLang="zh-CN" sz="500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</a:t>
            </a:r>
            <a:r>
              <a:rPr lang="en-US" altLang="zh-CN" sz="500" dirty="0" err="1">
                <a:solidFill>
                  <a:schemeClr val="bg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newNode</a:t>
            </a:r>
            <a:r>
              <a:rPr lang="en-US" altLang="zh-CN" sz="500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-&gt;next    = *</a:t>
            </a:r>
            <a:r>
              <a:rPr lang="en-US" altLang="zh-CN" sz="500" dirty="0" err="1">
                <a:solidFill>
                  <a:schemeClr val="bg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phead</a:t>
            </a:r>
            <a:r>
              <a:rPr lang="en-US" altLang="zh-CN" sz="500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altLang="zh-CN" sz="500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*</a:t>
            </a:r>
            <a:r>
              <a:rPr lang="en-US" altLang="zh-CN" sz="500" dirty="0" err="1">
                <a:solidFill>
                  <a:schemeClr val="bg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phead</a:t>
            </a:r>
            <a:r>
              <a:rPr lang="en-US" altLang="zh-CN" sz="500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= </a:t>
            </a:r>
            <a:r>
              <a:rPr lang="en-US" altLang="zh-CN" sz="500" dirty="0" err="1">
                <a:solidFill>
                  <a:schemeClr val="bg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newNode</a:t>
            </a:r>
            <a:r>
              <a:rPr lang="en-US" altLang="zh-CN" sz="500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altLang="zh-CN" sz="500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  }</a:t>
            </a:r>
          </a:p>
          <a:p>
            <a:pPr>
              <a:defRPr/>
            </a:pPr>
            <a:r>
              <a:rPr lang="en-US" altLang="zh-CN" sz="500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  else {</a:t>
            </a:r>
          </a:p>
          <a:p>
            <a:pPr>
              <a:defRPr/>
            </a:pPr>
            <a:r>
              <a:rPr lang="en-US" altLang="zh-CN" sz="500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</a:t>
            </a:r>
            <a:r>
              <a:rPr lang="en-US" altLang="zh-CN" sz="500" dirty="0" err="1">
                <a:solidFill>
                  <a:schemeClr val="bg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newNode</a:t>
            </a:r>
            <a:r>
              <a:rPr lang="en-US" altLang="zh-CN" sz="500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-&gt;next    = </a:t>
            </a:r>
            <a:r>
              <a:rPr lang="en-US" altLang="zh-CN" sz="500" dirty="0" err="1">
                <a:solidFill>
                  <a:schemeClr val="bg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currNode</a:t>
            </a:r>
            <a:r>
              <a:rPr lang="en-US" altLang="zh-CN" sz="500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-&gt;next;</a:t>
            </a:r>
          </a:p>
          <a:p>
            <a:pPr>
              <a:defRPr/>
            </a:pPr>
            <a:r>
              <a:rPr lang="en-US" altLang="zh-CN" sz="500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</a:t>
            </a:r>
            <a:r>
              <a:rPr lang="en-US" altLang="zh-CN" sz="500" dirty="0" err="1">
                <a:solidFill>
                  <a:schemeClr val="bg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currNode</a:t>
            </a:r>
            <a:r>
              <a:rPr lang="en-US" altLang="zh-CN" sz="500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-&gt;next = </a:t>
            </a:r>
            <a:r>
              <a:rPr lang="en-US" altLang="zh-CN" sz="500" dirty="0" err="1">
                <a:solidFill>
                  <a:schemeClr val="bg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newNode</a:t>
            </a:r>
            <a:r>
              <a:rPr lang="en-US" altLang="zh-CN" sz="500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altLang="zh-CN" sz="500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  }</a:t>
            </a:r>
          </a:p>
          <a:p>
            <a:pPr>
              <a:defRPr/>
            </a:pPr>
            <a:r>
              <a:rPr lang="en-US" altLang="zh-CN" sz="500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  return </a:t>
            </a:r>
            <a:r>
              <a:rPr lang="en-US" altLang="zh-CN" sz="500" dirty="0" err="1">
                <a:solidFill>
                  <a:schemeClr val="bg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newNode</a:t>
            </a:r>
            <a:r>
              <a:rPr lang="en-US" altLang="zh-CN" sz="500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altLang="zh-CN" sz="500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}</a:t>
            </a:r>
          </a:p>
        </p:txBody>
      </p:sp>
      <p:sp>
        <p:nvSpPr>
          <p:cNvPr id="7" name="Pentagon 6"/>
          <p:cNvSpPr/>
          <p:nvPr/>
        </p:nvSpPr>
        <p:spPr>
          <a:xfrm>
            <a:off x="2547032" y="1842928"/>
            <a:ext cx="2863168" cy="400110"/>
          </a:xfrm>
          <a:prstGeom prst="homePlate">
            <a:avLst>
              <a:gd name="adj" fmla="val 87113"/>
            </a:avLst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+mj-lt"/>
              </a:rPr>
              <a:t>Pseudo-Code</a:t>
            </a:r>
          </a:p>
        </p:txBody>
      </p:sp>
    </p:spTree>
    <p:extLst>
      <p:ext uri="{BB962C8B-B14F-4D97-AF65-F5344CB8AC3E}">
        <p14:creationId xmlns:p14="http://schemas.microsoft.com/office/powerpoint/2010/main" val="3854540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Analysis - Why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Why need algorithm analysis ?</a:t>
            </a:r>
          </a:p>
          <a:p>
            <a:pPr lvl="1"/>
            <a:r>
              <a:rPr lang="en-US" altLang="zh-CN" dirty="0">
                <a:ea typeface="宋体" charset="-122"/>
              </a:rPr>
              <a:t>writing a working program is not good enough</a:t>
            </a:r>
          </a:p>
          <a:p>
            <a:pPr lvl="1"/>
            <a:r>
              <a:rPr lang="en-US" altLang="zh-CN" dirty="0">
                <a:ea typeface="宋体" charset="-122"/>
              </a:rPr>
              <a:t>The program may be </a:t>
            </a:r>
            <a:r>
              <a:rPr lang="en-US" altLang="zh-CN" dirty="0">
                <a:solidFill>
                  <a:schemeClr val="accent1"/>
                </a:solidFill>
                <a:ea typeface="宋体" charset="-122"/>
              </a:rPr>
              <a:t>inefficient</a:t>
            </a:r>
            <a:r>
              <a:rPr lang="en-US" altLang="zh-CN" dirty="0">
                <a:ea typeface="宋体" charset="-122"/>
              </a:rPr>
              <a:t>!</a:t>
            </a:r>
          </a:p>
          <a:p>
            <a:pPr lvl="1"/>
            <a:r>
              <a:rPr lang="en-US" altLang="zh-CN" dirty="0">
                <a:ea typeface="宋体" charset="-122"/>
              </a:rPr>
              <a:t>If the program is run on a </a:t>
            </a:r>
            <a:r>
              <a:rPr lang="en-US" altLang="zh-CN" dirty="0">
                <a:solidFill>
                  <a:schemeClr val="accent1"/>
                </a:solidFill>
                <a:ea typeface="宋体" charset="-122"/>
              </a:rPr>
              <a:t>large data set</a:t>
            </a:r>
            <a:r>
              <a:rPr lang="en-US" altLang="zh-CN" dirty="0">
                <a:ea typeface="宋体" charset="-122"/>
              </a:rPr>
              <a:t>, then the running time becomes an issue</a:t>
            </a:r>
          </a:p>
          <a:p>
            <a:endParaRPr lang="zh-CN" altLang="en-US" dirty="0">
              <a:ea typeface="宋体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601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Example: One Of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229600" cy="2286000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ea typeface="宋体" charset="-122"/>
              </a:rPr>
              <a:t>Problem: </a:t>
            </a:r>
            <a:br>
              <a:rPr lang="en-US" altLang="zh-CN" sz="2800" dirty="0">
                <a:ea typeface="宋体" charset="-122"/>
              </a:rPr>
            </a:br>
            <a:r>
              <a:rPr lang="en-US" altLang="zh-CN" sz="2800" dirty="0">
                <a:ea typeface="宋体" charset="-122"/>
              </a:rPr>
              <a:t>Given an array </a:t>
            </a:r>
            <a:r>
              <a:rPr lang="en-US" altLang="zh-CN" sz="2800" i="1" dirty="0">
                <a:ea typeface="宋体" charset="-122"/>
              </a:rPr>
              <a:t>A</a:t>
            </a:r>
            <a:r>
              <a:rPr lang="en-US" altLang="zh-CN" sz="2800" dirty="0">
                <a:ea typeface="宋体" charset="-122"/>
              </a:rPr>
              <a:t> of </a:t>
            </a:r>
            <a:r>
              <a:rPr lang="en-US" altLang="zh-CN" sz="2800" i="1" dirty="0">
                <a:ea typeface="宋体" charset="-122"/>
              </a:rPr>
              <a:t>n</a:t>
            </a:r>
            <a:r>
              <a:rPr lang="en-US" altLang="zh-CN" sz="2800" dirty="0">
                <a:ea typeface="宋体" charset="-122"/>
              </a:rPr>
              <a:t> </a:t>
            </a:r>
            <a:r>
              <a:rPr lang="en-US" altLang="zh-CN" sz="2800" dirty="0">
                <a:solidFill>
                  <a:schemeClr val="accent1"/>
                </a:solidFill>
                <a:ea typeface="宋体" charset="-122"/>
              </a:rPr>
              <a:t>sorted</a:t>
            </a:r>
            <a:r>
              <a:rPr lang="en-US" altLang="zh-CN" sz="2800" dirty="0">
                <a:ea typeface="宋体" charset="-122"/>
              </a:rPr>
              <a:t> values, check whether a value </a:t>
            </a:r>
            <a:r>
              <a:rPr lang="en-US" altLang="zh-CN" sz="2800" i="1" dirty="0">
                <a:ea typeface="宋体" charset="-122"/>
              </a:rPr>
              <a:t>x</a:t>
            </a:r>
            <a:r>
              <a:rPr lang="en-US" altLang="zh-CN" sz="2800" dirty="0">
                <a:ea typeface="宋体" charset="-122"/>
              </a:rPr>
              <a:t> is one of them.</a:t>
            </a:r>
          </a:p>
          <a:p>
            <a:r>
              <a:rPr lang="en-US" altLang="zh-CN" sz="2800" dirty="0">
                <a:ea typeface="宋体" charset="-122"/>
              </a:rPr>
              <a:t>Algorithm 1 (linear search):</a:t>
            </a:r>
          </a:p>
        </p:txBody>
      </p:sp>
      <p:sp>
        <p:nvSpPr>
          <p:cNvPr id="4" name="Rectangle 3"/>
          <p:cNvSpPr/>
          <p:nvPr/>
        </p:nvSpPr>
        <p:spPr>
          <a:xfrm>
            <a:off x="2514600" y="3613358"/>
            <a:ext cx="3657600" cy="1873042"/>
          </a:xfrm>
          <a:prstGeom prst="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274320" tIns="182880" rIns="274320" bIns="182880" rtlCol="0" anchor="t" anchorCtr="0"/>
          <a:lstStyle/>
          <a:p>
            <a:r>
              <a:rPr lang="en-US" sz="2400" dirty="0"/>
              <a:t>FOR EACH value IN A</a:t>
            </a:r>
          </a:p>
          <a:p>
            <a:r>
              <a:rPr lang="en-US" sz="2400" dirty="0"/>
              <a:t>   IF value = x</a:t>
            </a:r>
          </a:p>
          <a:p>
            <a:r>
              <a:rPr lang="en-US" sz="2400" dirty="0"/>
              <a:t>       RETURN True</a:t>
            </a:r>
          </a:p>
          <a:p>
            <a:r>
              <a:rPr lang="en-US" sz="2400" dirty="0"/>
              <a:t>RETURN False</a:t>
            </a:r>
          </a:p>
          <a:p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034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Example: One Of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229600" cy="2286000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ea typeface="宋体" charset="-122"/>
              </a:rPr>
              <a:t>Algorithm 2:</a:t>
            </a:r>
          </a:p>
        </p:txBody>
      </p:sp>
      <p:sp>
        <p:nvSpPr>
          <p:cNvPr id="4" name="Rectangle 3"/>
          <p:cNvSpPr/>
          <p:nvPr/>
        </p:nvSpPr>
        <p:spPr>
          <a:xfrm>
            <a:off x="2362200" y="2676836"/>
            <a:ext cx="3657600" cy="2504763"/>
          </a:xfrm>
          <a:prstGeom prst="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274320" tIns="182880" rIns="274320" bIns="182880" rtlCol="0" anchor="t" anchorCtr="0"/>
          <a:lstStyle/>
          <a:p>
            <a:r>
              <a:rPr lang="en-US" sz="2400" dirty="0"/>
              <a:t>FOR EACH value IN A</a:t>
            </a:r>
          </a:p>
          <a:p>
            <a:r>
              <a:rPr lang="en-US" sz="2400" dirty="0"/>
              <a:t>    IF value = x</a:t>
            </a:r>
          </a:p>
          <a:p>
            <a:r>
              <a:rPr lang="en-US" sz="2400" dirty="0"/>
              <a:t>       RETURN True</a:t>
            </a:r>
          </a:p>
          <a:p>
            <a:r>
              <a:rPr lang="en-US" sz="2400" dirty="0"/>
              <a:t>    ELSE IF value &gt; x</a:t>
            </a:r>
          </a:p>
          <a:p>
            <a:r>
              <a:rPr lang="en-US" sz="2400" dirty="0"/>
              <a:t>       RETURN False</a:t>
            </a:r>
          </a:p>
          <a:p>
            <a:r>
              <a:rPr lang="en-US" sz="2400" dirty="0"/>
              <a:t>RETURN False</a:t>
            </a:r>
          </a:p>
          <a:p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139440"/>
      </p:ext>
    </p:extLst>
  </p:cSld>
  <p:clrMapOvr>
    <a:masterClrMapping/>
  </p:clrMapOvr>
</p:sld>
</file>

<file path=ppt/theme/theme1.xml><?xml version="1.0" encoding="utf-8"?>
<a:theme xmlns:a="http://schemas.openxmlformats.org/drawingml/2006/main" name="知识图谱及其应用">
  <a:themeElements>
    <a:clrScheme name="Custom 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548DD4"/>
      </a:accent6>
      <a:hlink>
        <a:srgbClr val="4F81BD"/>
      </a:hlink>
      <a:folHlink>
        <a:srgbClr val="C2BB93"/>
      </a:folHlink>
    </a:clrScheme>
    <a:fontScheme name="Custom 1">
      <a:majorFont>
        <a:latin typeface="Verdana"/>
        <a:ea typeface=""/>
        <a:cs typeface=""/>
      </a:majorFont>
      <a:minorFont>
        <a:latin typeface="微软雅黑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Lec0 - Introduction</Template>
  <TotalTime>2448</TotalTime>
  <Words>2314</Words>
  <Application>Microsoft Office PowerPoint</Application>
  <PresentationFormat>On-screen Show (4:3)</PresentationFormat>
  <Paragraphs>464</Paragraphs>
  <Slides>45</Slides>
  <Notes>0</Notes>
  <HiddenSlides>1</HiddenSlides>
  <MMClips>0</MMClips>
  <ScaleCrop>false</ScaleCrop>
  <HeadingPairs>
    <vt:vector size="8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62" baseType="lpstr">
      <vt:lpstr>Adobe Arabic</vt:lpstr>
      <vt:lpstr>Adobe Garamond Pro</vt:lpstr>
      <vt:lpstr>Adobe Myungjo Std M</vt:lpstr>
      <vt:lpstr>PMingLiU</vt:lpstr>
      <vt:lpstr>宋体</vt:lpstr>
      <vt:lpstr>微软雅黑</vt:lpstr>
      <vt:lpstr>微软雅黑 Light</vt:lpstr>
      <vt:lpstr>Arial</vt:lpstr>
      <vt:lpstr>Calibri</vt:lpstr>
      <vt:lpstr>Cambria Math</vt:lpstr>
      <vt:lpstr>Courier New</vt:lpstr>
      <vt:lpstr>Symbol</vt:lpstr>
      <vt:lpstr>Times New Roman</vt:lpstr>
      <vt:lpstr>Verdana</vt:lpstr>
      <vt:lpstr>Wingdings</vt:lpstr>
      <vt:lpstr>知识图谱及其应用</vt:lpstr>
      <vt:lpstr>Equation</vt:lpstr>
      <vt:lpstr>Data Structures and Algorithms     Lecture 5:</vt:lpstr>
      <vt:lpstr>Outline</vt:lpstr>
      <vt:lpstr>What is an Algorithm?</vt:lpstr>
      <vt:lpstr>An Algorithm May be Described</vt:lpstr>
      <vt:lpstr>Example for Algorithm Specification</vt:lpstr>
      <vt:lpstr>PowerPoint Presentation</vt:lpstr>
      <vt:lpstr>Algorithm Analysis - Why</vt:lpstr>
      <vt:lpstr>Example: One Of</vt:lpstr>
      <vt:lpstr>Example: One Of</vt:lpstr>
      <vt:lpstr>Example: One Of</vt:lpstr>
      <vt:lpstr>Discussion</vt:lpstr>
      <vt:lpstr>Assumption for Algorithm Analysis</vt:lpstr>
      <vt:lpstr>Algorithm Analysis - What</vt:lpstr>
      <vt:lpstr>Algorithm Analysis - What</vt:lpstr>
      <vt:lpstr>Algorithm Analysis - What</vt:lpstr>
      <vt:lpstr>Worst-Case Cost</vt:lpstr>
      <vt:lpstr>Algorithm Analysis - How</vt:lpstr>
      <vt:lpstr>Example</vt:lpstr>
      <vt:lpstr>Example</vt:lpstr>
      <vt:lpstr>Side Note</vt:lpstr>
      <vt:lpstr>PowerPoint Presentation</vt:lpstr>
      <vt:lpstr>Growth Rate</vt:lpstr>
      <vt:lpstr>An Analogous Example</vt:lpstr>
      <vt:lpstr>Growth Rate</vt:lpstr>
      <vt:lpstr>PowerPoint Presentation</vt:lpstr>
      <vt:lpstr>Big-Oh: The Upper Bound</vt:lpstr>
      <vt:lpstr>Understanding Big-Oh</vt:lpstr>
      <vt:lpstr>Big-Oh: example</vt:lpstr>
      <vt:lpstr>Big Oh: more examples</vt:lpstr>
      <vt:lpstr>Math Review: logarithmic functions</vt:lpstr>
      <vt:lpstr>Some Rules</vt:lpstr>
      <vt:lpstr>Application of the Rules</vt:lpstr>
      <vt:lpstr>Big-Omega: The Lower Bound</vt:lpstr>
      <vt:lpstr>Big-Omega: examples</vt:lpstr>
      <vt:lpstr>Big-Theta: Tight Bound</vt:lpstr>
      <vt:lpstr>Some rules</vt:lpstr>
      <vt:lpstr>Typical Growth Rates</vt:lpstr>
      <vt:lpstr>Growth rates …</vt:lpstr>
      <vt:lpstr>Visualization</vt:lpstr>
      <vt:lpstr>Using L' Hopital's rule</vt:lpstr>
      <vt:lpstr>How to determine growth rate?</vt:lpstr>
      <vt:lpstr>General Rules 1</vt:lpstr>
      <vt:lpstr>General Rules 2</vt:lpstr>
      <vt:lpstr>General Rules 3</vt:lpstr>
      <vt:lpstr>Appendix: Solving Recurrence Relation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and Algorithms     Lecture 5:</dc:title>
  <dc:creator>Dyce ZHAO</dc:creator>
  <cp:lastModifiedBy>Dyce ZHAO</cp:lastModifiedBy>
  <cp:revision>202</cp:revision>
  <dcterms:created xsi:type="dcterms:W3CDTF">2006-08-16T00:00:00Z</dcterms:created>
  <dcterms:modified xsi:type="dcterms:W3CDTF">2022-10-12T08:11:06Z</dcterms:modified>
</cp:coreProperties>
</file>