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320" r:id="rId3"/>
    <p:sldId id="321" r:id="rId4"/>
    <p:sldId id="362" r:id="rId5"/>
    <p:sldId id="324" r:id="rId6"/>
    <p:sldId id="363" r:id="rId7"/>
    <p:sldId id="364" r:id="rId8"/>
    <p:sldId id="365" r:id="rId9"/>
    <p:sldId id="366" r:id="rId10"/>
    <p:sldId id="336" r:id="rId11"/>
    <p:sldId id="332" r:id="rId12"/>
    <p:sldId id="371" r:id="rId13"/>
    <p:sldId id="368" r:id="rId14"/>
    <p:sldId id="369" r:id="rId15"/>
    <p:sldId id="370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3" r:id="rId24"/>
    <p:sldId id="382" r:id="rId25"/>
    <p:sldId id="384" r:id="rId26"/>
    <p:sldId id="385" r:id="rId27"/>
    <p:sldId id="381" r:id="rId28"/>
    <p:sldId id="38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760" autoAdjust="0"/>
  </p:normalViewPr>
  <p:slideViewPr>
    <p:cSldViewPr>
      <p:cViewPr varScale="1">
        <p:scale>
          <a:sx n="168" d="100"/>
          <a:sy n="168" d="100"/>
        </p:scale>
        <p:origin x="393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43F9D-0BE7-4D95-AB29-6EF42525F0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DCDC2-C1D2-44CB-8970-27B4CFF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  <a:ea typeface="微软雅黑 Light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EC45-0507-419D-AC75-9474FD7DB3FC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59FC-03DF-47A8-81D1-FE1364ABA3A7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49D8-1887-4F34-9DCE-B09846D509BC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B5C-3FDF-481E-B1BD-29E62C127978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6902-5679-4BFB-9806-BA3BD65C9EEE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493D-90F6-411B-9B52-D50BA3E7EF03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7A42-DCE1-4D56-A25B-AD6C89A6FE64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2BEE-AA98-490E-9EB6-CB9D2D9080EA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D37D-7FCA-49B6-92A0-607C36D2A338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3BA-93E4-49B3-9E56-C8530EF8466C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C412-53CC-464F-A829-C58ED0198DD2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5919-818E-4635-A9D1-AD2AE260D2BF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bn/sort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bn/sort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8200" y="990600"/>
            <a:ext cx="7620000" cy="2613025"/>
          </a:xfrm>
          <a:noFill/>
        </p:spPr>
        <p:txBody>
          <a:bodyPr>
            <a:noAutofit/>
          </a:bodyPr>
          <a:lstStyle/>
          <a:p>
            <a:pPr algn="l"/>
            <a: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  <a:t>Data Structures and Algorithms</a:t>
            </a:r>
            <a:b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</a:br>
            <a:b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</a:br>
            <a:b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</a:br>
            <a:br>
              <a:rPr lang="en-US" altLang="zh-TW" sz="2400" b="1" dirty="0">
                <a:ea typeface="PMingLiU" pitchFamily="18" charset="-120"/>
              </a:rPr>
            </a:b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6</a:t>
            </a:r>
            <a:endParaRPr lang="en-US" altLang="zh-TW" sz="3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822825"/>
            <a:ext cx="7620000" cy="1371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Department of Computer Science &amp; Technology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United International College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3200" y="1851025"/>
            <a:ext cx="5486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60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Insertion Sort And Merge Sort</a:t>
            </a:r>
            <a:endParaRPr lang="en-US" sz="6000" dirty="0"/>
          </a:p>
        </p:txBody>
      </p:sp>
      <p:sp>
        <p:nvSpPr>
          <p:cNvPr id="4" name="左大括号 3"/>
          <p:cNvSpPr/>
          <p:nvPr/>
        </p:nvSpPr>
        <p:spPr>
          <a:xfrm>
            <a:off x="2769066" y="2150378"/>
            <a:ext cx="381000" cy="2362200"/>
          </a:xfrm>
          <a:prstGeom prst="leftBrace">
            <a:avLst>
              <a:gd name="adj1" fmla="val 25948"/>
              <a:gd name="adj2" fmla="val 45531"/>
            </a:avLst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0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Merge Sort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/>
              <a:t>A divide-and-conquer (DC) algorithm</a:t>
            </a:r>
          </a:p>
        </p:txBody>
      </p:sp>
    </p:spTree>
    <p:extLst>
      <p:ext uri="{BB962C8B-B14F-4D97-AF65-F5344CB8AC3E}">
        <p14:creationId xmlns:p14="http://schemas.microsoft.com/office/powerpoint/2010/main" val="132142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Divide the list into two smaller lists of about equal sizes</a:t>
            </a:r>
          </a:p>
          <a:p>
            <a:r>
              <a:rPr lang="en-US" altLang="zh-CN" dirty="0">
                <a:ea typeface="宋体" charset="-122"/>
              </a:rPr>
              <a:t>Sort each smaller list </a:t>
            </a:r>
            <a:r>
              <a:rPr lang="en-US" altLang="zh-CN" i="1" dirty="0">
                <a:solidFill>
                  <a:schemeClr val="accent6"/>
                </a:solidFill>
                <a:ea typeface="宋体" charset="-122"/>
              </a:rPr>
              <a:t>recursively</a:t>
            </a:r>
          </a:p>
          <a:p>
            <a:r>
              <a:rPr lang="en-US" altLang="zh-CN" dirty="0">
                <a:ea typeface="宋体" charset="-122"/>
              </a:rPr>
              <a:t>Merge the two sorted lists to get one sorted list</a:t>
            </a:r>
          </a:p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a typeface="宋体" charset="-122"/>
                <a:hlinkClick r:id="rId2"/>
              </a:rPr>
              <a:t>Animation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4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Sort Example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30" name="Picture 6" descr="Image result for Merge Sort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46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93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Ponder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How do we divide the list?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How much time is needed?</a:t>
            </a:r>
          </a:p>
          <a:p>
            <a:pPr>
              <a:buFont typeface="Wingdings" pitchFamily="2" charset="2"/>
              <a:buNone/>
            </a:pPr>
            <a:endParaRPr lang="en-US" altLang="zh-CN" b="1" dirty="0">
              <a:solidFill>
                <a:schemeClr val="bg2">
                  <a:lumMod val="75000"/>
                </a:schemeClr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How do we merge the two sorted lists?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How much time is needed?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6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Dividing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ea typeface="宋体" charset="-122"/>
              </a:rPr>
              <a:t>If the input list is a linked list, dividing takes </a:t>
            </a:r>
            <a:r>
              <a:rPr lang="en-US" altLang="zh-CN" dirty="0">
                <a:solidFill>
                  <a:schemeClr val="accent6"/>
                </a:solidFill>
                <a:ea typeface="宋体" charset="-122"/>
                <a:sym typeface="Symbol" pitchFamily="18" charset="2"/>
              </a:rPr>
              <a:t></a:t>
            </a:r>
            <a:r>
              <a:rPr lang="en-US" altLang="zh-CN" dirty="0">
                <a:solidFill>
                  <a:schemeClr val="accent6"/>
                </a:solidFill>
                <a:ea typeface="宋体" charset="-122"/>
              </a:rPr>
              <a:t>(N)</a:t>
            </a:r>
            <a:r>
              <a:rPr lang="en-US" altLang="zh-CN" dirty="0">
                <a:ea typeface="宋体" charset="-122"/>
              </a:rPr>
              <a:t> time</a:t>
            </a:r>
          </a:p>
          <a:p>
            <a:pPr lvl="1"/>
            <a:r>
              <a:rPr lang="en-US" altLang="zh-CN" dirty="0">
                <a:ea typeface="宋体" charset="-122"/>
              </a:rPr>
              <a:t>We scan the linked list, stop at the </a:t>
            </a:r>
            <a:r>
              <a:rPr lang="en-US" altLang="zh-CN" dirty="0">
                <a:ea typeface="宋体" charset="-122"/>
                <a:sym typeface="Symbol" pitchFamily="18" charset="2"/>
              </a:rPr>
              <a:t></a:t>
            </a:r>
            <a:r>
              <a:rPr lang="en-US" altLang="zh-CN" dirty="0">
                <a:ea typeface="宋体" charset="-122"/>
              </a:rPr>
              <a:t>N/2</a:t>
            </a:r>
            <a:r>
              <a:rPr lang="en-US" altLang="zh-CN" dirty="0">
                <a:ea typeface="宋体" charset="-122"/>
                <a:sym typeface="Symbol" pitchFamily="18" charset="2"/>
              </a:rPr>
              <a:t> </a:t>
            </a:r>
            <a:r>
              <a:rPr lang="en-US" altLang="zh-CN" dirty="0" err="1">
                <a:ea typeface="宋体" charset="-122"/>
              </a:rPr>
              <a:t>th</a:t>
            </a:r>
            <a:r>
              <a:rPr lang="en-US" altLang="zh-CN" dirty="0">
                <a:ea typeface="宋体" charset="-122"/>
              </a:rPr>
              <a:t> entry and cut the link</a:t>
            </a:r>
          </a:p>
          <a:p>
            <a:r>
              <a:rPr lang="en-US" altLang="zh-CN" dirty="0">
                <a:ea typeface="宋体" charset="-122"/>
              </a:rPr>
              <a:t>If the input list is an array A[0..N-1]: dividing takes </a:t>
            </a:r>
            <a:r>
              <a:rPr lang="en-US" altLang="zh-CN" dirty="0">
                <a:solidFill>
                  <a:schemeClr val="accent6"/>
                </a:solidFill>
                <a:ea typeface="宋体" charset="-122"/>
              </a:rPr>
              <a:t>O(1)</a:t>
            </a:r>
            <a:r>
              <a:rPr lang="en-US" altLang="zh-CN" dirty="0">
                <a:ea typeface="宋体" charset="-122"/>
              </a:rPr>
              <a:t>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represent a </a:t>
            </a:r>
            <a:r>
              <a:rPr lang="en-US" altLang="zh-CN" dirty="0" err="1">
                <a:ea typeface="宋体" charset="-122"/>
              </a:rPr>
              <a:t>sublist</a:t>
            </a:r>
            <a:r>
              <a:rPr lang="en-US" altLang="zh-CN" dirty="0">
                <a:ea typeface="宋体" charset="-122"/>
              </a:rPr>
              <a:t> by two indexes </a:t>
            </a:r>
            <a:r>
              <a:rPr lang="en-US" altLang="zh-CN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left</a:t>
            </a:r>
            <a:r>
              <a:rPr lang="en-US" altLang="zh-CN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right</a:t>
            </a:r>
            <a:endParaRPr lang="en-US" altLang="zh-CN" dirty="0">
              <a:solidFill>
                <a:schemeClr val="accent6"/>
              </a:solidFill>
              <a:ea typeface="宋体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to divide </a:t>
            </a:r>
            <a:r>
              <a:rPr lang="en-US" altLang="zh-CN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A[</a:t>
            </a:r>
            <a:r>
              <a:rPr lang="en-US" altLang="zh-CN" dirty="0" err="1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left..right</a:t>
            </a:r>
            <a:r>
              <a:rPr lang="en-US" altLang="zh-CN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en-US" altLang="zh-CN" dirty="0">
                <a:latin typeface="Courier New" pitchFamily="49" charset="0"/>
                <a:ea typeface="宋体" charset="-122"/>
              </a:rPr>
              <a:t>,</a:t>
            </a:r>
            <a:r>
              <a:rPr lang="en-US" altLang="zh-CN" dirty="0">
                <a:ea typeface="宋体" charset="-122"/>
              </a:rPr>
              <a:t> we compute </a:t>
            </a:r>
            <a:r>
              <a:rPr lang="en-US" altLang="zh-CN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center=(</a:t>
            </a:r>
            <a:r>
              <a:rPr lang="en-US" altLang="zh-CN" dirty="0" err="1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left+right</a:t>
            </a:r>
            <a:r>
              <a:rPr lang="en-US" altLang="zh-CN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)/2</a:t>
            </a:r>
            <a:r>
              <a:rPr lang="en-US" altLang="zh-CN" dirty="0">
                <a:ea typeface="宋体" charset="-122"/>
              </a:rPr>
              <a:t> and obtain </a:t>
            </a:r>
            <a:r>
              <a:rPr lang="en-US" altLang="zh-CN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A[</a:t>
            </a:r>
            <a:r>
              <a:rPr lang="en-US" altLang="zh-CN" dirty="0" err="1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left..center</a:t>
            </a:r>
            <a:r>
              <a:rPr lang="en-US" altLang="zh-CN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A[center+1..right]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solidFill>
                  <a:schemeClr val="accent6"/>
                </a:solidFill>
                <a:ea typeface="宋体" charset="-122"/>
              </a:rPr>
              <a:t>Array</a:t>
            </a:r>
            <a:r>
              <a:rPr lang="en-US" altLang="zh-CN" dirty="0">
                <a:ea typeface="宋体" charset="-122"/>
              </a:rPr>
              <a:t> is usually used as the data structure for sorting</a:t>
            </a:r>
            <a:endParaRPr lang="zh-CN" altLang="en-US" dirty="0">
              <a:ea typeface="宋体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Mergesort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47800" y="1905000"/>
            <a:ext cx="6248400" cy="3352800"/>
          </a:xfrm>
          <a:prstGeom prst="rect">
            <a:avLst/>
          </a:prstGeom>
          <a:ln w="76200" cap="flat" cmpd="sng" algn="ctr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600" dirty="0">
                <a:solidFill>
                  <a:schemeClr val="dk1"/>
                </a:solidFill>
              </a:rPr>
              <a:t>MERGESORT(A, left, right)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1.     IF left&gt;=right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2.          RETURN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chemeClr val="dk1"/>
                </a:solidFill>
              </a:rPr>
              <a:t>3.    center = (</a:t>
            </a:r>
            <a:r>
              <a:rPr lang="en-US" altLang="zh-CN" sz="2600" dirty="0" err="1">
                <a:solidFill>
                  <a:schemeClr val="dk1"/>
                </a:solidFill>
              </a:rPr>
              <a:t>left+right</a:t>
            </a:r>
            <a:r>
              <a:rPr lang="en-US" altLang="zh-CN" sz="2600" dirty="0">
                <a:solidFill>
                  <a:schemeClr val="dk1"/>
                </a:solidFill>
              </a:rPr>
              <a:t>) / 2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4.    MERGESORT(A, left, center)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5.    MERGESORT(A, center+1, right)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b="1" dirty="0">
                <a:solidFill>
                  <a:schemeClr val="bg2">
                    <a:lumMod val="75000"/>
                  </a:schemeClr>
                </a:solidFill>
              </a:rPr>
              <a:t>6.    MERGE(A, left, center, right)</a:t>
            </a:r>
            <a:endParaRPr lang="zh-CN" altLang="en-US" sz="2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0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Merging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04800" y="1524000"/>
            <a:ext cx="5134516" cy="4487396"/>
          </a:xfrm>
          <a:prstGeom prst="rect">
            <a:avLst/>
          </a:prstGeom>
          <a:ln w="76200" cap="flat" cmpd="sng" algn="ctr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46088" algn="l"/>
                <a:tab pos="808038" algn="l"/>
                <a:tab pos="1169988" algn="l"/>
              </a:tabLst>
            </a:pPr>
            <a:r>
              <a:rPr lang="en-US" altLang="zh-CN" sz="2000" dirty="0">
                <a:solidFill>
                  <a:schemeClr val="dk1"/>
                </a:solidFill>
              </a:rPr>
              <a:t>MER</a:t>
            </a:r>
            <a:r>
              <a:rPr lang="en-US" altLang="zh-CN" sz="2000" dirty="0">
                <a:solidFill>
                  <a:schemeClr val="tx1"/>
                </a:solidFill>
              </a:rPr>
              <a:t>GE(A, left, center, right)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1.	i1 = left, i2 = center+1, i=0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2.	WHILE i1&lt;=center AND i2&lt;=right</a:t>
            </a:r>
          </a:p>
          <a:p>
            <a:pPr marL="0" indent="0">
              <a:buNone/>
              <a:tabLst>
                <a:tab pos="446088" algn="l"/>
                <a:tab pos="808038" algn="l"/>
                <a:tab pos="1169988" algn="l"/>
              </a:tabLst>
            </a:pPr>
            <a:r>
              <a:rPr lang="en-US" altLang="zh-CN" sz="2000" dirty="0">
                <a:solidFill>
                  <a:schemeClr val="tx1"/>
                </a:solidFill>
              </a:rPr>
              <a:t>3.		IF A[i1]&lt;A[i2]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4.			B[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++] = A[i1++]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5.		ELSE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6.			B[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++] = A[i2++]</a:t>
            </a:r>
          </a:p>
          <a:p>
            <a:pPr marL="0" indent="0">
              <a:buNone/>
              <a:tabLst>
                <a:tab pos="446088" algn="l"/>
                <a:tab pos="808038" algn="l"/>
                <a:tab pos="1169988" algn="l"/>
              </a:tabLst>
            </a:pPr>
            <a:r>
              <a:rPr lang="en-US" altLang="zh-CN" sz="2000" dirty="0">
                <a:solidFill>
                  <a:schemeClr val="tx1"/>
                </a:solidFill>
              </a:rPr>
              <a:t>7.	WHILE i1 &lt;= center</a:t>
            </a:r>
          </a:p>
          <a:p>
            <a:pPr marL="0" indent="0">
              <a:buNone/>
              <a:tabLst>
                <a:tab pos="446088" algn="l"/>
                <a:tab pos="808038" algn="l"/>
                <a:tab pos="1169988" algn="l"/>
              </a:tabLst>
            </a:pPr>
            <a:r>
              <a:rPr lang="en-US" altLang="zh-CN" sz="2000" dirty="0">
                <a:solidFill>
                  <a:schemeClr val="tx1"/>
                </a:solidFill>
              </a:rPr>
              <a:t>8.		B[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++] = A[i1++]</a:t>
            </a:r>
          </a:p>
          <a:p>
            <a:pPr marL="0" indent="0">
              <a:buNone/>
              <a:tabLst>
                <a:tab pos="446088" algn="l"/>
                <a:tab pos="808038" algn="l"/>
                <a:tab pos="1169988" algn="l"/>
              </a:tabLst>
            </a:pPr>
            <a:r>
              <a:rPr lang="en-US" altLang="zh-CN" sz="2000" dirty="0">
                <a:solidFill>
                  <a:schemeClr val="tx1"/>
                </a:solidFill>
              </a:rPr>
              <a:t>9.	WHILE i2 &lt;= right</a:t>
            </a:r>
          </a:p>
          <a:p>
            <a:pPr marL="0" indent="0">
              <a:buNone/>
              <a:tabLst>
                <a:tab pos="446088" algn="l"/>
                <a:tab pos="808038" algn="l"/>
                <a:tab pos="1169988" algn="l"/>
              </a:tabLst>
            </a:pPr>
            <a:r>
              <a:rPr lang="en-US" altLang="zh-CN" sz="2000" dirty="0">
                <a:solidFill>
                  <a:schemeClr val="tx1"/>
                </a:solidFill>
              </a:rPr>
              <a:t>10.		B[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++] = A[i2++]</a:t>
            </a:r>
          </a:p>
          <a:p>
            <a:pPr marL="0" indent="0">
              <a:buNone/>
              <a:tabLst>
                <a:tab pos="446088" algn="l"/>
                <a:tab pos="808038" algn="l"/>
                <a:tab pos="1169988" algn="l"/>
              </a:tabLst>
            </a:pPr>
            <a:r>
              <a:rPr lang="en-US" altLang="zh-CN" sz="2000" dirty="0">
                <a:solidFill>
                  <a:schemeClr val="tx1"/>
                </a:solidFill>
              </a:rPr>
              <a:t>11.	Copy B to A[</a:t>
            </a:r>
            <a:r>
              <a:rPr lang="en-US" altLang="zh-CN" sz="2000" dirty="0" err="1">
                <a:solidFill>
                  <a:schemeClr val="tx1"/>
                </a:solidFill>
              </a:rPr>
              <a:t>left..right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562600" y="1371600"/>
            <a:ext cx="3352800" cy="27432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宋体" charset="-122"/>
              </a:rPr>
              <a:t>Merge two sorted sub-arrays </a:t>
            </a:r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A[</a:t>
            </a:r>
            <a:r>
              <a:rPr lang="en-US" altLang="zh-CN" sz="2000" dirty="0" err="1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left..center</a:t>
            </a:r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] </a:t>
            </a:r>
            <a:r>
              <a:rPr lang="en-US" altLang="zh-CN" sz="2400" dirty="0">
                <a:ea typeface="宋体" charset="-122"/>
              </a:rPr>
              <a:t>and 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A[center+1, right] </a:t>
            </a:r>
            <a:br>
              <a:rPr lang="en-US" altLang="zh-CN" sz="24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into  </a:t>
            </a:r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A[</a:t>
            </a:r>
            <a:r>
              <a:rPr lang="en-US" altLang="zh-CN" sz="2000" dirty="0" err="1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left..right</a:t>
            </a:r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]</a:t>
            </a:r>
          </a:p>
          <a:p>
            <a:r>
              <a:rPr lang="en-US" altLang="zh-CN" sz="2400" dirty="0">
                <a:ea typeface="宋体" charset="-122"/>
              </a:rPr>
              <a:t>Use an extra array, </a:t>
            </a:r>
            <a:r>
              <a:rPr lang="en-US" altLang="zh-CN" sz="24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B</a:t>
            </a:r>
            <a:r>
              <a:rPr lang="en-US" altLang="zh-CN" sz="2400" dirty="0">
                <a:ea typeface="宋体" charset="-122"/>
              </a:rPr>
              <a:t>.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31016"/>
              </p:ext>
            </p:extLst>
          </p:nvPr>
        </p:nvGraphicFramePr>
        <p:xfrm>
          <a:off x="5923903" y="4114800"/>
          <a:ext cx="2819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6076303" y="4495800"/>
            <a:ext cx="0" cy="2520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914239" y="4741294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i1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470274" y="4497198"/>
            <a:ext cx="0" cy="252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308210" y="4742692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i2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768661"/>
              </p:ext>
            </p:extLst>
          </p:nvPr>
        </p:nvGraphicFramePr>
        <p:xfrm>
          <a:off x="5943600" y="5181159"/>
          <a:ext cx="2819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 flipV="1">
            <a:off x="6076303" y="5583686"/>
            <a:ext cx="0" cy="2520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949296" y="5772090"/>
            <a:ext cx="240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1715" y="4092912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5591715" y="5172892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宋体" charset="-122"/>
              </a:rPr>
              <a:t>B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3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14481"/>
              </p:ext>
            </p:extLst>
          </p:nvPr>
        </p:nvGraphicFramePr>
        <p:xfrm>
          <a:off x="941788" y="1752599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1117306" y="2133600"/>
            <a:ext cx="0" cy="2520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55242" y="2379094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i1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674226" y="2134998"/>
            <a:ext cx="0" cy="252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12162" y="2380492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i2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448835" y="2171765"/>
            <a:ext cx="0" cy="2520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321828" y="2360169"/>
            <a:ext cx="240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600" y="1730712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886218" y="1760971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宋体" charset="-122"/>
              </a:rPr>
              <a:t>B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83747"/>
              </p:ext>
            </p:extLst>
          </p:nvPr>
        </p:nvGraphicFramePr>
        <p:xfrm>
          <a:off x="5251489" y="1730712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0629"/>
              </p:ext>
            </p:extLst>
          </p:nvPr>
        </p:nvGraphicFramePr>
        <p:xfrm>
          <a:off x="941788" y="2934566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 flipV="1">
            <a:off x="1533664" y="3315567"/>
            <a:ext cx="0" cy="2520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371600" y="3561061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i1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2674226" y="3316965"/>
            <a:ext cx="0" cy="252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512162" y="3562459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i2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829835" y="3353732"/>
            <a:ext cx="0" cy="2520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702828" y="3542136"/>
            <a:ext cx="240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9600" y="2912679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4886218" y="2942938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宋体" charset="-122"/>
              </a:rPr>
              <a:t>B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93560"/>
              </p:ext>
            </p:extLst>
          </p:nvPr>
        </p:nvGraphicFramePr>
        <p:xfrm>
          <a:off x="5251489" y="2912679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82883"/>
              </p:ext>
            </p:extLst>
          </p:nvPr>
        </p:nvGraphicFramePr>
        <p:xfrm>
          <a:off x="948099" y="4136687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V="1">
            <a:off x="1539975" y="4517688"/>
            <a:ext cx="0" cy="2520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377911" y="4763182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i1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057664" y="4519086"/>
            <a:ext cx="0" cy="252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895600" y="4764580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i2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6223007" y="4555853"/>
            <a:ext cx="0" cy="2520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096000" y="4744257"/>
            <a:ext cx="240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5911" y="4114800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4892529" y="4145059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宋体" charset="-122"/>
              </a:rPr>
              <a:t>B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18507"/>
              </p:ext>
            </p:extLst>
          </p:nvPr>
        </p:nvGraphicFramePr>
        <p:xfrm>
          <a:off x="5257800" y="4114800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94653"/>
              </p:ext>
            </p:extLst>
          </p:nvPr>
        </p:nvGraphicFramePr>
        <p:xfrm>
          <a:off x="941788" y="5318654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flipV="1">
            <a:off x="1533664" y="5699655"/>
            <a:ext cx="0" cy="2520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371600" y="5945149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i1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3502692" y="5701053"/>
            <a:ext cx="0" cy="252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340628" y="5946547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i2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6668035" y="5737820"/>
            <a:ext cx="0" cy="2520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541028" y="5926224"/>
            <a:ext cx="240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9600" y="5296767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4886218" y="53270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宋体" charset="-122"/>
              </a:rPr>
              <a:t>B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95250"/>
              </p:ext>
            </p:extLst>
          </p:nvPr>
        </p:nvGraphicFramePr>
        <p:xfrm>
          <a:off x="5251489" y="5296767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81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  <p:bldP spid="35" grpId="0"/>
      <p:bldP spid="36" grpId="0"/>
      <p:bldP spid="40" grpId="0"/>
      <p:bldP spid="42" grpId="0"/>
      <p:bldP spid="44" grpId="0"/>
      <p:bldP spid="45" grpId="0"/>
      <p:bldP spid="46" grpId="0"/>
      <p:bldP spid="50" grpId="0"/>
      <p:bldP spid="52" grpId="0"/>
      <p:bldP spid="54" grpId="0"/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74303"/>
              </p:ext>
            </p:extLst>
          </p:nvPr>
        </p:nvGraphicFramePr>
        <p:xfrm>
          <a:off x="941788" y="936287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1914664" y="1317288"/>
            <a:ext cx="0" cy="2520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52600" y="1562782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i1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497387" y="1318686"/>
            <a:ext cx="0" cy="252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335323" y="1564180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i2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985007" y="1355453"/>
            <a:ext cx="0" cy="2520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858000" y="1543857"/>
            <a:ext cx="240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600" y="914400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886218" y="944659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宋体" charset="-122"/>
              </a:rPr>
              <a:t>B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74413"/>
              </p:ext>
            </p:extLst>
          </p:nvPr>
        </p:nvGraphicFramePr>
        <p:xfrm>
          <a:off x="5251489" y="914400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78978"/>
              </p:ext>
            </p:extLst>
          </p:nvPr>
        </p:nvGraphicFramePr>
        <p:xfrm>
          <a:off x="941788" y="1926887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 flipV="1">
            <a:off x="1914664" y="2307888"/>
            <a:ext cx="0" cy="2520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752600" y="2553382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i1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3819664" y="2309286"/>
            <a:ext cx="0" cy="252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657600" y="2554780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i2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7391400" y="2345121"/>
            <a:ext cx="0" cy="2520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264393" y="2533525"/>
            <a:ext cx="240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9600" y="1905000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4886218" y="1935259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宋体" charset="-122"/>
              </a:rPr>
              <a:t>B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00731"/>
              </p:ext>
            </p:extLst>
          </p:nvPr>
        </p:nvGraphicFramePr>
        <p:xfrm>
          <a:off x="5251489" y="1905000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39348"/>
              </p:ext>
            </p:extLst>
          </p:nvPr>
        </p:nvGraphicFramePr>
        <p:xfrm>
          <a:off x="948099" y="2993687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V="1">
            <a:off x="1914664" y="3374688"/>
            <a:ext cx="0" cy="2520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752600" y="3620182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i1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198226" y="3376086"/>
            <a:ext cx="0" cy="252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036162" y="3621580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i2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7811035" y="3429000"/>
            <a:ext cx="0" cy="2520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684028" y="3617404"/>
            <a:ext cx="240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5911" y="2971800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4892529" y="3002059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宋体" charset="-122"/>
              </a:rPr>
              <a:t>B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96153"/>
              </p:ext>
            </p:extLst>
          </p:nvPr>
        </p:nvGraphicFramePr>
        <p:xfrm>
          <a:off x="5257800" y="2971800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90910"/>
              </p:ext>
            </p:extLst>
          </p:nvPr>
        </p:nvGraphicFramePr>
        <p:xfrm>
          <a:off x="941788" y="4060487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flipV="1">
            <a:off x="2295664" y="4441488"/>
            <a:ext cx="0" cy="2520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133600" y="4686982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i1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4200664" y="4442886"/>
            <a:ext cx="0" cy="252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038600" y="4688380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i2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8153400" y="4479653"/>
            <a:ext cx="0" cy="2520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026393" y="4668057"/>
            <a:ext cx="240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9600" y="4038600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4886218" y="4068859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宋体" charset="-122"/>
              </a:rPr>
              <a:t>B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39101"/>
              </p:ext>
            </p:extLst>
          </p:nvPr>
        </p:nvGraphicFramePr>
        <p:xfrm>
          <a:off x="5251489" y="4038600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87577"/>
              </p:ext>
            </p:extLst>
          </p:nvPr>
        </p:nvGraphicFramePr>
        <p:xfrm>
          <a:off x="941788" y="5144197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直接箭头连接符 58"/>
          <p:cNvCxnSpPr/>
          <p:nvPr/>
        </p:nvCxnSpPr>
        <p:spPr>
          <a:xfrm flipV="1">
            <a:off x="2717506" y="5525198"/>
            <a:ext cx="0" cy="2520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555442" y="5770692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i1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4200664" y="5526596"/>
            <a:ext cx="0" cy="252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038600" y="5772090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i2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8573035" y="5563363"/>
            <a:ext cx="0" cy="2520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8446028" y="5751767"/>
            <a:ext cx="240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9600" y="5122310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4886218" y="5152569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宋体" charset="-122"/>
              </a:rPr>
              <a:t>B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86083"/>
              </p:ext>
            </p:extLst>
          </p:nvPr>
        </p:nvGraphicFramePr>
        <p:xfrm>
          <a:off x="5251489" y="5122310"/>
          <a:ext cx="3124200" cy="41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96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4" grpId="0"/>
      <p:bldP spid="45" grpId="0"/>
      <p:bldP spid="46" grpId="0"/>
      <p:bldP spid="50" grpId="0"/>
      <p:bldP spid="52" grpId="0"/>
      <p:bldP spid="54" grpId="0"/>
      <p:bldP spid="55" grpId="0"/>
      <p:bldP spid="56" grpId="0"/>
      <p:bldP spid="60" grpId="0"/>
      <p:bldP spid="62" grpId="0"/>
      <p:bldP spid="64" grpId="0"/>
      <p:bldP spid="65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 on Merge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 that </a:t>
            </a:r>
            <a:r>
              <a:rPr lang="en-US" altLang="zh-CN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A[</a:t>
            </a:r>
            <a:r>
              <a:rPr lang="en-US" altLang="zh-CN" dirty="0" err="1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left..right</a:t>
            </a:r>
            <a:r>
              <a:rPr lang="en-US" altLang="zh-CN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en-US" altLang="zh-CN" dirty="0"/>
              <a:t> contains </a:t>
            </a:r>
            <a:r>
              <a:rPr lang="en-US" altLang="zh-CN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n</a:t>
            </a:r>
            <a:r>
              <a:rPr lang="en-US" altLang="zh-CN" dirty="0"/>
              <a:t> elements</a:t>
            </a:r>
          </a:p>
          <a:p>
            <a:pPr lvl="1"/>
            <a:r>
              <a:rPr lang="en-US" altLang="zh-CN" dirty="0"/>
              <a:t>What is the </a:t>
            </a:r>
            <a:r>
              <a:rPr lang="en-US" altLang="zh-CN" dirty="0">
                <a:solidFill>
                  <a:schemeClr val="accent6"/>
                </a:solidFill>
              </a:rPr>
              <a:t>worst-case</a:t>
            </a:r>
            <a:r>
              <a:rPr lang="en-US" altLang="zh-CN" dirty="0"/>
              <a:t> running time?</a:t>
            </a:r>
          </a:p>
          <a:p>
            <a:pPr lvl="1"/>
            <a:r>
              <a:rPr lang="en-US" altLang="zh-CN" dirty="0"/>
              <a:t>What is the </a:t>
            </a:r>
            <a:r>
              <a:rPr lang="en-US" altLang="zh-CN" dirty="0">
                <a:solidFill>
                  <a:schemeClr val="accent6"/>
                </a:solidFill>
              </a:rPr>
              <a:t>best-case</a:t>
            </a:r>
            <a:r>
              <a:rPr lang="en-US" altLang="zh-CN" dirty="0"/>
              <a:t> running time?</a:t>
            </a:r>
          </a:p>
          <a:p>
            <a:pPr lvl="1"/>
            <a:r>
              <a:rPr lang="en-US" altLang="zh-CN" dirty="0"/>
              <a:t>What is the </a:t>
            </a:r>
            <a:r>
              <a:rPr lang="en-US" altLang="zh-CN" dirty="0">
                <a:solidFill>
                  <a:schemeClr val="accent6"/>
                </a:solidFill>
              </a:rPr>
              <a:t>extra storage cost</a:t>
            </a:r>
            <a:r>
              <a:rPr lang="en-US" altLang="zh-CN" dirty="0"/>
              <a:t>?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4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Insertion Sort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33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Merge 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Let </a:t>
            </a:r>
            <a:r>
              <a:rPr lang="en-US" altLang="zh-CN" sz="24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T(n)</a:t>
            </a:r>
            <a:r>
              <a:rPr lang="en-US" altLang="zh-CN" sz="2400" dirty="0">
                <a:ea typeface="宋体" charset="-122"/>
              </a:rPr>
              <a:t> denote the worst-case running time of </a:t>
            </a:r>
            <a:r>
              <a:rPr lang="en-US" altLang="zh-CN" sz="2400" dirty="0" err="1">
                <a:ea typeface="宋体" charset="-122"/>
              </a:rPr>
              <a:t>MergeSort</a:t>
            </a:r>
            <a:r>
              <a:rPr lang="en-US" altLang="zh-CN" sz="2400" dirty="0">
                <a:ea typeface="宋体" charset="-122"/>
              </a:rPr>
              <a:t> where </a:t>
            </a:r>
            <a:r>
              <a:rPr lang="en-US" altLang="zh-CN" sz="24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n</a:t>
            </a:r>
            <a:r>
              <a:rPr lang="en-US" altLang="zh-CN" sz="2400" dirty="0">
                <a:ea typeface="宋体" charset="-122"/>
              </a:rPr>
              <a:t> is the number of items to be sorted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Assume that </a:t>
            </a:r>
            <a:r>
              <a:rPr lang="en-US" altLang="zh-CN" sz="2400" dirty="0">
                <a:solidFill>
                  <a:schemeClr val="accent6"/>
                </a:solidFill>
                <a:latin typeface="Courier New" pitchFamily="49" charset="0"/>
                <a:ea typeface="宋体" charset="-122"/>
              </a:rPr>
              <a:t>n</a:t>
            </a:r>
            <a:r>
              <a:rPr lang="en-US" altLang="zh-CN" sz="2400" dirty="0">
                <a:ea typeface="宋体" charset="-122"/>
              </a:rPr>
              <a:t> is a power of 2.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Recurrence equation: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389354" y="3276600"/>
            <a:ext cx="4163846" cy="1600200"/>
          </a:xfrm>
          <a:prstGeom prst="rect">
            <a:avLst/>
          </a:prstGeom>
          <a:ln w="76200" cap="flat" cmpd="sng" algn="ctr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Divide: O(1) time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Conquer: 2T(n/2) time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Combine: O(n)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9800" y="5562600"/>
                <a:ext cx="5041445" cy="815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                       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562600"/>
                <a:ext cx="5041445" cy="8156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493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Merge Sort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820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800" dirty="0"/>
                  <a:t>Solve the recurrence relation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800" b="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Note: this is also the best running time so in fact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i="1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800" dirty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82000" cy="5181600"/>
              </a:xfrm>
              <a:blipFill rotWithShape="1">
                <a:blip r:embed="rId2"/>
                <a:stretch>
                  <a:fillRect l="-1455" t="-1176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998" y="1981200"/>
            <a:ext cx="5334001" cy="3200400"/>
          </a:xfrm>
          <a:prstGeom prst="rect">
            <a:avLst/>
          </a:prstGeom>
          <a:ln w="76200" cap="flat" cmpd="sng" algn="ctr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>
            <a:defPPr>
              <a:defRPr lang="en-US"/>
            </a:defPPr>
            <a:lvl1pPr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000" dirty="0"/>
              <a:t>T(n)	= 2T(n/2) + n</a:t>
            </a:r>
          </a:p>
          <a:p>
            <a:r>
              <a:rPr lang="en-US" altLang="zh-CN" sz="2000" dirty="0"/>
              <a:t>	= 2[2T(n/2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 + n/2] + n</a:t>
            </a:r>
            <a:endParaRPr lang="en-US" sz="2000" dirty="0"/>
          </a:p>
          <a:p>
            <a:r>
              <a:rPr lang="en-US" altLang="zh-CN" sz="2000" dirty="0"/>
              <a:t>	= 2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T(n/2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 + 2n</a:t>
            </a:r>
            <a:endParaRPr lang="en-US" sz="2000" dirty="0"/>
          </a:p>
          <a:p>
            <a:r>
              <a:rPr lang="en-US" sz="2000" dirty="0"/>
              <a:t>	=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3</a:t>
            </a:r>
            <a:r>
              <a:rPr lang="en-US" sz="2000" dirty="0"/>
              <a:t>T(n/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3</a:t>
            </a:r>
            <a:r>
              <a:rPr lang="en-US" sz="2000" dirty="0"/>
              <a:t>)</a:t>
            </a:r>
            <a:r>
              <a:rPr lang="en-US" altLang="zh-CN" sz="2000" dirty="0"/>
              <a:t> + 3n</a:t>
            </a:r>
          </a:p>
          <a:p>
            <a:r>
              <a:rPr lang="en-US" sz="2000" dirty="0"/>
              <a:t>	=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i</a:t>
            </a:r>
            <a:r>
              <a:rPr lang="en-US" sz="2000" dirty="0"/>
              <a:t>T(n/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i</a:t>
            </a:r>
            <a:r>
              <a:rPr lang="en-US" sz="2000" dirty="0"/>
              <a:t>) + i*n</a:t>
            </a:r>
          </a:p>
          <a:p>
            <a:r>
              <a:rPr lang="en-US" sz="2000" dirty="0"/>
              <a:t>Let </a:t>
            </a:r>
            <a:r>
              <a:rPr lang="en-US" sz="2000" dirty="0" err="1"/>
              <a:t>i</a:t>
            </a:r>
            <a:r>
              <a:rPr lang="en-US" sz="2000" dirty="0"/>
              <a:t>=log</a:t>
            </a:r>
            <a:r>
              <a:rPr lang="en-US" sz="2000" baseline="-25000" dirty="0"/>
              <a:t>2</a:t>
            </a:r>
            <a:r>
              <a:rPr lang="en-US" sz="2000" dirty="0"/>
              <a:t>(n):</a:t>
            </a:r>
          </a:p>
          <a:p>
            <a:r>
              <a:rPr lang="en-US" sz="2000" dirty="0"/>
              <a:t>T(n) 	= </a:t>
            </a:r>
            <a:r>
              <a:rPr lang="en-US" sz="2000" dirty="0" err="1"/>
              <a:t>nT</a:t>
            </a:r>
            <a:r>
              <a:rPr lang="en-US" sz="2000" dirty="0"/>
              <a:t>(n/n) + n*log(n)</a:t>
            </a:r>
          </a:p>
          <a:p>
            <a:r>
              <a:rPr lang="en-US" sz="2000" dirty="0"/>
              <a:t>	= O(n*log(n))</a:t>
            </a:r>
          </a:p>
        </p:txBody>
      </p:sp>
    </p:spTree>
    <p:extLst>
      <p:ext uri="{BB962C8B-B14F-4D97-AF65-F5344CB8AC3E}">
        <p14:creationId xmlns:p14="http://schemas.microsoft.com/office/powerpoint/2010/main" val="595905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n*log(n) is much faster than n</a:t>
            </a:r>
            <a:r>
              <a:rPr lang="en-US" altLang="zh-CN" baseline="30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!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6" y="1571500"/>
            <a:ext cx="9118134" cy="4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763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Divide and Conquer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 the problem is large, </a:t>
            </a:r>
            <a:r>
              <a:rPr lang="en-US" altLang="zh-CN" dirty="0">
                <a:solidFill>
                  <a:schemeClr val="accent6"/>
                </a:solidFill>
              </a:rPr>
              <a:t>break</a:t>
            </a:r>
            <a:r>
              <a:rPr lang="en-US" altLang="zh-CN" dirty="0"/>
              <a:t> it into sub-problems that are </a:t>
            </a:r>
            <a:r>
              <a:rPr lang="en-US" altLang="zh-CN" sz="3600" dirty="0">
                <a:solidFill>
                  <a:schemeClr val="accent6"/>
                </a:solidFill>
              </a:rPr>
              <a:t>smaller in size </a:t>
            </a:r>
            <a:r>
              <a:rPr lang="en-US" altLang="zh-CN" dirty="0"/>
              <a:t>but are  </a:t>
            </a:r>
            <a:r>
              <a:rPr lang="en-US" altLang="zh-CN" sz="4400" dirty="0">
                <a:solidFill>
                  <a:schemeClr val="accent6"/>
                </a:solidFill>
              </a:rPr>
              <a:t>similar in structure</a:t>
            </a:r>
            <a:r>
              <a:rPr lang="en-US" altLang="zh-CN" sz="4400" dirty="0"/>
              <a:t> </a:t>
            </a:r>
            <a:r>
              <a:rPr lang="en-US" altLang="zh-CN" dirty="0"/>
              <a:t>to the original problem, </a:t>
            </a:r>
            <a:r>
              <a:rPr lang="en-US" altLang="zh-CN" sz="6000" b="1" dirty="0">
                <a:solidFill>
                  <a:schemeClr val="accent6"/>
                </a:solidFill>
              </a:rPr>
              <a:t>recursively</a:t>
            </a:r>
            <a:r>
              <a:rPr lang="en-US" altLang="zh-CN" dirty="0"/>
              <a:t> solve the sub-problems, and finally </a:t>
            </a:r>
            <a:r>
              <a:rPr lang="en-US" altLang="zh-CN" sz="4400" dirty="0">
                <a:solidFill>
                  <a:schemeClr val="accent6"/>
                </a:solidFill>
              </a:rPr>
              <a:t>combine</a:t>
            </a:r>
            <a:r>
              <a:rPr lang="en-US" altLang="zh-CN" dirty="0">
                <a:solidFill>
                  <a:schemeClr val="accent6"/>
                </a:solidFill>
              </a:rPr>
              <a:t> </a:t>
            </a:r>
            <a:r>
              <a:rPr lang="en-US" altLang="zh-CN" dirty="0"/>
              <a:t>the sub-solutions into a final solution that solves the original problem.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Phases of DC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Divide: </a:t>
            </a:r>
            <a:r>
              <a:rPr lang="en-US" altLang="zh-CN" dirty="0">
                <a:solidFill>
                  <a:schemeClr val="accent6"/>
                </a:solidFill>
              </a:rPr>
              <a:t>top </a:t>
            </a:r>
            <a:r>
              <a:rPr lang="zh-CN" altLang="en-US" dirty="0">
                <a:solidFill>
                  <a:schemeClr val="accent6"/>
                </a:solidFill>
              </a:rPr>
              <a:t>→ </a:t>
            </a:r>
            <a:r>
              <a:rPr lang="en-US" altLang="zh-CN" dirty="0">
                <a:solidFill>
                  <a:schemeClr val="accent6"/>
                </a:solidFill>
              </a:rPr>
              <a:t>bottom</a:t>
            </a:r>
          </a:p>
          <a:p>
            <a:pPr lvl="1"/>
            <a:r>
              <a:rPr lang="en-US" altLang="zh-CN" dirty="0"/>
              <a:t>Divide a problem into sub-problems</a:t>
            </a:r>
          </a:p>
          <a:p>
            <a:r>
              <a:rPr lang="en-US" altLang="zh-CN" dirty="0"/>
              <a:t>Conquer: </a:t>
            </a:r>
            <a:r>
              <a:rPr lang="en-US" altLang="zh-CN" dirty="0">
                <a:solidFill>
                  <a:schemeClr val="accent6"/>
                </a:solidFill>
              </a:rPr>
              <a:t>bottom level</a:t>
            </a:r>
          </a:p>
          <a:p>
            <a:pPr lvl="1"/>
            <a:r>
              <a:rPr lang="en-US" altLang="zh-CN" dirty="0"/>
              <a:t>Solve the sub-problems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recursively</a:t>
            </a:r>
          </a:p>
          <a:p>
            <a:pPr lvl="1"/>
            <a:r>
              <a:rPr lang="en-US" altLang="zh-CN" dirty="0"/>
              <a:t>If the sub-problems are small enough, solve them as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base cases</a:t>
            </a:r>
          </a:p>
          <a:p>
            <a:r>
              <a:rPr lang="en-US" altLang="zh-CN" dirty="0"/>
              <a:t>Combine: </a:t>
            </a:r>
            <a:r>
              <a:rPr lang="en-US" altLang="zh-CN" dirty="0">
                <a:solidFill>
                  <a:schemeClr val="accent6"/>
                </a:solidFill>
              </a:rPr>
              <a:t>bottom </a:t>
            </a:r>
            <a:r>
              <a:rPr lang="zh-CN" altLang="en-US" dirty="0">
                <a:solidFill>
                  <a:schemeClr val="accent6"/>
                </a:solidFill>
              </a:rPr>
              <a:t>→</a:t>
            </a:r>
            <a:r>
              <a:rPr lang="en-US" altLang="zh-CN" dirty="0">
                <a:solidFill>
                  <a:schemeClr val="accent6"/>
                </a:solidFill>
              </a:rPr>
              <a:t> top</a:t>
            </a: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Combine the solutions to the sub-problems into that of the original problem</a:t>
            </a:r>
          </a:p>
          <a:p>
            <a:pPr lvl="1"/>
            <a:r>
              <a:rPr lang="en-US" altLang="zh-CN" dirty="0"/>
              <a:t>Usually the key!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8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Divide-Conquer-Combine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28479" y="2076603"/>
            <a:ext cx="3087043" cy="3024665"/>
            <a:chOff x="1143000" y="2388497"/>
            <a:chExt cx="1825858" cy="2421020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0" y="2947377"/>
              <a:ext cx="1825858" cy="1091223"/>
              <a:chOff x="1143000" y="2947377"/>
              <a:chExt cx="1825858" cy="1091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43000" y="2947377"/>
                <a:ext cx="835258" cy="1091223"/>
                <a:chOff x="1143000" y="2947377"/>
                <a:chExt cx="835258" cy="109122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143000" y="2947377"/>
                  <a:ext cx="762000" cy="228600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subproblem</a:t>
                  </a:r>
                  <a:endPara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143000" y="3556977"/>
                  <a:ext cx="762000" cy="481623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solution to</a:t>
                  </a:r>
                </a:p>
                <a:p>
                  <a:pPr algn="ctr"/>
                  <a:r>
                    <a:rPr lang="en-US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subproblem</a:t>
                  </a:r>
                  <a:endPara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19" idx="2"/>
                  <a:endCxn id="20" idx="0"/>
                </p:cNvCxnSpPr>
                <p:nvPr/>
              </p:nvCxnSpPr>
              <p:spPr>
                <a:xfrm>
                  <a:off x="1524000" y="3175977"/>
                  <a:ext cx="0" cy="381000"/>
                </a:xfrm>
                <a:prstGeom prst="straightConnector1">
                  <a:avLst/>
                </a:prstGeom>
                <a:ln w="3175">
                  <a:tailEnd type="arrow" w="med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524000" y="3150513"/>
                  <a:ext cx="454258" cy="3695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solve</a:t>
                  </a:r>
                </a:p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problem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133600" y="2947377"/>
                <a:ext cx="835258" cy="1091223"/>
                <a:chOff x="1143000" y="2947377"/>
                <a:chExt cx="835258" cy="1091223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1143000" y="2947377"/>
                  <a:ext cx="762000" cy="228600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subproblem</a:t>
                  </a:r>
                  <a:endPara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1143000" y="3556977"/>
                  <a:ext cx="762000" cy="481623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solution to</a:t>
                  </a:r>
                </a:p>
                <a:p>
                  <a:pPr algn="ctr"/>
                  <a:r>
                    <a:rPr lang="en-US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subproblem</a:t>
                  </a:r>
                  <a:endPara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17" name="Straight Arrow Connector 16"/>
                <p:cNvCxnSpPr>
                  <a:stCxn id="15" idx="2"/>
                  <a:endCxn id="16" idx="0"/>
                </p:cNvCxnSpPr>
                <p:nvPr/>
              </p:nvCxnSpPr>
              <p:spPr>
                <a:xfrm>
                  <a:off x="1524000" y="3175977"/>
                  <a:ext cx="0" cy="381000"/>
                </a:xfrm>
                <a:prstGeom prst="straightConnector1">
                  <a:avLst/>
                </a:prstGeom>
                <a:ln w="3175">
                  <a:tailEnd type="arrow" w="med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1524000" y="3150513"/>
                  <a:ext cx="454258" cy="3695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solve</a:t>
                  </a:r>
                </a:p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problem</a:t>
                  </a:r>
                </a:p>
              </p:txBody>
            </p:sp>
          </p:grpSp>
        </p:grpSp>
        <p:sp>
          <p:nvSpPr>
            <p:cNvPr id="7" name="Rounded Rectangle 6"/>
            <p:cNvSpPr/>
            <p:nvPr/>
          </p:nvSpPr>
          <p:spPr>
            <a:xfrm>
              <a:off x="1455615" y="2388497"/>
              <a:ext cx="1066800" cy="2286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problem</a:t>
              </a:r>
            </a:p>
          </p:txBody>
        </p:sp>
        <p:cxnSp>
          <p:nvCxnSpPr>
            <p:cNvPr id="8" name="Straight Arrow Connector 7"/>
            <p:cNvCxnSpPr>
              <a:stCxn id="7" idx="2"/>
              <a:endCxn id="19" idx="0"/>
            </p:cNvCxnSpPr>
            <p:nvPr/>
          </p:nvCxnSpPr>
          <p:spPr>
            <a:xfrm flipH="1">
              <a:off x="1524000" y="2617097"/>
              <a:ext cx="465015" cy="330280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2"/>
              <a:endCxn id="15" idx="0"/>
            </p:cNvCxnSpPr>
            <p:nvPr/>
          </p:nvCxnSpPr>
          <p:spPr>
            <a:xfrm>
              <a:off x="1989015" y="2617097"/>
              <a:ext cx="525585" cy="330280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1524000" y="4324885"/>
              <a:ext cx="1066800" cy="48463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solution to problem</a:t>
              </a:r>
            </a:p>
          </p:txBody>
        </p:sp>
        <p:cxnSp>
          <p:nvCxnSpPr>
            <p:cNvPr id="11" name="Straight Arrow Connector 10"/>
            <p:cNvCxnSpPr>
              <a:stCxn id="20" idx="2"/>
              <a:endCxn id="10" idx="0"/>
            </p:cNvCxnSpPr>
            <p:nvPr/>
          </p:nvCxnSpPr>
          <p:spPr>
            <a:xfrm>
              <a:off x="1524000" y="4038600"/>
              <a:ext cx="533400" cy="286285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6" idx="2"/>
              <a:endCxn id="10" idx="0"/>
            </p:cNvCxnSpPr>
            <p:nvPr/>
          </p:nvCxnSpPr>
          <p:spPr>
            <a:xfrm flipH="1">
              <a:off x="2057400" y="4038600"/>
              <a:ext cx="457200" cy="286285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194211" y="243840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34344" y="413478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57400" y="315200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conquer</a:t>
            </a:r>
          </a:p>
        </p:txBody>
      </p:sp>
    </p:spTree>
    <p:extLst>
      <p:ext uri="{BB962C8B-B14F-4D97-AF65-F5344CB8AC3E}">
        <p14:creationId xmlns:p14="http://schemas.microsoft.com/office/powerpoint/2010/main" val="432369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Bigger Divide-Conquer-Combine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058" name="Group 2057"/>
          <p:cNvGrpSpPr/>
          <p:nvPr/>
        </p:nvGrpSpPr>
        <p:grpSpPr>
          <a:xfrm>
            <a:off x="834112" y="2530231"/>
            <a:ext cx="2046785" cy="2297801"/>
            <a:chOff x="1143000" y="2454031"/>
            <a:chExt cx="2046785" cy="2297801"/>
          </a:xfrm>
        </p:grpSpPr>
        <p:grpSp>
          <p:nvGrpSpPr>
            <p:cNvPr id="17" name="Group 16"/>
            <p:cNvGrpSpPr/>
            <p:nvPr/>
          </p:nvGrpSpPr>
          <p:grpSpPr>
            <a:xfrm>
              <a:off x="1143000" y="2947377"/>
              <a:ext cx="2046785" cy="1091223"/>
              <a:chOff x="1143000" y="2947377"/>
              <a:chExt cx="2046785" cy="109122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43000" y="2947377"/>
                <a:ext cx="1056185" cy="1091223"/>
                <a:chOff x="1143000" y="2947377"/>
                <a:chExt cx="1056185" cy="1091223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1143000" y="2947377"/>
                  <a:ext cx="762000" cy="228600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subproblem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1143000" y="3556977"/>
                  <a:ext cx="762000" cy="481623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solution to</a:t>
                  </a:r>
                </a:p>
                <a:p>
                  <a:pPr algn="ctr"/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subproblem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7" name="Straight Arrow Connector 6"/>
                <p:cNvCxnSpPr>
                  <a:stCxn id="3" idx="2"/>
                  <a:endCxn id="6" idx="0"/>
                </p:cNvCxnSpPr>
                <p:nvPr/>
              </p:nvCxnSpPr>
              <p:spPr>
                <a:xfrm>
                  <a:off x="1524000" y="3175977"/>
                  <a:ext cx="0" cy="381000"/>
                </a:xfrm>
                <a:prstGeom prst="straightConnector1">
                  <a:avLst/>
                </a:prstGeom>
                <a:ln w="3175">
                  <a:tailEnd type="arrow" w="med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1524000" y="3150513"/>
                  <a:ext cx="6751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solve</a:t>
                  </a:r>
                </a:p>
                <a:p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problem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2133600" y="2947377"/>
                <a:ext cx="1056185" cy="1091223"/>
                <a:chOff x="1143000" y="2947377"/>
                <a:chExt cx="1056185" cy="1091223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1143000" y="2947377"/>
                  <a:ext cx="762000" cy="228600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subproblem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1143000" y="3556977"/>
                  <a:ext cx="762000" cy="481623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solution to</a:t>
                  </a:r>
                </a:p>
                <a:p>
                  <a:pPr algn="ctr"/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subproblem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27" name="Straight Arrow Connector 26"/>
                <p:cNvCxnSpPr>
                  <a:stCxn id="25" idx="2"/>
                  <a:endCxn id="26" idx="0"/>
                </p:cNvCxnSpPr>
                <p:nvPr/>
              </p:nvCxnSpPr>
              <p:spPr>
                <a:xfrm>
                  <a:off x="1524000" y="3175977"/>
                  <a:ext cx="0" cy="381000"/>
                </a:xfrm>
                <a:prstGeom prst="straightConnector1">
                  <a:avLst/>
                </a:prstGeom>
                <a:ln w="3175">
                  <a:tailEnd type="arrow" w="med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524000" y="3150513"/>
                  <a:ext cx="6751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solve</a:t>
                  </a:r>
                </a:p>
                <a:p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problem</a:t>
                  </a:r>
                </a:p>
              </p:txBody>
            </p:sp>
          </p:grpSp>
        </p:grpSp>
        <p:sp>
          <p:nvSpPr>
            <p:cNvPr id="29" name="Rounded Rectangle 28"/>
            <p:cNvSpPr/>
            <p:nvPr/>
          </p:nvSpPr>
          <p:spPr>
            <a:xfrm>
              <a:off x="1455615" y="2454031"/>
              <a:ext cx="1066800" cy="2286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subproblem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29" idx="2"/>
              <a:endCxn id="3" idx="0"/>
            </p:cNvCxnSpPr>
            <p:nvPr/>
          </p:nvCxnSpPr>
          <p:spPr>
            <a:xfrm flipH="1">
              <a:off x="1524000" y="2682631"/>
              <a:ext cx="465015" cy="264746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2"/>
              <a:endCxn id="25" idx="0"/>
            </p:cNvCxnSpPr>
            <p:nvPr/>
          </p:nvCxnSpPr>
          <p:spPr>
            <a:xfrm>
              <a:off x="1989015" y="2682631"/>
              <a:ext cx="525585" cy="264746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1524000" y="4267200"/>
              <a:ext cx="1066800" cy="48463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solution to </a:t>
              </a:r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subproblem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6" idx="2"/>
              <a:endCxn id="39" idx="0"/>
            </p:cNvCxnSpPr>
            <p:nvPr/>
          </p:nvCxnSpPr>
          <p:spPr>
            <a:xfrm>
              <a:off x="1524000" y="4038600"/>
              <a:ext cx="533400" cy="228600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2"/>
              <a:endCxn id="39" idx="0"/>
            </p:cNvCxnSpPr>
            <p:nvPr/>
          </p:nvCxnSpPr>
          <p:spPr>
            <a:xfrm flipH="1">
              <a:off x="2057400" y="4038600"/>
              <a:ext cx="457200" cy="228600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825927" y="2530231"/>
            <a:ext cx="2046785" cy="2297801"/>
            <a:chOff x="1143000" y="2454031"/>
            <a:chExt cx="2046785" cy="2297801"/>
          </a:xfrm>
        </p:grpSpPr>
        <p:grpSp>
          <p:nvGrpSpPr>
            <p:cNvPr id="48" name="Group 47"/>
            <p:cNvGrpSpPr/>
            <p:nvPr/>
          </p:nvGrpSpPr>
          <p:grpSpPr>
            <a:xfrm>
              <a:off x="1143000" y="2947377"/>
              <a:ext cx="2046785" cy="1091223"/>
              <a:chOff x="1143000" y="2947377"/>
              <a:chExt cx="2046785" cy="1091223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143000" y="2947377"/>
                <a:ext cx="1056185" cy="1091223"/>
                <a:chOff x="1143000" y="2947377"/>
                <a:chExt cx="1056185" cy="1091223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143000" y="2947377"/>
                  <a:ext cx="762000" cy="228600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subproblem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1143000" y="3556977"/>
                  <a:ext cx="762000" cy="481623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solution to</a:t>
                  </a:r>
                </a:p>
                <a:p>
                  <a:pPr algn="ctr"/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subproblem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63" name="Straight Arrow Connector 62"/>
                <p:cNvCxnSpPr>
                  <a:stCxn id="61" idx="2"/>
                  <a:endCxn id="62" idx="0"/>
                </p:cNvCxnSpPr>
                <p:nvPr/>
              </p:nvCxnSpPr>
              <p:spPr>
                <a:xfrm>
                  <a:off x="1524000" y="3175977"/>
                  <a:ext cx="0" cy="381000"/>
                </a:xfrm>
                <a:prstGeom prst="straightConnector1">
                  <a:avLst/>
                </a:prstGeom>
                <a:ln w="3175">
                  <a:tailEnd type="arrow" w="med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/>
                <p:cNvSpPr txBox="1"/>
                <p:nvPr/>
              </p:nvSpPr>
              <p:spPr>
                <a:xfrm>
                  <a:off x="1524000" y="3150513"/>
                  <a:ext cx="6751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solve</a:t>
                  </a:r>
                </a:p>
                <a:p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problem</a:t>
                  </a: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2133600" y="2947377"/>
                <a:ext cx="1056185" cy="1091223"/>
                <a:chOff x="1143000" y="2947377"/>
                <a:chExt cx="1056185" cy="1091223"/>
              </a:xfrm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1143000" y="2947377"/>
                  <a:ext cx="762000" cy="228600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subproblem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1143000" y="3556977"/>
                  <a:ext cx="762000" cy="481623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solution to</a:t>
                  </a:r>
                </a:p>
                <a:p>
                  <a:pPr algn="ctr"/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subproblem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59" name="Straight Arrow Connector 58"/>
                <p:cNvCxnSpPr>
                  <a:stCxn id="57" idx="2"/>
                  <a:endCxn id="58" idx="0"/>
                </p:cNvCxnSpPr>
                <p:nvPr/>
              </p:nvCxnSpPr>
              <p:spPr>
                <a:xfrm>
                  <a:off x="1524000" y="3175977"/>
                  <a:ext cx="0" cy="381000"/>
                </a:xfrm>
                <a:prstGeom prst="straightConnector1">
                  <a:avLst/>
                </a:prstGeom>
                <a:ln w="3175">
                  <a:tailEnd type="arrow" w="med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1524000" y="3150513"/>
                  <a:ext cx="6751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solve</a:t>
                  </a:r>
                </a:p>
                <a:p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problem</a:t>
                  </a:r>
                </a:p>
              </p:txBody>
            </p:sp>
          </p:grpSp>
        </p:grpSp>
        <p:sp>
          <p:nvSpPr>
            <p:cNvPr id="49" name="Rounded Rectangle 48"/>
            <p:cNvSpPr/>
            <p:nvPr/>
          </p:nvSpPr>
          <p:spPr>
            <a:xfrm>
              <a:off x="1455615" y="2454031"/>
              <a:ext cx="1066800" cy="2286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subproblem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2"/>
              <a:endCxn id="61" idx="0"/>
            </p:cNvCxnSpPr>
            <p:nvPr/>
          </p:nvCxnSpPr>
          <p:spPr>
            <a:xfrm flipH="1">
              <a:off x="1524000" y="2682631"/>
              <a:ext cx="465015" cy="264746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9" idx="2"/>
              <a:endCxn id="57" idx="0"/>
            </p:cNvCxnSpPr>
            <p:nvPr/>
          </p:nvCxnSpPr>
          <p:spPr>
            <a:xfrm>
              <a:off x="1989015" y="2682631"/>
              <a:ext cx="525585" cy="264746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1524000" y="4267200"/>
              <a:ext cx="1066800" cy="48463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solution to </a:t>
              </a:r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subproblem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62" idx="2"/>
              <a:endCxn id="52" idx="0"/>
            </p:cNvCxnSpPr>
            <p:nvPr/>
          </p:nvCxnSpPr>
          <p:spPr>
            <a:xfrm>
              <a:off x="1524000" y="4038600"/>
              <a:ext cx="533400" cy="228600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8" idx="2"/>
              <a:endCxn id="52" idx="0"/>
            </p:cNvCxnSpPr>
            <p:nvPr/>
          </p:nvCxnSpPr>
          <p:spPr>
            <a:xfrm flipH="1">
              <a:off x="2057400" y="4038600"/>
              <a:ext cx="457200" cy="228600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ounded Rectangle 64"/>
          <p:cNvSpPr/>
          <p:nvPr/>
        </p:nvSpPr>
        <p:spPr>
          <a:xfrm>
            <a:off x="2029866" y="2049585"/>
            <a:ext cx="1299307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subproblem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stCxn id="65" idx="2"/>
            <a:endCxn id="29" idx="0"/>
          </p:cNvCxnSpPr>
          <p:nvPr/>
        </p:nvCxnSpPr>
        <p:spPr>
          <a:xfrm flipH="1">
            <a:off x="1680127" y="2278185"/>
            <a:ext cx="999393" cy="252046"/>
          </a:xfrm>
          <a:prstGeom prst="straightConnector1">
            <a:avLst/>
          </a:prstGeom>
          <a:ln w="3175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2"/>
            <a:endCxn id="49" idx="0"/>
          </p:cNvCxnSpPr>
          <p:nvPr/>
        </p:nvCxnSpPr>
        <p:spPr>
          <a:xfrm>
            <a:off x="2679520" y="2278185"/>
            <a:ext cx="992422" cy="252046"/>
          </a:xfrm>
          <a:prstGeom prst="straightConnector1">
            <a:avLst/>
          </a:prstGeom>
          <a:ln w="3175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2140127" y="5077968"/>
            <a:ext cx="1299307" cy="4846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to</a:t>
            </a:r>
          </a:p>
          <a:p>
            <a:pPr algn="ctr"/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subproblem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Arrow Connector 75"/>
          <p:cNvCxnSpPr>
            <a:stCxn id="39" idx="2"/>
            <a:endCxn id="75" idx="0"/>
          </p:cNvCxnSpPr>
          <p:nvPr/>
        </p:nvCxnSpPr>
        <p:spPr>
          <a:xfrm>
            <a:off x="1748512" y="4828032"/>
            <a:ext cx="1041269" cy="249936"/>
          </a:xfrm>
          <a:prstGeom prst="straightConnector1">
            <a:avLst/>
          </a:prstGeom>
          <a:ln w="3175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2" idx="2"/>
            <a:endCxn id="75" idx="0"/>
          </p:cNvCxnSpPr>
          <p:nvPr/>
        </p:nvCxnSpPr>
        <p:spPr>
          <a:xfrm flipH="1">
            <a:off x="2789781" y="4828032"/>
            <a:ext cx="950546" cy="249936"/>
          </a:xfrm>
          <a:prstGeom prst="straightConnector1">
            <a:avLst/>
          </a:prstGeom>
          <a:ln w="3175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4819958" y="2049585"/>
            <a:ext cx="4038600" cy="3513015"/>
            <a:chOff x="762000" y="2201985"/>
            <a:chExt cx="4038600" cy="3513015"/>
          </a:xfrm>
        </p:grpSpPr>
        <p:grpSp>
          <p:nvGrpSpPr>
            <p:cNvPr id="84" name="Group 83"/>
            <p:cNvGrpSpPr/>
            <p:nvPr/>
          </p:nvGrpSpPr>
          <p:grpSpPr>
            <a:xfrm>
              <a:off x="762000" y="2682631"/>
              <a:ext cx="2046785" cy="2297801"/>
              <a:chOff x="1143000" y="2454031"/>
              <a:chExt cx="2046785" cy="2297801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43000" y="2947377"/>
                <a:ext cx="2046785" cy="1091223"/>
                <a:chOff x="1143000" y="2947377"/>
                <a:chExt cx="2046785" cy="1091223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1143000" y="2947377"/>
                  <a:ext cx="1056185" cy="1091223"/>
                  <a:chOff x="1143000" y="2947377"/>
                  <a:chExt cx="1056185" cy="1091223"/>
                </a:xfrm>
              </p:grpSpPr>
              <p:sp>
                <p:nvSpPr>
                  <p:cNvPr id="122" name="Rounded Rectangle 121"/>
                  <p:cNvSpPr/>
                  <p:nvPr/>
                </p:nvSpPr>
                <p:spPr>
                  <a:xfrm>
                    <a:off x="1143000" y="2947377"/>
                    <a:ext cx="762000" cy="228600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10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subproblem</a:t>
                    </a:r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3" name="Rounded Rectangle 122"/>
                  <p:cNvSpPr/>
                  <p:nvPr/>
                </p:nvSpPr>
                <p:spPr>
                  <a:xfrm>
                    <a:off x="1143000" y="3556977"/>
                    <a:ext cx="762000" cy="481623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solution to</a:t>
                    </a:r>
                  </a:p>
                  <a:p>
                    <a:pPr algn="ctr"/>
                    <a:r>
                      <a:rPr lang="en-US" sz="10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subproblem</a:t>
                    </a:r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24" name="Straight Arrow Connector 123"/>
                  <p:cNvCxnSpPr>
                    <a:stCxn id="122" idx="2"/>
                    <a:endCxn id="123" idx="0"/>
                  </p:cNvCxnSpPr>
                  <p:nvPr/>
                </p:nvCxnSpPr>
                <p:spPr>
                  <a:xfrm>
                    <a:off x="1524000" y="3175977"/>
                    <a:ext cx="0" cy="381000"/>
                  </a:xfrm>
                  <a:prstGeom prst="straightConnector1">
                    <a:avLst/>
                  </a:prstGeom>
                  <a:ln w="3175">
                    <a:tailEnd type="arrow" w="med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1524000" y="3150513"/>
                    <a:ext cx="6751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solve</a:t>
                    </a:r>
                  </a:p>
                  <a:p>
                    <a:r>
                      <a: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problem</a:t>
                    </a: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2133600" y="2947377"/>
                  <a:ext cx="1056185" cy="1091223"/>
                  <a:chOff x="1143000" y="2947377"/>
                  <a:chExt cx="1056185" cy="1091223"/>
                </a:xfrm>
              </p:grpSpPr>
              <p:sp>
                <p:nvSpPr>
                  <p:cNvPr id="118" name="Rounded Rectangle 117"/>
                  <p:cNvSpPr/>
                  <p:nvPr/>
                </p:nvSpPr>
                <p:spPr>
                  <a:xfrm>
                    <a:off x="1143000" y="2947377"/>
                    <a:ext cx="762000" cy="228600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10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subproblem</a:t>
                    </a:r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1143000" y="3556977"/>
                    <a:ext cx="762000" cy="481623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solution to</a:t>
                    </a:r>
                  </a:p>
                  <a:p>
                    <a:pPr algn="ctr"/>
                    <a:r>
                      <a:rPr lang="en-US" sz="10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subproblem</a:t>
                    </a:r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20" name="Straight Arrow Connector 119"/>
                  <p:cNvCxnSpPr>
                    <a:stCxn id="118" idx="2"/>
                    <a:endCxn id="119" idx="0"/>
                  </p:cNvCxnSpPr>
                  <p:nvPr/>
                </p:nvCxnSpPr>
                <p:spPr>
                  <a:xfrm>
                    <a:off x="1524000" y="3175977"/>
                    <a:ext cx="0" cy="381000"/>
                  </a:xfrm>
                  <a:prstGeom prst="straightConnector1">
                    <a:avLst/>
                  </a:prstGeom>
                  <a:ln w="3175">
                    <a:tailEnd type="arrow" w="med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524000" y="3150513"/>
                    <a:ext cx="6751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solve</a:t>
                    </a:r>
                  </a:p>
                  <a:p>
                    <a:r>
                      <a: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problem</a:t>
                    </a:r>
                  </a:p>
                </p:txBody>
              </p:sp>
            </p:grpSp>
          </p:grpSp>
          <p:sp>
            <p:nvSpPr>
              <p:cNvPr id="110" name="Rounded Rectangle 109"/>
              <p:cNvSpPr/>
              <p:nvPr/>
            </p:nvSpPr>
            <p:spPr>
              <a:xfrm>
                <a:off x="1455615" y="2454031"/>
                <a:ext cx="1066800" cy="2286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subproblem</a:t>
                </a:r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11" name="Straight Arrow Connector 110"/>
              <p:cNvCxnSpPr>
                <a:stCxn id="110" idx="2"/>
                <a:endCxn id="122" idx="0"/>
              </p:cNvCxnSpPr>
              <p:nvPr/>
            </p:nvCxnSpPr>
            <p:spPr>
              <a:xfrm flipH="1">
                <a:off x="1524000" y="2682631"/>
                <a:ext cx="465015" cy="264746"/>
              </a:xfrm>
              <a:prstGeom prst="straightConnector1">
                <a:avLst/>
              </a:prstGeom>
              <a:ln w="3175">
                <a:tailEnd type="arrow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110" idx="2"/>
                <a:endCxn id="118" idx="0"/>
              </p:cNvCxnSpPr>
              <p:nvPr/>
            </p:nvCxnSpPr>
            <p:spPr>
              <a:xfrm>
                <a:off x="1989015" y="2682631"/>
                <a:ext cx="525585" cy="264746"/>
              </a:xfrm>
              <a:prstGeom prst="straightConnector1">
                <a:avLst/>
              </a:prstGeom>
              <a:ln w="3175">
                <a:tailEnd type="arrow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Rounded Rectangle 112"/>
              <p:cNvSpPr/>
              <p:nvPr/>
            </p:nvSpPr>
            <p:spPr>
              <a:xfrm>
                <a:off x="1524000" y="4267200"/>
                <a:ext cx="1066800" cy="48463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solution to </a:t>
                </a:r>
                <a:r>
                  <a:rPr lang="en-US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subproblem</a:t>
                </a:r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14" name="Straight Arrow Connector 113"/>
              <p:cNvCxnSpPr>
                <a:stCxn id="123" idx="2"/>
                <a:endCxn id="113" idx="0"/>
              </p:cNvCxnSpPr>
              <p:nvPr/>
            </p:nvCxnSpPr>
            <p:spPr>
              <a:xfrm>
                <a:off x="1524000" y="4038600"/>
                <a:ext cx="533400" cy="228600"/>
              </a:xfrm>
              <a:prstGeom prst="straightConnector1">
                <a:avLst/>
              </a:prstGeom>
              <a:ln w="3175">
                <a:tailEnd type="arrow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19" idx="2"/>
                <a:endCxn id="113" idx="0"/>
              </p:cNvCxnSpPr>
              <p:nvPr/>
            </p:nvCxnSpPr>
            <p:spPr>
              <a:xfrm flipH="1">
                <a:off x="2057400" y="4038600"/>
                <a:ext cx="457200" cy="228600"/>
              </a:xfrm>
              <a:prstGeom prst="straightConnector1">
                <a:avLst/>
              </a:prstGeom>
              <a:ln w="3175">
                <a:tailEnd type="arrow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2753815" y="2682631"/>
              <a:ext cx="2046785" cy="2297801"/>
              <a:chOff x="1143000" y="2454031"/>
              <a:chExt cx="2046785" cy="2297801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1143000" y="2947377"/>
                <a:ext cx="2046785" cy="1091223"/>
                <a:chOff x="1143000" y="2947377"/>
                <a:chExt cx="2046785" cy="1091223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1143000" y="2947377"/>
                  <a:ext cx="1056185" cy="1091223"/>
                  <a:chOff x="1143000" y="2947377"/>
                  <a:chExt cx="1056185" cy="1091223"/>
                </a:xfrm>
              </p:grpSpPr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1143000" y="2947377"/>
                    <a:ext cx="762000" cy="228600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10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subproblem</a:t>
                    </a:r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Rounded Rectangle 105"/>
                  <p:cNvSpPr/>
                  <p:nvPr/>
                </p:nvSpPr>
                <p:spPr>
                  <a:xfrm>
                    <a:off x="1143000" y="3556977"/>
                    <a:ext cx="762000" cy="481623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solution to</a:t>
                    </a:r>
                  </a:p>
                  <a:p>
                    <a:pPr algn="ctr"/>
                    <a:r>
                      <a:rPr lang="en-US" sz="10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subproblem</a:t>
                    </a:r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07" name="Straight Arrow Connector 106"/>
                  <p:cNvCxnSpPr>
                    <a:stCxn id="105" idx="2"/>
                    <a:endCxn id="106" idx="0"/>
                  </p:cNvCxnSpPr>
                  <p:nvPr/>
                </p:nvCxnSpPr>
                <p:spPr>
                  <a:xfrm>
                    <a:off x="1524000" y="3175977"/>
                    <a:ext cx="0" cy="381000"/>
                  </a:xfrm>
                  <a:prstGeom prst="straightConnector1">
                    <a:avLst/>
                  </a:prstGeom>
                  <a:ln w="3175">
                    <a:tailEnd type="arrow" w="med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524000" y="3150513"/>
                    <a:ext cx="6751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solve</a:t>
                    </a:r>
                  </a:p>
                  <a:p>
                    <a:r>
                      <a: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problem</a:t>
                    </a: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2133600" y="2947377"/>
                  <a:ext cx="1056185" cy="1091223"/>
                  <a:chOff x="1143000" y="2947377"/>
                  <a:chExt cx="1056185" cy="1091223"/>
                </a:xfrm>
              </p:grpSpPr>
              <p:sp>
                <p:nvSpPr>
                  <p:cNvPr id="101" name="Rounded Rectangle 100"/>
                  <p:cNvSpPr/>
                  <p:nvPr/>
                </p:nvSpPr>
                <p:spPr>
                  <a:xfrm>
                    <a:off x="1143000" y="2947377"/>
                    <a:ext cx="762000" cy="228600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10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subproblem</a:t>
                    </a:r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2" name="Rounded Rectangle 101"/>
                  <p:cNvSpPr/>
                  <p:nvPr/>
                </p:nvSpPr>
                <p:spPr>
                  <a:xfrm>
                    <a:off x="1143000" y="3556977"/>
                    <a:ext cx="762000" cy="481623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solution to</a:t>
                    </a:r>
                  </a:p>
                  <a:p>
                    <a:pPr algn="ctr"/>
                    <a:r>
                      <a:rPr lang="en-US" sz="10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subproblem</a:t>
                    </a:r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03" name="Straight Arrow Connector 102"/>
                  <p:cNvCxnSpPr>
                    <a:stCxn id="101" idx="2"/>
                    <a:endCxn id="102" idx="0"/>
                  </p:cNvCxnSpPr>
                  <p:nvPr/>
                </p:nvCxnSpPr>
                <p:spPr>
                  <a:xfrm>
                    <a:off x="1524000" y="3175977"/>
                    <a:ext cx="0" cy="381000"/>
                  </a:xfrm>
                  <a:prstGeom prst="straightConnector1">
                    <a:avLst/>
                  </a:prstGeom>
                  <a:ln w="3175">
                    <a:tailEnd type="arrow" w="med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524000" y="3150513"/>
                    <a:ext cx="6751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solve</a:t>
                    </a:r>
                  </a:p>
                  <a:p>
                    <a:r>
                      <a: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problem</a:t>
                    </a:r>
                  </a:p>
                </p:txBody>
              </p:sp>
            </p:grpSp>
          </p:grpSp>
          <p:sp>
            <p:nvSpPr>
              <p:cNvPr id="93" name="Rounded Rectangle 92"/>
              <p:cNvSpPr/>
              <p:nvPr/>
            </p:nvSpPr>
            <p:spPr>
              <a:xfrm>
                <a:off x="1455615" y="2454031"/>
                <a:ext cx="1066800" cy="2286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subproblem</a:t>
                </a:r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2"/>
                <a:endCxn id="105" idx="0"/>
              </p:cNvCxnSpPr>
              <p:nvPr/>
            </p:nvCxnSpPr>
            <p:spPr>
              <a:xfrm flipH="1">
                <a:off x="1524000" y="2682631"/>
                <a:ext cx="465015" cy="264746"/>
              </a:xfrm>
              <a:prstGeom prst="straightConnector1">
                <a:avLst/>
              </a:prstGeom>
              <a:ln w="3175">
                <a:tailEnd type="arrow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93" idx="2"/>
                <a:endCxn id="101" idx="0"/>
              </p:cNvCxnSpPr>
              <p:nvPr/>
            </p:nvCxnSpPr>
            <p:spPr>
              <a:xfrm>
                <a:off x="1989015" y="2682631"/>
                <a:ext cx="525585" cy="264746"/>
              </a:xfrm>
              <a:prstGeom prst="straightConnector1">
                <a:avLst/>
              </a:prstGeom>
              <a:ln w="3175">
                <a:tailEnd type="arrow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Rounded Rectangle 95"/>
              <p:cNvSpPr/>
              <p:nvPr/>
            </p:nvSpPr>
            <p:spPr>
              <a:xfrm>
                <a:off x="1524000" y="4267200"/>
                <a:ext cx="1066800" cy="48463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solution to </a:t>
                </a:r>
                <a:r>
                  <a:rPr lang="en-US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subproblem</a:t>
                </a:r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97" name="Straight Arrow Connector 96"/>
              <p:cNvCxnSpPr>
                <a:stCxn id="106" idx="2"/>
                <a:endCxn id="96" idx="0"/>
              </p:cNvCxnSpPr>
              <p:nvPr/>
            </p:nvCxnSpPr>
            <p:spPr>
              <a:xfrm>
                <a:off x="1524000" y="4038600"/>
                <a:ext cx="533400" cy="228600"/>
              </a:xfrm>
              <a:prstGeom prst="straightConnector1">
                <a:avLst/>
              </a:prstGeom>
              <a:ln w="3175">
                <a:tailEnd type="arrow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2" idx="2"/>
                <a:endCxn id="96" idx="0"/>
              </p:cNvCxnSpPr>
              <p:nvPr/>
            </p:nvCxnSpPr>
            <p:spPr>
              <a:xfrm flipH="1">
                <a:off x="2057400" y="4038600"/>
                <a:ext cx="457200" cy="228600"/>
              </a:xfrm>
              <a:prstGeom prst="straightConnector1">
                <a:avLst/>
              </a:prstGeom>
              <a:ln w="3175">
                <a:tailEnd type="arrow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Rounded Rectangle 85"/>
            <p:cNvSpPr/>
            <p:nvPr/>
          </p:nvSpPr>
          <p:spPr>
            <a:xfrm>
              <a:off x="1957754" y="2201985"/>
              <a:ext cx="1299307" cy="2286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subproblem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86" idx="2"/>
              <a:endCxn id="110" idx="0"/>
            </p:cNvCxnSpPr>
            <p:nvPr/>
          </p:nvCxnSpPr>
          <p:spPr>
            <a:xfrm flipH="1">
              <a:off x="1608015" y="2430585"/>
              <a:ext cx="999393" cy="252046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6" idx="2"/>
              <a:endCxn id="93" idx="0"/>
            </p:cNvCxnSpPr>
            <p:nvPr/>
          </p:nvCxnSpPr>
          <p:spPr>
            <a:xfrm>
              <a:off x="2607408" y="2430585"/>
              <a:ext cx="992422" cy="252046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2068015" y="5230368"/>
              <a:ext cx="1299307" cy="48463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solution to</a:t>
              </a:r>
            </a:p>
            <a:p>
              <a:pPr algn="ctr"/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subproblem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113" idx="2"/>
              <a:endCxn id="89" idx="0"/>
            </p:cNvCxnSpPr>
            <p:nvPr/>
          </p:nvCxnSpPr>
          <p:spPr>
            <a:xfrm>
              <a:off x="1676400" y="4980432"/>
              <a:ext cx="1041269" cy="249936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96" idx="2"/>
              <a:endCxn id="89" idx="0"/>
            </p:cNvCxnSpPr>
            <p:nvPr/>
          </p:nvCxnSpPr>
          <p:spPr>
            <a:xfrm flipH="1">
              <a:off x="2717669" y="4980432"/>
              <a:ext cx="950546" cy="249936"/>
            </a:xfrm>
            <a:prstGeom prst="straightConnector1">
              <a:avLst/>
            </a:prstGeom>
            <a:ln w="3175"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ounded Rectangle 125"/>
          <p:cNvSpPr/>
          <p:nvPr/>
        </p:nvSpPr>
        <p:spPr>
          <a:xfrm>
            <a:off x="3912690" y="5916168"/>
            <a:ext cx="1722022" cy="4846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to</a:t>
            </a:r>
          </a:p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745636" y="1447800"/>
            <a:ext cx="1722022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</a:p>
        </p:txBody>
      </p:sp>
      <p:cxnSp>
        <p:nvCxnSpPr>
          <p:cNvPr id="128" name="Straight Arrow Connector 127"/>
          <p:cNvCxnSpPr>
            <a:stCxn id="127" idx="2"/>
            <a:endCxn id="65" idx="0"/>
          </p:cNvCxnSpPr>
          <p:nvPr/>
        </p:nvCxnSpPr>
        <p:spPr>
          <a:xfrm flipH="1">
            <a:off x="2679520" y="1676400"/>
            <a:ext cx="1927127" cy="373185"/>
          </a:xfrm>
          <a:prstGeom prst="straightConnector1">
            <a:avLst/>
          </a:prstGeom>
          <a:ln w="3175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2"/>
            <a:endCxn id="86" idx="0"/>
          </p:cNvCxnSpPr>
          <p:nvPr/>
        </p:nvCxnSpPr>
        <p:spPr>
          <a:xfrm>
            <a:off x="4606647" y="1676400"/>
            <a:ext cx="2058719" cy="373185"/>
          </a:xfrm>
          <a:prstGeom prst="straightConnector1">
            <a:avLst/>
          </a:prstGeom>
          <a:ln w="3175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9" idx="2"/>
            <a:endCxn id="126" idx="0"/>
          </p:cNvCxnSpPr>
          <p:nvPr/>
        </p:nvCxnSpPr>
        <p:spPr>
          <a:xfrm flipH="1">
            <a:off x="4773701" y="5562600"/>
            <a:ext cx="2001926" cy="353568"/>
          </a:xfrm>
          <a:prstGeom prst="straightConnector1">
            <a:avLst/>
          </a:prstGeom>
          <a:ln w="3175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75" idx="2"/>
            <a:endCxn id="126" idx="0"/>
          </p:cNvCxnSpPr>
          <p:nvPr/>
        </p:nvCxnSpPr>
        <p:spPr>
          <a:xfrm>
            <a:off x="2789781" y="5562600"/>
            <a:ext cx="1983920" cy="353568"/>
          </a:xfrm>
          <a:prstGeom prst="straightConnector1">
            <a:avLst/>
          </a:prstGeom>
          <a:ln w="3175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339312" y="173497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divide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438400" y="228600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divide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400800" y="228600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divide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447800" y="280177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divide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424912" y="280177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divide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406112" y="280177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divide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387312" y="280177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divide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52400" y="3335179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conquer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371600" y="40386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combine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428394" y="40386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380892" y="4046415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390794" y="40386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combine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438400" y="48006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combine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476394" y="48006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combine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419600" y="56388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97832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Create a class, </a:t>
            </a:r>
            <a:r>
              <a:rPr lang="en-US" altLang="zh-CN" dirty="0">
                <a:solidFill>
                  <a:schemeClr val="accent6"/>
                </a:solidFill>
              </a:rPr>
              <a:t>Sorting2</a:t>
            </a:r>
            <a:r>
              <a:rPr lang="en-US" altLang="zh-CN" dirty="0"/>
              <a:t>, which includes at least four static methods</a:t>
            </a:r>
          </a:p>
          <a:p>
            <a:pPr lvl="1"/>
            <a:r>
              <a:rPr lang="en-US" altLang="zh-CN" dirty="0"/>
              <a:t>public static void </a:t>
            </a:r>
            <a:r>
              <a:rPr lang="en-US" altLang="zh-CN" dirty="0" err="1"/>
              <a:t>insertionSort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[] A)</a:t>
            </a:r>
          </a:p>
          <a:p>
            <a:pPr lvl="1"/>
            <a:r>
              <a:rPr lang="en-US" altLang="zh-CN" dirty="0"/>
              <a:t>Two overloading </a:t>
            </a:r>
            <a:r>
              <a:rPr lang="en-US" altLang="zh-CN" dirty="0" err="1"/>
              <a:t>mergeSort</a:t>
            </a:r>
            <a:r>
              <a:rPr lang="en-US" altLang="zh-CN" dirty="0"/>
              <a:t> methods</a:t>
            </a:r>
          </a:p>
          <a:p>
            <a:pPr lvl="2"/>
            <a:r>
              <a:rPr lang="en-US" altLang="zh-CN" dirty="0"/>
              <a:t>public static void </a:t>
            </a:r>
            <a:r>
              <a:rPr lang="en-US" altLang="zh-CN" dirty="0" err="1"/>
              <a:t>mergeSort</a:t>
            </a:r>
            <a:r>
              <a:rPr lang="en-US" altLang="zh-CN" dirty="0"/>
              <a:t>(int[] A)</a:t>
            </a:r>
          </a:p>
          <a:p>
            <a:pPr lvl="2"/>
            <a:r>
              <a:rPr lang="en-US" altLang="zh-CN" dirty="0"/>
              <a:t>private static void </a:t>
            </a:r>
            <a:r>
              <a:rPr lang="en-US" altLang="zh-CN" dirty="0" err="1"/>
              <a:t>mergeSort</a:t>
            </a:r>
            <a:r>
              <a:rPr lang="en-US" altLang="zh-CN" dirty="0"/>
              <a:t>(int[] A, int left, int right)</a:t>
            </a:r>
          </a:p>
          <a:p>
            <a:pPr lvl="2"/>
            <a:r>
              <a:rPr lang="en-US" altLang="zh-CN" dirty="0"/>
              <a:t>The first one is public and is for the user to call</a:t>
            </a:r>
          </a:p>
          <a:p>
            <a:pPr lvl="2"/>
            <a:r>
              <a:rPr lang="en-US" altLang="zh-CN" dirty="0"/>
              <a:t>The second one is private and recursive</a:t>
            </a:r>
          </a:p>
          <a:p>
            <a:pPr lvl="2"/>
            <a:r>
              <a:rPr lang="en-US" altLang="zh-CN" dirty="0"/>
              <a:t>The second one is called by the first one</a:t>
            </a:r>
          </a:p>
          <a:p>
            <a:pPr lvl="1"/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Auxiliary methods may be defined</a:t>
            </a:r>
          </a:p>
          <a:p>
            <a:r>
              <a:rPr lang="en-US" altLang="zh-CN" dirty="0"/>
              <a:t>Submit </a:t>
            </a:r>
            <a:r>
              <a:rPr lang="en-US" altLang="zh-CN" dirty="0">
                <a:solidFill>
                  <a:schemeClr val="accent6"/>
                </a:solidFill>
              </a:rPr>
              <a:t>Sorting2.java </a:t>
            </a:r>
            <a:r>
              <a:rPr lang="en-US" altLang="zh-CN" dirty="0"/>
              <a:t>to iSpace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4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public static void </a:t>
            </a:r>
            <a:r>
              <a:rPr lang="en-US" altLang="zh-CN" dirty="0" err="1">
                <a:solidFill>
                  <a:schemeClr val="accent6"/>
                </a:solidFill>
              </a:rPr>
              <a:t>insertionSort</a:t>
            </a:r>
            <a:r>
              <a:rPr lang="en-US" altLang="zh-CN" dirty="0">
                <a:solidFill>
                  <a:schemeClr val="accent6"/>
                </a:solidFill>
              </a:rPr>
              <a:t>(</a:t>
            </a:r>
            <a:r>
              <a:rPr lang="en-US" altLang="zh-CN" dirty="0" err="1">
                <a:solidFill>
                  <a:schemeClr val="accent6"/>
                </a:solidFill>
              </a:rPr>
              <a:t>int</a:t>
            </a:r>
            <a:r>
              <a:rPr lang="en-US" altLang="zh-CN" dirty="0">
                <a:solidFill>
                  <a:schemeClr val="accent6"/>
                </a:solidFill>
              </a:rPr>
              <a:t>[] A)</a:t>
            </a:r>
          </a:p>
          <a:p>
            <a:pPr lvl="1"/>
            <a:r>
              <a:rPr lang="en-US" altLang="zh-CN" i="1" dirty="0"/>
              <a:t>A</a:t>
            </a:r>
            <a:r>
              <a:rPr lang="en-US" altLang="zh-CN" dirty="0"/>
              <a:t> is an array of integers</a:t>
            </a:r>
            <a:endParaRPr lang="en-US" altLang="zh-CN" i="1" dirty="0"/>
          </a:p>
          <a:p>
            <a:pPr lvl="1"/>
            <a:r>
              <a:rPr lang="en-US" altLang="zh-CN" dirty="0"/>
              <a:t>Sort </a:t>
            </a:r>
            <a:r>
              <a:rPr lang="en-US" altLang="zh-CN" i="1" dirty="0"/>
              <a:t>A </a:t>
            </a:r>
            <a:r>
              <a:rPr lang="en-US" altLang="zh-CN" dirty="0"/>
              <a:t>using insertion sort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public static void </a:t>
            </a:r>
            <a:r>
              <a:rPr lang="en-US" altLang="zh-CN" dirty="0" err="1">
                <a:solidFill>
                  <a:schemeClr val="accent6"/>
                </a:solidFill>
              </a:rPr>
              <a:t>mergeSort</a:t>
            </a:r>
            <a:r>
              <a:rPr lang="en-US" altLang="zh-CN" dirty="0">
                <a:solidFill>
                  <a:schemeClr val="accent6"/>
                </a:solidFill>
              </a:rPr>
              <a:t>(int[] A)</a:t>
            </a:r>
          </a:p>
          <a:p>
            <a:pPr lvl="1"/>
            <a:r>
              <a:rPr lang="en-US" altLang="zh-CN" dirty="0"/>
              <a:t>It calls the recursive </a:t>
            </a:r>
            <a:r>
              <a:rPr lang="en-US" altLang="zh-CN" dirty="0" err="1"/>
              <a:t>mergeSort</a:t>
            </a:r>
            <a:r>
              <a:rPr lang="en-US" altLang="zh-CN" dirty="0"/>
              <a:t> method to sort</a:t>
            </a:r>
            <a:r>
              <a:rPr lang="en-US" altLang="zh-CN" i="1" dirty="0"/>
              <a:t> A</a:t>
            </a:r>
          </a:p>
          <a:p>
            <a:pPr lvl="1"/>
            <a:r>
              <a:rPr lang="en-US" altLang="zh-CN" i="1" dirty="0" err="1">
                <a:solidFill>
                  <a:schemeClr val="accent6"/>
                </a:solidFill>
              </a:rPr>
              <a:t>mergeSort</a:t>
            </a:r>
            <a:r>
              <a:rPr lang="en-US" altLang="zh-CN" i="1" dirty="0">
                <a:solidFill>
                  <a:schemeClr val="accent6"/>
                </a:solidFill>
              </a:rPr>
              <a:t>(A, 0, A.length-1)</a:t>
            </a:r>
            <a:endParaRPr lang="en-US" altLang="zh-CN" i="1" dirty="0"/>
          </a:p>
          <a:p>
            <a:r>
              <a:rPr lang="en-US" altLang="zh-CN" dirty="0">
                <a:solidFill>
                  <a:schemeClr val="accent6"/>
                </a:solidFill>
              </a:rPr>
              <a:t>private static void </a:t>
            </a:r>
            <a:r>
              <a:rPr lang="en-US" altLang="zh-CN" dirty="0" err="1">
                <a:solidFill>
                  <a:schemeClr val="accent6"/>
                </a:solidFill>
              </a:rPr>
              <a:t>mergeSort</a:t>
            </a:r>
            <a:r>
              <a:rPr lang="en-US" altLang="zh-CN" dirty="0">
                <a:solidFill>
                  <a:schemeClr val="accent6"/>
                </a:solidFill>
              </a:rPr>
              <a:t>(int[] A, int left, int right)</a:t>
            </a:r>
          </a:p>
          <a:p>
            <a:pPr lvl="1"/>
            <a:r>
              <a:rPr lang="en-US" altLang="zh-CN" dirty="0"/>
              <a:t>Sort sub-array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 err="1"/>
              <a:t>left..right</a:t>
            </a:r>
            <a:r>
              <a:rPr lang="en-US" altLang="zh-CN" dirty="0"/>
              <a:t>] using merge sort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public static void main(String[] </a:t>
            </a:r>
            <a:r>
              <a:rPr lang="en-US" altLang="zh-CN" dirty="0" err="1">
                <a:solidFill>
                  <a:schemeClr val="accent6"/>
                </a:solidFill>
              </a:rPr>
              <a:t>args</a:t>
            </a:r>
            <a:r>
              <a:rPr lang="en-US" altLang="zh-CN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zh-CN" dirty="0"/>
              <a:t>Generate an array </a:t>
            </a:r>
            <a:r>
              <a:rPr lang="en-US" altLang="zh-CN" i="1" dirty="0"/>
              <a:t>A1</a:t>
            </a:r>
            <a:r>
              <a:rPr lang="en-US" altLang="zh-CN" dirty="0"/>
              <a:t> consisting of 10</a:t>
            </a:r>
            <a:r>
              <a:rPr lang="en-US" altLang="zh-CN" baseline="30000" dirty="0"/>
              <a:t>5</a:t>
            </a:r>
            <a:r>
              <a:rPr lang="en-US" altLang="zh-CN" dirty="0"/>
              <a:t> random integers which are in range [0, 999]</a:t>
            </a:r>
          </a:p>
          <a:p>
            <a:pPr lvl="1"/>
            <a:r>
              <a:rPr lang="en-US" altLang="zh-CN" dirty="0"/>
              <a:t>Generate another array </a:t>
            </a:r>
            <a:r>
              <a:rPr lang="en-US" altLang="zh-CN" i="1" dirty="0"/>
              <a:t>A2</a:t>
            </a:r>
            <a:r>
              <a:rPr lang="en-US" altLang="zh-CN" dirty="0"/>
              <a:t> which is identical to </a:t>
            </a:r>
            <a:r>
              <a:rPr lang="en-US" altLang="zh-CN" i="1" dirty="0"/>
              <a:t>A1</a:t>
            </a:r>
          </a:p>
          <a:p>
            <a:pPr lvl="1"/>
            <a:r>
              <a:rPr lang="en-US" altLang="zh-CN" dirty="0"/>
              <a:t>Sort </a:t>
            </a:r>
            <a:r>
              <a:rPr lang="en-US" altLang="zh-CN" i="1" dirty="0"/>
              <a:t>A1 </a:t>
            </a:r>
            <a:r>
              <a:rPr lang="en-US" altLang="zh-CN" dirty="0"/>
              <a:t>using </a:t>
            </a:r>
            <a:r>
              <a:rPr lang="en-US" altLang="zh-CN" dirty="0" err="1">
                <a:solidFill>
                  <a:schemeClr val="accent6"/>
                </a:solidFill>
              </a:rPr>
              <a:t>insertionSort</a:t>
            </a:r>
            <a:r>
              <a:rPr lang="en-US" altLang="zh-CN" dirty="0"/>
              <a:t> and </a:t>
            </a:r>
            <a:r>
              <a:rPr lang="en-US" altLang="zh-CN" i="1" dirty="0"/>
              <a:t>A2</a:t>
            </a:r>
            <a:r>
              <a:rPr lang="en-US" altLang="zh-CN" dirty="0"/>
              <a:t> using </a:t>
            </a:r>
            <a:r>
              <a:rPr lang="en-US" altLang="zh-CN" dirty="0" err="1">
                <a:solidFill>
                  <a:schemeClr val="accent6"/>
                </a:solidFill>
              </a:rPr>
              <a:t>mergeSort</a:t>
            </a:r>
            <a:endParaRPr lang="en-US" altLang="zh-CN" dirty="0"/>
          </a:p>
          <a:p>
            <a:pPr lvl="1"/>
            <a:r>
              <a:rPr lang="en-US" altLang="zh-CN" dirty="0"/>
              <a:t>Print the elapsed time in </a:t>
            </a:r>
            <a:r>
              <a:rPr lang="en-US" altLang="zh-CN" dirty="0">
                <a:solidFill>
                  <a:schemeClr val="accent6"/>
                </a:solidFill>
              </a:rPr>
              <a:t>milliseconds</a:t>
            </a:r>
            <a:r>
              <a:rPr lang="en-US" altLang="zh-CN" dirty="0"/>
              <a:t> during which both search functions run, respectively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0"/>
            <a:ext cx="8229600" cy="2667000"/>
          </a:xfrm>
        </p:spPr>
        <p:txBody>
          <a:bodyPr>
            <a:normAutofit/>
          </a:bodyPr>
          <a:lstStyle/>
          <a:p>
            <a:pPr algn="l"/>
            <a:r>
              <a:rPr lang="en-US" altLang="zh-CN" sz="9600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Sort</a:t>
            </a:r>
            <a:r>
              <a:rPr lang="en-US" altLang="zh-CN" sz="4000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altLang="zh-CN" sz="4000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4000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them beforehand!</a:t>
            </a:r>
            <a:endParaRPr lang="en-US" altLang="zh-CN" sz="40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6705600" cy="3429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+mn-lt"/>
                <a:ea typeface="宋体" pitchFamily="2" charset="-122"/>
                <a:cs typeface="+mj-cs"/>
              </a:rPr>
              <a:t>How do you quickly find</a:t>
            </a:r>
          </a:p>
          <a:p>
            <a:r>
              <a:rPr lang="en-US" altLang="zh-CN" sz="3600" dirty="0">
                <a:latin typeface="+mn-lt"/>
                <a:ea typeface="宋体" pitchFamily="2" charset="-122"/>
                <a:cs typeface="+mj-cs"/>
              </a:rPr>
              <a:t>Your name in a name list?</a:t>
            </a:r>
          </a:p>
          <a:p>
            <a:r>
              <a:rPr lang="en-US" altLang="zh-CN" sz="3600" dirty="0">
                <a:latin typeface="+mn-lt"/>
                <a:ea typeface="宋体" pitchFamily="2" charset="-122"/>
                <a:cs typeface="+mj-cs"/>
              </a:rPr>
              <a:t>A book on a shelf?</a:t>
            </a:r>
          </a:p>
          <a:p>
            <a:r>
              <a:rPr lang="en-US" altLang="zh-CN" sz="3600" dirty="0">
                <a:latin typeface="+mn-lt"/>
                <a:ea typeface="宋体" pitchFamily="2" charset="-122"/>
                <a:cs typeface="+mj-cs"/>
              </a:rPr>
              <a:t>A word in a dictionary?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23" y="-245534"/>
            <a:ext cx="2962877" cy="7390544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6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19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b="0" dirty="0">
                <a:latin typeface="+mn-lt"/>
              </a:rPr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514600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7200" dirty="0">
                <a:solidFill>
                  <a:schemeClr val="bg2">
                    <a:lumMod val="75000"/>
                  </a:schemeClr>
                </a:solidFill>
                <a:latin typeface="隶书" pitchFamily="49" charset="-122"/>
                <a:ea typeface="隶书" pitchFamily="49" charset="-122"/>
              </a:rPr>
              <a:t>“</a:t>
            </a:r>
            <a:r>
              <a:rPr lang="en-US" altLang="zh-CN" sz="6000" dirty="0">
                <a:solidFill>
                  <a:schemeClr val="bg2">
                    <a:lumMod val="75000"/>
                  </a:schemeClr>
                </a:solidFill>
                <a:latin typeface="+mj-lt"/>
                <a:ea typeface="宋体" charset="-122"/>
              </a:rPr>
              <a:t>Let the first </a:t>
            </a:r>
            <a:r>
              <a:rPr lang="en-US" altLang="zh-CN" sz="6000" i="1" dirty="0">
                <a:solidFill>
                  <a:schemeClr val="bg2">
                    <a:lumMod val="75000"/>
                  </a:schemeClr>
                </a:solidFill>
                <a:latin typeface="+mj-lt"/>
                <a:ea typeface="宋体" charset="-122"/>
              </a:rPr>
              <a:t>p</a:t>
            </a:r>
            <a:r>
              <a:rPr lang="en-US" altLang="zh-CN" sz="6000" dirty="0">
                <a:solidFill>
                  <a:schemeClr val="bg2">
                    <a:lumMod val="75000"/>
                  </a:schemeClr>
                </a:solidFill>
                <a:latin typeface="+mj-lt"/>
                <a:ea typeface="宋体" charset="-122"/>
              </a:rPr>
              <a:t> items be sorted.</a:t>
            </a:r>
            <a:r>
              <a:rPr lang="en-US" altLang="zh-CN" sz="7200" dirty="0">
                <a:solidFill>
                  <a:schemeClr val="bg2">
                    <a:lumMod val="75000"/>
                  </a:schemeClr>
                </a:solidFill>
                <a:latin typeface="隶书" pitchFamily="49" charset="-122"/>
                <a:ea typeface="隶书" pitchFamily="49" charset="-122"/>
              </a:rPr>
              <a:t>”</a:t>
            </a:r>
            <a:endParaRPr lang="zh-CN" altLang="en-US" sz="7200" dirty="0">
              <a:solidFill>
                <a:schemeClr val="bg2">
                  <a:lumMod val="75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ea typeface="宋体" charset="-122"/>
              </a:rPr>
              <a:t>1) Initially </a:t>
            </a:r>
            <a:r>
              <a:rPr lang="en-US" altLang="zh-CN" i="1" dirty="0">
                <a:solidFill>
                  <a:schemeClr val="accent1"/>
                </a:solidFill>
                <a:ea typeface="宋体" charset="-122"/>
              </a:rPr>
              <a:t>p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ea typeface="宋体" charset="-122"/>
              </a:rPr>
              <a:t>2) Let the first </a:t>
            </a:r>
            <a:r>
              <a:rPr lang="en-US" altLang="zh-CN" i="1" dirty="0">
                <a:solidFill>
                  <a:schemeClr val="accent1"/>
                </a:solidFill>
                <a:ea typeface="宋体" charset="-122"/>
              </a:rPr>
              <a:t>p</a:t>
            </a:r>
            <a:r>
              <a:rPr lang="en-US" altLang="zh-CN" dirty="0">
                <a:ea typeface="宋体" charset="-122"/>
              </a:rPr>
              <a:t> elements be sorted.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ea typeface="宋体" charset="-122"/>
              </a:rPr>
              <a:t>3) Insert the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accent1"/>
                </a:solidFill>
                <a:ea typeface="宋体" charset="-122"/>
              </a:rPr>
              <a:t>p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+1)</a:t>
            </a:r>
            <a:r>
              <a:rPr lang="en-US" altLang="zh-CN" dirty="0" err="1">
                <a:solidFill>
                  <a:schemeClr val="accent1"/>
                </a:solidFill>
                <a:ea typeface="宋体" charset="-122"/>
              </a:rPr>
              <a:t>th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element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properly in the list</a:t>
            </a:r>
            <a:r>
              <a:rPr lang="en-US" altLang="zh-CN" dirty="0">
                <a:ea typeface="宋体" charset="-122"/>
              </a:rPr>
              <a:t> so that now </a:t>
            </a:r>
            <a:r>
              <a:rPr lang="en-US" altLang="zh-CN" i="1" dirty="0">
                <a:solidFill>
                  <a:schemeClr val="accent1"/>
                </a:solidFill>
                <a:ea typeface="宋体" charset="-122"/>
              </a:rPr>
              <a:t>p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+1</a:t>
            </a:r>
            <a:r>
              <a:rPr lang="en-US" altLang="zh-CN" dirty="0">
                <a:ea typeface="宋体" charset="-122"/>
              </a:rPr>
              <a:t> elements are sorted.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ea typeface="宋体" charset="-122"/>
              </a:rPr>
              <a:t>4) increment </a:t>
            </a:r>
            <a:r>
              <a:rPr lang="en-US" altLang="zh-CN" i="1" dirty="0">
                <a:solidFill>
                  <a:schemeClr val="accent1"/>
                </a:solidFill>
                <a:ea typeface="宋体" charset="-122"/>
              </a:rPr>
              <a:t>p</a:t>
            </a:r>
            <a:r>
              <a:rPr lang="en-US" altLang="zh-CN" dirty="0">
                <a:ea typeface="宋体" charset="-122"/>
              </a:rPr>
              <a:t> and go to step (3)</a:t>
            </a:r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is Insertion Done?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ea typeface="宋体" charset="-122"/>
              </a:rPr>
              <a:t>Scan </a:t>
            </a:r>
            <a:r>
              <a:rPr lang="en-US" altLang="zh-CN" dirty="0">
                <a:solidFill>
                  <a:schemeClr val="accent6"/>
                </a:solidFill>
                <a:ea typeface="宋体" charset="-122"/>
              </a:rPr>
              <a:t>leftwards</a:t>
            </a:r>
          </a:p>
          <a:p>
            <a:r>
              <a:rPr lang="en-US" altLang="zh-CN" dirty="0">
                <a:ea typeface="宋体" charset="-122"/>
              </a:rPr>
              <a:t>Move every </a:t>
            </a:r>
            <a:r>
              <a:rPr lang="en-US" altLang="zh-CN" dirty="0">
                <a:solidFill>
                  <a:schemeClr val="accent6"/>
                </a:solidFill>
                <a:ea typeface="宋体" charset="-122"/>
              </a:rPr>
              <a:t>greater </a:t>
            </a:r>
            <a:r>
              <a:rPr lang="en-US" altLang="zh-CN" dirty="0">
                <a:ea typeface="宋体" charset="-122"/>
              </a:rPr>
              <a:t>element one position to the </a:t>
            </a:r>
            <a:r>
              <a:rPr lang="en-US" altLang="zh-CN" dirty="0">
                <a:solidFill>
                  <a:schemeClr val="accent6"/>
                </a:solidFill>
                <a:ea typeface="宋体" charset="-122"/>
              </a:rPr>
              <a:t>right</a:t>
            </a:r>
          </a:p>
          <a:p>
            <a:pPr lvl="1"/>
            <a:r>
              <a:rPr lang="en-US" altLang="zh-CN" dirty="0">
                <a:ea typeface="宋体" charset="-122"/>
              </a:rPr>
              <a:t>Thus </a:t>
            </a:r>
            <a:r>
              <a:rPr lang="en-US" altLang="zh-CN" dirty="0">
                <a:solidFill>
                  <a:schemeClr val="accent6"/>
                </a:solidFill>
                <a:ea typeface="宋体" charset="-122"/>
              </a:rPr>
              <a:t>making room </a:t>
            </a:r>
            <a:r>
              <a:rPr lang="en-US" altLang="zh-CN" dirty="0">
                <a:ea typeface="宋体" charset="-122"/>
              </a:rPr>
              <a:t>for the new element</a:t>
            </a:r>
          </a:p>
          <a:p>
            <a:r>
              <a:rPr lang="en-US" altLang="zh-CN" dirty="0">
                <a:ea typeface="宋体" charset="-122"/>
              </a:rPr>
              <a:t>Stop when</a:t>
            </a:r>
          </a:p>
          <a:p>
            <a:pPr lvl="1"/>
            <a:r>
              <a:rPr lang="en-US" altLang="zh-CN" dirty="0">
                <a:ea typeface="宋体" charset="-122"/>
              </a:rPr>
              <a:t>a smaller or equal element is found</a:t>
            </a: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the left boundary is reached</a:t>
            </a:r>
          </a:p>
          <a:p>
            <a:r>
              <a:rPr lang="en-US" altLang="zh-CN" dirty="0">
                <a:ea typeface="宋体" charset="-122"/>
              </a:rPr>
              <a:t>Move the new element in</a:t>
            </a:r>
          </a:p>
          <a:p>
            <a:r>
              <a:rPr lang="en-US" altLang="zh-CN" dirty="0">
                <a:ea typeface="宋体" charset="-122"/>
                <a:hlinkClick r:id="rId2"/>
              </a:rPr>
              <a:t>Animation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1600200"/>
            <a:ext cx="7315200" cy="1143000"/>
          </a:xfrm>
          <a:prstGeom prst="rect">
            <a:avLst/>
          </a:prstGeom>
          <a:solidFill>
            <a:schemeClr val="accent6"/>
          </a:solidFill>
        </p:spPr>
        <p:txBody>
          <a:bodyPr wrap="square" anchor="ctr" anchorCtr="1">
            <a:noAutofit/>
          </a:bodyPr>
          <a:lstStyle/>
          <a:p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3) Insert the </a:t>
            </a:r>
            <a:r>
              <a:rPr lang="en-US" altLang="zh-CN" sz="2400" dirty="0">
                <a:solidFill>
                  <a:schemeClr val="bg1"/>
                </a:solidFill>
                <a:ea typeface="宋体" charset="-122"/>
              </a:rPr>
              <a:t>(</a:t>
            </a:r>
            <a:r>
              <a:rPr lang="en-US" altLang="zh-CN" sz="2400" i="1" dirty="0">
                <a:solidFill>
                  <a:schemeClr val="bg1"/>
                </a:solidFill>
                <a:ea typeface="宋体" charset="-122"/>
              </a:rPr>
              <a:t>p</a:t>
            </a:r>
            <a:r>
              <a:rPr lang="en-US" altLang="zh-CN" sz="2400" dirty="0">
                <a:solidFill>
                  <a:schemeClr val="bg1"/>
                </a:solidFill>
                <a:ea typeface="宋体" charset="-122"/>
              </a:rPr>
              <a:t>+1)</a:t>
            </a:r>
            <a:r>
              <a:rPr lang="en-US" altLang="zh-CN" sz="2400" dirty="0" err="1">
                <a:solidFill>
                  <a:schemeClr val="bg1"/>
                </a:solidFill>
                <a:ea typeface="宋体" charset="-122"/>
              </a:rPr>
              <a:t>th</a:t>
            </a:r>
            <a:r>
              <a:rPr lang="en-US" altLang="zh-CN" sz="2400" dirty="0">
                <a:solidFill>
                  <a:schemeClr val="bg1"/>
                </a:solidFill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element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charset="-122"/>
              </a:rPr>
              <a:t>properly in the list…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7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Pseudo Code for Insertion 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905000"/>
            <a:ext cx="6172200" cy="3581400"/>
          </a:xfr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4320" tIns="182880" rIns="274320" bIns="182880" rtlCol="0" anchor="t" anchorCtr="0">
            <a:noAutofit/>
          </a:bodyPr>
          <a:lstStyle/>
          <a:p>
            <a:pPr marL="0" indent="0">
              <a:buNone/>
              <a:tabLst>
                <a:tab pos="446088" algn="l"/>
                <a:tab pos="808038" algn="l"/>
                <a:tab pos="1169988" algn="l"/>
              </a:tabLst>
            </a:pPr>
            <a:r>
              <a:rPr lang="en-US" altLang="zh-CN" sz="2600" dirty="0">
                <a:solidFill>
                  <a:schemeClr val="dk1"/>
                </a:solidFill>
              </a:rPr>
              <a:t>INSERTION-SORT(A)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1.	FOR p = 1 TO n-1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2.		key = A[p]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3.		</a:t>
            </a:r>
            <a:r>
              <a:rPr lang="en-US" altLang="zh-CN" sz="2600" dirty="0" err="1">
                <a:solidFill>
                  <a:schemeClr val="dk1"/>
                </a:solidFill>
              </a:rPr>
              <a:t>i</a:t>
            </a:r>
            <a:r>
              <a:rPr lang="en-US" altLang="zh-CN" sz="2600" dirty="0">
                <a:solidFill>
                  <a:schemeClr val="dk1"/>
                </a:solidFill>
              </a:rPr>
              <a:t> = p – 1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4.		WHILE </a:t>
            </a:r>
            <a:r>
              <a:rPr lang="en-US" altLang="zh-CN" sz="2600" dirty="0" err="1">
                <a:solidFill>
                  <a:schemeClr val="dk1"/>
                </a:solidFill>
              </a:rPr>
              <a:t>i</a:t>
            </a:r>
            <a:r>
              <a:rPr lang="en-US" altLang="zh-CN" sz="2600" dirty="0">
                <a:solidFill>
                  <a:schemeClr val="dk1"/>
                </a:solidFill>
              </a:rPr>
              <a:t> &gt;= 0 AND A[i] &gt; key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5.			A[i+1] = A[i]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6.			</a:t>
            </a:r>
            <a:r>
              <a:rPr lang="en-US" altLang="zh-CN" sz="2600" dirty="0" err="1">
                <a:solidFill>
                  <a:schemeClr val="dk1"/>
                </a:solidFill>
              </a:rPr>
              <a:t>i</a:t>
            </a:r>
            <a:r>
              <a:rPr lang="en-US" altLang="zh-CN" sz="2600" dirty="0">
                <a:solidFill>
                  <a:schemeClr val="dk1"/>
                </a:solidFill>
              </a:rPr>
              <a:t> = i – 1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7.		A[i+1] = key</a:t>
            </a:r>
            <a:endParaRPr lang="zh-CN" altLang="en-US" sz="2600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9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en-US" altLang="zh-CN" dirty="0"/>
              <a:t>What is the </a:t>
            </a:r>
            <a:r>
              <a:rPr lang="en-US" altLang="zh-CN" dirty="0">
                <a:solidFill>
                  <a:schemeClr val="accent6"/>
                </a:solidFill>
              </a:rPr>
              <a:t>best case </a:t>
            </a:r>
            <a:r>
              <a:rPr lang="en-US" altLang="zh-CN" dirty="0"/>
              <a:t>for insertion sort?</a:t>
            </a:r>
          </a:p>
          <a:p>
            <a:pPr lvl="1"/>
            <a:r>
              <a:rPr lang="en-US" altLang="zh-CN" dirty="0"/>
              <a:t>Best case running time?</a:t>
            </a:r>
          </a:p>
          <a:p>
            <a:r>
              <a:rPr lang="en-US" altLang="zh-CN" dirty="0"/>
              <a:t>What is the </a:t>
            </a:r>
            <a:r>
              <a:rPr lang="en-US" altLang="zh-CN" dirty="0">
                <a:solidFill>
                  <a:schemeClr val="accent6"/>
                </a:solidFill>
              </a:rPr>
              <a:t>worst case </a:t>
            </a:r>
            <a:r>
              <a:rPr lang="en-US" altLang="zh-CN" dirty="0"/>
              <a:t>for insertion sort?</a:t>
            </a:r>
          </a:p>
          <a:p>
            <a:pPr lvl="1"/>
            <a:r>
              <a:rPr lang="en-US" altLang="zh-CN" dirty="0"/>
              <a:t>Worst case running time?</a:t>
            </a:r>
          </a:p>
          <a:p>
            <a:r>
              <a:rPr lang="en-US" altLang="zh-CN" dirty="0"/>
              <a:t>What is the </a:t>
            </a:r>
            <a:r>
              <a:rPr lang="en-US" altLang="zh-CN" dirty="0">
                <a:solidFill>
                  <a:schemeClr val="accent6"/>
                </a:solidFill>
              </a:rPr>
              <a:t>average </a:t>
            </a:r>
            <a:r>
              <a:rPr lang="en-US" altLang="zh-CN" dirty="0"/>
              <a:t>running time?</a:t>
            </a:r>
          </a:p>
          <a:p>
            <a:pPr lvl="1"/>
            <a:r>
              <a:rPr lang="en-US" altLang="zh-CN" dirty="0"/>
              <a:t>Assume that all possible inputs are of the same probability.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Insertion Sort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079394"/>
              </p:ext>
            </p:extLst>
          </p:nvPr>
        </p:nvGraphicFramePr>
        <p:xfrm>
          <a:off x="1524000" y="1600200"/>
          <a:ext cx="6172200" cy="266700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Best-case Running Time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O(n)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Worst-case Running Time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O(n</a:t>
                      </a:r>
                      <a:r>
                        <a:rPr lang="en-US" altLang="zh-CN" sz="2400" baseline="30000" dirty="0"/>
                        <a:t>2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Average Running Time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O(n</a:t>
                      </a:r>
                      <a:r>
                        <a:rPr lang="en-US" altLang="zh-CN" sz="2400" baseline="30000" dirty="0"/>
                        <a:t>2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44958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Insertion Sort's exact running time cannot be predicted in advance</a:t>
            </a:r>
          </a:p>
          <a:p>
            <a:pPr lvl="1"/>
            <a:r>
              <a:rPr lang="en-US" altLang="zh-CN" sz="2400" dirty="0"/>
              <a:t>The running time largely depends on the input</a:t>
            </a:r>
          </a:p>
          <a:p>
            <a:pPr lvl="1"/>
            <a:r>
              <a:rPr lang="en-US" altLang="zh-CN" sz="2400" dirty="0"/>
              <a:t>It is considered an 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algorithm, based on its average running time.</a:t>
            </a:r>
          </a:p>
        </p:txBody>
      </p:sp>
    </p:spTree>
    <p:extLst>
      <p:ext uri="{BB962C8B-B14F-4D97-AF65-F5344CB8AC3E}">
        <p14:creationId xmlns:p14="http://schemas.microsoft.com/office/powerpoint/2010/main" val="148706326"/>
      </p:ext>
    </p:extLst>
  </p:cSld>
  <p:clrMapOvr>
    <a:masterClrMapping/>
  </p:clrMapOvr>
</p:sld>
</file>

<file path=ppt/theme/theme1.xml><?xml version="1.0" encoding="utf-8"?>
<a:theme xmlns:a="http://schemas.openxmlformats.org/drawingml/2006/main" name="知识图谱及其应用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548DD4"/>
      </a:accent6>
      <a:hlink>
        <a:srgbClr val="4F81BD"/>
      </a:hlink>
      <a:folHlink>
        <a:srgbClr val="C2BB93"/>
      </a:folHlink>
    </a:clrScheme>
    <a:fontScheme name="Custom 1">
      <a:majorFont>
        <a:latin typeface="Verdana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Lec0 - Introduction</Template>
  <TotalTime>2725</TotalTime>
  <Words>1692</Words>
  <Application>Microsoft Office PowerPoint</Application>
  <PresentationFormat>On-screen Show (4:3)</PresentationFormat>
  <Paragraphs>437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隶书</vt:lpstr>
      <vt:lpstr>微软雅黑</vt:lpstr>
      <vt:lpstr>微软雅黑 Light</vt:lpstr>
      <vt:lpstr>Arial</vt:lpstr>
      <vt:lpstr>Calibri</vt:lpstr>
      <vt:lpstr>Cambria Math</vt:lpstr>
      <vt:lpstr>Courier New</vt:lpstr>
      <vt:lpstr>Verdana</vt:lpstr>
      <vt:lpstr>Wingdings</vt:lpstr>
      <vt:lpstr>知识图谱及其应用</vt:lpstr>
      <vt:lpstr>Data Structures and Algorithms    Lecture 6</vt:lpstr>
      <vt:lpstr>Outline</vt:lpstr>
      <vt:lpstr>Sort  them beforehand!</vt:lpstr>
      <vt:lpstr>Insertion Sort</vt:lpstr>
      <vt:lpstr>Insertion Sort</vt:lpstr>
      <vt:lpstr>How is Insertion Done?</vt:lpstr>
      <vt:lpstr>Pseudo Code for Insertion Sort</vt:lpstr>
      <vt:lpstr>Discussion</vt:lpstr>
      <vt:lpstr>Analysis of Insertion Sort</vt:lpstr>
      <vt:lpstr>Merge Sort</vt:lpstr>
      <vt:lpstr>Merge Sort</vt:lpstr>
      <vt:lpstr>Merge Sort Example</vt:lpstr>
      <vt:lpstr>Questions to Ponder</vt:lpstr>
      <vt:lpstr>Dividing</vt:lpstr>
      <vt:lpstr>Mergesort</vt:lpstr>
      <vt:lpstr>Merging</vt:lpstr>
      <vt:lpstr>Merge Example</vt:lpstr>
      <vt:lpstr>PowerPoint Presentation</vt:lpstr>
      <vt:lpstr>Discussion on Merge</vt:lpstr>
      <vt:lpstr>Analysis of Merge Sort</vt:lpstr>
      <vt:lpstr>Analysis of Merge Sort</vt:lpstr>
      <vt:lpstr>n*log(n) is much faster than n2!</vt:lpstr>
      <vt:lpstr>Divide and Conquer</vt:lpstr>
      <vt:lpstr>Three Phases of DC</vt:lpstr>
      <vt:lpstr>Divide-Conquer-Combine</vt:lpstr>
      <vt:lpstr>Bigger Divide-Conquer-Combine</vt:lpstr>
      <vt:lpstr>Task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   Lecture 6</dc:title>
  <cp:lastModifiedBy>Dyce ZHAO</cp:lastModifiedBy>
  <cp:revision>241</cp:revision>
  <dcterms:created xsi:type="dcterms:W3CDTF">2006-08-16T00:00:00Z</dcterms:created>
  <dcterms:modified xsi:type="dcterms:W3CDTF">2023-06-29T07:33:31Z</dcterms:modified>
</cp:coreProperties>
</file>