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sldIdLst>
    <p:sldId id="386" r:id="rId2"/>
    <p:sldId id="416" r:id="rId3"/>
    <p:sldId id="417" r:id="rId4"/>
    <p:sldId id="419" r:id="rId5"/>
    <p:sldId id="420" r:id="rId6"/>
    <p:sldId id="421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55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6" r:id="rId31"/>
    <p:sldId id="445" r:id="rId32"/>
    <p:sldId id="447" r:id="rId33"/>
    <p:sldId id="448" r:id="rId34"/>
    <p:sldId id="320" r:id="rId35"/>
    <p:sldId id="449" r:id="rId36"/>
    <p:sldId id="450" r:id="rId37"/>
    <p:sldId id="451" r:id="rId38"/>
    <p:sldId id="452" r:id="rId39"/>
    <p:sldId id="453" r:id="rId40"/>
    <p:sldId id="381" r:id="rId41"/>
    <p:sldId id="418" r:id="rId42"/>
    <p:sldId id="454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2FF"/>
    <a:srgbClr val="6699FF"/>
    <a:srgbClr val="F9C7D2"/>
    <a:srgbClr val="063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8" autoAdjust="0"/>
    <p:restoredTop sz="96532" autoAdjust="0"/>
  </p:normalViewPr>
  <p:slideViewPr>
    <p:cSldViewPr>
      <p:cViewPr varScale="1">
        <p:scale>
          <a:sx n="114" d="100"/>
          <a:sy n="114" d="100"/>
        </p:scale>
        <p:origin x="172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074350-94CD-4B50-AA9C-66AC8B449088}" type="doc">
      <dgm:prSet loTypeId="urn:microsoft.com/office/officeart/2011/layout/CircleProcess" loCatId="process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zh-CN" altLang="en-US"/>
        </a:p>
      </dgm:t>
    </dgm:pt>
    <dgm:pt modelId="{FDF04774-2BF0-4FBE-8AE4-74C814A7440F}">
      <dgm:prSet phldrT="[Text]"/>
      <dgm:spPr/>
      <dgm:t>
        <a:bodyPr/>
        <a:lstStyle/>
        <a:p>
          <a:r>
            <a:rPr lang="en-US" altLang="zh-CN" dirty="0"/>
            <a:t>Balanced Tree Structure</a:t>
          </a:r>
          <a:endParaRPr lang="zh-CN" altLang="en-US" dirty="0"/>
        </a:p>
      </dgm:t>
    </dgm:pt>
    <dgm:pt modelId="{00E2429D-9C21-4F58-A058-4DEB4558DF77}" type="parTrans" cxnId="{78053CA5-FAD2-463F-9970-9202C7FE1640}">
      <dgm:prSet/>
      <dgm:spPr/>
      <dgm:t>
        <a:bodyPr/>
        <a:lstStyle/>
        <a:p>
          <a:endParaRPr lang="zh-CN" altLang="en-US"/>
        </a:p>
      </dgm:t>
    </dgm:pt>
    <dgm:pt modelId="{A9681916-585F-4045-8DB8-98369408E093}" type="sibTrans" cxnId="{78053CA5-FAD2-463F-9970-9202C7FE1640}">
      <dgm:prSet/>
      <dgm:spPr/>
      <dgm:t>
        <a:bodyPr/>
        <a:lstStyle/>
        <a:p>
          <a:endParaRPr lang="zh-CN" altLang="en-US"/>
        </a:p>
      </dgm:t>
    </dgm:pt>
    <dgm:pt modelId="{E8906597-9EEB-4CC2-B564-9394B46B985B}">
      <dgm:prSet phldrT="[Text]"/>
      <dgm:spPr/>
      <dgm:t>
        <a:bodyPr/>
        <a:lstStyle/>
        <a:p>
          <a:r>
            <a:rPr lang="en-US" altLang="zh-CN" dirty="0"/>
            <a:t>Small Tree Height</a:t>
          </a:r>
          <a:endParaRPr lang="zh-CN" altLang="en-US" dirty="0"/>
        </a:p>
      </dgm:t>
    </dgm:pt>
    <dgm:pt modelId="{72072451-91C8-452C-90A1-50BEA5A30981}" type="parTrans" cxnId="{DAB503F8-D1D2-4053-9662-0D30542DE381}">
      <dgm:prSet/>
      <dgm:spPr/>
      <dgm:t>
        <a:bodyPr/>
        <a:lstStyle/>
        <a:p>
          <a:endParaRPr lang="zh-CN" altLang="en-US"/>
        </a:p>
      </dgm:t>
    </dgm:pt>
    <dgm:pt modelId="{F7E75051-1819-4183-9F55-7C703B4AD47B}" type="sibTrans" cxnId="{DAB503F8-D1D2-4053-9662-0D30542DE381}">
      <dgm:prSet/>
      <dgm:spPr/>
      <dgm:t>
        <a:bodyPr/>
        <a:lstStyle/>
        <a:p>
          <a:endParaRPr lang="zh-CN" altLang="en-US"/>
        </a:p>
      </dgm:t>
    </dgm:pt>
    <dgm:pt modelId="{0ED56ECD-B9F3-45BD-B5C9-6707CBB82D55}">
      <dgm:prSet phldrT="[Text]"/>
      <dgm:spPr/>
      <dgm:t>
        <a:bodyPr/>
        <a:lstStyle/>
        <a:p>
          <a:r>
            <a:rPr lang="en-US" altLang="zh-CN" dirty="0"/>
            <a:t>Efficient Traversal Algorithm</a:t>
          </a:r>
          <a:endParaRPr lang="zh-CN" altLang="en-US" dirty="0"/>
        </a:p>
      </dgm:t>
    </dgm:pt>
    <dgm:pt modelId="{C8D82FA6-D616-4718-ACB6-4A42A4955A40}" type="parTrans" cxnId="{95AD8F05-15F2-4E8D-A755-61E3E23AE4C2}">
      <dgm:prSet/>
      <dgm:spPr/>
      <dgm:t>
        <a:bodyPr/>
        <a:lstStyle/>
        <a:p>
          <a:endParaRPr lang="zh-CN" altLang="en-US"/>
        </a:p>
      </dgm:t>
    </dgm:pt>
    <dgm:pt modelId="{F2373CF6-113C-4E92-9FD9-D014FA4A41D6}" type="sibTrans" cxnId="{95AD8F05-15F2-4E8D-A755-61E3E23AE4C2}">
      <dgm:prSet/>
      <dgm:spPr/>
      <dgm:t>
        <a:bodyPr/>
        <a:lstStyle/>
        <a:p>
          <a:endParaRPr lang="zh-CN" altLang="en-US"/>
        </a:p>
      </dgm:t>
    </dgm:pt>
    <dgm:pt modelId="{96DBD0C7-D1DC-43AB-9C07-E9C9D91D5CF4}" type="pres">
      <dgm:prSet presAssocID="{8B074350-94CD-4B50-AA9C-66AC8B44908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86EB25A-9C27-4C6F-962D-705B08C6B205}" type="pres">
      <dgm:prSet presAssocID="{0ED56ECD-B9F3-45BD-B5C9-6707CBB82D55}" presName="Accent3" presStyleCnt="0"/>
      <dgm:spPr/>
    </dgm:pt>
    <dgm:pt modelId="{4ADFDAF6-27C8-47C6-BD58-C78E26AD738D}" type="pres">
      <dgm:prSet presAssocID="{0ED56ECD-B9F3-45BD-B5C9-6707CBB82D55}" presName="Accent" presStyleLbl="node1" presStyleIdx="0" presStyleCnt="3"/>
      <dgm:spPr/>
    </dgm:pt>
    <dgm:pt modelId="{5FB4705A-7E8E-44F1-970D-45641FF860C1}" type="pres">
      <dgm:prSet presAssocID="{0ED56ECD-B9F3-45BD-B5C9-6707CBB82D55}" presName="ParentBackground3" presStyleCnt="0"/>
      <dgm:spPr/>
    </dgm:pt>
    <dgm:pt modelId="{F9D58917-9A9A-4CA3-80C6-85509ABED2D2}" type="pres">
      <dgm:prSet presAssocID="{0ED56ECD-B9F3-45BD-B5C9-6707CBB82D55}" presName="ParentBackground" presStyleLbl="fgAcc1" presStyleIdx="0" presStyleCnt="3"/>
      <dgm:spPr/>
    </dgm:pt>
    <dgm:pt modelId="{B2AB62E9-0638-4AE7-B12F-5C7A99BCC734}" type="pres">
      <dgm:prSet presAssocID="{0ED56ECD-B9F3-45BD-B5C9-6707CBB82D5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41B9DD5-09E4-418A-8686-AC1D43EAFF4F}" type="pres">
      <dgm:prSet presAssocID="{E8906597-9EEB-4CC2-B564-9394B46B985B}" presName="Accent2" presStyleCnt="0"/>
      <dgm:spPr/>
    </dgm:pt>
    <dgm:pt modelId="{AAF23D0A-101F-401E-B48C-FB1F448A9048}" type="pres">
      <dgm:prSet presAssocID="{E8906597-9EEB-4CC2-B564-9394B46B985B}" presName="Accent" presStyleLbl="node1" presStyleIdx="1" presStyleCnt="3"/>
      <dgm:spPr/>
    </dgm:pt>
    <dgm:pt modelId="{E7DFBF5A-CE14-496E-80BB-A10374E801B4}" type="pres">
      <dgm:prSet presAssocID="{E8906597-9EEB-4CC2-B564-9394B46B985B}" presName="ParentBackground2" presStyleCnt="0"/>
      <dgm:spPr/>
    </dgm:pt>
    <dgm:pt modelId="{572D104D-AC2D-466A-A02E-0AF105636A0D}" type="pres">
      <dgm:prSet presAssocID="{E8906597-9EEB-4CC2-B564-9394B46B985B}" presName="ParentBackground" presStyleLbl="fgAcc1" presStyleIdx="1" presStyleCnt="3"/>
      <dgm:spPr/>
    </dgm:pt>
    <dgm:pt modelId="{EDAA0458-C134-4AF0-8DAE-92221CE30FE4}" type="pres">
      <dgm:prSet presAssocID="{E8906597-9EEB-4CC2-B564-9394B46B985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E1807B6-DD32-437A-B281-DE3065C81A91}" type="pres">
      <dgm:prSet presAssocID="{FDF04774-2BF0-4FBE-8AE4-74C814A7440F}" presName="Accent1" presStyleCnt="0"/>
      <dgm:spPr/>
    </dgm:pt>
    <dgm:pt modelId="{4C5B3141-5FD9-4DB5-BD9E-4BC622DC99E7}" type="pres">
      <dgm:prSet presAssocID="{FDF04774-2BF0-4FBE-8AE4-74C814A7440F}" presName="Accent" presStyleLbl="node1" presStyleIdx="2" presStyleCnt="3"/>
      <dgm:spPr/>
    </dgm:pt>
    <dgm:pt modelId="{09933725-D2F1-4947-802C-69177F07D36D}" type="pres">
      <dgm:prSet presAssocID="{FDF04774-2BF0-4FBE-8AE4-74C814A7440F}" presName="ParentBackground1" presStyleCnt="0"/>
      <dgm:spPr/>
    </dgm:pt>
    <dgm:pt modelId="{A629EC0D-41C7-44ED-8E28-4FF8B8193AE2}" type="pres">
      <dgm:prSet presAssocID="{FDF04774-2BF0-4FBE-8AE4-74C814A7440F}" presName="ParentBackground" presStyleLbl="fgAcc1" presStyleIdx="2" presStyleCnt="3"/>
      <dgm:spPr/>
    </dgm:pt>
    <dgm:pt modelId="{9474B89E-0D19-4A62-8F9F-DB27A4C35FB1}" type="pres">
      <dgm:prSet presAssocID="{FDF04774-2BF0-4FBE-8AE4-74C814A7440F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95AD8F05-15F2-4E8D-A755-61E3E23AE4C2}" srcId="{8B074350-94CD-4B50-AA9C-66AC8B449088}" destId="{0ED56ECD-B9F3-45BD-B5C9-6707CBB82D55}" srcOrd="2" destOrd="0" parTransId="{C8D82FA6-D616-4718-ACB6-4A42A4955A40}" sibTransId="{F2373CF6-113C-4E92-9FD9-D014FA4A41D6}"/>
    <dgm:cxn modelId="{92A6360F-EC8F-464E-8C88-B9257215A7AD}" type="presOf" srcId="{8B074350-94CD-4B50-AA9C-66AC8B449088}" destId="{96DBD0C7-D1DC-43AB-9C07-E9C9D91D5CF4}" srcOrd="0" destOrd="0" presId="urn:microsoft.com/office/officeart/2011/layout/CircleProcess"/>
    <dgm:cxn modelId="{B18AF169-676B-406D-8745-91105C95AB61}" type="presOf" srcId="{E8906597-9EEB-4CC2-B564-9394B46B985B}" destId="{EDAA0458-C134-4AF0-8DAE-92221CE30FE4}" srcOrd="1" destOrd="0" presId="urn:microsoft.com/office/officeart/2011/layout/CircleProcess"/>
    <dgm:cxn modelId="{752D488F-DFB2-4FC6-B65D-606C5AB2906A}" type="presOf" srcId="{FDF04774-2BF0-4FBE-8AE4-74C814A7440F}" destId="{A629EC0D-41C7-44ED-8E28-4FF8B8193AE2}" srcOrd="0" destOrd="0" presId="urn:microsoft.com/office/officeart/2011/layout/CircleProcess"/>
    <dgm:cxn modelId="{369DD492-4B4B-49EB-BF79-C353136D46DE}" type="presOf" srcId="{0ED56ECD-B9F3-45BD-B5C9-6707CBB82D55}" destId="{B2AB62E9-0638-4AE7-B12F-5C7A99BCC734}" srcOrd="1" destOrd="0" presId="urn:microsoft.com/office/officeart/2011/layout/CircleProcess"/>
    <dgm:cxn modelId="{7E7910A5-099A-478C-AA7F-E1CDEB203C28}" type="presOf" srcId="{0ED56ECD-B9F3-45BD-B5C9-6707CBB82D55}" destId="{F9D58917-9A9A-4CA3-80C6-85509ABED2D2}" srcOrd="0" destOrd="0" presId="urn:microsoft.com/office/officeart/2011/layout/CircleProcess"/>
    <dgm:cxn modelId="{78053CA5-FAD2-463F-9970-9202C7FE1640}" srcId="{8B074350-94CD-4B50-AA9C-66AC8B449088}" destId="{FDF04774-2BF0-4FBE-8AE4-74C814A7440F}" srcOrd="0" destOrd="0" parTransId="{00E2429D-9C21-4F58-A058-4DEB4558DF77}" sibTransId="{A9681916-585F-4045-8DB8-98369408E093}"/>
    <dgm:cxn modelId="{2568F2EB-6011-49DA-A0F9-68BBCDAB9D73}" type="presOf" srcId="{E8906597-9EEB-4CC2-B564-9394B46B985B}" destId="{572D104D-AC2D-466A-A02E-0AF105636A0D}" srcOrd="0" destOrd="0" presId="urn:microsoft.com/office/officeart/2011/layout/CircleProcess"/>
    <dgm:cxn modelId="{08D8DDF1-3AA7-4197-860F-DF179A7D67CD}" type="presOf" srcId="{FDF04774-2BF0-4FBE-8AE4-74C814A7440F}" destId="{9474B89E-0D19-4A62-8F9F-DB27A4C35FB1}" srcOrd="1" destOrd="0" presId="urn:microsoft.com/office/officeart/2011/layout/CircleProcess"/>
    <dgm:cxn modelId="{DAB503F8-D1D2-4053-9662-0D30542DE381}" srcId="{8B074350-94CD-4B50-AA9C-66AC8B449088}" destId="{E8906597-9EEB-4CC2-B564-9394B46B985B}" srcOrd="1" destOrd="0" parTransId="{72072451-91C8-452C-90A1-50BEA5A30981}" sibTransId="{F7E75051-1819-4183-9F55-7C703B4AD47B}"/>
    <dgm:cxn modelId="{EE3A2F4E-22B2-4563-81C4-B72FE94F9F93}" type="presParOf" srcId="{96DBD0C7-D1DC-43AB-9C07-E9C9D91D5CF4}" destId="{686EB25A-9C27-4C6F-962D-705B08C6B205}" srcOrd="0" destOrd="0" presId="urn:microsoft.com/office/officeart/2011/layout/CircleProcess"/>
    <dgm:cxn modelId="{47C8B7C3-ED6E-49EA-BFA7-B322CDAE44A3}" type="presParOf" srcId="{686EB25A-9C27-4C6F-962D-705B08C6B205}" destId="{4ADFDAF6-27C8-47C6-BD58-C78E26AD738D}" srcOrd="0" destOrd="0" presId="urn:microsoft.com/office/officeart/2011/layout/CircleProcess"/>
    <dgm:cxn modelId="{9A91D069-5935-48C8-A83B-1DF3C6A479A5}" type="presParOf" srcId="{96DBD0C7-D1DC-43AB-9C07-E9C9D91D5CF4}" destId="{5FB4705A-7E8E-44F1-970D-45641FF860C1}" srcOrd="1" destOrd="0" presId="urn:microsoft.com/office/officeart/2011/layout/CircleProcess"/>
    <dgm:cxn modelId="{B05BDC9A-E3AC-459D-B41F-9064626B8C4F}" type="presParOf" srcId="{5FB4705A-7E8E-44F1-970D-45641FF860C1}" destId="{F9D58917-9A9A-4CA3-80C6-85509ABED2D2}" srcOrd="0" destOrd="0" presId="urn:microsoft.com/office/officeart/2011/layout/CircleProcess"/>
    <dgm:cxn modelId="{676532FE-F585-48BB-A385-2201345FED5F}" type="presParOf" srcId="{96DBD0C7-D1DC-43AB-9C07-E9C9D91D5CF4}" destId="{B2AB62E9-0638-4AE7-B12F-5C7A99BCC734}" srcOrd="2" destOrd="0" presId="urn:microsoft.com/office/officeart/2011/layout/CircleProcess"/>
    <dgm:cxn modelId="{2BEC123C-34E5-4272-A409-1049E50484CE}" type="presParOf" srcId="{96DBD0C7-D1DC-43AB-9C07-E9C9D91D5CF4}" destId="{841B9DD5-09E4-418A-8686-AC1D43EAFF4F}" srcOrd="3" destOrd="0" presId="urn:microsoft.com/office/officeart/2011/layout/CircleProcess"/>
    <dgm:cxn modelId="{86173DD7-9674-457C-B873-795660020412}" type="presParOf" srcId="{841B9DD5-09E4-418A-8686-AC1D43EAFF4F}" destId="{AAF23D0A-101F-401E-B48C-FB1F448A9048}" srcOrd="0" destOrd="0" presId="urn:microsoft.com/office/officeart/2011/layout/CircleProcess"/>
    <dgm:cxn modelId="{6AA3C1FD-4030-43BF-8428-BE374EB01F29}" type="presParOf" srcId="{96DBD0C7-D1DC-43AB-9C07-E9C9D91D5CF4}" destId="{E7DFBF5A-CE14-496E-80BB-A10374E801B4}" srcOrd="4" destOrd="0" presId="urn:microsoft.com/office/officeart/2011/layout/CircleProcess"/>
    <dgm:cxn modelId="{C0D30C18-F07D-4EC2-938C-F9B05BF5B132}" type="presParOf" srcId="{E7DFBF5A-CE14-496E-80BB-A10374E801B4}" destId="{572D104D-AC2D-466A-A02E-0AF105636A0D}" srcOrd="0" destOrd="0" presId="urn:microsoft.com/office/officeart/2011/layout/CircleProcess"/>
    <dgm:cxn modelId="{D314BB44-A11A-4D7B-8F13-6F82CFE1F126}" type="presParOf" srcId="{96DBD0C7-D1DC-43AB-9C07-E9C9D91D5CF4}" destId="{EDAA0458-C134-4AF0-8DAE-92221CE30FE4}" srcOrd="5" destOrd="0" presId="urn:microsoft.com/office/officeart/2011/layout/CircleProcess"/>
    <dgm:cxn modelId="{56E00BA7-30D8-49DB-A16D-2835DAB6CAE6}" type="presParOf" srcId="{96DBD0C7-D1DC-43AB-9C07-E9C9D91D5CF4}" destId="{EE1807B6-DD32-437A-B281-DE3065C81A91}" srcOrd="6" destOrd="0" presId="urn:microsoft.com/office/officeart/2011/layout/CircleProcess"/>
    <dgm:cxn modelId="{9DA2E40A-93E3-45C5-A045-E5EE53009A3D}" type="presParOf" srcId="{EE1807B6-DD32-437A-B281-DE3065C81A91}" destId="{4C5B3141-5FD9-4DB5-BD9E-4BC622DC99E7}" srcOrd="0" destOrd="0" presId="urn:microsoft.com/office/officeart/2011/layout/CircleProcess"/>
    <dgm:cxn modelId="{AB07E904-D24E-46FF-A14F-F8233C0BEF90}" type="presParOf" srcId="{96DBD0C7-D1DC-43AB-9C07-E9C9D91D5CF4}" destId="{09933725-D2F1-4947-802C-69177F07D36D}" srcOrd="7" destOrd="0" presId="urn:microsoft.com/office/officeart/2011/layout/CircleProcess"/>
    <dgm:cxn modelId="{61403064-8206-40F1-B4E0-2A47E85E415D}" type="presParOf" srcId="{09933725-D2F1-4947-802C-69177F07D36D}" destId="{A629EC0D-41C7-44ED-8E28-4FF8B8193AE2}" srcOrd="0" destOrd="0" presId="urn:microsoft.com/office/officeart/2011/layout/CircleProcess"/>
    <dgm:cxn modelId="{AC87D7A2-128E-45E1-B584-00FDB5E7BB48}" type="presParOf" srcId="{96DBD0C7-D1DC-43AB-9C07-E9C9D91D5CF4}" destId="{9474B89E-0D19-4A62-8F9F-DB27A4C35FB1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AD7267-F41C-43B5-94B8-C096D3074245}" type="doc">
      <dgm:prSet loTypeId="urn:microsoft.com/office/officeart/2005/8/layout/arrow2" loCatId="process" qsTypeId="urn:microsoft.com/office/officeart/2005/8/quickstyle/simple4" qsCatId="simple" csTypeId="urn:microsoft.com/office/officeart/2005/8/colors/accent3_1" csCatId="accent3" phldr="1"/>
      <dgm:spPr/>
    </dgm:pt>
    <dgm:pt modelId="{D42CF1AC-E885-4B96-A668-B0AE45257A0D}">
      <dgm:prSet phldrT="[Text]"/>
      <dgm:spPr/>
      <dgm:t>
        <a:bodyPr/>
        <a:lstStyle/>
        <a:p>
          <a:r>
            <a:rPr lang="en-US" altLang="zh-CN" dirty="0"/>
            <a:t>Use an Array to …</a:t>
          </a:r>
          <a:endParaRPr lang="zh-CN" altLang="en-US" dirty="0"/>
        </a:p>
      </dgm:t>
    </dgm:pt>
    <dgm:pt modelId="{2E1AF418-780D-45C7-A6F7-797A882DC6B9}" type="parTrans" cxnId="{E533319A-C844-4614-9E7E-9FDD4971BA30}">
      <dgm:prSet/>
      <dgm:spPr/>
      <dgm:t>
        <a:bodyPr/>
        <a:lstStyle/>
        <a:p>
          <a:endParaRPr lang="zh-CN" altLang="en-US"/>
        </a:p>
      </dgm:t>
    </dgm:pt>
    <dgm:pt modelId="{4F5398D2-C7AE-4780-8A5E-A00F3EAA8049}" type="sibTrans" cxnId="{E533319A-C844-4614-9E7E-9FDD4971BA30}">
      <dgm:prSet/>
      <dgm:spPr/>
      <dgm:t>
        <a:bodyPr/>
        <a:lstStyle/>
        <a:p>
          <a:endParaRPr lang="zh-CN" altLang="en-US"/>
        </a:p>
      </dgm:t>
    </dgm:pt>
    <dgm:pt modelId="{770BFE8B-FA92-495F-9369-B4445918C9D9}">
      <dgm:prSet phldrT="[Text]"/>
      <dgm:spPr/>
      <dgm:t>
        <a:bodyPr/>
        <a:lstStyle/>
        <a:p>
          <a:r>
            <a:rPr lang="en-US" altLang="zh-CN" dirty="0"/>
            <a:t>Implement a Binary Heap to…</a:t>
          </a:r>
          <a:endParaRPr lang="zh-CN" altLang="en-US" dirty="0"/>
        </a:p>
      </dgm:t>
    </dgm:pt>
    <dgm:pt modelId="{5B28CA11-42CB-4463-AF8C-93195D9A7C66}" type="parTrans" cxnId="{B8C7B40E-3139-4603-8822-B6977FB00B41}">
      <dgm:prSet/>
      <dgm:spPr/>
      <dgm:t>
        <a:bodyPr/>
        <a:lstStyle/>
        <a:p>
          <a:endParaRPr lang="zh-CN" altLang="en-US"/>
        </a:p>
      </dgm:t>
    </dgm:pt>
    <dgm:pt modelId="{0DCDFA47-12FE-42D9-A2B4-D91DB43F6520}" type="sibTrans" cxnId="{B8C7B40E-3139-4603-8822-B6977FB00B41}">
      <dgm:prSet/>
      <dgm:spPr/>
      <dgm:t>
        <a:bodyPr/>
        <a:lstStyle/>
        <a:p>
          <a:endParaRPr lang="zh-CN" altLang="en-US"/>
        </a:p>
      </dgm:t>
    </dgm:pt>
    <dgm:pt modelId="{7975B3D8-B4B5-4E4F-8180-57701DF8C05F}">
      <dgm:prSet phldrT="[Text]"/>
      <dgm:spPr/>
      <dgm:t>
        <a:bodyPr/>
        <a:lstStyle/>
        <a:p>
          <a:r>
            <a:rPr lang="en-US" altLang="zh-CN" dirty="0"/>
            <a:t>Implement a Priority Queue</a:t>
          </a:r>
          <a:endParaRPr lang="zh-CN" altLang="en-US" dirty="0"/>
        </a:p>
      </dgm:t>
    </dgm:pt>
    <dgm:pt modelId="{DDB20211-D622-43C8-B2F8-8206F408E4E0}" type="parTrans" cxnId="{D251A83C-33A9-4E03-A542-D95AFA92771D}">
      <dgm:prSet/>
      <dgm:spPr/>
      <dgm:t>
        <a:bodyPr/>
        <a:lstStyle/>
        <a:p>
          <a:endParaRPr lang="zh-CN" altLang="en-US"/>
        </a:p>
      </dgm:t>
    </dgm:pt>
    <dgm:pt modelId="{2BDC4815-CFC2-4DE5-B48D-05A069ED2CCB}" type="sibTrans" cxnId="{D251A83C-33A9-4E03-A542-D95AFA92771D}">
      <dgm:prSet/>
      <dgm:spPr/>
      <dgm:t>
        <a:bodyPr/>
        <a:lstStyle/>
        <a:p>
          <a:endParaRPr lang="zh-CN" altLang="en-US"/>
        </a:p>
      </dgm:t>
    </dgm:pt>
    <dgm:pt modelId="{814807A7-6B93-48AD-94CE-4579A01136CF}" type="pres">
      <dgm:prSet presAssocID="{7DAD7267-F41C-43B5-94B8-C096D3074245}" presName="arrowDiagram" presStyleCnt="0">
        <dgm:presLayoutVars>
          <dgm:chMax val="5"/>
          <dgm:dir/>
          <dgm:resizeHandles val="exact"/>
        </dgm:presLayoutVars>
      </dgm:prSet>
      <dgm:spPr/>
    </dgm:pt>
    <dgm:pt modelId="{3A9B9CFC-912A-4C47-A5B7-D94EE0EBB8BA}" type="pres">
      <dgm:prSet presAssocID="{7DAD7267-F41C-43B5-94B8-C096D3074245}" presName="arrow" presStyleLbl="bgShp" presStyleIdx="0" presStyleCnt="1" custLinFactNeighborY="4000"/>
      <dgm:spPr/>
    </dgm:pt>
    <dgm:pt modelId="{B59F1F55-7AEF-491A-ACB5-D6F67938453C}" type="pres">
      <dgm:prSet presAssocID="{7DAD7267-F41C-43B5-94B8-C096D3074245}" presName="arrowDiagram3" presStyleCnt="0"/>
      <dgm:spPr/>
    </dgm:pt>
    <dgm:pt modelId="{0060C089-6322-4C63-BED2-D948549CB934}" type="pres">
      <dgm:prSet presAssocID="{D42CF1AC-E885-4B96-A668-B0AE45257A0D}" presName="bullet3a" presStyleLbl="node1" presStyleIdx="0" presStyleCnt="3"/>
      <dgm:spPr/>
    </dgm:pt>
    <dgm:pt modelId="{4EF0E2B8-5FC9-4C1A-B74A-7D33962D3412}" type="pres">
      <dgm:prSet presAssocID="{D42CF1AC-E885-4B96-A668-B0AE45257A0D}" presName="textBox3a" presStyleLbl="revTx" presStyleIdx="0" presStyleCnt="3">
        <dgm:presLayoutVars>
          <dgm:bulletEnabled val="1"/>
        </dgm:presLayoutVars>
      </dgm:prSet>
      <dgm:spPr/>
    </dgm:pt>
    <dgm:pt modelId="{F7215800-1200-4EDF-8CDB-E96BB6D84A2B}" type="pres">
      <dgm:prSet presAssocID="{770BFE8B-FA92-495F-9369-B4445918C9D9}" presName="bullet3b" presStyleLbl="node1" presStyleIdx="1" presStyleCnt="3"/>
      <dgm:spPr/>
    </dgm:pt>
    <dgm:pt modelId="{EA8B3BCE-C0A8-4C07-A1BC-8291FC32F9F0}" type="pres">
      <dgm:prSet presAssocID="{770BFE8B-FA92-495F-9369-B4445918C9D9}" presName="textBox3b" presStyleLbl="revTx" presStyleIdx="1" presStyleCnt="3">
        <dgm:presLayoutVars>
          <dgm:bulletEnabled val="1"/>
        </dgm:presLayoutVars>
      </dgm:prSet>
      <dgm:spPr/>
    </dgm:pt>
    <dgm:pt modelId="{B93048B4-A049-4337-8139-326420C0AA16}" type="pres">
      <dgm:prSet presAssocID="{7975B3D8-B4B5-4E4F-8180-57701DF8C05F}" presName="bullet3c" presStyleLbl="node1" presStyleIdx="2" presStyleCnt="3"/>
      <dgm:spPr/>
    </dgm:pt>
    <dgm:pt modelId="{765DF987-A4CA-4763-835F-9059D2CB4453}" type="pres">
      <dgm:prSet presAssocID="{7975B3D8-B4B5-4E4F-8180-57701DF8C05F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B8C7B40E-3139-4603-8822-B6977FB00B41}" srcId="{7DAD7267-F41C-43B5-94B8-C096D3074245}" destId="{770BFE8B-FA92-495F-9369-B4445918C9D9}" srcOrd="1" destOrd="0" parTransId="{5B28CA11-42CB-4463-AF8C-93195D9A7C66}" sibTransId="{0DCDFA47-12FE-42D9-A2B4-D91DB43F6520}"/>
    <dgm:cxn modelId="{68BF2518-2F29-4F0C-B580-D735251B5B20}" type="presOf" srcId="{770BFE8B-FA92-495F-9369-B4445918C9D9}" destId="{EA8B3BCE-C0A8-4C07-A1BC-8291FC32F9F0}" srcOrd="0" destOrd="0" presId="urn:microsoft.com/office/officeart/2005/8/layout/arrow2"/>
    <dgm:cxn modelId="{D251A83C-33A9-4E03-A542-D95AFA92771D}" srcId="{7DAD7267-F41C-43B5-94B8-C096D3074245}" destId="{7975B3D8-B4B5-4E4F-8180-57701DF8C05F}" srcOrd="2" destOrd="0" parTransId="{DDB20211-D622-43C8-B2F8-8206F408E4E0}" sibTransId="{2BDC4815-CFC2-4DE5-B48D-05A069ED2CCB}"/>
    <dgm:cxn modelId="{E533319A-C844-4614-9E7E-9FDD4971BA30}" srcId="{7DAD7267-F41C-43B5-94B8-C096D3074245}" destId="{D42CF1AC-E885-4B96-A668-B0AE45257A0D}" srcOrd="0" destOrd="0" parTransId="{2E1AF418-780D-45C7-A6F7-797A882DC6B9}" sibTransId="{4F5398D2-C7AE-4780-8A5E-A00F3EAA8049}"/>
    <dgm:cxn modelId="{D011AC9A-5F9B-4CC8-BB55-405D23661238}" type="presOf" srcId="{D42CF1AC-E885-4B96-A668-B0AE45257A0D}" destId="{4EF0E2B8-5FC9-4C1A-B74A-7D33962D3412}" srcOrd="0" destOrd="0" presId="urn:microsoft.com/office/officeart/2005/8/layout/arrow2"/>
    <dgm:cxn modelId="{0E2C2F9B-8982-4976-A0A3-9B0FE81ACD88}" type="presOf" srcId="{7975B3D8-B4B5-4E4F-8180-57701DF8C05F}" destId="{765DF987-A4CA-4763-835F-9059D2CB4453}" srcOrd="0" destOrd="0" presId="urn:microsoft.com/office/officeart/2005/8/layout/arrow2"/>
    <dgm:cxn modelId="{3E644FDC-A6BF-4B0B-B19E-27306CF1C44B}" type="presOf" srcId="{7DAD7267-F41C-43B5-94B8-C096D3074245}" destId="{814807A7-6B93-48AD-94CE-4579A01136CF}" srcOrd="0" destOrd="0" presId="urn:microsoft.com/office/officeart/2005/8/layout/arrow2"/>
    <dgm:cxn modelId="{08A1AAE2-C33D-4581-B3EE-CC498226A591}" type="presParOf" srcId="{814807A7-6B93-48AD-94CE-4579A01136CF}" destId="{3A9B9CFC-912A-4C47-A5B7-D94EE0EBB8BA}" srcOrd="0" destOrd="0" presId="urn:microsoft.com/office/officeart/2005/8/layout/arrow2"/>
    <dgm:cxn modelId="{EACEE945-A5AB-4F0D-8F3C-CC21DF9191AE}" type="presParOf" srcId="{814807A7-6B93-48AD-94CE-4579A01136CF}" destId="{B59F1F55-7AEF-491A-ACB5-D6F67938453C}" srcOrd="1" destOrd="0" presId="urn:microsoft.com/office/officeart/2005/8/layout/arrow2"/>
    <dgm:cxn modelId="{8A4460D0-D96A-42B1-A6D1-64DE4B9A74C5}" type="presParOf" srcId="{B59F1F55-7AEF-491A-ACB5-D6F67938453C}" destId="{0060C089-6322-4C63-BED2-D948549CB934}" srcOrd="0" destOrd="0" presId="urn:microsoft.com/office/officeart/2005/8/layout/arrow2"/>
    <dgm:cxn modelId="{992D1F63-3A0E-42E7-A805-6F0BBA15E70A}" type="presParOf" srcId="{B59F1F55-7AEF-491A-ACB5-D6F67938453C}" destId="{4EF0E2B8-5FC9-4C1A-B74A-7D33962D3412}" srcOrd="1" destOrd="0" presId="urn:microsoft.com/office/officeart/2005/8/layout/arrow2"/>
    <dgm:cxn modelId="{59FFAB7B-9209-4E4F-BACA-79FD22AC5D04}" type="presParOf" srcId="{B59F1F55-7AEF-491A-ACB5-D6F67938453C}" destId="{F7215800-1200-4EDF-8CDB-E96BB6D84A2B}" srcOrd="2" destOrd="0" presId="urn:microsoft.com/office/officeart/2005/8/layout/arrow2"/>
    <dgm:cxn modelId="{5B69B664-7AC9-4D0F-A166-370054DE15AD}" type="presParOf" srcId="{B59F1F55-7AEF-491A-ACB5-D6F67938453C}" destId="{EA8B3BCE-C0A8-4C07-A1BC-8291FC32F9F0}" srcOrd="3" destOrd="0" presId="urn:microsoft.com/office/officeart/2005/8/layout/arrow2"/>
    <dgm:cxn modelId="{355E597F-67ED-4738-B4E1-88E8922C9B8C}" type="presParOf" srcId="{B59F1F55-7AEF-491A-ACB5-D6F67938453C}" destId="{B93048B4-A049-4337-8139-326420C0AA16}" srcOrd="4" destOrd="0" presId="urn:microsoft.com/office/officeart/2005/8/layout/arrow2"/>
    <dgm:cxn modelId="{AE7E3AD4-2C82-454B-9D93-7DB550F6CF4E}" type="presParOf" srcId="{B59F1F55-7AEF-491A-ACB5-D6F67938453C}" destId="{765DF987-A4CA-4763-835F-9059D2CB4453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FDAF6-27C8-47C6-BD58-C78E26AD738D}">
      <dsp:nvSpPr>
        <dsp:cNvPr id="0" name=""/>
        <dsp:cNvSpPr/>
      </dsp:nvSpPr>
      <dsp:spPr>
        <a:xfrm>
          <a:off x="5695500" y="1020730"/>
          <a:ext cx="2484477" cy="2484937"/>
        </a:xfrm>
        <a:prstGeom prst="ellipse">
          <a:avLst/>
        </a:prstGeom>
        <a:gradFill rotWithShape="0">
          <a:gsLst>
            <a:gs pos="0">
              <a:schemeClr val="accent4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D58917-9A9A-4CA3-80C6-85509ABED2D2}">
      <dsp:nvSpPr>
        <dsp:cNvPr id="0" name=""/>
        <dsp:cNvSpPr/>
      </dsp:nvSpPr>
      <dsp:spPr>
        <a:xfrm>
          <a:off x="5777992" y="1103576"/>
          <a:ext cx="2319492" cy="231924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Efficient Traversal Algorithm</a:t>
          </a:r>
          <a:endParaRPr lang="zh-CN" altLang="en-US" sz="2700" kern="1200" dirty="0"/>
        </a:p>
      </dsp:txBody>
      <dsp:txXfrm>
        <a:off x="6109579" y="1434959"/>
        <a:ext cx="1656318" cy="1656479"/>
      </dsp:txXfrm>
    </dsp:sp>
    <dsp:sp modelId="{AAF23D0A-101F-401E-B48C-FB1F448A9048}">
      <dsp:nvSpPr>
        <dsp:cNvPr id="0" name=""/>
        <dsp:cNvSpPr/>
      </dsp:nvSpPr>
      <dsp:spPr>
        <a:xfrm rot="2700000">
          <a:off x="3130713" y="1023734"/>
          <a:ext cx="2478493" cy="247849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shade val="80000"/>
                <a:hueOff val="121627"/>
                <a:satOff val="12760"/>
                <a:lumOff val="9850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121627"/>
                <a:satOff val="12760"/>
                <a:lumOff val="9850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121627"/>
                <a:satOff val="12760"/>
                <a:lumOff val="985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2D104D-AC2D-466A-A02E-0AF105636A0D}">
      <dsp:nvSpPr>
        <dsp:cNvPr id="0" name=""/>
        <dsp:cNvSpPr/>
      </dsp:nvSpPr>
      <dsp:spPr>
        <a:xfrm>
          <a:off x="3210213" y="1103576"/>
          <a:ext cx="2319492" cy="231924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121627"/>
              <a:satOff val="12760"/>
              <a:lumOff val="98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Small Tree Height</a:t>
          </a:r>
          <a:endParaRPr lang="zh-CN" altLang="en-US" sz="2700" kern="1200" dirty="0"/>
        </a:p>
      </dsp:txBody>
      <dsp:txXfrm>
        <a:off x="3541801" y="1434959"/>
        <a:ext cx="1656318" cy="1656479"/>
      </dsp:txXfrm>
    </dsp:sp>
    <dsp:sp modelId="{4C5B3141-5FD9-4DB5-BD9E-4BC622DC99E7}">
      <dsp:nvSpPr>
        <dsp:cNvPr id="0" name=""/>
        <dsp:cNvSpPr/>
      </dsp:nvSpPr>
      <dsp:spPr>
        <a:xfrm rot="2700000">
          <a:off x="562934" y="1023734"/>
          <a:ext cx="2478493" cy="2478493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shade val="80000"/>
                <a:hueOff val="243255"/>
                <a:satOff val="25521"/>
                <a:lumOff val="19699"/>
                <a:alphaOff val="0"/>
                <a:shade val="51000"/>
                <a:satMod val="130000"/>
              </a:schemeClr>
            </a:gs>
            <a:gs pos="80000">
              <a:schemeClr val="accent4">
                <a:shade val="80000"/>
                <a:hueOff val="243255"/>
                <a:satOff val="25521"/>
                <a:lumOff val="19699"/>
                <a:alphaOff val="0"/>
                <a:shade val="93000"/>
                <a:satMod val="130000"/>
              </a:schemeClr>
            </a:gs>
            <a:gs pos="100000">
              <a:schemeClr val="accent4">
                <a:shade val="80000"/>
                <a:hueOff val="243255"/>
                <a:satOff val="25521"/>
                <a:lumOff val="1969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29EC0D-41C7-44ED-8E28-4FF8B8193AE2}">
      <dsp:nvSpPr>
        <dsp:cNvPr id="0" name=""/>
        <dsp:cNvSpPr/>
      </dsp:nvSpPr>
      <dsp:spPr>
        <a:xfrm>
          <a:off x="642435" y="1103576"/>
          <a:ext cx="2319492" cy="231924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shade val="80000"/>
              <a:hueOff val="243255"/>
              <a:satOff val="25521"/>
              <a:lumOff val="1969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Balanced Tree Structure</a:t>
          </a:r>
          <a:endParaRPr lang="zh-CN" altLang="en-US" sz="2700" kern="1200" dirty="0"/>
        </a:p>
      </dsp:txBody>
      <dsp:txXfrm>
        <a:off x="974022" y="1434959"/>
        <a:ext cx="1656318" cy="1656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B9CFC-912A-4C47-A5B7-D94EE0EBB8BA}">
      <dsp:nvSpPr>
        <dsp:cNvPr id="0" name=""/>
        <dsp:cNvSpPr/>
      </dsp:nvSpPr>
      <dsp:spPr>
        <a:xfrm>
          <a:off x="0" y="254000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60C089-6322-4C63-BED2-D948549CB934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F0E2B8-5FC9-4C1A-B74A-7D33962D3412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Use an Array to …</a:t>
          </a:r>
          <a:endParaRPr lang="zh-CN" altLang="en-US" sz="2000" kern="1200" dirty="0"/>
        </a:p>
      </dsp:txBody>
      <dsp:txXfrm>
        <a:off x="853440" y="2835910"/>
        <a:ext cx="1420368" cy="1101090"/>
      </dsp:txXfrm>
    </dsp:sp>
    <dsp:sp modelId="{F7215800-1200-4EDF-8CDB-E96BB6D84A2B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8B3BCE-C0A8-4C07-A1BC-8291FC32F9F0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Implement a Binary Heap to…</a:t>
          </a:r>
          <a:endParaRPr lang="zh-CN" altLang="en-US" sz="2000" kern="1200" dirty="0"/>
        </a:p>
      </dsp:txBody>
      <dsp:txXfrm>
        <a:off x="2316480" y="1864359"/>
        <a:ext cx="1463040" cy="2072640"/>
      </dsp:txXfrm>
    </dsp:sp>
    <dsp:sp modelId="{B93048B4-A049-4337-8139-326420C0AA16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5DF987-A4CA-4763-835F-9059D2CB4453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Implement a Priority Queue</a:t>
          </a:r>
          <a:endParaRPr lang="zh-CN" altLang="en-US" sz="2000" kern="1200" dirty="0"/>
        </a:p>
      </dsp:txBody>
      <dsp:txXfrm>
        <a:off x="4053840" y="1289049"/>
        <a:ext cx="1463040" cy="264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43F9D-0BE7-4D95-AB29-6EF42525F0B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DCDC2-C1D2-44CB-8970-27B4CFF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CDC2-C1D2-44CB-8970-27B4CFF250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93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CDC2-C1D2-44CB-8970-27B4CFF250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42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2BC535D-DEBE-4913-AE2F-2E144BA37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34FC62-0953-4C59-9015-656449678AA5}" type="slidenum">
              <a:rPr lang="zh-CN" altLang="en-US" sz="1200">
                <a:latin typeface="Arial" panose="020B0604020202020204" pitchFamily="34" charset="0"/>
              </a:rPr>
              <a:pPr eaLnBrk="1" hangingPunct="1"/>
              <a:t>34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B44D7C5-C7DB-4EF6-9C3E-B134A6ED7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9ABAAD1D-34DA-42AA-ABF1-134DC2DFB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23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CDC2-C1D2-44CB-8970-27B4CFF2503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CDC2-C1D2-44CB-8970-27B4CFF250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1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CDC2-C1D2-44CB-8970-27B4CFF250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CDC2-C1D2-44CB-8970-27B4CFF250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91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CDC2-C1D2-44CB-8970-27B4CFF250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8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CDC2-C1D2-44CB-8970-27B4CFF250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90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CDC2-C1D2-44CB-8970-27B4CFF250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39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CDC2-C1D2-44CB-8970-27B4CFF250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9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DCDC2-C1D2-44CB-8970-27B4CFF250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0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  <a:ea typeface="微软雅黑 Light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EC45-0507-419D-AC75-9474FD7DB3FC}" type="datetime1">
              <a:rPr lang="en-US" altLang="zh-CN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59FC-03DF-47A8-81D1-FE1364ABA3A7}" type="datetime1">
              <a:rPr lang="en-US" altLang="zh-CN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49D8-1887-4F34-9DCE-B09846D509BC}" type="datetime1">
              <a:rPr lang="en-US" altLang="zh-CN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CB5C-3FDF-481E-B1BD-29E62C127978}" type="datetime1">
              <a:rPr lang="en-US" altLang="zh-CN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6902-5679-4BFB-9806-BA3BD65C9EEE}" type="datetime1">
              <a:rPr lang="en-US" altLang="zh-CN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493D-90F6-411B-9B52-D50BA3E7EF03}" type="datetime1">
              <a:rPr lang="en-US" altLang="zh-CN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E7A42-DCE1-4D56-A25B-AD6C89A6FE64}" type="datetime1">
              <a:rPr lang="en-US" altLang="zh-CN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2BEE-AA98-490E-9EB6-CB9D2D9080EA}" type="datetime1">
              <a:rPr lang="en-US" altLang="zh-CN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D37D-7FCA-49B6-92A0-607C36D2A338}" type="datetime1">
              <a:rPr lang="en-US" altLang="zh-CN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C3BA-93E4-49B3-9E56-C8530EF8466C}" type="datetime1">
              <a:rPr lang="en-US" altLang="zh-CN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C412-53CC-464F-A829-C58ED0198DD2}" type="datetime1">
              <a:rPr lang="en-US" altLang="zh-CN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5919-818E-4635-A9D1-AD2AE260D2BF}" type="datetime1">
              <a:rPr lang="en-US" altLang="zh-CN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0" y="1447801"/>
            <a:ext cx="9144000" cy="838200"/>
          </a:xfrm>
          <a:noFill/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  <a:t>Data Structures and Algorithms</a:t>
            </a:r>
            <a:endParaRPr lang="en-US" altLang="zh-TW" sz="3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0" y="4267200"/>
            <a:ext cx="9144000" cy="13716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Department of Computer Science &amp; Technology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United International College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3200" y="2438400"/>
            <a:ext cx="5618846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2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Priority Queue</a:t>
            </a:r>
          </a:p>
          <a:p>
            <a:r>
              <a:rPr lang="en-US" altLang="zh-CN" sz="52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Heapsort</a:t>
            </a:r>
            <a:endParaRPr lang="en-US" sz="5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061" y="3576935"/>
            <a:ext cx="1931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8</a:t>
            </a: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76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5A5D-245C-4371-BBBE-67566EF3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Perfect</a:t>
            </a:r>
            <a:r>
              <a:rPr lang="en-US" altLang="zh-CN" dirty="0"/>
              <a:t> Binary Trees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646C4-43B5-405E-9057-BEBF95EE4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0137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perfect binary tree </a:t>
            </a:r>
            <a:r>
              <a:rPr lang="en-US" altLang="zh-CN" dirty="0">
                <a:ea typeface="宋体" panose="02010600030101010101" pitchFamily="2" charset="-122"/>
              </a:rPr>
              <a:t>is the tree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where a node can have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0 or 2 children </a:t>
            </a:r>
            <a:r>
              <a:rPr lang="en-US" altLang="zh-CN" dirty="0">
                <a:ea typeface="宋体" panose="02010600030101010101" pitchFamily="2" charset="-122"/>
              </a:rPr>
              <a:t>and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all leaves are at the same depth</a:t>
            </a:r>
            <a:endParaRPr lang="en-US" altLang="zh-CN" dirty="0">
              <a:solidFill>
                <a:srgbClr val="00FF00"/>
              </a:solidFill>
              <a:ea typeface="宋体" panose="02010600030101010101" pitchFamily="2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952F0-632A-4CBD-83EB-6C3F4F0F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4FB131F-FA68-42DD-A79A-60078FEA0A1F}"/>
              </a:ext>
            </a:extLst>
          </p:cNvPr>
          <p:cNvGrpSpPr/>
          <p:nvPr/>
        </p:nvGrpSpPr>
        <p:grpSpPr>
          <a:xfrm>
            <a:off x="457200" y="4083036"/>
            <a:ext cx="2642377" cy="1764101"/>
            <a:chOff x="457200" y="3962400"/>
            <a:chExt cx="2642377" cy="1764101"/>
          </a:xfrm>
        </p:grpSpPr>
        <p:sp>
          <p:nvSpPr>
            <p:cNvPr id="6" name="Oval 15">
              <a:extLst>
                <a:ext uri="{FF2B5EF4-FFF2-40B4-BE49-F238E27FC236}">
                  <a16:creationId xmlns:a16="http://schemas.microsoft.com/office/drawing/2014/main" id="{6A82A063-8077-4F4F-92CA-1FEDB6B2D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100" y="3962400"/>
              <a:ext cx="381000" cy="381000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endParaRPr lang="zh-CN" altLang="zh-CN">
                <a:solidFill>
                  <a:schemeClr val="accent4"/>
                </a:solidFill>
              </a:endParaRPr>
            </a:p>
          </p:txBody>
        </p:sp>
        <p:sp>
          <p:nvSpPr>
            <p:cNvPr id="7" name="Oval 16">
              <a:extLst>
                <a:ext uri="{FF2B5EF4-FFF2-40B4-BE49-F238E27FC236}">
                  <a16:creationId xmlns:a16="http://schemas.microsoft.com/office/drawing/2014/main" id="{3714653E-BFA2-4D4B-AFE6-F9A807D75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559889"/>
              <a:ext cx="381000" cy="381000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altLang="zh-CN" dirty="0">
                <a:solidFill>
                  <a:schemeClr val="accent4"/>
                </a:solidFill>
              </a:endParaRPr>
            </a:p>
          </p:txBody>
        </p:sp>
        <p:sp>
          <p:nvSpPr>
            <p:cNvPr id="8" name="Oval 17">
              <a:extLst>
                <a:ext uri="{FF2B5EF4-FFF2-40B4-BE49-F238E27FC236}">
                  <a16:creationId xmlns:a16="http://schemas.microsoft.com/office/drawing/2014/main" id="{CAAC05B8-EA4E-4344-A86B-F0093B5A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779" y="4559889"/>
              <a:ext cx="381000" cy="381000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endParaRPr lang="zh-CN" altLang="zh-CN">
                <a:solidFill>
                  <a:schemeClr val="accent4"/>
                </a:solidFill>
              </a:endParaRPr>
            </a:p>
          </p:txBody>
        </p:sp>
        <p:sp>
          <p:nvSpPr>
            <p:cNvPr id="9" name="Oval 18">
              <a:extLst>
                <a:ext uri="{FF2B5EF4-FFF2-40B4-BE49-F238E27FC236}">
                  <a16:creationId xmlns:a16="http://schemas.microsoft.com/office/drawing/2014/main" id="{6664319D-03E8-4689-8FB6-E92504D82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5345501"/>
              <a:ext cx="381000" cy="381000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endParaRPr lang="zh-CN" altLang="zh-CN">
                <a:solidFill>
                  <a:schemeClr val="accent4"/>
                </a:solidFill>
              </a:endParaRPr>
            </a:p>
          </p:txBody>
        </p:sp>
        <p:sp>
          <p:nvSpPr>
            <p:cNvPr id="10" name="Oval 19">
              <a:extLst>
                <a:ext uri="{FF2B5EF4-FFF2-40B4-BE49-F238E27FC236}">
                  <a16:creationId xmlns:a16="http://schemas.microsoft.com/office/drawing/2014/main" id="{DFB70110-B0F7-4B18-95F8-8AE9DC104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992" y="5345501"/>
              <a:ext cx="381000" cy="381000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endParaRPr lang="zh-CN" altLang="zh-CN">
                <a:solidFill>
                  <a:schemeClr val="accent4"/>
                </a:solidFill>
              </a:endParaRPr>
            </a:p>
          </p:txBody>
        </p:sp>
        <p:sp>
          <p:nvSpPr>
            <p:cNvPr id="11" name="Oval 20">
              <a:extLst>
                <a:ext uri="{FF2B5EF4-FFF2-40B4-BE49-F238E27FC236}">
                  <a16:creationId xmlns:a16="http://schemas.microsoft.com/office/drawing/2014/main" id="{2794A886-FD6A-4016-B911-AB277A617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577" y="5345501"/>
              <a:ext cx="381000" cy="381000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endParaRPr lang="zh-CN" altLang="zh-CN">
                <a:solidFill>
                  <a:schemeClr val="accent4"/>
                </a:solidFill>
              </a:endParaRPr>
            </a:p>
          </p:txBody>
        </p:sp>
        <p:sp>
          <p:nvSpPr>
            <p:cNvPr id="12" name="Oval 21">
              <a:extLst>
                <a:ext uri="{FF2B5EF4-FFF2-40B4-BE49-F238E27FC236}">
                  <a16:creationId xmlns:a16="http://schemas.microsoft.com/office/drawing/2014/main" id="{1C449A61-C47B-4BEA-91F4-CE02F5BC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4784" y="5345501"/>
              <a:ext cx="381000" cy="381000"/>
            </a:xfrm>
            <a:prstGeom prst="ellips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endParaRPr lang="zh-CN" altLang="zh-CN">
                <a:solidFill>
                  <a:schemeClr val="accent4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485AE75-72DB-4A4C-ACD3-42CB1E6F3A1E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1163404" y="4287604"/>
              <a:ext cx="454492" cy="328081"/>
            </a:xfrm>
            <a:prstGeom prst="lin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B74891-792E-4376-BE88-951CCBCCB8BC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1887304" y="4287604"/>
              <a:ext cx="494271" cy="328081"/>
            </a:xfrm>
            <a:prstGeom prst="lin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665BF0-E3A9-419A-998C-86E473C61500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647700" y="4885093"/>
              <a:ext cx="246296" cy="460408"/>
            </a:xfrm>
            <a:prstGeom prst="lin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89791A-D640-4E46-9F80-6ACCEC024B59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1163404" y="4885093"/>
              <a:ext cx="238088" cy="460408"/>
            </a:xfrm>
            <a:prstGeom prst="lin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9DE1B7-5208-43E0-9FA3-D04CAF64B8AF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2650983" y="4885093"/>
              <a:ext cx="258094" cy="460408"/>
            </a:xfrm>
            <a:prstGeom prst="lin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597A18-88D8-4D63-80BC-FB74AD187EBD}"/>
                </a:ext>
              </a:extLst>
            </p:cNvPr>
            <p:cNvCxnSpPr>
              <a:cxnSpLocks/>
              <a:stCxn id="8" idx="3"/>
              <a:endCxn id="12" idx="0"/>
            </p:cNvCxnSpPr>
            <p:nvPr/>
          </p:nvCxnSpPr>
          <p:spPr>
            <a:xfrm flipH="1">
              <a:off x="2155284" y="4885093"/>
              <a:ext cx="226291" cy="460408"/>
            </a:xfrm>
            <a:prstGeom prst="line">
              <a:avLst/>
            </a:prstGeom>
            <a:solidFill>
              <a:schemeClr val="accent4"/>
            </a:solidFill>
            <a:ln w="3175">
              <a:solidFill>
                <a:schemeClr val="accent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15">
            <a:extLst>
              <a:ext uri="{FF2B5EF4-FFF2-40B4-BE49-F238E27FC236}">
                <a16:creationId xmlns:a16="http://schemas.microsoft.com/office/drawing/2014/main" id="{37DE81A3-23EA-4DD4-BE98-E48E89BC9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270" y="408303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43" name="Oval 17">
            <a:extLst>
              <a:ext uri="{FF2B5EF4-FFF2-40B4-BE49-F238E27FC236}">
                <a16:creationId xmlns:a16="http://schemas.microsoft.com/office/drawing/2014/main" id="{EABA2400-2104-4C9E-9621-53ABBEC10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949" y="4680525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46" name="Oval 20">
            <a:extLst>
              <a:ext uri="{FF2B5EF4-FFF2-40B4-BE49-F238E27FC236}">
                <a16:creationId xmlns:a16="http://schemas.microsoft.com/office/drawing/2014/main" id="{6225B534-F2A7-4455-AD96-830D71AF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747" y="5466137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02A2C581-7515-4D79-881C-122BE897A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954" y="5466137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zh-CN" dirty="0">
              <a:solidFill>
                <a:schemeClr val="accent4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227C43-8358-4D75-9534-74AF3A4D0961}"/>
              </a:ext>
            </a:extLst>
          </p:cNvPr>
          <p:cNvCxnSpPr>
            <a:stCxn id="41" idx="3"/>
            <a:endCxn id="42" idx="7"/>
          </p:cNvCxnSpPr>
          <p:nvPr/>
        </p:nvCxnSpPr>
        <p:spPr>
          <a:xfrm flipH="1">
            <a:off x="4178574" y="4408240"/>
            <a:ext cx="454492" cy="32808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D13F35-8FB6-4993-A238-AB765F41CD2D}"/>
              </a:ext>
            </a:extLst>
          </p:cNvPr>
          <p:cNvCxnSpPr>
            <a:stCxn id="41" idx="5"/>
            <a:endCxn id="43" idx="1"/>
          </p:cNvCxnSpPr>
          <p:nvPr/>
        </p:nvCxnSpPr>
        <p:spPr>
          <a:xfrm>
            <a:off x="4902474" y="4408240"/>
            <a:ext cx="494271" cy="32808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5DA8AFC-8890-4D02-87BC-86DE36690CD3}"/>
              </a:ext>
            </a:extLst>
          </p:cNvPr>
          <p:cNvGrpSpPr/>
          <p:nvPr/>
        </p:nvGrpSpPr>
        <p:grpSpPr>
          <a:xfrm>
            <a:off x="3472370" y="4680525"/>
            <a:ext cx="1134792" cy="1166612"/>
            <a:chOff x="3472370" y="4559889"/>
            <a:chExt cx="1134792" cy="1166612"/>
          </a:xfrm>
          <a:solidFill>
            <a:schemeClr val="accent4"/>
          </a:solidFill>
        </p:grpSpPr>
        <p:sp>
          <p:nvSpPr>
            <p:cNvPr id="42" name="Oval 16">
              <a:extLst>
                <a:ext uri="{FF2B5EF4-FFF2-40B4-BE49-F238E27FC236}">
                  <a16:creationId xmlns:a16="http://schemas.microsoft.com/office/drawing/2014/main" id="{EA146603-5984-4468-9515-03BDC975B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370" y="4559889"/>
              <a:ext cx="381000" cy="381000"/>
            </a:xfrm>
            <a:prstGeom prst="ellipse">
              <a:avLst/>
            </a:prstGeom>
            <a:grpFill/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altLang="zh-CN" dirty="0">
                <a:solidFill>
                  <a:schemeClr val="accent4"/>
                </a:solidFill>
              </a:endParaRPr>
            </a:p>
          </p:txBody>
        </p:sp>
        <p:sp>
          <p:nvSpPr>
            <p:cNvPr id="44" name="Oval 18">
              <a:extLst>
                <a:ext uri="{FF2B5EF4-FFF2-40B4-BE49-F238E27FC236}">
                  <a16:creationId xmlns:a16="http://schemas.microsoft.com/office/drawing/2014/main" id="{670CB371-40C6-461F-A449-56CC20CC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370" y="5345501"/>
              <a:ext cx="381000" cy="381000"/>
            </a:xfrm>
            <a:prstGeom prst="ellipse">
              <a:avLst/>
            </a:prstGeom>
            <a:grpFill/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endParaRPr lang="zh-CN" altLang="zh-CN">
                <a:solidFill>
                  <a:schemeClr val="accent4"/>
                </a:solidFill>
              </a:endParaRPr>
            </a:p>
          </p:txBody>
        </p:sp>
        <p:sp>
          <p:nvSpPr>
            <p:cNvPr id="45" name="Oval 19">
              <a:extLst>
                <a:ext uri="{FF2B5EF4-FFF2-40B4-BE49-F238E27FC236}">
                  <a16:creationId xmlns:a16="http://schemas.microsoft.com/office/drawing/2014/main" id="{F7533FF8-800F-4FDD-B55B-579E66549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162" y="5345501"/>
              <a:ext cx="381000" cy="381000"/>
            </a:xfrm>
            <a:prstGeom prst="ellipse">
              <a:avLst/>
            </a:prstGeom>
            <a:grpFill/>
            <a:ln w="3175">
              <a:solidFill>
                <a:schemeClr val="accent4"/>
              </a:solidFill>
              <a:round/>
              <a:headEnd type="none" w="sm" len="sm"/>
              <a:tailEnd type="none" w="sm" len="sm"/>
            </a:ln>
            <a:extLst/>
          </p:spPr>
          <p:txBody>
            <a:bodyPr wrap="none" anchor="ctr"/>
            <a:lstStyle/>
            <a:p>
              <a:endParaRPr lang="zh-CN" altLang="zh-CN">
                <a:solidFill>
                  <a:schemeClr val="accent4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A486733-BA4A-46C8-A689-489DB34CB6FC}"/>
                </a:ext>
              </a:extLst>
            </p:cNvPr>
            <p:cNvCxnSpPr>
              <a:cxnSpLocks/>
              <a:stCxn id="42" idx="3"/>
              <a:endCxn id="44" idx="0"/>
            </p:cNvCxnSpPr>
            <p:nvPr/>
          </p:nvCxnSpPr>
          <p:spPr>
            <a:xfrm flipH="1">
              <a:off x="3662870" y="4885093"/>
              <a:ext cx="246296" cy="460408"/>
            </a:xfrm>
            <a:prstGeom prst="line">
              <a:avLst/>
            </a:prstGeom>
            <a:grpFill/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5621D5B-F288-42E3-8DFF-5F60F9B20293}"/>
                </a:ext>
              </a:extLst>
            </p:cNvPr>
            <p:cNvCxnSpPr>
              <a:cxnSpLocks/>
              <a:stCxn id="42" idx="5"/>
              <a:endCxn id="45" idx="0"/>
            </p:cNvCxnSpPr>
            <p:nvPr/>
          </p:nvCxnSpPr>
          <p:spPr>
            <a:xfrm>
              <a:off x="4178574" y="4885093"/>
              <a:ext cx="238088" cy="460408"/>
            </a:xfrm>
            <a:prstGeom prst="line">
              <a:avLst/>
            </a:prstGeom>
            <a:grpFill/>
            <a:ln w="31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43A1E6-E2B0-4494-BFB8-3C240758E0CC}"/>
              </a:ext>
            </a:extLst>
          </p:cNvPr>
          <p:cNvCxnSpPr>
            <a:cxnSpLocks/>
            <a:stCxn id="43" idx="5"/>
            <a:endCxn id="46" idx="0"/>
          </p:cNvCxnSpPr>
          <p:nvPr/>
        </p:nvCxnSpPr>
        <p:spPr>
          <a:xfrm>
            <a:off x="5666153" y="5005729"/>
            <a:ext cx="258094" cy="46040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3CCA4A-86A8-41AB-A617-E9C7ADE7AA51}"/>
              </a:ext>
            </a:extLst>
          </p:cNvPr>
          <p:cNvCxnSpPr>
            <a:cxnSpLocks/>
            <a:stCxn id="43" idx="3"/>
            <a:endCxn id="47" idx="0"/>
          </p:cNvCxnSpPr>
          <p:nvPr/>
        </p:nvCxnSpPr>
        <p:spPr>
          <a:xfrm flipH="1">
            <a:off x="5170454" y="5005729"/>
            <a:ext cx="226291" cy="460408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15">
            <a:extLst>
              <a:ext uri="{FF2B5EF4-FFF2-40B4-BE49-F238E27FC236}">
                <a16:creationId xmlns:a16="http://schemas.microsoft.com/office/drawing/2014/main" id="{27E60937-D4AE-457A-A689-0ADD8E993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327319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86E509-75D6-43B6-ADA2-DE0C3293DD66}"/>
              </a:ext>
            </a:extLst>
          </p:cNvPr>
          <p:cNvCxnSpPr>
            <a:cxnSpLocks/>
            <a:stCxn id="54" idx="3"/>
            <a:endCxn id="6" idx="7"/>
          </p:cNvCxnSpPr>
          <p:nvPr/>
        </p:nvCxnSpPr>
        <p:spPr>
          <a:xfrm flipH="1">
            <a:off x="1887304" y="3598400"/>
            <a:ext cx="1178392" cy="54043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4A4E1BD-5C98-40E2-8583-DC95293AFF0D}"/>
              </a:ext>
            </a:extLst>
          </p:cNvPr>
          <p:cNvCxnSpPr>
            <a:cxnSpLocks/>
            <a:stCxn id="54" idx="5"/>
            <a:endCxn id="41" idx="1"/>
          </p:cNvCxnSpPr>
          <p:nvPr/>
        </p:nvCxnSpPr>
        <p:spPr>
          <a:xfrm>
            <a:off x="3335104" y="3598400"/>
            <a:ext cx="1297962" cy="54043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FD1CD7B-E37C-41D7-840D-62A37635C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91271"/>
              </p:ext>
            </p:extLst>
          </p:nvPr>
        </p:nvGraphicFramePr>
        <p:xfrm>
          <a:off x="6400801" y="3244836"/>
          <a:ext cx="2362200" cy="2622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4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height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# of nodes</a:t>
                      </a:r>
                    </a:p>
                  </a:txBody>
                  <a:tcPr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44948"/>
                  </a:ext>
                </a:extLst>
              </a:tr>
              <a:tr h="41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064573"/>
                  </a:ext>
                </a:extLst>
              </a:tr>
              <a:tr h="41601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</a:rPr>
                        <a:t>d+1 </a:t>
                      </a:r>
                      <a:r>
                        <a:rPr lang="en-US" altLang="zh-CN" sz="2000" dirty="0">
                          <a:solidFill>
                            <a:schemeClr val="bg1"/>
                          </a:solidFill>
                        </a:rPr>
                        <a:t>- 1</a:t>
                      </a:r>
                      <a:endParaRPr lang="en-US" sz="20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046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0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6" grpId="0" animBg="1"/>
      <p:bldP spid="47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3FEB-018C-4B2A-9019-BF4E769A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0FF9-A293-460D-ABE4-5F86318EE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A perfect binary tree with </a:t>
            </a:r>
            <a:r>
              <a:rPr lang="en-US" altLang="zh-CN" dirty="0">
                <a:solidFill>
                  <a:schemeClr val="accent4"/>
                </a:solidFill>
                <a:latin typeface="+mn-lt"/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nodes has height of </a:t>
            </a:r>
            <a:r>
              <a:rPr lang="en-US" altLang="zh-CN" dirty="0">
                <a:solidFill>
                  <a:schemeClr val="accent4"/>
                </a:solidFill>
                <a:latin typeface="+mn-lt"/>
                <a:ea typeface="宋体" panose="02010600030101010101" pitchFamily="2" charset="-122"/>
              </a:rPr>
              <a:t>O(log(n))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Implication: If the number of node access within an algorithm is bounded by the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tree height</a:t>
            </a:r>
            <a:r>
              <a:rPr lang="en-US" altLang="zh-CN" dirty="0">
                <a:ea typeface="宋体" panose="02010600030101010101" pitchFamily="2" charset="-122"/>
              </a:rPr>
              <a:t>, then its complexity is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O(log(n))</a:t>
            </a:r>
            <a:r>
              <a:rPr lang="en-US" altLang="zh-CN" dirty="0">
                <a:ea typeface="宋体" panose="02010600030101010101" pitchFamily="2" charset="-122"/>
              </a:rPr>
              <a:t>!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latin typeface="+mn-ea"/>
                <a:ea typeface="+mn-ea"/>
              </a:rPr>
              <a:t>ide notes</a:t>
            </a:r>
          </a:p>
          <a:p>
            <a:pPr lvl="1"/>
            <a:r>
              <a:rPr lang="en-US" altLang="zh-CN" dirty="0">
                <a:latin typeface="+mn-ea"/>
                <a:ea typeface="+mn-ea"/>
              </a:rPr>
              <a:t>The largest depth of a binary tree of </a:t>
            </a:r>
            <a:r>
              <a:rPr lang="en-US" altLang="zh-CN" dirty="0">
                <a:solidFill>
                  <a:schemeClr val="accent4"/>
                </a:solidFill>
                <a:latin typeface="+mn-ea"/>
                <a:ea typeface="+mn-ea"/>
              </a:rPr>
              <a:t>n</a:t>
            </a:r>
            <a:r>
              <a:rPr lang="en-US" altLang="zh-CN" dirty="0">
                <a:latin typeface="+mn-ea"/>
                <a:ea typeface="+mn-ea"/>
              </a:rPr>
              <a:t> nodes is </a:t>
            </a:r>
            <a:r>
              <a:rPr lang="en-US" altLang="zh-CN" dirty="0">
                <a:solidFill>
                  <a:schemeClr val="accent4"/>
                </a:solidFill>
                <a:latin typeface="+mn-ea"/>
                <a:ea typeface="+mn-ea"/>
              </a:rPr>
              <a:t>O(n)</a:t>
            </a: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  <a:ea typeface="+mn-ea"/>
              </a:rPr>
              <a:t>What is the shape of the tree?</a:t>
            </a:r>
          </a:p>
          <a:p>
            <a:endParaRPr lang="zh-CN" altLang="en-US" dirty="0">
              <a:solidFill>
                <a:schemeClr val="accent4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813BE-F1F3-4F6F-ACB6-DFD7F4D6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0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CDA3-76C2-48B5-BB57-B1359A63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192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altLang="zh-CN" sz="3200" dirty="0">
                <a:solidFill>
                  <a:schemeClr val="accent4"/>
                </a:solidFill>
              </a:rPr>
              <a:t>Given the number of nodes (data size):</a:t>
            </a:r>
            <a:endParaRPr lang="zh-CN" altLang="en-US" sz="3200" dirty="0">
              <a:solidFill>
                <a:schemeClr val="accent4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E76A02-5FE8-452E-8268-BA728846C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860218"/>
              </p:ext>
            </p:extLst>
          </p:nvPr>
        </p:nvGraphicFramePr>
        <p:xfrm>
          <a:off x="1524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FAD7E-0E00-484E-A80A-11304169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3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5B3141-5FD9-4DB5-BD9E-4BC622DC9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29EC0D-41C7-44ED-8E28-4FF8B8193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F23D0A-101F-401E-B48C-FB1F448A90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2D104D-AC2D-466A-A02E-0AF105636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DFDAF6-27C8-47C6-BD58-C78E26AD7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D58917-9A9A-4CA3-80C6-85509ABED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7B37E3-B718-4EC8-B96D-9187A823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9719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>Binary heaps</a:t>
            </a:r>
            <a:endParaRPr lang="zh-CN" altLang="en-US" sz="6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0F6E38-DC23-47A5-885A-0B3E1A883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2471738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always wise to keep a tree </a:t>
            </a: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balanced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all node sets, however, can form a perfect tree. Hence, we propose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FBBDA-0971-44AD-9159-324F2A99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9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546D2-BD3D-4698-806B-960F95BC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Binary Heap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E8629-8732-4990-A7D7-28340B5B2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accent4"/>
                </a:solidFill>
                <a:ea typeface="宋体" panose="02010600030101010101" pitchFamily="2" charset="-122"/>
              </a:rPr>
              <a:t>Heaps</a:t>
            </a:r>
            <a:r>
              <a:rPr lang="en-US" altLang="zh-CN" sz="2800" dirty="0">
                <a:ea typeface="宋体" panose="02010600030101010101" pitchFamily="2" charset="-122"/>
              </a:rPr>
              <a:t> are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dirty="0">
                <a:solidFill>
                  <a:schemeClr val="accent4"/>
                </a:solidFill>
                <a:ea typeface="宋体" panose="02010600030101010101" pitchFamily="2" charset="-122"/>
              </a:rPr>
              <a:t>almost perfect binary trees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All levels are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full except possibly the lowest level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If the lowest level is not full, then nodes must be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packed to the left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01252-42A7-40FC-85AA-FD6C5F8C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0204E012-CC63-45BD-A773-9062B8C47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436122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9" name="Oval 16">
            <a:extLst>
              <a:ext uri="{FF2B5EF4-FFF2-40B4-BE49-F238E27FC236}">
                <a16:creationId xmlns:a16="http://schemas.microsoft.com/office/drawing/2014/main" id="{B46801E8-B45C-4953-9A19-74D0F736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95871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10" name="Oval 17">
            <a:extLst>
              <a:ext uri="{FF2B5EF4-FFF2-40B4-BE49-F238E27FC236}">
                <a16:creationId xmlns:a16="http://schemas.microsoft.com/office/drawing/2014/main" id="{11034694-4FEB-4C24-B82A-8B83B184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779" y="495871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B76E3050-D764-4B82-9921-2BEDA9919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744324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12" name="Oval 19">
            <a:extLst>
              <a:ext uri="{FF2B5EF4-FFF2-40B4-BE49-F238E27FC236}">
                <a16:creationId xmlns:a16="http://schemas.microsoft.com/office/drawing/2014/main" id="{F2FE0717-2F5C-4485-9831-DDE627BDD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1992" y="5744324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B2DEF8DA-1617-4F1F-82D3-1D247BA64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9577" y="5744324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7C6C2866-2BE5-4608-94FC-724BE11B4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784" y="5744324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E7F316-A6F6-404A-A987-2590A9498309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1544404" y="4686427"/>
            <a:ext cx="454492" cy="328081"/>
          </a:xfrm>
          <a:prstGeom prst="lin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599BC7-4F0A-4AC3-9058-0FD8D4B3F702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2268304" y="4686427"/>
            <a:ext cx="494271" cy="328081"/>
          </a:xfrm>
          <a:prstGeom prst="lin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DE8850-4836-4998-89A9-40B326E4F333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flipH="1">
            <a:off x="1028700" y="5283916"/>
            <a:ext cx="246296" cy="460408"/>
          </a:xfrm>
          <a:prstGeom prst="line">
            <a:avLst/>
          </a:prstGeom>
          <a:noFill/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988561-2F89-451C-929F-4667FD4C2C6B}"/>
              </a:ext>
            </a:extLst>
          </p:cNvPr>
          <p:cNvCxnSpPr>
            <a:cxnSpLocks/>
            <a:stCxn id="9" idx="5"/>
            <a:endCxn id="12" idx="0"/>
          </p:cNvCxnSpPr>
          <p:nvPr/>
        </p:nvCxnSpPr>
        <p:spPr>
          <a:xfrm>
            <a:off x="1544404" y="5283916"/>
            <a:ext cx="238088" cy="460408"/>
          </a:xfrm>
          <a:prstGeom prst="line">
            <a:avLst/>
          </a:prstGeom>
          <a:noFill/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B41812-5ECC-4A11-BA49-BE3B96169B32}"/>
              </a:ext>
            </a:extLst>
          </p:cNvPr>
          <p:cNvCxnSpPr>
            <a:cxnSpLocks/>
            <a:stCxn id="10" idx="5"/>
            <a:endCxn id="13" idx="0"/>
          </p:cNvCxnSpPr>
          <p:nvPr/>
        </p:nvCxnSpPr>
        <p:spPr>
          <a:xfrm>
            <a:off x="3031983" y="5283916"/>
            <a:ext cx="258094" cy="460408"/>
          </a:xfrm>
          <a:prstGeom prst="line">
            <a:avLst/>
          </a:prstGeom>
          <a:noFill/>
          <a:ln w="31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6B3BC5-4677-45BD-B72A-85FE48EA486C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2536284" y="5283916"/>
            <a:ext cx="226291" cy="460408"/>
          </a:xfrm>
          <a:prstGeom prst="line">
            <a:avLst/>
          </a:prstGeom>
          <a:noFill/>
          <a:ln w="31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5">
            <a:extLst>
              <a:ext uri="{FF2B5EF4-FFF2-40B4-BE49-F238E27FC236}">
                <a16:creationId xmlns:a16="http://schemas.microsoft.com/office/drawing/2014/main" id="{410F6853-36F3-4DAB-BFE2-1B8A5960F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270" y="436122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22" name="Oval 17">
            <a:extLst>
              <a:ext uri="{FF2B5EF4-FFF2-40B4-BE49-F238E27FC236}">
                <a16:creationId xmlns:a16="http://schemas.microsoft.com/office/drawing/2014/main" id="{B49EE576-F34F-4259-B865-FF5CEEF41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949" y="495871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B4ABF4-A2D1-4BDD-8430-9C1EF57D777C}"/>
              </a:ext>
            </a:extLst>
          </p:cNvPr>
          <p:cNvCxnSpPr>
            <a:stCxn id="21" idx="3"/>
            <a:endCxn id="28" idx="7"/>
          </p:cNvCxnSpPr>
          <p:nvPr/>
        </p:nvCxnSpPr>
        <p:spPr>
          <a:xfrm flipH="1">
            <a:off x="4559574" y="4686427"/>
            <a:ext cx="454492" cy="328081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3E9174-9CE3-47EE-9106-B26FAA4983FC}"/>
              </a:ext>
            </a:extLst>
          </p:cNvPr>
          <p:cNvCxnSpPr>
            <a:stCxn id="21" idx="5"/>
            <a:endCxn id="22" idx="1"/>
          </p:cNvCxnSpPr>
          <p:nvPr/>
        </p:nvCxnSpPr>
        <p:spPr>
          <a:xfrm>
            <a:off x="5283474" y="4686427"/>
            <a:ext cx="494271" cy="328081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6">
            <a:extLst>
              <a:ext uri="{FF2B5EF4-FFF2-40B4-BE49-F238E27FC236}">
                <a16:creationId xmlns:a16="http://schemas.microsoft.com/office/drawing/2014/main" id="{9966FB5E-4F38-44DC-A84E-1829790F4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4370" y="495871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29" name="Oval 18">
            <a:extLst>
              <a:ext uri="{FF2B5EF4-FFF2-40B4-BE49-F238E27FC236}">
                <a16:creationId xmlns:a16="http://schemas.microsoft.com/office/drawing/2014/main" id="{F6CFB78E-AE90-463F-9DF9-D5FAE7006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370" y="5744324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FE4777-187D-438C-8B60-326927CEEB7A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4043870" y="5283916"/>
            <a:ext cx="246296" cy="460408"/>
          </a:xfrm>
          <a:prstGeom prst="line">
            <a:avLst/>
          </a:prstGeom>
          <a:noFill/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15">
            <a:extLst>
              <a:ext uri="{FF2B5EF4-FFF2-40B4-BE49-F238E27FC236}">
                <a16:creationId xmlns:a16="http://schemas.microsoft.com/office/drawing/2014/main" id="{6773E9AF-4656-4158-9A3E-9B7068258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355138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D235370-9937-49A7-9215-ADF1F32C4F0D}"/>
              </a:ext>
            </a:extLst>
          </p:cNvPr>
          <p:cNvCxnSpPr>
            <a:cxnSpLocks/>
            <a:stCxn id="35" idx="3"/>
            <a:endCxn id="8" idx="7"/>
          </p:cNvCxnSpPr>
          <p:nvPr/>
        </p:nvCxnSpPr>
        <p:spPr>
          <a:xfrm flipH="1">
            <a:off x="2268304" y="3876587"/>
            <a:ext cx="1178392" cy="540432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0F1730-83EB-4BA3-8DD1-1CE0C5DB4263}"/>
              </a:ext>
            </a:extLst>
          </p:cNvPr>
          <p:cNvCxnSpPr>
            <a:cxnSpLocks/>
            <a:stCxn id="35" idx="5"/>
            <a:endCxn id="21" idx="1"/>
          </p:cNvCxnSpPr>
          <p:nvPr/>
        </p:nvCxnSpPr>
        <p:spPr>
          <a:xfrm>
            <a:off x="3716104" y="3876587"/>
            <a:ext cx="1297962" cy="540432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481D9F1-FDDB-4C2D-8CB3-1218610BACDD}"/>
              </a:ext>
            </a:extLst>
          </p:cNvPr>
          <p:cNvSpPr txBox="1"/>
          <p:nvPr/>
        </p:nvSpPr>
        <p:spPr>
          <a:xfrm flipH="1">
            <a:off x="6256232" y="4358547"/>
            <a:ext cx="2895602" cy="1385777"/>
          </a:xfrm>
          <a:prstGeom prst="homePlate">
            <a:avLst>
              <a:gd name="adj" fmla="val 43054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 anchorCtr="1">
            <a:noAutofit/>
          </a:bodyPr>
          <a:lstStyle/>
          <a:p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No “hole” from the first node to the last</a:t>
            </a:r>
            <a:endParaRPr lang="zh-CN" alt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86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2" grpId="0" animBg="1"/>
      <p:bldP spid="28" grpId="0" animBg="1"/>
      <p:bldP spid="29" grpId="0" animBg="1"/>
      <p:bldP spid="35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DAD2-3813-4597-BA24-C61D202B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7DA5-E859-43DB-84C8-CCD4C73A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binary heap of node number </a:t>
            </a:r>
            <a:r>
              <a:rPr lang="en-US" altLang="zh-CN" dirty="0">
                <a:solidFill>
                  <a:schemeClr val="accent4"/>
                </a:solidFill>
              </a:rPr>
              <a:t>n</a:t>
            </a:r>
            <a:r>
              <a:rPr lang="en-US" altLang="zh-CN" dirty="0"/>
              <a:t> and height </a:t>
            </a:r>
            <a:r>
              <a:rPr lang="en-US" altLang="zh-CN" dirty="0">
                <a:solidFill>
                  <a:schemeClr val="accent4"/>
                </a:solidFill>
              </a:rPr>
              <a:t>h</a:t>
            </a:r>
          </a:p>
          <a:p>
            <a:pPr lvl="1"/>
            <a:r>
              <a:rPr lang="en-US" altLang="zh-CN" dirty="0">
                <a:solidFill>
                  <a:schemeClr val="accent4"/>
                </a:solidFill>
              </a:rPr>
              <a:t>n</a:t>
            </a:r>
            <a:r>
              <a:rPr lang="en-US" altLang="zh-CN" dirty="0"/>
              <a:t> is within </a:t>
            </a:r>
            <a:r>
              <a:rPr lang="en-US" altLang="zh-CN" dirty="0">
                <a:solidFill>
                  <a:schemeClr val="accent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[2</a:t>
            </a:r>
            <a:r>
              <a:rPr lang="en-US" altLang="zh-CN" baseline="30000" dirty="0">
                <a:solidFill>
                  <a:schemeClr val="accent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accent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solidFill>
                  <a:schemeClr val="accent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h+1</a:t>
            </a:r>
            <a:r>
              <a:rPr lang="en-US" altLang="zh-CN" dirty="0">
                <a:solidFill>
                  <a:schemeClr val="accent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-1]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height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h=O(log(n))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structure is so regular, it can be represented in an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array</a:t>
            </a:r>
            <a:r>
              <a:rPr lang="en-US" altLang="zh-CN" dirty="0">
                <a:ea typeface="宋体" panose="02010600030101010101" pitchFamily="2" charset="-122"/>
              </a:rPr>
              <a:t> and no links are necessary !!!</a:t>
            </a:r>
          </a:p>
          <a:p>
            <a:pPr lvl="1"/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FB465-CF8E-4EE4-A809-F22EEE42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10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7B9DEBD-07D6-4624-9A3E-08C6A5411B50}"/>
              </a:ext>
            </a:extLst>
          </p:cNvPr>
          <p:cNvSpPr/>
          <p:nvPr/>
        </p:nvSpPr>
        <p:spPr>
          <a:xfrm>
            <a:off x="4638675" y="1611312"/>
            <a:ext cx="4052743" cy="4713288"/>
          </a:xfrm>
          <a:prstGeom prst="rect">
            <a:avLst/>
          </a:prstGeom>
          <a:noFill/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t"/>
          <a:lstStyle/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 a node </a:t>
            </a:r>
            <a:r>
              <a:rPr lang="en-US" altLang="zh-CN" sz="2000" dirty="0">
                <a:solidFill>
                  <a:schemeClr val="accent4"/>
                </a:solidFill>
              </a:rPr>
              <a:t>x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position </a:t>
            </a:r>
            <a:r>
              <a:rPr lang="en-US" altLang="zh-CN" sz="2000" dirty="0" err="1">
                <a:solidFill>
                  <a:schemeClr val="accent4"/>
                </a:solidFill>
              </a:rPr>
              <a:t>i</a:t>
            </a:r>
            <a:endParaRPr lang="en-US" altLang="zh-CN" sz="2000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left(x) is at position </a:t>
            </a:r>
            <a:r>
              <a:rPr lang="en-US" altLang="zh-CN" sz="2000" dirty="0">
                <a:solidFill>
                  <a:schemeClr val="accent4"/>
                </a:solidFill>
              </a:rPr>
              <a:t>2i+1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right(x) is at position </a:t>
            </a:r>
            <a:r>
              <a:rPr lang="en-US" altLang="zh-CN" sz="2000" dirty="0">
                <a:solidFill>
                  <a:schemeClr val="accent4"/>
                </a:solidFill>
              </a:rPr>
              <a:t>2i+2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parent(x) is at position </a:t>
            </a:r>
            <a:r>
              <a:rPr lang="en-US" altLang="zh-CN" sz="2000" dirty="0">
                <a:solidFill>
                  <a:schemeClr val="accent4"/>
                </a:solidFill>
              </a:rPr>
              <a:t>(i-1)/2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4"/>
              </a:solidFill>
            </a:endParaRP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Side Notes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It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s not wise to store normal binary trees in arrays, coz it may generate many holes</a:t>
            </a:r>
            <a:endParaRPr lang="zh-CN" alt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503A9-BB1F-45DB-BCF2-AFC1EC1B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Array Implementation of Binary Heaps</a:t>
            </a:r>
            <a:endParaRPr lang="zh-CN" alt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172BFB9-9924-428F-8FC4-EA4A21672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11311"/>
            <a:ext cx="4040188" cy="639763"/>
          </a:xfrm>
          <a:solidFill>
            <a:schemeClr val="accent4"/>
          </a:solidFill>
          <a:ln w="3175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Concept: A tree</a:t>
            </a:r>
            <a:endParaRPr lang="zh-CN" alt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7B4BD41-E2BE-4218-9D8C-EDCE7F3F8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611312"/>
            <a:ext cx="4046393" cy="639762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Implementation: An Array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8" name="Content Placeholder 37">
            <a:extLst>
              <a:ext uri="{FF2B5EF4-FFF2-40B4-BE49-F238E27FC236}">
                <a16:creationId xmlns:a16="http://schemas.microsoft.com/office/drawing/2014/main" id="{8E0E8B4B-3D76-4E14-A44D-B6E8797C3DE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806551432"/>
              </p:ext>
            </p:extLst>
          </p:nvPr>
        </p:nvGraphicFramePr>
        <p:xfrm>
          <a:off x="4645025" y="2251074"/>
          <a:ext cx="405562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42">
                  <a:extLst>
                    <a:ext uri="{9D8B030D-6E8A-4147-A177-3AD203B41FA5}">
                      <a16:colId xmlns:a16="http://schemas.microsoft.com/office/drawing/2014/main" val="3508711317"/>
                    </a:ext>
                  </a:extLst>
                </a:gridCol>
                <a:gridCol w="406650">
                  <a:extLst>
                    <a:ext uri="{9D8B030D-6E8A-4147-A177-3AD203B41FA5}">
                      <a16:colId xmlns:a16="http://schemas.microsoft.com/office/drawing/2014/main" val="2381128702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577435574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1909313319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63808808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7559415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821630741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667862512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4208675871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341000789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A</a:t>
                      </a:r>
                      <a:endParaRPr lang="zh-CN" alt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B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C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D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E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F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H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I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J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300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49568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D3371-9826-4A06-AF68-BD39D5AB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Oval 15">
            <a:extLst>
              <a:ext uri="{FF2B5EF4-FFF2-40B4-BE49-F238E27FC236}">
                <a16:creationId xmlns:a16="http://schemas.microsoft.com/office/drawing/2014/main" id="{349CCFBB-8A51-4245-98F9-9C33453AF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95438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16">
            <a:extLst>
              <a:ext uri="{FF2B5EF4-FFF2-40B4-BE49-F238E27FC236}">
                <a16:creationId xmlns:a16="http://schemas.microsoft.com/office/drawing/2014/main" id="{C7954963-6AB6-45E9-BB19-62B44A9C3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5187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</a:p>
        </p:txBody>
      </p:sp>
      <p:sp>
        <p:nvSpPr>
          <p:cNvPr id="7" name="Oval 17">
            <a:extLst>
              <a:ext uri="{FF2B5EF4-FFF2-40B4-BE49-F238E27FC236}">
                <a16:creationId xmlns:a16="http://schemas.microsoft.com/office/drawing/2014/main" id="{EA8A3A7F-5223-41E7-A4E5-2128FD38B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602" y="355187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F5B7074A-18C0-421F-8F2F-485BF847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33748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67BCBC9B-5EDF-44A3-84AB-6EB03B210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3748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B2C28549-0D18-4CAF-818F-2A83FC60B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3748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077F6E8F-914B-42CD-9DC3-F2E17CA07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3748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AD5884-2DB4-44B5-9A92-18B9A3546A9C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925404" y="3279586"/>
            <a:ext cx="492592" cy="32808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278BF0-9456-4475-83CD-83E835F745A8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2687404" y="3279586"/>
            <a:ext cx="556994" cy="32808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D9C979-9C53-4433-A919-0D5DA89EE0AE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333500" y="3877075"/>
            <a:ext cx="322496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A09874-C498-4AD2-B5FC-CFE12C2A8751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925404" y="3877075"/>
            <a:ext cx="322496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AE5C3C-3039-4971-B2B9-FD3C0AA5C46B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3513806" y="3877075"/>
            <a:ext cx="334294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995BBE-9347-4AD8-9B16-E5F331E968DA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2933700" y="3877075"/>
            <a:ext cx="310698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8">
            <a:extLst>
              <a:ext uri="{FF2B5EF4-FFF2-40B4-BE49-F238E27FC236}">
                <a16:creationId xmlns:a16="http://schemas.microsoft.com/office/drawing/2014/main" id="{1298651E-D0FF-48D7-B986-F9ADCA9A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25779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3A2EC491-B508-4602-A9B4-407F58C58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25779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1CBBD068-201F-478E-91A1-C43B446C9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5779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FBA5CF-9960-4CD2-BA19-8E3B168AF912}"/>
              </a:ext>
            </a:extLst>
          </p:cNvPr>
          <p:cNvCxnSpPr>
            <a:cxnSpLocks/>
            <a:stCxn id="8" idx="4"/>
            <a:endCxn id="18" idx="0"/>
          </p:cNvCxnSpPr>
          <p:nvPr/>
        </p:nvCxnSpPr>
        <p:spPr>
          <a:xfrm flipH="1">
            <a:off x="1104900" y="4718483"/>
            <a:ext cx="228600" cy="539316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833694-8769-4D86-9945-E3FCEEA13A9A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>
            <a:off x="1333500" y="4718483"/>
            <a:ext cx="228600" cy="539316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174FA2-1735-47BB-895B-50DE0F507048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flipH="1">
            <a:off x="2019300" y="4718483"/>
            <a:ext cx="228600" cy="539316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C609668-792A-4FF8-B1F3-3D684935CE15}"/>
              </a:ext>
            </a:extLst>
          </p:cNvPr>
          <p:cNvSpPr/>
          <p:nvPr/>
        </p:nvSpPr>
        <p:spPr>
          <a:xfrm>
            <a:off x="458188" y="2251074"/>
            <a:ext cx="4039200" cy="4073525"/>
          </a:xfrm>
          <a:prstGeom prst="rect">
            <a:avLst/>
          </a:prstGeom>
          <a:noFill/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9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9" grpId="0" uiExpand="1" build="p" animBg="1"/>
      <p:bldP spid="31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8E6E3E7-2A33-4F97-BE97-6ED9F6EF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Flow</a:t>
            </a:r>
            <a:endParaRPr lang="zh-CN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72967-25F2-4419-A1FB-F5DB0387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D909F89-DC3D-4B48-AEB5-AA46F8B39F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6582255"/>
              </p:ext>
            </p:extLst>
          </p:nvPr>
        </p:nvGraphicFramePr>
        <p:xfrm>
          <a:off x="16002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30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A9B9CFC-912A-4C47-A5B7-D94EE0EBB8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060C089-6322-4C63-BED2-D948549CB9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EF0E2B8-5FC9-4C1A-B74A-7D33962D3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7215800-1200-4EDF-8CDB-E96BB6D84A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A8B3BCE-C0A8-4C07-A1BC-8291FC32F9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3048B4-A049-4337-8139-326420C0AA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65DF987-A4CA-4763-835F-9059D2CB44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E263-4232-4135-A43C-1DC5D8BF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295400"/>
            <a:ext cx="7772400" cy="83820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A MINIMUM </a:t>
            </a:r>
            <a:r>
              <a:rPr lang="en-US" altLang="zh-CN" sz="3600" dirty="0"/>
              <a:t>priority queue </a:t>
            </a:r>
            <a:r>
              <a:rPr lang="en-US" altLang="zh-CN" sz="2400" dirty="0"/>
              <a:t>has</a:t>
            </a:r>
            <a:endParaRPr lang="zh-CN" alt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2C175-3161-481C-BB90-51BD34433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1981200"/>
            <a:ext cx="7772400" cy="38100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Binary Heap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Heap Order Property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The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accent4"/>
                </a:solidFill>
                <a:ea typeface="宋体" panose="02010600030101010101" pitchFamily="2" charset="-122"/>
              </a:rPr>
              <a:t>value at each node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is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accent4"/>
                </a:solidFill>
                <a:ea typeface="宋体" panose="02010600030101010101" pitchFamily="2" charset="-122"/>
              </a:rPr>
              <a:t>less than or equal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to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the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accent4"/>
                </a:solidFill>
                <a:ea typeface="宋体" panose="02010600030101010101" pitchFamily="2" charset="-122"/>
              </a:rPr>
              <a:t>values at  both its descendants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The smallest node is always on the </a:t>
            </a:r>
            <a:r>
              <a:rPr lang="en-US" altLang="zh-CN" sz="2800" dirty="0">
                <a:solidFill>
                  <a:schemeClr val="accent4"/>
                </a:solidFill>
                <a:ea typeface="宋体" panose="02010600030101010101" pitchFamily="2" charset="-122"/>
              </a:rPr>
              <a:t>top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accent4"/>
              </a:solidFill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Use of binary heap is so common for </a:t>
            </a: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priority queue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implementations, thus the word </a:t>
            </a: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heap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 is usually assumed to be the implementation of the data structure</a:t>
            </a:r>
            <a:endParaRPr lang="en-US" altLang="zh-CN" sz="2600" dirty="0">
              <a:solidFill>
                <a:schemeClr val="tx1">
                  <a:lumMod val="75000"/>
                  <a:lumOff val="25000"/>
                </a:schemeClr>
              </a:solidFill>
              <a:ea typeface="宋体" panose="02010600030101010101" pitchFamily="2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8921C-073B-4855-9C3D-57DDBE52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56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C73B16-F1C3-413B-8E6C-77DE58C64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4040188" cy="639762"/>
          </a:xfrm>
          <a:solidFill>
            <a:schemeClr val="accent4"/>
          </a:solidFill>
          <a:ln w="3175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A Heap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2414EB-2229-4325-BADB-D4AEFFAFD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325562"/>
            <a:ext cx="4040188" cy="4846638"/>
          </a:xfrm>
          <a:ln w="3175">
            <a:solidFill>
              <a:schemeClr val="accent4"/>
            </a:solidFill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C5F990-6E29-4EDE-81F5-99F84F10E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685800"/>
            <a:ext cx="4041775" cy="639762"/>
          </a:xfrm>
          <a:solidFill>
            <a:schemeClr val="accent4"/>
          </a:solidFill>
          <a:ln w="3175">
            <a:solidFill>
              <a:schemeClr val="accent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Not Heaps (WHY?)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D500E4-037E-4206-9DCB-04BB2D077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325562"/>
            <a:ext cx="4041775" cy="4846638"/>
          </a:xfrm>
          <a:ln w="3175">
            <a:solidFill>
              <a:schemeClr val="accent4"/>
            </a:solidFill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A649D-1ECE-453F-8292-01FEF0B7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34B7AF2F-C833-4D85-9E54-7C7517B6A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7432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1C85037C-5428-4385-B121-61D7E6CD2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4068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2" name="Oval 17">
            <a:extLst>
              <a:ext uri="{FF2B5EF4-FFF2-40B4-BE49-F238E27FC236}">
                <a16:creationId xmlns:a16="http://schemas.microsoft.com/office/drawing/2014/main" id="{90D6DAD5-5ECA-4FE3-B11F-10411CC17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4802" y="334068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val 18">
            <a:extLst>
              <a:ext uri="{FF2B5EF4-FFF2-40B4-BE49-F238E27FC236}">
                <a16:creationId xmlns:a16="http://schemas.microsoft.com/office/drawing/2014/main" id="{6FC337C4-ADEA-4FD0-87AD-3CDDA7E9E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2630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19">
            <a:extLst>
              <a:ext uri="{FF2B5EF4-FFF2-40B4-BE49-F238E27FC236}">
                <a16:creationId xmlns:a16="http://schemas.microsoft.com/office/drawing/2014/main" id="{DD5F7F50-5710-4872-BCAE-D003E4AF0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2630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05088439-2212-4D4D-B515-142183ACD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2630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545B30-7C67-420E-9442-80953230F2DE}"/>
              </a:ext>
            </a:extLst>
          </p:cNvPr>
          <p:cNvCxnSpPr>
            <a:stCxn id="10" idx="3"/>
            <a:endCxn id="11" idx="7"/>
          </p:cNvCxnSpPr>
          <p:nvPr/>
        </p:nvCxnSpPr>
        <p:spPr>
          <a:xfrm flipH="1">
            <a:off x="2001604" y="3068404"/>
            <a:ext cx="492592" cy="32808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DAEA93-FE18-44F3-8F17-1AEFAC7CE6A6}"/>
              </a:ext>
            </a:extLst>
          </p:cNvPr>
          <p:cNvCxnSpPr>
            <a:stCxn id="10" idx="5"/>
            <a:endCxn id="12" idx="1"/>
          </p:cNvCxnSpPr>
          <p:nvPr/>
        </p:nvCxnSpPr>
        <p:spPr>
          <a:xfrm>
            <a:off x="2763604" y="3068404"/>
            <a:ext cx="556994" cy="32808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C84144-EFDB-4333-A0ED-BBD95F036696}"/>
              </a:ext>
            </a:extLst>
          </p:cNvPr>
          <p:cNvCxnSpPr>
            <a:cxnSpLocks/>
            <a:stCxn id="11" idx="3"/>
            <a:endCxn id="13" idx="0"/>
          </p:cNvCxnSpPr>
          <p:nvPr/>
        </p:nvCxnSpPr>
        <p:spPr>
          <a:xfrm flipH="1">
            <a:off x="1409700" y="3665893"/>
            <a:ext cx="322496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AB750D-053D-4E27-8DAD-273D7DE8DA07}"/>
              </a:ext>
            </a:extLst>
          </p:cNvPr>
          <p:cNvCxnSpPr>
            <a:cxnSpLocks/>
            <a:stCxn id="11" idx="5"/>
            <a:endCxn id="14" idx="0"/>
          </p:cNvCxnSpPr>
          <p:nvPr/>
        </p:nvCxnSpPr>
        <p:spPr>
          <a:xfrm>
            <a:off x="2001604" y="3665893"/>
            <a:ext cx="322496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9BBB59-2412-40F4-9F7A-1832B022A041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>
            <a:off x="3009900" y="3665893"/>
            <a:ext cx="310698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15">
            <a:extLst>
              <a:ext uri="{FF2B5EF4-FFF2-40B4-BE49-F238E27FC236}">
                <a16:creationId xmlns:a16="http://schemas.microsoft.com/office/drawing/2014/main" id="{077F9387-B5C6-4F61-8B67-62B8EEDCB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327" y="174109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16">
            <a:extLst>
              <a:ext uri="{FF2B5EF4-FFF2-40B4-BE49-F238E27FC236}">
                <a16:creationId xmlns:a16="http://schemas.microsoft.com/office/drawing/2014/main" id="{E9A93929-943D-4CC2-91D8-FBA9B852D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327" y="233858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31" name="Oval 17">
            <a:extLst>
              <a:ext uri="{FF2B5EF4-FFF2-40B4-BE49-F238E27FC236}">
                <a16:creationId xmlns:a16="http://schemas.microsoft.com/office/drawing/2014/main" id="{96D8887F-C02B-4539-9A86-C9C091D1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729" y="233858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18">
            <a:extLst>
              <a:ext uri="{FF2B5EF4-FFF2-40B4-BE49-F238E27FC236}">
                <a16:creationId xmlns:a16="http://schemas.microsoft.com/office/drawing/2014/main" id="{3E6EFAEB-DF9D-40E4-B183-76314324F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127" y="31242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Oval 19">
            <a:extLst>
              <a:ext uri="{FF2B5EF4-FFF2-40B4-BE49-F238E27FC236}">
                <a16:creationId xmlns:a16="http://schemas.microsoft.com/office/drawing/2014/main" id="{8432322D-E246-40BC-ACCA-6C9B46E3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527" y="31242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067CD6F2-FFCB-462E-B9E9-33C464478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1242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C5B71E-C84E-4081-AA17-DA06DCA98312}"/>
              </a:ext>
            </a:extLst>
          </p:cNvPr>
          <p:cNvCxnSpPr>
            <a:stCxn id="29" idx="3"/>
            <a:endCxn id="30" idx="7"/>
          </p:cNvCxnSpPr>
          <p:nvPr/>
        </p:nvCxnSpPr>
        <p:spPr>
          <a:xfrm flipH="1">
            <a:off x="6016531" y="2066303"/>
            <a:ext cx="492592" cy="32808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288F9B6-779F-4F5E-9D0B-3D93650F7FD6}"/>
              </a:ext>
            </a:extLst>
          </p:cNvPr>
          <p:cNvCxnSpPr>
            <a:stCxn id="29" idx="5"/>
            <a:endCxn id="31" idx="1"/>
          </p:cNvCxnSpPr>
          <p:nvPr/>
        </p:nvCxnSpPr>
        <p:spPr>
          <a:xfrm>
            <a:off x="6778531" y="2066303"/>
            <a:ext cx="556994" cy="32808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96B600-C959-4A92-81B2-1349CE8CED3B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 flipH="1">
            <a:off x="5424627" y="2663792"/>
            <a:ext cx="322496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F15631-540F-4F5B-9547-1348F4E5F735}"/>
              </a:ext>
            </a:extLst>
          </p:cNvPr>
          <p:cNvCxnSpPr>
            <a:cxnSpLocks/>
            <a:stCxn id="30" idx="5"/>
            <a:endCxn id="33" idx="0"/>
          </p:cNvCxnSpPr>
          <p:nvPr/>
        </p:nvCxnSpPr>
        <p:spPr>
          <a:xfrm>
            <a:off x="6016531" y="2663792"/>
            <a:ext cx="322496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844B53-6FD4-4189-BF64-5E082D13A628}"/>
              </a:ext>
            </a:extLst>
          </p:cNvPr>
          <p:cNvCxnSpPr>
            <a:cxnSpLocks/>
            <a:stCxn id="31" idx="5"/>
            <a:endCxn id="34" idx="0"/>
          </p:cNvCxnSpPr>
          <p:nvPr/>
        </p:nvCxnSpPr>
        <p:spPr>
          <a:xfrm>
            <a:off x="7604933" y="2663792"/>
            <a:ext cx="281767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15">
            <a:extLst>
              <a:ext uri="{FF2B5EF4-FFF2-40B4-BE49-F238E27FC236}">
                <a16:creationId xmlns:a16="http://schemas.microsoft.com/office/drawing/2014/main" id="{D7F452E0-530A-4631-8380-1B5C8738E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9275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Oval 16">
            <a:extLst>
              <a:ext uri="{FF2B5EF4-FFF2-40B4-BE49-F238E27FC236}">
                <a16:creationId xmlns:a16="http://schemas.microsoft.com/office/drawing/2014/main" id="{48F6D7A6-F1C5-4A58-AE13-00632733C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52498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44" name="Oval 17">
            <a:extLst>
              <a:ext uri="{FF2B5EF4-FFF2-40B4-BE49-F238E27FC236}">
                <a16:creationId xmlns:a16="http://schemas.microsoft.com/office/drawing/2014/main" id="{C65E440A-363A-4241-93B1-5F1C7C842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9602" y="452498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Oval 18">
            <a:extLst>
              <a:ext uri="{FF2B5EF4-FFF2-40B4-BE49-F238E27FC236}">
                <a16:creationId xmlns:a16="http://schemas.microsoft.com/office/drawing/2014/main" id="{76C866C8-26A9-41A8-AC11-D3A1B53E1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1060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Oval 19">
            <a:extLst>
              <a:ext uri="{FF2B5EF4-FFF2-40B4-BE49-F238E27FC236}">
                <a16:creationId xmlns:a16="http://schemas.microsoft.com/office/drawing/2014/main" id="{79238475-38EE-4FBE-BB3B-74C75CDE3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1060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7EB7CA61-CB67-4E7B-807A-9B98496CD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31060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F637AA-E329-4580-9468-5A3022BC7DFF}"/>
              </a:ext>
            </a:extLst>
          </p:cNvPr>
          <p:cNvCxnSpPr>
            <a:stCxn id="42" idx="3"/>
            <a:endCxn id="43" idx="7"/>
          </p:cNvCxnSpPr>
          <p:nvPr/>
        </p:nvCxnSpPr>
        <p:spPr>
          <a:xfrm flipH="1">
            <a:off x="6116404" y="4252704"/>
            <a:ext cx="492592" cy="32808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B55D05-0D45-430D-A802-2935E6FEA905}"/>
              </a:ext>
            </a:extLst>
          </p:cNvPr>
          <p:cNvCxnSpPr>
            <a:stCxn id="42" idx="5"/>
            <a:endCxn id="44" idx="1"/>
          </p:cNvCxnSpPr>
          <p:nvPr/>
        </p:nvCxnSpPr>
        <p:spPr>
          <a:xfrm>
            <a:off x="6878404" y="4252704"/>
            <a:ext cx="556994" cy="32808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D9FCCA-7F6C-4991-835C-FB08A4A0FBE0}"/>
              </a:ext>
            </a:extLst>
          </p:cNvPr>
          <p:cNvCxnSpPr>
            <a:cxnSpLocks/>
            <a:stCxn id="43" idx="3"/>
            <a:endCxn id="45" idx="0"/>
          </p:cNvCxnSpPr>
          <p:nvPr/>
        </p:nvCxnSpPr>
        <p:spPr>
          <a:xfrm flipH="1">
            <a:off x="5524500" y="4850193"/>
            <a:ext cx="322496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D39E07-6420-4978-96EB-8FEFB640B22B}"/>
              </a:ext>
            </a:extLst>
          </p:cNvPr>
          <p:cNvCxnSpPr>
            <a:cxnSpLocks/>
            <a:stCxn id="43" idx="5"/>
            <a:endCxn id="46" idx="0"/>
          </p:cNvCxnSpPr>
          <p:nvPr/>
        </p:nvCxnSpPr>
        <p:spPr>
          <a:xfrm>
            <a:off x="6116404" y="4850193"/>
            <a:ext cx="322496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E4B1F9-BD89-4BC8-BA64-4056851F7AE4}"/>
              </a:ext>
            </a:extLst>
          </p:cNvPr>
          <p:cNvCxnSpPr>
            <a:cxnSpLocks/>
            <a:stCxn id="44" idx="3"/>
            <a:endCxn id="47" idx="0"/>
          </p:cNvCxnSpPr>
          <p:nvPr/>
        </p:nvCxnSpPr>
        <p:spPr>
          <a:xfrm flipH="1">
            <a:off x="7124700" y="4850193"/>
            <a:ext cx="310698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Trees and Binary Heaps</a:t>
            </a:r>
          </a:p>
          <a:p>
            <a:r>
              <a:rPr lang="en-US" altLang="zh-CN" dirty="0"/>
              <a:t>Priority Queue</a:t>
            </a:r>
          </a:p>
          <a:p>
            <a:pPr lvl="1"/>
            <a:r>
              <a:rPr lang="en-US" altLang="zh-CN" dirty="0"/>
              <a:t>insert</a:t>
            </a:r>
          </a:p>
          <a:p>
            <a:pPr lvl="1"/>
            <a:r>
              <a:rPr lang="en-US" altLang="zh-CN" dirty="0" err="1"/>
              <a:t>deleteMin</a:t>
            </a:r>
            <a:endParaRPr lang="en-US" altLang="zh-CN" dirty="0"/>
          </a:p>
          <a:p>
            <a:r>
              <a:rPr lang="en-US" altLang="zh-CN" dirty="0"/>
              <a:t>Heapsort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0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42B3B52-69C7-45A6-9ED8-C746550E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 Properties</a:t>
            </a:r>
            <a:endParaRPr lang="zh-CN" alt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B7E46B-36D6-4CFF-A2D8-76320F633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Heap supports the following operations efficiently</a:t>
            </a:r>
          </a:p>
          <a:p>
            <a:pPr lvl="1"/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Insert</a:t>
            </a:r>
            <a:r>
              <a:rPr lang="en-US" altLang="zh-CN" dirty="0">
                <a:ea typeface="宋体" panose="02010600030101010101" pitchFamily="2" charset="-122"/>
              </a:rPr>
              <a:t> in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O(</a:t>
            </a:r>
            <a:r>
              <a:rPr lang="en-US" altLang="zh-CN" dirty="0" err="1">
                <a:solidFill>
                  <a:schemeClr val="accent4"/>
                </a:solidFill>
                <a:ea typeface="宋体" panose="02010600030101010101" pitchFamily="2" charset="-122"/>
              </a:rPr>
              <a:t>logN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ea typeface="宋体" panose="02010600030101010101" pitchFamily="2" charset="-122"/>
              </a:rPr>
              <a:t>time</a:t>
            </a:r>
          </a:p>
          <a:p>
            <a:pPr lvl="1"/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Locate</a:t>
            </a:r>
            <a:r>
              <a:rPr lang="en-US" altLang="zh-CN" dirty="0">
                <a:ea typeface="宋体" panose="02010600030101010101" pitchFamily="2" charset="-122"/>
              </a:rPr>
              <a:t> the current minimum in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O(1)</a:t>
            </a:r>
            <a:r>
              <a:rPr lang="en-US" altLang="zh-CN" dirty="0">
                <a:ea typeface="宋体" panose="02010600030101010101" pitchFamily="2" charset="-122"/>
              </a:rPr>
              <a:t> time</a:t>
            </a:r>
          </a:p>
          <a:p>
            <a:pPr lvl="1"/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dirty="0">
                <a:ea typeface="宋体" panose="02010600030101010101" pitchFamily="2" charset="-122"/>
              </a:rPr>
              <a:t> the current minimum in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O(log N) </a:t>
            </a:r>
            <a:r>
              <a:rPr lang="en-US" altLang="zh-CN" dirty="0">
                <a:ea typeface="宋体" panose="02010600030101010101" pitchFamily="2" charset="-122"/>
              </a:rPr>
              <a:t>time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Note: After each insert/delete operation, the heap must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remain a heap</a:t>
            </a:r>
          </a:p>
          <a:p>
            <a:pPr lvl="1"/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287D9-2D00-4082-96DF-3D970CD4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 Implementation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FB4D32-0982-4A25-AD48-7725530E3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44316"/>
              </p:ext>
            </p:extLst>
          </p:nvPr>
        </p:nvGraphicFramePr>
        <p:xfrm>
          <a:off x="2057400" y="1905000"/>
          <a:ext cx="5029200" cy="305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563731259"/>
                    </a:ext>
                  </a:extLst>
                </a:gridCol>
              </a:tblGrid>
              <a:tr h="583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MinHeap</a:t>
                      </a:r>
                      <a:endParaRPr lang="zh-CN" altLang="en-US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855616"/>
                  </a:ext>
                </a:extLst>
              </a:tr>
              <a:tr h="90998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A: </a:t>
                      </a:r>
                      <a:r>
                        <a:rPr lang="en-US" altLang="zh-CN" sz="2400" dirty="0" err="1"/>
                        <a:t>int</a:t>
                      </a:r>
                      <a:r>
                        <a:rPr lang="en-US" altLang="zh-CN" sz="2400" dirty="0"/>
                        <a:t>[]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size: </a:t>
                      </a:r>
                      <a:r>
                        <a:rPr lang="en-US" altLang="zh-CN" sz="2400" dirty="0" err="1"/>
                        <a:t>int</a:t>
                      </a:r>
                      <a:endParaRPr lang="en-US" altLang="zh-CN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944658"/>
                  </a:ext>
                </a:extLst>
              </a:tr>
              <a:tr h="79248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+ insert(</a:t>
                      </a:r>
                      <a:r>
                        <a:rPr lang="en-US" altLang="zh-CN" sz="2400" dirty="0" err="1"/>
                        <a:t>int</a:t>
                      </a:r>
                      <a:r>
                        <a:rPr lang="en-US" altLang="zh-CN" sz="2400" dirty="0"/>
                        <a:t> x): </a:t>
                      </a:r>
                      <a:r>
                        <a:rPr lang="en-US" altLang="zh-CN" sz="2400" dirty="0" err="1"/>
                        <a:t>boolean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+ </a:t>
                      </a:r>
                      <a:r>
                        <a:rPr lang="en-US" altLang="zh-CN" sz="2400" dirty="0" err="1"/>
                        <a:t>deleteMin</a:t>
                      </a:r>
                      <a:r>
                        <a:rPr lang="en-US" altLang="zh-CN" sz="2400" dirty="0"/>
                        <a:t>(): </a:t>
                      </a:r>
                      <a:r>
                        <a:rPr lang="en-US" altLang="zh-CN" sz="2400" dirty="0" err="1"/>
                        <a:t>int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+ …</a:t>
                      </a:r>
                      <a:endParaRPr lang="zh-CN" altLang="en-US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835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266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48E0-2655-4106-A494-7ACD78B4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Insertion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C74C-05AA-4535-9B1D-C28049DA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1"/>
            <a:ext cx="8229600" cy="2590800"/>
          </a:xfrm>
        </p:spPr>
        <p:txBody>
          <a:bodyPr/>
          <a:lstStyle/>
          <a:p>
            <a:pPr marL="533400" indent="-533400"/>
            <a:r>
              <a:rPr lang="en-US" altLang="zh-CN" sz="2400" dirty="0">
                <a:ea typeface="宋体" panose="02010600030101010101" pitchFamily="2" charset="-122"/>
              </a:rPr>
              <a:t>Algorithm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000" dirty="0">
                <a:ea typeface="宋体" panose="02010600030101010101" pitchFamily="2" charset="-122"/>
              </a:rPr>
              <a:t>Add the new element to the next available position at the lowest level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zh-CN" sz="2000" dirty="0">
                <a:ea typeface="宋体" panose="02010600030101010101" pitchFamily="2" charset="-122"/>
              </a:rPr>
              <a:t>Restore the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min-heap property </a:t>
            </a:r>
            <a:r>
              <a:rPr lang="en-US" altLang="zh-CN" sz="2000" dirty="0">
                <a:ea typeface="宋体" panose="02010600030101010101" pitchFamily="2" charset="-122"/>
              </a:rPr>
              <a:t>if violated</a:t>
            </a:r>
          </a:p>
          <a:p>
            <a:pPr marL="1295400" lvl="2" indent="-381000"/>
            <a:r>
              <a:rPr lang="en-US" altLang="zh-CN" sz="2000" dirty="0">
                <a:ea typeface="宋体" panose="02010600030101010101" pitchFamily="2" charset="-122"/>
              </a:rPr>
              <a:t>General strategy is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percolate up</a:t>
            </a:r>
            <a:r>
              <a:rPr lang="en-US" altLang="zh-CN" sz="2000" dirty="0">
                <a:ea typeface="宋体" panose="02010600030101010101" pitchFamily="2" charset="-122"/>
              </a:rPr>
              <a:t>: if the parent of the element is larger than the element, then interchange the parent and child.</a:t>
            </a:r>
          </a:p>
          <a:p>
            <a:pPr marL="914400" lvl="1" indent="-457200"/>
            <a:endParaRPr lang="zh-CN" altLang="en-US" sz="2000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12D26-1A7E-4CBE-A2AC-67D46E52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4" name="Oval 15">
            <a:extLst>
              <a:ext uri="{FF2B5EF4-FFF2-40B4-BE49-F238E27FC236}">
                <a16:creationId xmlns:a16="http://schemas.microsoft.com/office/drawing/2014/main" id="{62CBEC65-6572-48AB-BFBA-FAFA0524A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988" y="435358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Oval 16">
            <a:extLst>
              <a:ext uri="{FF2B5EF4-FFF2-40B4-BE49-F238E27FC236}">
                <a16:creationId xmlns:a16="http://schemas.microsoft.com/office/drawing/2014/main" id="{51C9BCD3-E2A2-40BF-9E6D-432E56221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388" y="495107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6" name="Oval 17">
            <a:extLst>
              <a:ext uri="{FF2B5EF4-FFF2-40B4-BE49-F238E27FC236}">
                <a16:creationId xmlns:a16="http://schemas.microsoft.com/office/drawing/2014/main" id="{E9378CEB-258F-408F-AB29-87AB38C8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788" y="495107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18">
            <a:extLst>
              <a:ext uri="{FF2B5EF4-FFF2-40B4-BE49-F238E27FC236}">
                <a16:creationId xmlns:a16="http://schemas.microsoft.com/office/drawing/2014/main" id="{8A9ACADF-C9D8-45B8-B7DE-3D5A5D8A8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88" y="573669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Oval 19">
            <a:extLst>
              <a:ext uri="{FF2B5EF4-FFF2-40B4-BE49-F238E27FC236}">
                <a16:creationId xmlns:a16="http://schemas.microsoft.com/office/drawing/2014/main" id="{785BA424-C47B-4B7B-A525-F25E47EED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188" y="573669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620E216D-BDA1-436A-B347-661EC9688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988" y="573669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023D37-A5C9-46D2-A518-92390DDEBABF}"/>
              </a:ext>
            </a:extLst>
          </p:cNvPr>
          <p:cNvCxnSpPr>
            <a:stCxn id="24" idx="3"/>
            <a:endCxn id="25" idx="7"/>
          </p:cNvCxnSpPr>
          <p:nvPr/>
        </p:nvCxnSpPr>
        <p:spPr>
          <a:xfrm flipH="1">
            <a:off x="1331592" y="4678793"/>
            <a:ext cx="340192" cy="32808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24EF62-E7A5-4FCC-B565-E86BCE69BE6F}"/>
              </a:ext>
            </a:extLst>
          </p:cNvPr>
          <p:cNvCxnSpPr>
            <a:stCxn id="24" idx="5"/>
            <a:endCxn id="26" idx="1"/>
          </p:cNvCxnSpPr>
          <p:nvPr/>
        </p:nvCxnSpPr>
        <p:spPr>
          <a:xfrm>
            <a:off x="1941192" y="4678793"/>
            <a:ext cx="416392" cy="32808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0101B2-41E9-4348-A955-FC146DE17CA7}"/>
              </a:ext>
            </a:extLst>
          </p:cNvPr>
          <p:cNvCxnSpPr>
            <a:cxnSpLocks/>
            <a:stCxn id="25" idx="3"/>
            <a:endCxn id="27" idx="0"/>
          </p:cNvCxnSpPr>
          <p:nvPr/>
        </p:nvCxnSpPr>
        <p:spPr>
          <a:xfrm flipH="1">
            <a:off x="892088" y="5276282"/>
            <a:ext cx="170096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8F9029-60CF-4678-B90A-7652D6C25BE0}"/>
              </a:ext>
            </a:extLst>
          </p:cNvPr>
          <p:cNvCxnSpPr>
            <a:cxnSpLocks/>
            <a:stCxn id="25" idx="5"/>
            <a:endCxn id="28" idx="0"/>
          </p:cNvCxnSpPr>
          <p:nvPr/>
        </p:nvCxnSpPr>
        <p:spPr>
          <a:xfrm>
            <a:off x="1331592" y="5276282"/>
            <a:ext cx="170096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732FF5-0E3C-4098-86EB-F5D8A5BD5DEE}"/>
              </a:ext>
            </a:extLst>
          </p:cNvPr>
          <p:cNvCxnSpPr>
            <a:cxnSpLocks/>
            <a:stCxn id="26" idx="3"/>
            <a:endCxn id="29" idx="0"/>
          </p:cNvCxnSpPr>
          <p:nvPr/>
        </p:nvCxnSpPr>
        <p:spPr>
          <a:xfrm flipH="1">
            <a:off x="2187488" y="5276282"/>
            <a:ext cx="170096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15">
            <a:extLst>
              <a:ext uri="{FF2B5EF4-FFF2-40B4-BE49-F238E27FC236}">
                <a16:creationId xmlns:a16="http://schemas.microsoft.com/office/drawing/2014/main" id="{C561472D-7224-47B3-BE38-7F61DE913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340" y="435358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Oval 16">
            <a:extLst>
              <a:ext uri="{FF2B5EF4-FFF2-40B4-BE49-F238E27FC236}">
                <a16:creationId xmlns:a16="http://schemas.microsoft.com/office/drawing/2014/main" id="{7F595A45-1F27-4421-92FA-6FA96DB0C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740" y="495107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37" name="Oval 17">
            <a:extLst>
              <a:ext uri="{FF2B5EF4-FFF2-40B4-BE49-F238E27FC236}">
                <a16:creationId xmlns:a16="http://schemas.microsoft.com/office/drawing/2014/main" id="{A8F79F2D-7FBC-4C8F-9455-B295B43D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140" y="4951078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Oval 18">
            <a:extLst>
              <a:ext uri="{FF2B5EF4-FFF2-40B4-BE49-F238E27FC236}">
                <a16:creationId xmlns:a16="http://schemas.microsoft.com/office/drawing/2014/main" id="{F5AE4C1C-75A1-4388-98B8-B2D39AAD6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940" y="573669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Oval 19">
            <a:extLst>
              <a:ext uri="{FF2B5EF4-FFF2-40B4-BE49-F238E27FC236}">
                <a16:creationId xmlns:a16="http://schemas.microsoft.com/office/drawing/2014/main" id="{173A8DD8-5C34-4076-85C1-0E544D09D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540" y="573669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21">
            <a:extLst>
              <a:ext uri="{FF2B5EF4-FFF2-40B4-BE49-F238E27FC236}">
                <a16:creationId xmlns:a16="http://schemas.microsoft.com/office/drawing/2014/main" id="{9633B9CC-AE7B-4491-8C10-05FFFB4E5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40" y="573669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9C791E-F916-4D39-9DB8-C935614FF5E6}"/>
              </a:ext>
            </a:extLst>
          </p:cNvPr>
          <p:cNvCxnSpPr>
            <a:stCxn id="35" idx="3"/>
            <a:endCxn id="36" idx="7"/>
          </p:cNvCxnSpPr>
          <p:nvPr/>
        </p:nvCxnSpPr>
        <p:spPr>
          <a:xfrm flipH="1">
            <a:off x="3836944" y="4678793"/>
            <a:ext cx="340192" cy="32808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B7AB96-65EF-4C91-A1DD-41F4F9880D46}"/>
              </a:ext>
            </a:extLst>
          </p:cNvPr>
          <p:cNvCxnSpPr>
            <a:stCxn id="35" idx="5"/>
            <a:endCxn id="37" idx="1"/>
          </p:cNvCxnSpPr>
          <p:nvPr/>
        </p:nvCxnSpPr>
        <p:spPr>
          <a:xfrm>
            <a:off x="4446544" y="4678793"/>
            <a:ext cx="416392" cy="32808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4EFC5A-22B3-4504-B835-9591D42C1E32}"/>
              </a:ext>
            </a:extLst>
          </p:cNvPr>
          <p:cNvCxnSpPr>
            <a:cxnSpLocks/>
            <a:stCxn id="36" idx="3"/>
            <a:endCxn id="38" idx="0"/>
          </p:cNvCxnSpPr>
          <p:nvPr/>
        </p:nvCxnSpPr>
        <p:spPr>
          <a:xfrm flipH="1">
            <a:off x="3397440" y="5276282"/>
            <a:ext cx="170096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0358E5-D236-41C3-B969-7594E0829614}"/>
              </a:ext>
            </a:extLst>
          </p:cNvPr>
          <p:cNvCxnSpPr>
            <a:cxnSpLocks/>
            <a:stCxn id="36" idx="5"/>
            <a:endCxn id="39" idx="0"/>
          </p:cNvCxnSpPr>
          <p:nvPr/>
        </p:nvCxnSpPr>
        <p:spPr>
          <a:xfrm>
            <a:off x="3836944" y="5276282"/>
            <a:ext cx="170096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32E90D-16AF-4D1E-B123-463ED355ED11}"/>
              </a:ext>
            </a:extLst>
          </p:cNvPr>
          <p:cNvCxnSpPr>
            <a:cxnSpLocks/>
            <a:stCxn id="37" idx="3"/>
            <a:endCxn id="40" idx="0"/>
          </p:cNvCxnSpPr>
          <p:nvPr/>
        </p:nvCxnSpPr>
        <p:spPr>
          <a:xfrm flipH="1">
            <a:off x="4692840" y="5276282"/>
            <a:ext cx="170096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3">
            <a:extLst>
              <a:ext uri="{FF2B5EF4-FFF2-40B4-BE49-F238E27FC236}">
                <a16:creationId xmlns:a16="http://schemas.microsoft.com/office/drawing/2014/main" id="{EA6C9F0C-AB72-451B-A784-9FF8A4B01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788" y="6217304"/>
            <a:ext cx="10463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Insert 5</a:t>
            </a:r>
          </a:p>
        </p:txBody>
      </p:sp>
      <p:sp>
        <p:nvSpPr>
          <p:cNvPr id="47" name="Oval 19">
            <a:extLst>
              <a:ext uri="{FF2B5EF4-FFF2-40B4-BE49-F238E27FC236}">
                <a16:creationId xmlns:a16="http://schemas.microsoft.com/office/drawing/2014/main" id="{D88CCE92-A4CC-47B7-961B-147D92B8D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44" y="5741483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5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C4D1EE2-CE35-4644-B760-B52D3949ED5F}"/>
              </a:ext>
            </a:extLst>
          </p:cNvPr>
          <p:cNvCxnSpPr>
            <a:cxnSpLocks/>
            <a:stCxn id="37" idx="5"/>
            <a:endCxn id="47" idx="0"/>
          </p:cNvCxnSpPr>
          <p:nvPr/>
        </p:nvCxnSpPr>
        <p:spPr>
          <a:xfrm>
            <a:off x="5132344" y="5276282"/>
            <a:ext cx="190500" cy="46520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15">
            <a:extLst>
              <a:ext uri="{FF2B5EF4-FFF2-40B4-BE49-F238E27FC236}">
                <a16:creationId xmlns:a16="http://schemas.microsoft.com/office/drawing/2014/main" id="{7D794253-7430-4CCF-B258-882B7403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396" y="435358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Oval 16">
            <a:extLst>
              <a:ext uri="{FF2B5EF4-FFF2-40B4-BE49-F238E27FC236}">
                <a16:creationId xmlns:a16="http://schemas.microsoft.com/office/drawing/2014/main" id="{623CDE25-27A1-4040-8913-6EAEFA312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796" y="495107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52" name="Oval 17">
            <a:extLst>
              <a:ext uri="{FF2B5EF4-FFF2-40B4-BE49-F238E27FC236}">
                <a16:creationId xmlns:a16="http://schemas.microsoft.com/office/drawing/2014/main" id="{177B4C17-C74D-406A-BE6F-4B705F3CF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196" y="4951078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5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53" name="Oval 18">
            <a:extLst>
              <a:ext uri="{FF2B5EF4-FFF2-40B4-BE49-F238E27FC236}">
                <a16:creationId xmlns:a16="http://schemas.microsoft.com/office/drawing/2014/main" id="{2F2482E5-8C1B-40A5-B70D-7D703A83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996" y="573669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Oval 19">
            <a:extLst>
              <a:ext uri="{FF2B5EF4-FFF2-40B4-BE49-F238E27FC236}">
                <a16:creationId xmlns:a16="http://schemas.microsoft.com/office/drawing/2014/main" id="{BE94E011-D7B4-4EB9-97D5-7C0C8AB14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596" y="573669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AD2DE57E-A742-40C3-BC9E-F7687530F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396" y="573669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BAFDFF7-4D95-47DB-B31B-836C068D1961}"/>
              </a:ext>
            </a:extLst>
          </p:cNvPr>
          <p:cNvCxnSpPr>
            <a:stCxn id="50" idx="3"/>
            <a:endCxn id="51" idx="7"/>
          </p:cNvCxnSpPr>
          <p:nvPr/>
        </p:nvCxnSpPr>
        <p:spPr>
          <a:xfrm flipH="1">
            <a:off x="6477000" y="4678793"/>
            <a:ext cx="340192" cy="32808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EAC6B5-029B-4FD1-81CE-D6D2FADB218E}"/>
              </a:ext>
            </a:extLst>
          </p:cNvPr>
          <p:cNvCxnSpPr>
            <a:stCxn id="50" idx="5"/>
            <a:endCxn id="52" idx="1"/>
          </p:cNvCxnSpPr>
          <p:nvPr/>
        </p:nvCxnSpPr>
        <p:spPr>
          <a:xfrm>
            <a:off x="7086600" y="4678793"/>
            <a:ext cx="416392" cy="32808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50F6BE-0A36-4470-8C70-3F4CB45F1871}"/>
              </a:ext>
            </a:extLst>
          </p:cNvPr>
          <p:cNvCxnSpPr>
            <a:cxnSpLocks/>
            <a:stCxn id="51" idx="3"/>
            <a:endCxn id="53" idx="0"/>
          </p:cNvCxnSpPr>
          <p:nvPr/>
        </p:nvCxnSpPr>
        <p:spPr>
          <a:xfrm flipH="1">
            <a:off x="6037496" y="5276282"/>
            <a:ext cx="170096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549414-4FC6-4938-B26E-95DC996B1731}"/>
              </a:ext>
            </a:extLst>
          </p:cNvPr>
          <p:cNvCxnSpPr>
            <a:cxnSpLocks/>
            <a:stCxn id="51" idx="5"/>
            <a:endCxn id="54" idx="0"/>
          </p:cNvCxnSpPr>
          <p:nvPr/>
        </p:nvCxnSpPr>
        <p:spPr>
          <a:xfrm>
            <a:off x="6477000" y="5276282"/>
            <a:ext cx="170096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31A702-513D-4BBF-87FD-94E2DDAD8752}"/>
              </a:ext>
            </a:extLst>
          </p:cNvPr>
          <p:cNvCxnSpPr>
            <a:cxnSpLocks/>
            <a:stCxn id="52" idx="3"/>
            <a:endCxn id="55" idx="0"/>
          </p:cNvCxnSpPr>
          <p:nvPr/>
        </p:nvCxnSpPr>
        <p:spPr>
          <a:xfrm flipH="1">
            <a:off x="7332896" y="5276282"/>
            <a:ext cx="170096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19">
            <a:extLst>
              <a:ext uri="{FF2B5EF4-FFF2-40B4-BE49-F238E27FC236}">
                <a16:creationId xmlns:a16="http://schemas.microsoft.com/office/drawing/2014/main" id="{118E0E72-BFD4-47AB-8447-93CE8A4CE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741483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930A19-9F0B-461A-9DE6-8E906EAE5C31}"/>
              </a:ext>
            </a:extLst>
          </p:cNvPr>
          <p:cNvCxnSpPr>
            <a:cxnSpLocks/>
            <a:stCxn id="52" idx="5"/>
            <a:endCxn id="61" idx="0"/>
          </p:cNvCxnSpPr>
          <p:nvPr/>
        </p:nvCxnSpPr>
        <p:spPr>
          <a:xfrm>
            <a:off x="7772400" y="5276282"/>
            <a:ext cx="190500" cy="46520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F2FAAF1-EF35-4450-918C-2CCF3233DF58}"/>
              </a:ext>
            </a:extLst>
          </p:cNvPr>
          <p:cNvSpPr/>
          <p:nvPr/>
        </p:nvSpPr>
        <p:spPr>
          <a:xfrm>
            <a:off x="7898546" y="5269468"/>
            <a:ext cx="7713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48316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6" grpId="0"/>
      <p:bldP spid="47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61" grpId="0" animBg="1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E40B-3D8E-4B2B-88C4-D63E5E13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An Implementation Trick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DCEE-2D14-406A-8823-F90E75FF9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Implementation of percolation in the insert routine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by performing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repeated swaps</a:t>
            </a:r>
            <a:r>
              <a:rPr lang="en-US" altLang="zh-CN" sz="2000" dirty="0">
                <a:ea typeface="宋体" panose="02010600030101010101" pitchFamily="2" charset="-122"/>
              </a:rPr>
              <a:t>: 3 assignment statements for a swap. </a:t>
            </a:r>
          </a:p>
          <a:p>
            <a:pPr lvl="1"/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3d assignments if an element is percolated up d levels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An enhancement: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Hole digging </a:t>
            </a:r>
            <a:r>
              <a:rPr lang="en-US" altLang="zh-CN" sz="2000" dirty="0">
                <a:ea typeface="宋体" panose="02010600030101010101" pitchFamily="2" charset="-122"/>
              </a:rPr>
              <a:t>with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d+1</a:t>
            </a:r>
            <a:r>
              <a:rPr lang="en-US" altLang="zh-CN" sz="2000" dirty="0">
                <a:ea typeface="宋体" panose="02010600030101010101" pitchFamily="2" charset="-122"/>
              </a:rPr>
              <a:t> assignments</a:t>
            </a:r>
          </a:p>
          <a:p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Insert 1</a:t>
            </a:r>
            <a:r>
              <a:rPr lang="en-US" altLang="zh-CN" sz="2400" dirty="0">
                <a:solidFill>
                  <a:schemeClr val="accent4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B1622-5D3B-442A-9690-30A5A0CE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Oval 15">
            <a:extLst>
              <a:ext uri="{FF2B5EF4-FFF2-40B4-BE49-F238E27FC236}">
                <a16:creationId xmlns:a16="http://schemas.microsoft.com/office/drawing/2014/main" id="{5FF3C851-6CF0-4B2E-BF5C-97834CA14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403129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16">
            <a:extLst>
              <a:ext uri="{FF2B5EF4-FFF2-40B4-BE49-F238E27FC236}">
                <a16:creationId xmlns:a16="http://schemas.microsoft.com/office/drawing/2014/main" id="{B86BF5E3-A239-4243-B704-4A5449A5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988" y="461546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7" name="Oval 17">
            <a:extLst>
              <a:ext uri="{FF2B5EF4-FFF2-40B4-BE49-F238E27FC236}">
                <a16:creationId xmlns:a16="http://schemas.microsoft.com/office/drawing/2014/main" id="{B0559AB4-B187-484E-AB60-1ADE27A06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388" y="461546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18">
            <a:extLst>
              <a:ext uri="{FF2B5EF4-FFF2-40B4-BE49-F238E27FC236}">
                <a16:creationId xmlns:a16="http://schemas.microsoft.com/office/drawing/2014/main" id="{1FA3034B-74DF-4E49-806E-CA6F939A0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99" y="540107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F7B988A1-30B7-4309-96B2-1B765B4A0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40107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DB5EC750-8F2A-4035-B2CF-35BCD20E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0107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54065-C9C2-4927-9B86-1E389EF5E307}"/>
              </a:ext>
            </a:extLst>
          </p:cNvPr>
          <p:cNvCxnSpPr>
            <a:stCxn id="5" idx="3"/>
            <a:endCxn id="6" idx="7"/>
          </p:cNvCxnSpPr>
          <p:nvPr/>
        </p:nvCxnSpPr>
        <p:spPr>
          <a:xfrm flipH="1">
            <a:off x="1560192" y="4356497"/>
            <a:ext cx="362504" cy="31476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520164-05F7-494A-BA88-BC9D7C9649AA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2192104" y="4356497"/>
            <a:ext cx="394080" cy="31476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409944-A652-41C2-97BF-9991C18DAB85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1028599" y="4940668"/>
            <a:ext cx="262185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D22434-FD8B-4539-B18C-581CBD5295EC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1560192" y="4940668"/>
            <a:ext cx="306708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F35178-0508-4FC1-B340-5E1D20BC5813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2324100" y="4940668"/>
            <a:ext cx="262084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8">
            <a:extLst>
              <a:ext uri="{FF2B5EF4-FFF2-40B4-BE49-F238E27FC236}">
                <a16:creationId xmlns:a16="http://schemas.microsoft.com/office/drawing/2014/main" id="{EC806C2F-54A2-4363-9622-EB84FC8A9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18668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225D45-4B9F-44B9-B716-2483F9B8B4D8}"/>
              </a:ext>
            </a:extLst>
          </p:cNvPr>
          <p:cNvCxnSpPr>
            <a:cxnSpLocks/>
            <a:stCxn id="8" idx="4"/>
            <a:endCxn id="16" idx="0"/>
          </p:cNvCxnSpPr>
          <p:nvPr/>
        </p:nvCxnSpPr>
        <p:spPr>
          <a:xfrm flipH="1">
            <a:off x="800100" y="5782076"/>
            <a:ext cx="228499" cy="404612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18">
            <a:extLst>
              <a:ext uri="{FF2B5EF4-FFF2-40B4-BE49-F238E27FC236}">
                <a16:creationId xmlns:a16="http://schemas.microsoft.com/office/drawing/2014/main" id="{035F2BFD-5D8E-4EFA-9CE6-B2E0B5DA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11" y="618668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8FA100-D670-4A80-8FF5-A047234E0920}"/>
              </a:ext>
            </a:extLst>
          </p:cNvPr>
          <p:cNvCxnSpPr>
            <a:cxnSpLocks/>
            <a:stCxn id="8" idx="4"/>
            <a:endCxn id="24" idx="0"/>
          </p:cNvCxnSpPr>
          <p:nvPr/>
        </p:nvCxnSpPr>
        <p:spPr>
          <a:xfrm>
            <a:off x="1028599" y="5782076"/>
            <a:ext cx="212812" cy="404612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18">
            <a:extLst>
              <a:ext uri="{FF2B5EF4-FFF2-40B4-BE49-F238E27FC236}">
                <a16:creationId xmlns:a16="http://schemas.microsoft.com/office/drawing/2014/main" id="{91B00031-1363-45E9-A417-6BA257496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16585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DEADF1-2439-4CFB-AAAE-7771DBA5C720}"/>
              </a:ext>
            </a:extLst>
          </p:cNvPr>
          <p:cNvCxnSpPr>
            <a:cxnSpLocks/>
            <a:stCxn id="9" idx="4"/>
            <a:endCxn id="29" idx="0"/>
          </p:cNvCxnSpPr>
          <p:nvPr/>
        </p:nvCxnSpPr>
        <p:spPr>
          <a:xfrm flipH="1">
            <a:off x="1714500" y="5782076"/>
            <a:ext cx="152400" cy="383774"/>
          </a:xfrm>
          <a:prstGeom prst="line">
            <a:avLst/>
          </a:prstGeom>
          <a:noFill/>
          <a:ln w="31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9F1E3EF-60F7-46AF-B1C6-E37E0F96E585}"/>
              </a:ext>
            </a:extLst>
          </p:cNvPr>
          <p:cNvSpPr/>
          <p:nvPr/>
        </p:nvSpPr>
        <p:spPr>
          <a:xfrm>
            <a:off x="1392348" y="5389575"/>
            <a:ext cx="284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4"/>
                </a:solidFill>
                <a:ea typeface="宋体" panose="02010600030101010101" pitchFamily="2" charset="-122"/>
              </a:rPr>
              <a:t>1</a:t>
            </a:r>
            <a:endParaRPr lang="zh-CN" altLang="en-US" b="1" dirty="0"/>
          </a:p>
        </p:txBody>
      </p:sp>
      <p:sp>
        <p:nvSpPr>
          <p:cNvPr id="36" name="Oval 15">
            <a:extLst>
              <a:ext uri="{FF2B5EF4-FFF2-40B4-BE49-F238E27FC236}">
                <a16:creationId xmlns:a16="http://schemas.microsoft.com/office/drawing/2014/main" id="{4245E47C-F7AF-47A8-9094-A053F37E5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1" y="405337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16">
            <a:extLst>
              <a:ext uri="{FF2B5EF4-FFF2-40B4-BE49-F238E27FC236}">
                <a16:creationId xmlns:a16="http://schemas.microsoft.com/office/drawing/2014/main" id="{16ED5F38-E8BB-4038-9AA2-4D0DBB78E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789" y="463754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38" name="Oval 17">
            <a:extLst>
              <a:ext uri="{FF2B5EF4-FFF2-40B4-BE49-F238E27FC236}">
                <a16:creationId xmlns:a16="http://schemas.microsoft.com/office/drawing/2014/main" id="{59AD842C-02D2-4DB5-8013-9ADB7461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189" y="463754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Oval 18">
            <a:extLst>
              <a:ext uri="{FF2B5EF4-FFF2-40B4-BE49-F238E27FC236}">
                <a16:creationId xmlns:a16="http://schemas.microsoft.com/office/drawing/2014/main" id="{DC9DCF62-6DC9-4818-AAE8-1EF1A954A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00" y="542316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Oval 19">
            <a:extLst>
              <a:ext uri="{FF2B5EF4-FFF2-40B4-BE49-F238E27FC236}">
                <a16:creationId xmlns:a16="http://schemas.microsoft.com/office/drawing/2014/main" id="{2DA0BA61-D400-4006-B5B6-0F8BE3BCD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1" y="5423161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C8F89B48-3DBA-4301-B583-418A51ECE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542316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5DDD27-A19F-4ED6-A44A-797E2BF4480A}"/>
              </a:ext>
            </a:extLst>
          </p:cNvPr>
          <p:cNvCxnSpPr>
            <a:stCxn id="36" idx="3"/>
            <a:endCxn id="37" idx="7"/>
          </p:cNvCxnSpPr>
          <p:nvPr/>
        </p:nvCxnSpPr>
        <p:spPr>
          <a:xfrm flipH="1">
            <a:off x="6055993" y="4378582"/>
            <a:ext cx="362504" cy="31476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72823B-2284-4108-9524-F40C70CE55C2}"/>
              </a:ext>
            </a:extLst>
          </p:cNvPr>
          <p:cNvCxnSpPr>
            <a:stCxn id="36" idx="5"/>
            <a:endCxn id="38" idx="1"/>
          </p:cNvCxnSpPr>
          <p:nvPr/>
        </p:nvCxnSpPr>
        <p:spPr>
          <a:xfrm>
            <a:off x="6687905" y="4378582"/>
            <a:ext cx="394080" cy="31476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BE6205-781E-4DB7-BBC9-4F6EB05A39B4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 flipH="1">
            <a:off x="5524400" y="4962753"/>
            <a:ext cx="262185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47419D-7AC7-4EE1-A0F1-F9DAE3258343}"/>
              </a:ext>
            </a:extLst>
          </p:cNvPr>
          <p:cNvCxnSpPr>
            <a:cxnSpLocks/>
            <a:stCxn id="37" idx="5"/>
            <a:endCxn id="40" idx="0"/>
          </p:cNvCxnSpPr>
          <p:nvPr/>
        </p:nvCxnSpPr>
        <p:spPr>
          <a:xfrm>
            <a:off x="6055993" y="4962753"/>
            <a:ext cx="306708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D772FAF-010A-4780-9B32-69BF9751F1B5}"/>
              </a:ext>
            </a:extLst>
          </p:cNvPr>
          <p:cNvCxnSpPr>
            <a:cxnSpLocks/>
            <a:stCxn id="38" idx="3"/>
            <a:endCxn id="41" idx="0"/>
          </p:cNvCxnSpPr>
          <p:nvPr/>
        </p:nvCxnSpPr>
        <p:spPr>
          <a:xfrm flipH="1">
            <a:off x="6819901" y="4962753"/>
            <a:ext cx="262084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18">
            <a:extLst>
              <a:ext uri="{FF2B5EF4-FFF2-40B4-BE49-F238E27FC236}">
                <a16:creationId xmlns:a16="http://schemas.microsoft.com/office/drawing/2014/main" id="{16DAF674-9185-47B6-AED5-D6D48C166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620877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F71694-BF47-4DB4-A88C-430DE56801C0}"/>
              </a:ext>
            </a:extLst>
          </p:cNvPr>
          <p:cNvCxnSpPr>
            <a:cxnSpLocks/>
            <a:stCxn id="39" idx="4"/>
            <a:endCxn id="47" idx="0"/>
          </p:cNvCxnSpPr>
          <p:nvPr/>
        </p:nvCxnSpPr>
        <p:spPr>
          <a:xfrm flipH="1">
            <a:off x="5295901" y="5804161"/>
            <a:ext cx="228499" cy="404612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18">
            <a:extLst>
              <a:ext uri="{FF2B5EF4-FFF2-40B4-BE49-F238E27FC236}">
                <a16:creationId xmlns:a16="http://schemas.microsoft.com/office/drawing/2014/main" id="{DECA0C8F-3898-4A02-9F94-70F67546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12" y="620877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D1A06C-7D6D-4BB4-9D98-1EB2D43C3C42}"/>
              </a:ext>
            </a:extLst>
          </p:cNvPr>
          <p:cNvCxnSpPr>
            <a:cxnSpLocks/>
            <a:stCxn id="39" idx="4"/>
            <a:endCxn id="49" idx="0"/>
          </p:cNvCxnSpPr>
          <p:nvPr/>
        </p:nvCxnSpPr>
        <p:spPr>
          <a:xfrm>
            <a:off x="5524400" y="5804161"/>
            <a:ext cx="212812" cy="404612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18">
            <a:extLst>
              <a:ext uri="{FF2B5EF4-FFF2-40B4-BE49-F238E27FC236}">
                <a16:creationId xmlns:a16="http://schemas.microsoft.com/office/drawing/2014/main" id="{07009D41-E04F-434E-812B-B7DEEB891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6187935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FEA496-D4F1-4351-9F64-C89ED39D418C}"/>
              </a:ext>
            </a:extLst>
          </p:cNvPr>
          <p:cNvCxnSpPr>
            <a:cxnSpLocks/>
            <a:stCxn id="40" idx="4"/>
            <a:endCxn id="51" idx="0"/>
          </p:cNvCxnSpPr>
          <p:nvPr/>
        </p:nvCxnSpPr>
        <p:spPr>
          <a:xfrm flipH="1">
            <a:off x="6210301" y="5804161"/>
            <a:ext cx="152400" cy="383774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B9ABB09-B050-4DBE-9611-59B0E89682CA}"/>
              </a:ext>
            </a:extLst>
          </p:cNvPr>
          <p:cNvSpPr/>
          <p:nvPr/>
        </p:nvSpPr>
        <p:spPr>
          <a:xfrm>
            <a:off x="6141988" y="4627575"/>
            <a:ext cx="284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chemeClr val="accent4"/>
                </a:solidFill>
                <a:ea typeface="宋体" panose="02010600030101010101" pitchFamily="2" charset="-122"/>
              </a:rPr>
              <a:t>1</a:t>
            </a:r>
            <a:endParaRPr lang="zh-CN" altLang="en-US" b="1" dirty="0"/>
          </a:p>
        </p:txBody>
      </p:sp>
      <p:sp>
        <p:nvSpPr>
          <p:cNvPr id="78" name="Text Box 45">
            <a:extLst>
              <a:ext uri="{FF2B5EF4-FFF2-40B4-BE49-F238E27FC236}">
                <a16:creationId xmlns:a16="http://schemas.microsoft.com/office/drawing/2014/main" id="{F09E72B5-409B-4B98-BB89-30FA24C69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378" y="5975127"/>
            <a:ext cx="2025623" cy="6463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</a:rPr>
              <a:t>Dig a hole</a:t>
            </a:r>
            <a:b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</a:rPr>
              <a:t>Compare 1 with 7</a:t>
            </a:r>
          </a:p>
        </p:txBody>
      </p:sp>
      <p:sp>
        <p:nvSpPr>
          <p:cNvPr id="80" name="Text Box 45">
            <a:extLst>
              <a:ext uri="{FF2B5EF4-FFF2-40B4-BE49-F238E27FC236}">
                <a16:creationId xmlns:a16="http://schemas.microsoft.com/office/drawing/2014/main" id="{25113E4D-869C-48BB-B29D-4D60CD74A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985" y="5973963"/>
            <a:ext cx="1219200" cy="6463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</a:rPr>
              <a:t>Compare 1 with 5</a:t>
            </a:r>
          </a:p>
        </p:txBody>
      </p:sp>
      <p:sp>
        <p:nvSpPr>
          <p:cNvPr id="54" name="Oval 19">
            <a:extLst>
              <a:ext uri="{FF2B5EF4-FFF2-40B4-BE49-F238E27FC236}">
                <a16:creationId xmlns:a16="http://schemas.microsoft.com/office/drawing/2014/main" id="{F7B988A1-30B7-4309-96B2-1B765B4A0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092" y="544670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D22434-FD8B-4539-B18C-581CBD5295EC}"/>
              </a:ext>
            </a:extLst>
          </p:cNvPr>
          <p:cNvCxnSpPr>
            <a:cxnSpLocks/>
            <a:stCxn id="7" idx="5"/>
            <a:endCxn id="54" idx="0"/>
          </p:cNvCxnSpPr>
          <p:nvPr/>
        </p:nvCxnSpPr>
        <p:spPr>
          <a:xfrm>
            <a:off x="2855592" y="4940668"/>
            <a:ext cx="304000" cy="506036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19">
            <a:extLst>
              <a:ext uri="{FF2B5EF4-FFF2-40B4-BE49-F238E27FC236}">
                <a16:creationId xmlns:a16="http://schemas.microsoft.com/office/drawing/2014/main" id="{F7B988A1-30B7-4309-96B2-1B765B4A0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102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D22434-FD8B-4539-B18C-581CBD5295EC}"/>
              </a:ext>
            </a:extLst>
          </p:cNvPr>
          <p:cNvCxnSpPr>
            <a:cxnSpLocks/>
            <a:stCxn id="38" idx="5"/>
            <a:endCxn id="56" idx="0"/>
          </p:cNvCxnSpPr>
          <p:nvPr/>
        </p:nvCxnSpPr>
        <p:spPr>
          <a:xfrm>
            <a:off x="7351393" y="4962753"/>
            <a:ext cx="306707" cy="447447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06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7" grpId="0" animBg="1"/>
      <p:bldP spid="49" grpId="0" animBg="1"/>
      <p:bldP spid="51" grpId="0" animBg="1"/>
      <p:bldP spid="53" grpId="0"/>
      <p:bldP spid="78" grpId="0" animBg="1"/>
      <p:bldP spid="80" grpId="0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E40B-3D8E-4B2B-88C4-D63E5E13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Insertion Complexity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DCEE-2D14-406A-8823-F90E75FF9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257800"/>
            <a:ext cx="6759589" cy="798448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SzPct val="75000"/>
              <a:buNone/>
            </a:pPr>
            <a:r>
              <a:rPr lang="en-US" altLang="zh-CN" sz="2800" dirty="0">
                <a:latin typeface="+mn-lt"/>
              </a:rPr>
              <a:t>Time Complexity = O(height) = </a:t>
            </a:r>
            <a:r>
              <a:rPr lang="en-US" altLang="zh-CN" sz="2800" dirty="0">
                <a:solidFill>
                  <a:schemeClr val="accent4"/>
                </a:solidFill>
                <a:latin typeface="+mn-lt"/>
              </a:rPr>
              <a:t>O(</a:t>
            </a:r>
            <a:r>
              <a:rPr lang="en-US" altLang="zh-CN" sz="2800" dirty="0" err="1">
                <a:solidFill>
                  <a:schemeClr val="accent4"/>
                </a:solidFill>
                <a:latin typeface="+mn-lt"/>
              </a:rPr>
              <a:t>logN</a:t>
            </a:r>
            <a:r>
              <a:rPr lang="en-US" altLang="zh-CN" sz="2800" dirty="0">
                <a:solidFill>
                  <a:schemeClr val="accent4"/>
                </a:solidFill>
                <a:latin typeface="+mn-lt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B1622-5D3B-442A-9690-30A5A0CE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4" name="Oval 15">
            <a:extLst>
              <a:ext uri="{FF2B5EF4-FFF2-40B4-BE49-F238E27FC236}">
                <a16:creationId xmlns:a16="http://schemas.microsoft.com/office/drawing/2014/main" id="{97C23A42-5B7A-4ECB-BEBF-82666E6CD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712" y="1844125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Oval 16">
            <a:extLst>
              <a:ext uri="{FF2B5EF4-FFF2-40B4-BE49-F238E27FC236}">
                <a16:creationId xmlns:a16="http://schemas.microsoft.com/office/drawing/2014/main" id="{4F9D52D7-22EF-4CD1-8B59-C52B283D1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428296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Oval 17">
            <a:extLst>
              <a:ext uri="{FF2B5EF4-FFF2-40B4-BE49-F238E27FC236}">
                <a16:creationId xmlns:a16="http://schemas.microsoft.com/office/drawing/2014/main" id="{9A135214-426C-468C-9CA2-696FDD0FA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2829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Oval 18">
            <a:extLst>
              <a:ext uri="{FF2B5EF4-FFF2-40B4-BE49-F238E27FC236}">
                <a16:creationId xmlns:a16="http://schemas.microsoft.com/office/drawing/2014/main" id="{E167FD04-F842-4E1D-BF0F-26AC976D2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11" y="321390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Oval 19">
            <a:extLst>
              <a:ext uri="{FF2B5EF4-FFF2-40B4-BE49-F238E27FC236}">
                <a16:creationId xmlns:a16="http://schemas.microsoft.com/office/drawing/2014/main" id="{7262259B-7B55-40AC-B8FD-83578B614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212" y="321390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Oval 21">
            <a:extLst>
              <a:ext uri="{FF2B5EF4-FFF2-40B4-BE49-F238E27FC236}">
                <a16:creationId xmlns:a16="http://schemas.microsoft.com/office/drawing/2014/main" id="{3F283B66-5261-482D-865E-CE987DF4D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412" y="321390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8D11FA6-1160-421F-8903-662159FC5C62}"/>
              </a:ext>
            </a:extLst>
          </p:cNvPr>
          <p:cNvCxnSpPr>
            <a:stCxn id="54" idx="3"/>
            <a:endCxn id="55" idx="7"/>
          </p:cNvCxnSpPr>
          <p:nvPr/>
        </p:nvCxnSpPr>
        <p:spPr>
          <a:xfrm flipH="1">
            <a:off x="2154004" y="2169329"/>
            <a:ext cx="362504" cy="31476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83A3F4-8192-4145-AD9D-81FE9DB88AF4}"/>
              </a:ext>
            </a:extLst>
          </p:cNvPr>
          <p:cNvCxnSpPr>
            <a:stCxn id="54" idx="5"/>
            <a:endCxn id="56" idx="1"/>
          </p:cNvCxnSpPr>
          <p:nvPr/>
        </p:nvCxnSpPr>
        <p:spPr>
          <a:xfrm>
            <a:off x="2785916" y="2169329"/>
            <a:ext cx="394080" cy="31476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53D75AA-5766-49D9-AEA6-CE104A79DD2F}"/>
              </a:ext>
            </a:extLst>
          </p:cNvPr>
          <p:cNvCxnSpPr>
            <a:cxnSpLocks/>
            <a:stCxn id="55" idx="3"/>
            <a:endCxn id="57" idx="0"/>
          </p:cNvCxnSpPr>
          <p:nvPr/>
        </p:nvCxnSpPr>
        <p:spPr>
          <a:xfrm flipH="1">
            <a:off x="1622411" y="2753500"/>
            <a:ext cx="262185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0456A2-8B10-4F78-9F19-6899550BB825}"/>
              </a:ext>
            </a:extLst>
          </p:cNvPr>
          <p:cNvCxnSpPr>
            <a:cxnSpLocks/>
            <a:stCxn id="55" idx="5"/>
            <a:endCxn id="58" idx="0"/>
          </p:cNvCxnSpPr>
          <p:nvPr/>
        </p:nvCxnSpPr>
        <p:spPr>
          <a:xfrm>
            <a:off x="2154004" y="2753500"/>
            <a:ext cx="306708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9F09C3-E9A7-4479-BB12-18E253B23AFD}"/>
              </a:ext>
            </a:extLst>
          </p:cNvPr>
          <p:cNvCxnSpPr>
            <a:cxnSpLocks/>
            <a:stCxn id="56" idx="3"/>
            <a:endCxn id="59" idx="0"/>
          </p:cNvCxnSpPr>
          <p:nvPr/>
        </p:nvCxnSpPr>
        <p:spPr>
          <a:xfrm flipH="1">
            <a:off x="2917912" y="2753500"/>
            <a:ext cx="262084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18">
            <a:extLst>
              <a:ext uri="{FF2B5EF4-FFF2-40B4-BE49-F238E27FC236}">
                <a16:creationId xmlns:a16="http://schemas.microsoft.com/office/drawing/2014/main" id="{3E11084F-76DE-4956-A399-0104EDE81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412" y="399952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018A1B6-CF5B-4D7D-8C59-70FF020F9B94}"/>
              </a:ext>
            </a:extLst>
          </p:cNvPr>
          <p:cNvCxnSpPr>
            <a:cxnSpLocks/>
            <a:stCxn id="57" idx="4"/>
            <a:endCxn id="65" idx="0"/>
          </p:cNvCxnSpPr>
          <p:nvPr/>
        </p:nvCxnSpPr>
        <p:spPr>
          <a:xfrm flipH="1">
            <a:off x="1393912" y="3594908"/>
            <a:ext cx="228499" cy="404612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18">
            <a:extLst>
              <a:ext uri="{FF2B5EF4-FFF2-40B4-BE49-F238E27FC236}">
                <a16:creationId xmlns:a16="http://schemas.microsoft.com/office/drawing/2014/main" id="{080D1CBB-6168-4D4F-87B5-1B10C4DC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723" y="399952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4588534-6B40-4040-B337-C17318B94AE8}"/>
              </a:ext>
            </a:extLst>
          </p:cNvPr>
          <p:cNvCxnSpPr>
            <a:cxnSpLocks/>
            <a:stCxn id="57" idx="4"/>
            <a:endCxn id="67" idx="0"/>
          </p:cNvCxnSpPr>
          <p:nvPr/>
        </p:nvCxnSpPr>
        <p:spPr>
          <a:xfrm>
            <a:off x="1622411" y="3594908"/>
            <a:ext cx="212812" cy="404612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18">
            <a:extLst>
              <a:ext uri="{FF2B5EF4-FFF2-40B4-BE49-F238E27FC236}">
                <a16:creationId xmlns:a16="http://schemas.microsoft.com/office/drawing/2014/main" id="{F6164082-E389-4643-A7A4-4107FDC8B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812" y="397868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6A4BEA3-DB7F-407C-9C3E-71CE3DCC8F78}"/>
              </a:ext>
            </a:extLst>
          </p:cNvPr>
          <p:cNvCxnSpPr>
            <a:cxnSpLocks/>
            <a:stCxn id="58" idx="4"/>
            <a:endCxn id="69" idx="0"/>
          </p:cNvCxnSpPr>
          <p:nvPr/>
        </p:nvCxnSpPr>
        <p:spPr>
          <a:xfrm flipH="1">
            <a:off x="2308312" y="3594908"/>
            <a:ext cx="152400" cy="383774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53154BF7-5B0A-4385-9425-4772BA8CC734}"/>
              </a:ext>
            </a:extLst>
          </p:cNvPr>
          <p:cNvSpPr/>
          <p:nvPr/>
        </p:nvSpPr>
        <p:spPr>
          <a:xfrm>
            <a:off x="2895944" y="1846008"/>
            <a:ext cx="284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accent4"/>
                </a:solidFill>
                <a:ea typeface="宋体" panose="02010600030101010101" pitchFamily="2" charset="-122"/>
              </a:rPr>
              <a:t>1</a:t>
            </a:r>
            <a:endParaRPr lang="zh-CN" altLang="en-US" b="1" dirty="0"/>
          </a:p>
        </p:txBody>
      </p:sp>
      <p:sp>
        <p:nvSpPr>
          <p:cNvPr id="72" name="Text Box 45">
            <a:extLst>
              <a:ext uri="{FF2B5EF4-FFF2-40B4-BE49-F238E27FC236}">
                <a16:creationId xmlns:a16="http://schemas.microsoft.com/office/drawing/2014/main" id="{FB72F288-B78E-41B7-BB51-CD1820878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439" y="3803982"/>
            <a:ext cx="1219200" cy="6463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</a:rPr>
              <a:t>Compare 1 with 2</a:t>
            </a:r>
          </a:p>
        </p:txBody>
      </p:sp>
      <p:sp>
        <p:nvSpPr>
          <p:cNvPr id="73" name="Oval 15">
            <a:extLst>
              <a:ext uri="{FF2B5EF4-FFF2-40B4-BE49-F238E27FC236}">
                <a16:creationId xmlns:a16="http://schemas.microsoft.com/office/drawing/2014/main" id="{4AA9A05B-248B-4878-80EA-325E5CF07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789" y="1841331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74" name="Oval 16">
            <a:extLst>
              <a:ext uri="{FF2B5EF4-FFF2-40B4-BE49-F238E27FC236}">
                <a16:creationId xmlns:a16="http://schemas.microsoft.com/office/drawing/2014/main" id="{374E21F4-985C-43D6-BED1-5DE5DE126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877" y="242550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Oval 17">
            <a:extLst>
              <a:ext uri="{FF2B5EF4-FFF2-40B4-BE49-F238E27FC236}">
                <a16:creationId xmlns:a16="http://schemas.microsoft.com/office/drawing/2014/main" id="{2E4C1FE8-2B3E-452B-8B05-F728A9C15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277" y="2425502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Oval 18">
            <a:extLst>
              <a:ext uri="{FF2B5EF4-FFF2-40B4-BE49-F238E27FC236}">
                <a16:creationId xmlns:a16="http://schemas.microsoft.com/office/drawing/2014/main" id="{723C0067-736F-44E0-9CE8-5798BE492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988" y="321111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Oval 19">
            <a:extLst>
              <a:ext uri="{FF2B5EF4-FFF2-40B4-BE49-F238E27FC236}">
                <a16:creationId xmlns:a16="http://schemas.microsoft.com/office/drawing/2014/main" id="{929FC395-074F-478A-9C85-42D45FD8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89" y="321111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Oval 21">
            <a:extLst>
              <a:ext uri="{FF2B5EF4-FFF2-40B4-BE49-F238E27FC236}">
                <a16:creationId xmlns:a16="http://schemas.microsoft.com/office/drawing/2014/main" id="{E9087992-C523-4DDD-AF5A-8462196F0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489" y="321111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D1477D5-6791-4D61-AAC2-85EF662A648A}"/>
              </a:ext>
            </a:extLst>
          </p:cNvPr>
          <p:cNvCxnSpPr>
            <a:stCxn id="73" idx="3"/>
            <a:endCxn id="74" idx="7"/>
          </p:cNvCxnSpPr>
          <p:nvPr/>
        </p:nvCxnSpPr>
        <p:spPr>
          <a:xfrm flipH="1">
            <a:off x="6148081" y="2166535"/>
            <a:ext cx="362504" cy="31476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5E139B7-2FD8-4DC9-B570-D4A2538DE11A}"/>
              </a:ext>
            </a:extLst>
          </p:cNvPr>
          <p:cNvCxnSpPr>
            <a:stCxn id="73" idx="5"/>
            <a:endCxn id="75" idx="1"/>
          </p:cNvCxnSpPr>
          <p:nvPr/>
        </p:nvCxnSpPr>
        <p:spPr>
          <a:xfrm>
            <a:off x="6779993" y="2166535"/>
            <a:ext cx="394080" cy="31476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072237-1FC7-4BD6-B414-29874CCEEE00}"/>
              </a:ext>
            </a:extLst>
          </p:cNvPr>
          <p:cNvCxnSpPr>
            <a:cxnSpLocks/>
            <a:stCxn id="74" idx="3"/>
            <a:endCxn id="76" idx="0"/>
          </p:cNvCxnSpPr>
          <p:nvPr/>
        </p:nvCxnSpPr>
        <p:spPr>
          <a:xfrm flipH="1">
            <a:off x="5616488" y="2750706"/>
            <a:ext cx="262185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5F50CBA-EBA4-42B5-A9AB-7A55620FAA17}"/>
              </a:ext>
            </a:extLst>
          </p:cNvPr>
          <p:cNvCxnSpPr>
            <a:cxnSpLocks/>
            <a:stCxn id="74" idx="5"/>
            <a:endCxn id="77" idx="0"/>
          </p:cNvCxnSpPr>
          <p:nvPr/>
        </p:nvCxnSpPr>
        <p:spPr>
          <a:xfrm>
            <a:off x="6148081" y="2750706"/>
            <a:ext cx="306708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7130152-18B3-4D2A-BC88-B333D863AFAA}"/>
              </a:ext>
            </a:extLst>
          </p:cNvPr>
          <p:cNvCxnSpPr>
            <a:cxnSpLocks/>
            <a:stCxn id="75" idx="3"/>
            <a:endCxn id="79" idx="0"/>
          </p:cNvCxnSpPr>
          <p:nvPr/>
        </p:nvCxnSpPr>
        <p:spPr>
          <a:xfrm flipH="1">
            <a:off x="6911989" y="2750706"/>
            <a:ext cx="262084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18">
            <a:extLst>
              <a:ext uri="{FF2B5EF4-FFF2-40B4-BE49-F238E27FC236}">
                <a16:creationId xmlns:a16="http://schemas.microsoft.com/office/drawing/2014/main" id="{25A1C4FC-4BC9-4C7D-9475-B0EF13046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89" y="399672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78786E7-82DA-411E-851D-674CBCC4128A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 flipH="1">
            <a:off x="5387989" y="3592114"/>
            <a:ext cx="228499" cy="404612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18">
            <a:extLst>
              <a:ext uri="{FF2B5EF4-FFF2-40B4-BE49-F238E27FC236}">
                <a16:creationId xmlns:a16="http://schemas.microsoft.com/office/drawing/2014/main" id="{9F494B14-63B2-4AA5-AD84-F9CB99438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99672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63CB7DA-A07B-4384-828F-125EAFA49F0F}"/>
              </a:ext>
            </a:extLst>
          </p:cNvPr>
          <p:cNvCxnSpPr>
            <a:cxnSpLocks/>
            <a:stCxn id="76" idx="4"/>
            <a:endCxn id="87" idx="0"/>
          </p:cNvCxnSpPr>
          <p:nvPr/>
        </p:nvCxnSpPr>
        <p:spPr>
          <a:xfrm>
            <a:off x="5616488" y="3592114"/>
            <a:ext cx="212812" cy="404612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18">
            <a:extLst>
              <a:ext uri="{FF2B5EF4-FFF2-40B4-BE49-F238E27FC236}">
                <a16:creationId xmlns:a16="http://schemas.microsoft.com/office/drawing/2014/main" id="{32E108E4-69F7-4BF5-9C8B-3F87900CD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9" y="397588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57FE05-9D9E-4AB3-8E2E-6D5CA4B412D9}"/>
              </a:ext>
            </a:extLst>
          </p:cNvPr>
          <p:cNvCxnSpPr>
            <a:cxnSpLocks/>
            <a:stCxn id="77" idx="4"/>
            <a:endCxn id="89" idx="0"/>
          </p:cNvCxnSpPr>
          <p:nvPr/>
        </p:nvCxnSpPr>
        <p:spPr>
          <a:xfrm flipH="1">
            <a:off x="6302389" y="3592114"/>
            <a:ext cx="152400" cy="383774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mission complete">
            <a:extLst>
              <a:ext uri="{FF2B5EF4-FFF2-40B4-BE49-F238E27FC236}">
                <a16:creationId xmlns:a16="http://schemas.microsoft.com/office/drawing/2014/main" id="{342DC459-0946-4894-8A6B-544B86018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166" y="3364792"/>
            <a:ext cx="21336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Oval 19">
            <a:extLst>
              <a:ext uri="{FF2B5EF4-FFF2-40B4-BE49-F238E27FC236}">
                <a16:creationId xmlns:a16="http://schemas.microsoft.com/office/drawing/2014/main" id="{7262259B-7B55-40AC-B8FD-83578B614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200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0456A2-8B10-4F78-9F19-6899550BB825}"/>
              </a:ext>
            </a:extLst>
          </p:cNvPr>
          <p:cNvCxnSpPr>
            <a:cxnSpLocks/>
            <a:stCxn id="56" idx="5"/>
            <a:endCxn id="42" idx="0"/>
          </p:cNvCxnSpPr>
          <p:nvPr/>
        </p:nvCxnSpPr>
        <p:spPr>
          <a:xfrm>
            <a:off x="3449404" y="2753500"/>
            <a:ext cx="246296" cy="446900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19">
            <a:extLst>
              <a:ext uri="{FF2B5EF4-FFF2-40B4-BE49-F238E27FC236}">
                <a16:creationId xmlns:a16="http://schemas.microsoft.com/office/drawing/2014/main" id="{7262259B-7B55-40AC-B8FD-83578B614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450" y="321108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0456A2-8B10-4F78-9F19-6899550BB825}"/>
              </a:ext>
            </a:extLst>
          </p:cNvPr>
          <p:cNvCxnSpPr>
            <a:cxnSpLocks/>
            <a:stCxn id="75" idx="5"/>
            <a:endCxn id="45" idx="0"/>
          </p:cNvCxnSpPr>
          <p:nvPr/>
        </p:nvCxnSpPr>
        <p:spPr>
          <a:xfrm>
            <a:off x="7443481" y="2750706"/>
            <a:ext cx="219469" cy="460380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39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3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5" grpId="0" animBg="1"/>
      <p:bldP spid="87" grpId="0" animBg="1"/>
      <p:bldP spid="89" grpId="0" animBg="1"/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20D1-2E22-432E-AC10-ED323088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Pseudo Code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783C5-4375-4F0C-9E11-A173279A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4C9BBEB-0EBE-4D1A-B10A-9925DBB9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905000"/>
            <a:ext cx="6248400" cy="4114800"/>
          </a:xfrm>
          <a:ln w="76200">
            <a:solidFill>
              <a:schemeClr val="accent4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4320" tIns="182880" rIns="274320" bIns="182880" rtlCol="0" anchor="t" anchorCtr="0"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insert(x)</a:t>
            </a:r>
            <a:br>
              <a:rPr lang="en-US" altLang="zh-CN" sz="2400" dirty="0"/>
            </a:br>
            <a:r>
              <a:rPr lang="en-US" altLang="zh-CN" sz="2400" dirty="0"/>
              <a:t>1.     IF ISFULL(A)</a:t>
            </a:r>
            <a:br>
              <a:rPr lang="en-US" altLang="zh-CN" sz="2400" dirty="0"/>
            </a:br>
            <a:r>
              <a:rPr lang="en-US" altLang="zh-CN" sz="2400" dirty="0"/>
              <a:t>2.          return False</a:t>
            </a:r>
            <a:br>
              <a:rPr lang="en-US" altLang="zh-CN" sz="2400" dirty="0"/>
            </a:br>
            <a:r>
              <a:rPr lang="en-US" altLang="zh-CN" sz="2400" dirty="0"/>
              <a:t>3. </a:t>
            </a:r>
            <a:r>
              <a:rPr lang="en-US" altLang="zh-CN" sz="2400" dirty="0">
                <a:solidFill>
                  <a:schemeClr val="dk1"/>
                </a:solidFill>
              </a:rPr>
              <a:t> </a:t>
            </a:r>
            <a:r>
              <a:rPr lang="en-US" altLang="zh-CN" sz="2400" dirty="0">
                <a:solidFill>
                  <a:schemeClr val="accent4"/>
                </a:solidFill>
              </a:rPr>
              <a:t>   // percolate up</a:t>
            </a:r>
            <a:br>
              <a:rPr lang="en-US" altLang="zh-CN" sz="2400" dirty="0">
                <a:solidFill>
                  <a:schemeClr val="dk1"/>
                </a:solidFill>
              </a:rPr>
            </a:br>
            <a:r>
              <a:rPr lang="en-US" altLang="zh-CN" sz="2400" dirty="0"/>
              <a:t>4.     hole = size ++</a:t>
            </a:r>
            <a:br>
              <a:rPr lang="en-US" altLang="zh-CN" sz="2400" dirty="0"/>
            </a:br>
            <a:r>
              <a:rPr lang="en-US" altLang="zh-CN" sz="2400" dirty="0"/>
              <a:t>5.     WHILE hole&gt;0 AND x&lt;A[(hole-1)/2]</a:t>
            </a:r>
            <a:br>
              <a:rPr lang="en-US" altLang="zh-CN" sz="2400" dirty="0"/>
            </a:br>
            <a:r>
              <a:rPr lang="en-US" altLang="zh-CN" sz="2400" dirty="0"/>
              <a:t>6.         A[hole] = A[(hole-1)/2]</a:t>
            </a:r>
          </a:p>
          <a:p>
            <a:pPr marL="457200" indent="-457200">
              <a:buAutoNum type="arabicPeriod" startAt="7"/>
            </a:pPr>
            <a:r>
              <a:rPr lang="en-US" altLang="zh-CN" sz="2400" dirty="0"/>
              <a:t>       hole = (hole-1)/2</a:t>
            </a:r>
          </a:p>
          <a:p>
            <a:pPr marL="457200" indent="-457200">
              <a:buAutoNum type="arabicPeriod" startAt="7"/>
            </a:pPr>
            <a:r>
              <a:rPr lang="en-US" altLang="zh-CN" sz="2400" dirty="0"/>
              <a:t>   A[hole] = x</a:t>
            </a:r>
          </a:p>
          <a:p>
            <a:pPr marL="457200" indent="-457200">
              <a:buAutoNum type="arabicPeriod" startAt="7"/>
            </a:pPr>
            <a:r>
              <a:rPr lang="en-US" altLang="zh-CN" sz="2400" dirty="0"/>
              <a:t>   return True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3188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63A3-ABE6-435D-A2C0-E863FC67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deleteMin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3F15-155D-4F5D-A723-8D221F9B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Same Strategy</a:t>
            </a:r>
          </a:p>
          <a:p>
            <a:pPr lvl="1"/>
            <a:r>
              <a:rPr lang="en-US" altLang="zh-CN" dirty="0"/>
              <a:t>First, maintain </a:t>
            </a:r>
            <a:r>
              <a:rPr lang="en-US" altLang="zh-CN" dirty="0">
                <a:solidFill>
                  <a:schemeClr val="accent4"/>
                </a:solidFill>
              </a:rPr>
              <a:t>binary heap structure</a:t>
            </a:r>
          </a:p>
          <a:p>
            <a:pPr lvl="2"/>
            <a:r>
              <a:rPr lang="en-US" altLang="zh-CN" dirty="0"/>
              <a:t>Replace the root with the value of the </a:t>
            </a:r>
            <a:r>
              <a:rPr lang="en-US" altLang="zh-CN" dirty="0">
                <a:solidFill>
                  <a:schemeClr val="accent4"/>
                </a:solidFill>
              </a:rPr>
              <a:t>last node</a:t>
            </a:r>
          </a:p>
          <a:p>
            <a:pPr lvl="1"/>
            <a:r>
              <a:rPr lang="en-US" altLang="zh-CN" dirty="0"/>
              <a:t>Then, maintain </a:t>
            </a:r>
            <a:r>
              <a:rPr lang="en-US" altLang="zh-CN" dirty="0">
                <a:solidFill>
                  <a:schemeClr val="accent4"/>
                </a:solidFill>
              </a:rPr>
              <a:t>heap order property</a:t>
            </a:r>
          </a:p>
          <a:p>
            <a:pPr lvl="2"/>
            <a:r>
              <a:rPr lang="en-US" altLang="zh-CN" dirty="0"/>
              <a:t>Percolate</a:t>
            </a:r>
            <a:r>
              <a:rPr lang="en-US" altLang="zh-CN" dirty="0">
                <a:solidFill>
                  <a:schemeClr val="accent4"/>
                </a:solidFill>
              </a:rPr>
              <a:t> down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CB03C-530B-4576-807A-F7F6E950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4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00C1-7DB4-41B6-9D35-72BA0ACB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deleteMin</a:t>
            </a:r>
            <a:r>
              <a:rPr lang="en-US" altLang="zh-CN" dirty="0"/>
              <a:t> Example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4D8E3-01C2-43B8-BA59-E64D62C6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AA0B0B5F-471C-44A7-9312-352CAA219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205740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A042FA74-9A07-422F-A43B-DE68DD81F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988" y="264157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A8402AF8-5F0A-48A3-9E55-A0615DD53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388" y="264157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215073EF-154A-495A-89A4-6E4698BA5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99" y="342718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E649ACEF-4842-4841-8C47-AAE00D8B3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42718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21">
            <a:extLst>
              <a:ext uri="{FF2B5EF4-FFF2-40B4-BE49-F238E27FC236}">
                <a16:creationId xmlns:a16="http://schemas.microsoft.com/office/drawing/2014/main" id="{1FF16ABF-4B32-467C-87E8-6A16EB76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718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852402-0015-4DCF-AE6E-626CA2DC585F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1179192" y="2382604"/>
            <a:ext cx="362504" cy="31476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2A7FEB-C6CA-4C18-B3AA-B2EEA8ED4D90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811104" y="2382604"/>
            <a:ext cx="394080" cy="31476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FA22F-831F-43B6-8417-CB27C9D9AD25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647599" y="2966775"/>
            <a:ext cx="262185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68DF57-906C-45B2-AB57-1FF50208278C}"/>
              </a:ext>
            </a:extLst>
          </p:cNvPr>
          <p:cNvCxnSpPr>
            <a:cxnSpLocks/>
            <a:stCxn id="8" idx="5"/>
            <a:endCxn id="11" idx="0"/>
          </p:cNvCxnSpPr>
          <p:nvPr/>
        </p:nvCxnSpPr>
        <p:spPr>
          <a:xfrm>
            <a:off x="1179192" y="2966775"/>
            <a:ext cx="306708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7F985D-1A01-4ABE-88E7-CF652FA53E1D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 flipH="1">
            <a:off x="1943100" y="2966775"/>
            <a:ext cx="262084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8">
            <a:extLst>
              <a:ext uri="{FF2B5EF4-FFF2-40B4-BE49-F238E27FC236}">
                <a16:creationId xmlns:a16="http://schemas.microsoft.com/office/drawing/2014/main" id="{88186769-894D-4D18-B156-01A19464B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212795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B20D9A-6C9F-4D49-AC50-F9CBA436E826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H="1">
            <a:off x="419100" y="3808183"/>
            <a:ext cx="228499" cy="404612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8">
            <a:extLst>
              <a:ext uri="{FF2B5EF4-FFF2-40B4-BE49-F238E27FC236}">
                <a16:creationId xmlns:a16="http://schemas.microsoft.com/office/drawing/2014/main" id="{4C6B16AD-79E6-4536-AB76-733F854D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11" y="4212795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893180-F585-47F1-B1E3-F46E9BA2177A}"/>
              </a:ext>
            </a:extLst>
          </p:cNvPr>
          <p:cNvCxnSpPr>
            <a:cxnSpLocks/>
            <a:stCxn id="10" idx="4"/>
            <a:endCxn id="20" idx="0"/>
          </p:cNvCxnSpPr>
          <p:nvPr/>
        </p:nvCxnSpPr>
        <p:spPr>
          <a:xfrm>
            <a:off x="647599" y="3808183"/>
            <a:ext cx="212812" cy="404612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8">
            <a:extLst>
              <a:ext uri="{FF2B5EF4-FFF2-40B4-BE49-F238E27FC236}">
                <a16:creationId xmlns:a16="http://schemas.microsoft.com/office/drawing/2014/main" id="{74F72621-070B-46E7-B89F-0C9F4177D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91957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FF6FD5-06BB-4F83-83A2-427F360FA16A}"/>
              </a:ext>
            </a:extLst>
          </p:cNvPr>
          <p:cNvCxnSpPr>
            <a:cxnSpLocks/>
            <a:stCxn id="11" idx="4"/>
            <a:endCxn id="22" idx="0"/>
          </p:cNvCxnSpPr>
          <p:nvPr/>
        </p:nvCxnSpPr>
        <p:spPr>
          <a:xfrm flipH="1">
            <a:off x="1333500" y="3808183"/>
            <a:ext cx="152400" cy="383774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478A1BD-DC23-42F7-A17A-B2F8B82C947C}"/>
              </a:ext>
            </a:extLst>
          </p:cNvPr>
          <p:cNvSpPr/>
          <p:nvPr/>
        </p:nvSpPr>
        <p:spPr>
          <a:xfrm>
            <a:off x="623113" y="4839507"/>
            <a:ext cx="1524000" cy="707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 dirty="0" err="1">
                <a:solidFill>
                  <a:schemeClr val="bg1"/>
                </a:solidFill>
                <a:ea typeface="宋体" panose="02010600030101010101" pitchFamily="2" charset="-122"/>
              </a:rPr>
              <a:t>deleteMin</a:t>
            </a:r>
            <a:r>
              <a:rPr lang="en-US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() called</a:t>
            </a:r>
            <a:endParaRPr lang="zh-CN" altLang="en-US" sz="2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" name="Oval 15">
            <a:extLst>
              <a:ext uri="{FF2B5EF4-FFF2-40B4-BE49-F238E27FC236}">
                <a16:creationId xmlns:a16="http://schemas.microsoft.com/office/drawing/2014/main" id="{83BE1B17-51DC-4E37-B3FF-830E8C76E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2059193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Oval 16">
            <a:extLst>
              <a:ext uri="{FF2B5EF4-FFF2-40B4-BE49-F238E27FC236}">
                <a16:creationId xmlns:a16="http://schemas.microsoft.com/office/drawing/2014/main" id="{DDD83F90-539B-4B88-AD0E-452E826EB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988" y="264336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Oval 17">
            <a:extLst>
              <a:ext uri="{FF2B5EF4-FFF2-40B4-BE49-F238E27FC236}">
                <a16:creationId xmlns:a16="http://schemas.microsoft.com/office/drawing/2014/main" id="{B031F950-E93E-4897-AE07-496A25804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388" y="2643364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D48E295F-4D19-4061-9DD9-2354A9136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99" y="342897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14746374-13F9-4EAB-9AC4-C308CC74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42897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AA66A1F2-A385-42F3-A0FF-ADF85774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42897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B23498-930D-4D5A-9612-E9C18FC6347D}"/>
              </a:ext>
            </a:extLst>
          </p:cNvPr>
          <p:cNvCxnSpPr>
            <a:stCxn id="25" idx="3"/>
            <a:endCxn id="26" idx="7"/>
          </p:cNvCxnSpPr>
          <p:nvPr/>
        </p:nvCxnSpPr>
        <p:spPr>
          <a:xfrm flipH="1">
            <a:off x="3846192" y="2384397"/>
            <a:ext cx="362504" cy="31476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AEDBD-D1F8-413F-B413-B37D9A653C34}"/>
              </a:ext>
            </a:extLst>
          </p:cNvPr>
          <p:cNvCxnSpPr>
            <a:stCxn id="25" idx="5"/>
            <a:endCxn id="27" idx="1"/>
          </p:cNvCxnSpPr>
          <p:nvPr/>
        </p:nvCxnSpPr>
        <p:spPr>
          <a:xfrm>
            <a:off x="4478104" y="2384397"/>
            <a:ext cx="394080" cy="31476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25705F-925E-4068-9504-354C78B97E46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3314599" y="2968568"/>
            <a:ext cx="262185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04B962-8CA5-4CC8-ABD3-7367353BD33B}"/>
              </a:ext>
            </a:extLst>
          </p:cNvPr>
          <p:cNvCxnSpPr>
            <a:cxnSpLocks/>
            <a:stCxn id="26" idx="5"/>
            <a:endCxn id="29" idx="0"/>
          </p:cNvCxnSpPr>
          <p:nvPr/>
        </p:nvCxnSpPr>
        <p:spPr>
          <a:xfrm>
            <a:off x="3846192" y="2968568"/>
            <a:ext cx="306708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C5DBC7-5BC9-4B70-810C-FC62879D59DB}"/>
              </a:ext>
            </a:extLst>
          </p:cNvPr>
          <p:cNvCxnSpPr>
            <a:cxnSpLocks/>
            <a:stCxn id="27" idx="3"/>
            <a:endCxn id="30" idx="0"/>
          </p:cNvCxnSpPr>
          <p:nvPr/>
        </p:nvCxnSpPr>
        <p:spPr>
          <a:xfrm flipH="1">
            <a:off x="4610100" y="2968568"/>
            <a:ext cx="262084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8">
            <a:extLst>
              <a:ext uri="{FF2B5EF4-FFF2-40B4-BE49-F238E27FC236}">
                <a16:creationId xmlns:a16="http://schemas.microsoft.com/office/drawing/2014/main" id="{20AE8AD0-3298-422F-9FEA-27D37512E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1458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B52D7B-5934-4615-8B7A-1EB2979532EC}"/>
              </a:ext>
            </a:extLst>
          </p:cNvPr>
          <p:cNvCxnSpPr>
            <a:cxnSpLocks/>
            <a:stCxn id="28" idx="4"/>
            <a:endCxn id="36" idx="0"/>
          </p:cNvCxnSpPr>
          <p:nvPr/>
        </p:nvCxnSpPr>
        <p:spPr>
          <a:xfrm flipH="1">
            <a:off x="3086100" y="3809976"/>
            <a:ext cx="228499" cy="404612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8">
            <a:extLst>
              <a:ext uri="{FF2B5EF4-FFF2-40B4-BE49-F238E27FC236}">
                <a16:creationId xmlns:a16="http://schemas.microsoft.com/office/drawing/2014/main" id="{D6E1C853-A61D-41D3-AB76-F5064C0A0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11" y="4214588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E6D68B-0177-4716-A3D5-092C0A05690E}"/>
              </a:ext>
            </a:extLst>
          </p:cNvPr>
          <p:cNvCxnSpPr>
            <a:cxnSpLocks/>
            <a:stCxn id="28" idx="4"/>
            <a:endCxn id="38" idx="0"/>
          </p:cNvCxnSpPr>
          <p:nvPr/>
        </p:nvCxnSpPr>
        <p:spPr>
          <a:xfrm>
            <a:off x="3314599" y="3809976"/>
            <a:ext cx="212812" cy="404612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4F4D9AC-C5AC-4FA8-B721-C5843C8B420D}"/>
              </a:ext>
            </a:extLst>
          </p:cNvPr>
          <p:cNvSpPr/>
          <p:nvPr/>
        </p:nvSpPr>
        <p:spPr>
          <a:xfrm>
            <a:off x="3505200" y="4839507"/>
            <a:ext cx="1524000" cy="707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replace the root</a:t>
            </a:r>
            <a:endParaRPr lang="zh-CN" altLang="en-US" sz="2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" name="Oval 15">
            <a:extLst>
              <a:ext uri="{FF2B5EF4-FFF2-40B4-BE49-F238E27FC236}">
                <a16:creationId xmlns:a16="http://schemas.microsoft.com/office/drawing/2014/main" id="{DADF24FF-5FEE-4845-B33F-6F4CBB5D7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146" y="2057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Oval 16">
            <a:extLst>
              <a:ext uri="{FF2B5EF4-FFF2-40B4-BE49-F238E27FC236}">
                <a16:creationId xmlns:a16="http://schemas.microsoft.com/office/drawing/2014/main" id="{D5417779-7E57-4E63-942A-10C1DF935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234" y="2641571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50" name="Oval 17">
            <a:extLst>
              <a:ext uri="{FF2B5EF4-FFF2-40B4-BE49-F238E27FC236}">
                <a16:creationId xmlns:a16="http://schemas.microsoft.com/office/drawing/2014/main" id="{6B5CCEA9-F492-4A11-BCAB-B99354300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634" y="264157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Oval 18">
            <a:extLst>
              <a:ext uri="{FF2B5EF4-FFF2-40B4-BE49-F238E27FC236}">
                <a16:creationId xmlns:a16="http://schemas.microsoft.com/office/drawing/2014/main" id="{E049C632-0C9B-4868-A9EE-E685087C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345" y="342718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Oval 19">
            <a:extLst>
              <a:ext uri="{FF2B5EF4-FFF2-40B4-BE49-F238E27FC236}">
                <a16:creationId xmlns:a16="http://schemas.microsoft.com/office/drawing/2014/main" id="{F5D85053-CD00-481F-A4DB-D1A20425A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646" y="342718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1270B905-2C9A-424C-B75B-D20774563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846" y="342718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853793-8FB7-4BCD-8007-AC76333E9BDF}"/>
              </a:ext>
            </a:extLst>
          </p:cNvPr>
          <p:cNvCxnSpPr>
            <a:stCxn id="48" idx="3"/>
            <a:endCxn id="49" idx="7"/>
          </p:cNvCxnSpPr>
          <p:nvPr/>
        </p:nvCxnSpPr>
        <p:spPr>
          <a:xfrm flipH="1">
            <a:off x="6725438" y="2382604"/>
            <a:ext cx="362504" cy="31476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ED3D51-9C51-4912-9BCD-4000FB47D5AB}"/>
              </a:ext>
            </a:extLst>
          </p:cNvPr>
          <p:cNvCxnSpPr>
            <a:stCxn id="48" idx="5"/>
            <a:endCxn id="50" idx="1"/>
          </p:cNvCxnSpPr>
          <p:nvPr/>
        </p:nvCxnSpPr>
        <p:spPr>
          <a:xfrm>
            <a:off x="7357350" y="2382604"/>
            <a:ext cx="394080" cy="31476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19ABAB1-782A-4371-A811-A9648426F31F}"/>
              </a:ext>
            </a:extLst>
          </p:cNvPr>
          <p:cNvCxnSpPr>
            <a:cxnSpLocks/>
            <a:stCxn id="49" idx="3"/>
            <a:endCxn id="51" idx="0"/>
          </p:cNvCxnSpPr>
          <p:nvPr/>
        </p:nvCxnSpPr>
        <p:spPr>
          <a:xfrm flipH="1">
            <a:off x="6193845" y="2966775"/>
            <a:ext cx="262185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61FF62-6267-415C-8359-8D501FE8C08F}"/>
              </a:ext>
            </a:extLst>
          </p:cNvPr>
          <p:cNvCxnSpPr>
            <a:cxnSpLocks/>
            <a:stCxn id="49" idx="5"/>
            <a:endCxn id="52" idx="0"/>
          </p:cNvCxnSpPr>
          <p:nvPr/>
        </p:nvCxnSpPr>
        <p:spPr>
          <a:xfrm>
            <a:off x="6725438" y="2966775"/>
            <a:ext cx="306708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BAE210-1C4A-4E10-A4C9-E96C192FD843}"/>
              </a:ext>
            </a:extLst>
          </p:cNvPr>
          <p:cNvCxnSpPr>
            <a:cxnSpLocks/>
            <a:stCxn id="50" idx="3"/>
            <a:endCxn id="53" idx="0"/>
          </p:cNvCxnSpPr>
          <p:nvPr/>
        </p:nvCxnSpPr>
        <p:spPr>
          <a:xfrm flipH="1">
            <a:off x="7489346" y="2966775"/>
            <a:ext cx="262084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8">
            <a:extLst>
              <a:ext uri="{FF2B5EF4-FFF2-40B4-BE49-F238E27FC236}">
                <a16:creationId xmlns:a16="http://schemas.microsoft.com/office/drawing/2014/main" id="{586BAA9F-B42A-4C03-A455-3997B1FF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846" y="4212795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348A02-8FCB-4E77-A3B0-ABF7126D3360}"/>
              </a:ext>
            </a:extLst>
          </p:cNvPr>
          <p:cNvCxnSpPr>
            <a:cxnSpLocks/>
            <a:stCxn id="51" idx="4"/>
            <a:endCxn id="59" idx="0"/>
          </p:cNvCxnSpPr>
          <p:nvPr/>
        </p:nvCxnSpPr>
        <p:spPr>
          <a:xfrm flipH="1">
            <a:off x="5965346" y="3808183"/>
            <a:ext cx="228499" cy="404612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18">
            <a:extLst>
              <a:ext uri="{FF2B5EF4-FFF2-40B4-BE49-F238E27FC236}">
                <a16:creationId xmlns:a16="http://schemas.microsoft.com/office/drawing/2014/main" id="{45801FC8-AA04-4320-81EB-10990F202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157" y="4212795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EC548E-1940-45BE-968A-B1536A17292A}"/>
              </a:ext>
            </a:extLst>
          </p:cNvPr>
          <p:cNvCxnSpPr>
            <a:cxnSpLocks/>
            <a:stCxn id="51" idx="4"/>
            <a:endCxn id="61" idx="0"/>
          </p:cNvCxnSpPr>
          <p:nvPr/>
        </p:nvCxnSpPr>
        <p:spPr>
          <a:xfrm>
            <a:off x="6193845" y="3808183"/>
            <a:ext cx="212812" cy="404612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E673C96-32EC-4D08-8DCE-D05B5A0A54E5}"/>
              </a:ext>
            </a:extLst>
          </p:cNvPr>
          <p:cNvSpPr/>
          <p:nvPr/>
        </p:nvSpPr>
        <p:spPr>
          <a:xfrm>
            <a:off x="5867400" y="4837714"/>
            <a:ext cx="2590800" cy="707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swap with the smallest in the family</a:t>
            </a:r>
            <a:endParaRPr lang="zh-CN" altLang="en-US" sz="2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6" name="Oval 19">
            <a:extLst>
              <a:ext uri="{FF2B5EF4-FFF2-40B4-BE49-F238E27FC236}">
                <a16:creationId xmlns:a16="http://schemas.microsoft.com/office/drawing/2014/main" id="{E649ACEF-4842-4841-8C47-AAE00D8B3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346629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68DF57-906C-45B2-AB57-1FF50208278C}"/>
              </a:ext>
            </a:extLst>
          </p:cNvPr>
          <p:cNvCxnSpPr>
            <a:cxnSpLocks/>
          </p:cNvCxnSpPr>
          <p:nvPr/>
        </p:nvCxnSpPr>
        <p:spPr>
          <a:xfrm>
            <a:off x="2464393" y="2966775"/>
            <a:ext cx="240707" cy="499515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19">
            <a:extLst>
              <a:ext uri="{FF2B5EF4-FFF2-40B4-BE49-F238E27FC236}">
                <a16:creationId xmlns:a16="http://schemas.microsoft.com/office/drawing/2014/main" id="{14746374-13F9-4EAB-9AC4-C308CC74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187" y="3429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04B962-8CA5-4CC8-ABD3-7367353BD33B}"/>
              </a:ext>
            </a:extLst>
          </p:cNvPr>
          <p:cNvCxnSpPr>
            <a:cxnSpLocks/>
            <a:stCxn id="27" idx="5"/>
            <a:endCxn id="72" idx="0"/>
          </p:cNvCxnSpPr>
          <p:nvPr/>
        </p:nvCxnSpPr>
        <p:spPr>
          <a:xfrm>
            <a:off x="5141592" y="2968568"/>
            <a:ext cx="255095" cy="460432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19">
            <a:extLst>
              <a:ext uri="{FF2B5EF4-FFF2-40B4-BE49-F238E27FC236}">
                <a16:creationId xmlns:a16="http://schemas.microsoft.com/office/drawing/2014/main" id="{14746374-13F9-4EAB-9AC4-C308CC74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513" y="342718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B04B962-8CA5-4CC8-ABD3-7367353BD33B}"/>
              </a:ext>
            </a:extLst>
          </p:cNvPr>
          <p:cNvCxnSpPr>
            <a:cxnSpLocks/>
            <a:stCxn id="50" idx="5"/>
            <a:endCxn id="74" idx="0"/>
          </p:cNvCxnSpPr>
          <p:nvPr/>
        </p:nvCxnSpPr>
        <p:spPr>
          <a:xfrm>
            <a:off x="8020838" y="2966775"/>
            <a:ext cx="238175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4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  <p:bldP spid="38" grpId="0" animBg="1"/>
      <p:bldP spid="43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9" grpId="0" animBg="1"/>
      <p:bldP spid="61" grpId="0" animBg="1"/>
      <p:bldP spid="63" grpId="0" animBg="1"/>
      <p:bldP spid="72" grpId="0" animBg="1"/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00C1-7DB4-41B6-9D35-72BA0ACB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deleteMin</a:t>
            </a:r>
            <a:r>
              <a:rPr lang="en-US" altLang="zh-CN" dirty="0"/>
              <a:t> Example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4D8E3-01C2-43B8-BA59-E64D62C6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8" name="Oval 15">
            <a:extLst>
              <a:ext uri="{FF2B5EF4-FFF2-40B4-BE49-F238E27FC236}">
                <a16:creationId xmlns:a16="http://schemas.microsoft.com/office/drawing/2014/main" id="{DADF24FF-5FEE-4845-B33F-6F4CBB5D7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05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Oval 16">
            <a:extLst>
              <a:ext uri="{FF2B5EF4-FFF2-40B4-BE49-F238E27FC236}">
                <a16:creationId xmlns:a16="http://schemas.microsoft.com/office/drawing/2014/main" id="{D5417779-7E57-4E63-942A-10C1DF935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088" y="248917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50" name="Oval 17">
            <a:extLst>
              <a:ext uri="{FF2B5EF4-FFF2-40B4-BE49-F238E27FC236}">
                <a16:creationId xmlns:a16="http://schemas.microsoft.com/office/drawing/2014/main" id="{6B5CCEA9-F492-4A11-BCAB-B99354300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488" y="248917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Oval 18">
            <a:extLst>
              <a:ext uri="{FF2B5EF4-FFF2-40B4-BE49-F238E27FC236}">
                <a16:creationId xmlns:a16="http://schemas.microsoft.com/office/drawing/2014/main" id="{E049C632-0C9B-4868-A9EE-E685087C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199" y="327478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Oval 19">
            <a:extLst>
              <a:ext uri="{FF2B5EF4-FFF2-40B4-BE49-F238E27FC236}">
                <a16:creationId xmlns:a16="http://schemas.microsoft.com/office/drawing/2014/main" id="{F5D85053-CD00-481F-A4DB-D1A20425A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274783"/>
            <a:ext cx="3810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2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Oval 21">
            <a:extLst>
              <a:ext uri="{FF2B5EF4-FFF2-40B4-BE49-F238E27FC236}">
                <a16:creationId xmlns:a16="http://schemas.microsoft.com/office/drawing/2014/main" id="{1270B905-2C9A-424C-B75B-D20774563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327478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853793-8FB7-4BCD-8007-AC76333E9BDF}"/>
              </a:ext>
            </a:extLst>
          </p:cNvPr>
          <p:cNvCxnSpPr>
            <a:stCxn id="48" idx="3"/>
            <a:endCxn id="49" idx="7"/>
          </p:cNvCxnSpPr>
          <p:nvPr/>
        </p:nvCxnSpPr>
        <p:spPr>
          <a:xfrm flipH="1">
            <a:off x="4265292" y="2230204"/>
            <a:ext cx="362504" cy="31476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ED3D51-9C51-4912-9BCD-4000FB47D5AB}"/>
              </a:ext>
            </a:extLst>
          </p:cNvPr>
          <p:cNvCxnSpPr>
            <a:stCxn id="48" idx="5"/>
            <a:endCxn id="50" idx="1"/>
          </p:cNvCxnSpPr>
          <p:nvPr/>
        </p:nvCxnSpPr>
        <p:spPr>
          <a:xfrm>
            <a:off x="4897204" y="2230204"/>
            <a:ext cx="394080" cy="31476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19ABAB1-782A-4371-A811-A9648426F31F}"/>
              </a:ext>
            </a:extLst>
          </p:cNvPr>
          <p:cNvCxnSpPr>
            <a:cxnSpLocks/>
            <a:stCxn id="49" idx="3"/>
            <a:endCxn id="51" idx="0"/>
          </p:cNvCxnSpPr>
          <p:nvPr/>
        </p:nvCxnSpPr>
        <p:spPr>
          <a:xfrm flipH="1">
            <a:off x="3733699" y="2814375"/>
            <a:ext cx="262185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61FF62-6267-415C-8359-8D501FE8C08F}"/>
              </a:ext>
            </a:extLst>
          </p:cNvPr>
          <p:cNvCxnSpPr>
            <a:cxnSpLocks/>
            <a:stCxn id="49" idx="5"/>
            <a:endCxn id="52" idx="0"/>
          </p:cNvCxnSpPr>
          <p:nvPr/>
        </p:nvCxnSpPr>
        <p:spPr>
          <a:xfrm>
            <a:off x="4265292" y="2814375"/>
            <a:ext cx="306708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BAE210-1C4A-4E10-A4C9-E96C192FD843}"/>
              </a:ext>
            </a:extLst>
          </p:cNvPr>
          <p:cNvCxnSpPr>
            <a:cxnSpLocks/>
            <a:stCxn id="50" idx="3"/>
            <a:endCxn id="53" idx="0"/>
          </p:cNvCxnSpPr>
          <p:nvPr/>
        </p:nvCxnSpPr>
        <p:spPr>
          <a:xfrm flipH="1">
            <a:off x="5029200" y="2814375"/>
            <a:ext cx="262084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18">
            <a:extLst>
              <a:ext uri="{FF2B5EF4-FFF2-40B4-BE49-F238E27FC236}">
                <a16:creationId xmlns:a16="http://schemas.microsoft.com/office/drawing/2014/main" id="{586BAA9F-B42A-4C03-A455-3997B1FF5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060395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9348A02-8FCB-4E77-A3B0-ABF7126D3360}"/>
              </a:ext>
            </a:extLst>
          </p:cNvPr>
          <p:cNvCxnSpPr>
            <a:cxnSpLocks/>
            <a:stCxn id="51" idx="4"/>
            <a:endCxn id="59" idx="0"/>
          </p:cNvCxnSpPr>
          <p:nvPr/>
        </p:nvCxnSpPr>
        <p:spPr>
          <a:xfrm flipH="1">
            <a:off x="3505200" y="3655783"/>
            <a:ext cx="228499" cy="404612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18">
            <a:extLst>
              <a:ext uri="{FF2B5EF4-FFF2-40B4-BE49-F238E27FC236}">
                <a16:creationId xmlns:a16="http://schemas.microsoft.com/office/drawing/2014/main" id="{45801FC8-AA04-4320-81EB-10990F202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11" y="4060395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EC548E-1940-45BE-968A-B1536A17292A}"/>
              </a:ext>
            </a:extLst>
          </p:cNvPr>
          <p:cNvCxnSpPr>
            <a:cxnSpLocks/>
            <a:stCxn id="51" idx="4"/>
            <a:endCxn id="61" idx="0"/>
          </p:cNvCxnSpPr>
          <p:nvPr/>
        </p:nvCxnSpPr>
        <p:spPr>
          <a:xfrm>
            <a:off x="3733699" y="3655783"/>
            <a:ext cx="212812" cy="404612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E673C96-32EC-4D08-8DCE-D05B5A0A54E5}"/>
              </a:ext>
            </a:extLst>
          </p:cNvPr>
          <p:cNvSpPr/>
          <p:nvPr/>
        </p:nvSpPr>
        <p:spPr>
          <a:xfrm>
            <a:off x="3331054" y="4685314"/>
            <a:ext cx="2590800" cy="7078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000" dirty="0">
                <a:solidFill>
                  <a:schemeClr val="bg1"/>
                </a:solidFill>
                <a:ea typeface="宋体" panose="02010600030101010101" pitchFamily="2" charset="-122"/>
              </a:rPr>
              <a:t>swap with the smallest in the family</a:t>
            </a:r>
            <a:endParaRPr lang="zh-CN" altLang="en-US" sz="20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64" name="Picture 2" descr="Image result for mission complete">
            <a:extLst>
              <a:ext uri="{FF2B5EF4-FFF2-40B4-BE49-F238E27FC236}">
                <a16:creationId xmlns:a16="http://schemas.microsoft.com/office/drawing/2014/main" id="{294C8A02-B1AA-461E-95B4-4B843B257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01899"/>
            <a:ext cx="21336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16">
            <a:extLst>
              <a:ext uri="{FF2B5EF4-FFF2-40B4-BE49-F238E27FC236}">
                <a16:creationId xmlns:a16="http://schemas.microsoft.com/office/drawing/2014/main" id="{D5417779-7E57-4E63-942A-10C1DF935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92" y="3267259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853793-8FB7-4BCD-8007-AC76333E9BDF}"/>
              </a:ext>
            </a:extLst>
          </p:cNvPr>
          <p:cNvCxnSpPr>
            <a:stCxn id="50" idx="5"/>
          </p:cNvCxnSpPr>
          <p:nvPr/>
        </p:nvCxnSpPr>
        <p:spPr>
          <a:xfrm>
            <a:off x="5560692" y="2814375"/>
            <a:ext cx="262084" cy="460408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2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9828A8-D340-4E48-B2E5-B5ABFFCC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Hole trick</a:t>
            </a:r>
            <a:endParaRPr lang="zh-CN" altLang="en-US" sz="4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902D5C-7607-4D42-A24D-D477C78FF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“dig a hole” trick can be applied on delete, too!</a:t>
            </a:r>
            <a:endParaRPr lang="zh-CN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53AB6-97CC-4F1A-B895-8C146C8E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8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dirty="0">
                <a:ea typeface="宋体" charset="-122"/>
              </a:rPr>
              <a:t>3 jobs have been submitted to a printer in the order A, B, C.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endParaRPr lang="en-US" altLang="zh-CN" sz="1200" dirty="0">
              <a:ea typeface="宋体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dirty="0">
                <a:ea typeface="宋体" charset="-122"/>
              </a:rPr>
              <a:t>Average waiting time with </a:t>
            </a:r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FIFO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dirty="0">
                <a:ea typeface="宋体" charset="-122"/>
              </a:rPr>
              <a:t>            (100+110+111) / 3 = 107 time units</a:t>
            </a:r>
          </a:p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dirty="0">
                <a:ea typeface="宋体" charset="-122"/>
              </a:rPr>
              <a:t>Average waiting time with </a:t>
            </a:r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shortest-job-first</a:t>
            </a:r>
            <a:r>
              <a:rPr lang="en-US" altLang="zh-CN" dirty="0">
                <a:ea typeface="宋体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dirty="0">
                <a:ea typeface="宋体" charset="-122"/>
              </a:rPr>
              <a:t>            (1+11+111) / 3 = 41 time units</a:t>
            </a:r>
            <a:endParaRPr lang="en-US" sz="46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17166"/>
              </p:ext>
            </p:extLst>
          </p:nvPr>
        </p:nvGraphicFramePr>
        <p:xfrm>
          <a:off x="2819400" y="2301240"/>
          <a:ext cx="32004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Job A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100 pages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Job B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10 pages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Job C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1 page</a:t>
                      </a:r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Pentagon 5"/>
          <p:cNvSpPr/>
          <p:nvPr/>
        </p:nvSpPr>
        <p:spPr>
          <a:xfrm flipH="1">
            <a:off x="6291384" y="3967284"/>
            <a:ext cx="1938215" cy="68091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Queue</a:t>
            </a:r>
          </a:p>
        </p:txBody>
      </p:sp>
      <p:sp>
        <p:nvSpPr>
          <p:cNvPr id="7" name="Pentagon 6"/>
          <p:cNvSpPr/>
          <p:nvPr/>
        </p:nvSpPr>
        <p:spPr>
          <a:xfrm flipH="1">
            <a:off x="6291384" y="5181600"/>
            <a:ext cx="1938215" cy="68091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What Data</a:t>
            </a:r>
            <a:br>
              <a:rPr lang="en-US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Structure?</a:t>
            </a:r>
          </a:p>
        </p:txBody>
      </p:sp>
    </p:spTree>
    <p:extLst>
      <p:ext uri="{BB962C8B-B14F-4D97-AF65-F5344CB8AC3E}">
        <p14:creationId xmlns:p14="http://schemas.microsoft.com/office/powerpoint/2010/main" val="324660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20D1-2E22-432E-AC10-ED323088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deleteMin</a:t>
            </a:r>
            <a:r>
              <a:rPr lang="en-US" altLang="zh-CN" dirty="0"/>
              <a:t> Pseudo Code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783C5-4375-4F0C-9E11-A173279A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4C9BBEB-0EBE-4D1A-B10A-9925DBB9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52600"/>
            <a:ext cx="6553200" cy="4678362"/>
          </a:xfrm>
          <a:ln w="76200">
            <a:solidFill>
              <a:schemeClr val="accent4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4320" tIns="182880" rIns="274320" bIns="182880" rtlCol="0" anchor="t" anchorCtr="0">
            <a:noAutofit/>
          </a:bodyPr>
          <a:lstStyle/>
          <a:p>
            <a:pPr marL="0" indent="0">
              <a:buNone/>
            </a:pPr>
            <a:r>
              <a:rPr lang="en-US" altLang="zh-CN" sz="2000" dirty="0" err="1"/>
              <a:t>deleteMin</a:t>
            </a:r>
            <a:r>
              <a:rPr lang="en-US" altLang="zh-CN" sz="2000" dirty="0"/>
              <a:t>()</a:t>
            </a:r>
            <a:br>
              <a:rPr lang="en-US" altLang="zh-CN" sz="2000" dirty="0"/>
            </a:br>
            <a:r>
              <a:rPr lang="en-US" altLang="zh-CN" sz="2000" dirty="0"/>
              <a:t>1.     IF ISEMPTY(A)</a:t>
            </a:r>
            <a:br>
              <a:rPr lang="en-US" altLang="zh-CN" sz="2000" dirty="0"/>
            </a:br>
            <a:r>
              <a:rPr lang="en-US" altLang="zh-CN" sz="2000" dirty="0"/>
              <a:t>2.          return -1</a:t>
            </a:r>
            <a:br>
              <a:rPr lang="en-US" altLang="zh-CN" sz="2000" dirty="0"/>
            </a:br>
            <a:r>
              <a:rPr lang="en-US" altLang="zh-CN" sz="2000" dirty="0"/>
              <a:t>3. </a:t>
            </a:r>
            <a:r>
              <a:rPr lang="en-US" altLang="zh-CN" sz="2000" dirty="0">
                <a:solidFill>
                  <a:schemeClr val="dk1"/>
                </a:solidFill>
              </a:rPr>
              <a:t> </a:t>
            </a:r>
            <a:r>
              <a:rPr lang="en-US" altLang="zh-CN" sz="2000" dirty="0">
                <a:solidFill>
                  <a:schemeClr val="accent4"/>
                </a:solidFill>
              </a:rPr>
              <a:t>  </a:t>
            </a:r>
            <a:r>
              <a:rPr lang="en-US" altLang="zh-CN" sz="2000" dirty="0"/>
              <a:t> min = A[0], hole = 0, x=A[--size]</a:t>
            </a:r>
          </a:p>
          <a:p>
            <a:pPr marL="0" indent="0">
              <a:buNone/>
            </a:pPr>
            <a:r>
              <a:rPr lang="en-US" altLang="zh-CN" sz="2000" dirty="0"/>
              <a:t>4.</a:t>
            </a:r>
            <a:r>
              <a:rPr lang="en-US" altLang="zh-CN" sz="2000" dirty="0">
                <a:solidFill>
                  <a:schemeClr val="accent4"/>
                </a:solidFill>
              </a:rPr>
              <a:t>     // percolate down</a:t>
            </a:r>
            <a:br>
              <a:rPr lang="en-US" altLang="zh-CN" sz="2000" dirty="0"/>
            </a:br>
            <a:r>
              <a:rPr lang="en-US" altLang="zh-CN" sz="2000" dirty="0"/>
              <a:t>4.     WHILE A[hole] has children</a:t>
            </a:r>
          </a:p>
          <a:p>
            <a:pPr marL="0" indent="0">
              <a:buNone/>
            </a:pPr>
            <a:r>
              <a:rPr lang="en-US" altLang="zh-CN" sz="2000" dirty="0"/>
              <a:t>5.         </a:t>
            </a:r>
            <a:r>
              <a:rPr lang="en-US" altLang="zh-CN" sz="2000" dirty="0" err="1"/>
              <a:t>sid</a:t>
            </a:r>
            <a:r>
              <a:rPr lang="en-US" altLang="zh-CN" sz="2000" dirty="0"/>
              <a:t> = index of A[hole]’s smaller child</a:t>
            </a:r>
            <a:br>
              <a:rPr lang="en-US" altLang="zh-CN" sz="2000" dirty="0"/>
            </a:br>
            <a:r>
              <a:rPr lang="en-US" altLang="zh-CN" sz="2000" dirty="0"/>
              <a:t>6.         IF x&lt;=A[</a:t>
            </a:r>
            <a:r>
              <a:rPr lang="en-US" altLang="zh-CN" sz="2000" dirty="0" err="1"/>
              <a:t>sid</a:t>
            </a:r>
            <a:r>
              <a:rPr lang="en-US" altLang="zh-CN" sz="2000" dirty="0"/>
              <a:t>]</a:t>
            </a:r>
          </a:p>
          <a:p>
            <a:pPr marL="457200" indent="-457200">
              <a:buAutoNum type="arabicPeriod" startAt="7"/>
            </a:pPr>
            <a:r>
              <a:rPr lang="en-US" altLang="zh-CN" sz="2000" dirty="0"/>
              <a:t>           BREAK</a:t>
            </a:r>
          </a:p>
          <a:p>
            <a:pPr marL="457200" indent="-457200">
              <a:buAutoNum type="arabicPeriod" startAt="7"/>
            </a:pPr>
            <a:r>
              <a:rPr lang="en-US" altLang="zh-CN" sz="2000" dirty="0"/>
              <a:t>      A[hole] = A[</a:t>
            </a:r>
            <a:r>
              <a:rPr lang="en-US" altLang="zh-CN" sz="2000" dirty="0" err="1"/>
              <a:t>sid</a:t>
            </a:r>
            <a:r>
              <a:rPr lang="en-US" altLang="zh-CN" sz="2000" dirty="0"/>
              <a:t>]</a:t>
            </a:r>
          </a:p>
          <a:p>
            <a:pPr marL="457200" indent="-457200">
              <a:buAutoNum type="arabicPeriod" startAt="7"/>
            </a:pPr>
            <a:r>
              <a:rPr lang="en-US" altLang="zh-CN" sz="2000" dirty="0"/>
              <a:t>      hole = </a:t>
            </a:r>
            <a:r>
              <a:rPr lang="en-US" altLang="zh-CN" sz="2000" dirty="0" err="1"/>
              <a:t>sid</a:t>
            </a:r>
            <a:endParaRPr lang="en-US" altLang="zh-CN" sz="2000" dirty="0"/>
          </a:p>
          <a:p>
            <a:pPr marL="457200" indent="-457200">
              <a:buAutoNum type="arabicPeriod" startAt="7"/>
            </a:pPr>
            <a:r>
              <a:rPr lang="en-US" altLang="zh-CN" sz="2000" dirty="0"/>
              <a:t>  A[hole] = x</a:t>
            </a:r>
          </a:p>
          <a:p>
            <a:pPr marL="457200" indent="-457200">
              <a:buAutoNum type="arabicPeriod" startAt="7"/>
            </a:pPr>
            <a:r>
              <a:rPr lang="en-US" altLang="zh-CN" sz="2000" dirty="0"/>
              <a:t>  return min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4916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37CF-859E-44C5-9D6A-6521D0A3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Heapsort</a:t>
            </a:r>
            <a:endParaRPr lang="zh-CN" alt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265FB-03E7-48C6-987C-30DE216F3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 sorting algorithm based on heaps</a:t>
            </a:r>
            <a:endParaRPr lang="zh-CN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0768D-2C25-49E4-91C4-DC7ADB78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87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EA054D-3221-4BE9-B1E5-464AFF26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Heapsort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2F920-1013-420D-A03F-8F356395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799032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chemeClr val="accent4"/>
                </a:solidFill>
                <a:ea typeface="宋体" panose="02010600030101010101" pitchFamily="2" charset="-122"/>
              </a:rPr>
              <a:t>Build a binary heap of n elements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the minimum element is at the top of the heap</a:t>
            </a:r>
          </a:p>
          <a:p>
            <a:pPr lvl="1"/>
            <a:endParaRPr lang="en-US" altLang="zh-CN" sz="2400" dirty="0"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chemeClr val="accent4"/>
                </a:solidFill>
                <a:ea typeface="宋体" panose="02010600030101010101" pitchFamily="2" charset="-122"/>
              </a:rPr>
              <a:t>Perform n </a:t>
            </a:r>
            <a:r>
              <a:rPr lang="en-US" altLang="zh-CN" sz="2800" b="1" dirty="0" err="1">
                <a:solidFill>
                  <a:schemeClr val="bg2">
                    <a:lumMod val="75000"/>
                  </a:schemeClr>
                </a:solidFill>
                <a:latin typeface="+mn-lt"/>
                <a:ea typeface="宋体" panose="02010600030101010101" pitchFamily="2" charset="-122"/>
              </a:rPr>
              <a:t>DeleteMin</a:t>
            </a:r>
            <a:r>
              <a:rPr lang="en-US" altLang="zh-CN" sz="2800" b="1" dirty="0">
                <a:solidFill>
                  <a:schemeClr val="accent4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accent4"/>
                </a:solidFill>
                <a:ea typeface="宋体" panose="02010600030101010101" pitchFamily="2" charset="-122"/>
              </a:rPr>
              <a:t>operations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the elements are extracted in sorted order</a:t>
            </a:r>
          </a:p>
          <a:p>
            <a:pPr marL="457200" lvl="1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solidFill>
                  <a:schemeClr val="accent4"/>
                </a:solidFill>
                <a:ea typeface="宋体" panose="02010600030101010101" pitchFamily="2" charset="-122"/>
              </a:rPr>
              <a:t>Record these elements in a second array and then copy the array back</a:t>
            </a:r>
            <a:endParaRPr lang="zh-CN" altLang="en-US" sz="2800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B3031-2E7E-4FCF-B66A-97BE7106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EB0C0-FAF4-4B08-B95A-BB66D85FCA64}"/>
              </a:ext>
            </a:extLst>
          </p:cNvPr>
          <p:cNvSpPr txBox="1"/>
          <p:nvPr/>
        </p:nvSpPr>
        <p:spPr>
          <a:xfrm flipH="1">
            <a:off x="6256232" y="1752599"/>
            <a:ext cx="2895602" cy="609601"/>
          </a:xfrm>
          <a:prstGeom prst="homePlate">
            <a:avLst>
              <a:gd name="adj" fmla="val 768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 anchorCtr="1">
            <a:noAutofit/>
          </a:bodyPr>
          <a:lstStyle/>
          <a:p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O(</a:t>
            </a:r>
            <a:r>
              <a:rPr lang="en-US" altLang="zh-CN" sz="2800" dirty="0" err="1">
                <a:solidFill>
                  <a:schemeClr val="bg2">
                    <a:lumMod val="75000"/>
                  </a:schemeClr>
                </a:solidFill>
              </a:rPr>
              <a:t>nlog</a:t>
            </a: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(n)) time</a:t>
            </a:r>
            <a:endParaRPr lang="zh-CN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EBA7F-0463-43A2-AF4D-8802005EC789}"/>
              </a:ext>
            </a:extLst>
          </p:cNvPr>
          <p:cNvSpPr txBox="1"/>
          <p:nvPr/>
        </p:nvSpPr>
        <p:spPr>
          <a:xfrm flipH="1">
            <a:off x="6256232" y="3200400"/>
            <a:ext cx="2895602" cy="609601"/>
          </a:xfrm>
          <a:prstGeom prst="homePlate">
            <a:avLst>
              <a:gd name="adj" fmla="val 7680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 anchorCtr="1">
            <a:noAutofit/>
          </a:bodyPr>
          <a:lstStyle/>
          <a:p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O(</a:t>
            </a:r>
            <a:r>
              <a:rPr lang="en-US" altLang="zh-CN" sz="2800" dirty="0" err="1">
                <a:solidFill>
                  <a:schemeClr val="bg2">
                    <a:lumMod val="75000"/>
                  </a:schemeClr>
                </a:solidFill>
              </a:rPr>
              <a:t>nlog</a:t>
            </a: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(n)) time</a:t>
            </a:r>
            <a:endParaRPr lang="zh-CN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DB285-CE43-4072-87B1-20ED03758F16}"/>
              </a:ext>
            </a:extLst>
          </p:cNvPr>
          <p:cNvSpPr txBox="1"/>
          <p:nvPr/>
        </p:nvSpPr>
        <p:spPr>
          <a:xfrm flipH="1">
            <a:off x="6248398" y="4878000"/>
            <a:ext cx="2895602" cy="989400"/>
          </a:xfrm>
          <a:prstGeom prst="homePlate">
            <a:avLst>
              <a:gd name="adj" fmla="val 49555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 anchorCtr="1">
            <a:noAutofit/>
          </a:bodyPr>
          <a:lstStyle/>
          <a:p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O(n) time</a:t>
            </a:r>
            <a:b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O(n) storage</a:t>
            </a:r>
            <a:endParaRPr lang="zh-CN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2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3876E3-3433-405B-B15A-DDF2B1AB2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Can we do better?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59664-F9AC-445C-A8AA-52A5B376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44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DE6F61A-85EB-430B-B7F8-3048D2E2D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Heapsort: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No Extra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F572-138D-4ED6-8585-41B35528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Observation: after each </a:t>
            </a:r>
            <a:r>
              <a:rPr lang="en-US" altLang="zh-CN" sz="2400" dirty="0" err="1">
                <a:solidFill>
                  <a:schemeClr val="accent4"/>
                </a:solidFill>
                <a:ea typeface="宋体" panose="02010600030101010101" pitchFamily="2" charset="-122"/>
              </a:rPr>
              <a:t>deleteMin</a:t>
            </a:r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, the size of heap shrinks by 1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We can use the last cell just freed up to store the element that was just deleted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after the last </a:t>
            </a:r>
            <a:r>
              <a:rPr lang="en-US" altLang="zh-CN" sz="2000" dirty="0" err="1">
                <a:ea typeface="宋体" panose="02010600030101010101" pitchFamily="2" charset="-122"/>
              </a:rPr>
              <a:t>deleteMin</a:t>
            </a:r>
            <a:r>
              <a:rPr lang="en-US" altLang="zh-CN" sz="2000" dirty="0">
                <a:ea typeface="宋体" panose="02010600030101010101" pitchFamily="2" charset="-122"/>
              </a:rPr>
              <a:t>, the array will contain the elements in </a:t>
            </a:r>
            <a:r>
              <a:rPr lang="en-US" altLang="zh-CN" sz="3600" dirty="0">
                <a:solidFill>
                  <a:schemeClr val="bg2">
                    <a:lumMod val="75000"/>
                  </a:schemeClr>
                </a:solidFill>
                <a:ea typeface="宋体" panose="02010600030101010101" pitchFamily="2" charset="-122"/>
              </a:rPr>
              <a:t>decreasing order</a:t>
            </a:r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chemeClr val="accent4"/>
                </a:solidFill>
                <a:ea typeface="宋体" panose="02010600030101010101" pitchFamily="2" charset="-122"/>
              </a:rPr>
              <a:t>Further observation: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To sort the elements in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decreasing order</a:t>
            </a:r>
            <a:r>
              <a:rPr lang="en-US" altLang="zh-CN" sz="2000" dirty="0">
                <a:ea typeface="宋体" panose="02010600030101010101" pitchFamily="2" charset="-122"/>
              </a:rPr>
              <a:t>, use a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min heap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To sort the elements in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increasing orde</a:t>
            </a:r>
            <a:r>
              <a:rPr lang="en-US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000" dirty="0">
                <a:ea typeface="宋体" panose="02010600030101010101" pitchFamily="2" charset="-122"/>
              </a:rPr>
              <a:t>, use a </a:t>
            </a:r>
            <a:r>
              <a:rPr lang="en-US" altLang="zh-CN" sz="2000" dirty="0">
                <a:solidFill>
                  <a:schemeClr val="accent4"/>
                </a:solidFill>
                <a:ea typeface="宋体" panose="02010600030101010101" pitchFamily="2" charset="-122"/>
              </a:rPr>
              <a:t>max heap</a:t>
            </a:r>
          </a:p>
          <a:p>
            <a:pPr lvl="2"/>
            <a:r>
              <a:rPr lang="en-US" altLang="zh-CN" sz="2000" dirty="0">
                <a:ea typeface="宋体" panose="02010600030101010101" pitchFamily="2" charset="-122"/>
              </a:rPr>
              <a:t>Max Heap: the parent has a larger element than the child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783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657F-07C9-492E-B945-0630C070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Heap Build-up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6B58E-1F74-4800-922F-0C8D7956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18" name="Content Placeholder 37">
            <a:extLst>
              <a:ext uri="{FF2B5EF4-FFF2-40B4-BE49-F238E27FC236}">
                <a16:creationId xmlns:a16="http://schemas.microsoft.com/office/drawing/2014/main" id="{8F681A94-2794-499B-A1F2-24DBCEBA2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241904"/>
              </p:ext>
            </p:extLst>
          </p:nvPr>
        </p:nvGraphicFramePr>
        <p:xfrm>
          <a:off x="513911" y="4267200"/>
          <a:ext cx="24338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42">
                  <a:extLst>
                    <a:ext uri="{9D8B030D-6E8A-4147-A177-3AD203B41FA5}">
                      <a16:colId xmlns:a16="http://schemas.microsoft.com/office/drawing/2014/main" val="3508711317"/>
                    </a:ext>
                  </a:extLst>
                </a:gridCol>
                <a:gridCol w="406650">
                  <a:extLst>
                    <a:ext uri="{9D8B030D-6E8A-4147-A177-3AD203B41FA5}">
                      <a16:colId xmlns:a16="http://schemas.microsoft.com/office/drawing/2014/main" val="2381128702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577435574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1909313319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63808808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7559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H</a:t>
                      </a:r>
                      <a:endParaRPr lang="zh-CN" alt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K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A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E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C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300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495687"/>
                  </a:ext>
                </a:extLst>
              </a:tr>
            </a:tbl>
          </a:graphicData>
        </a:graphic>
      </p:graphicFrame>
      <p:sp>
        <p:nvSpPr>
          <p:cNvPr id="19" name="Left Brace 18">
            <a:extLst>
              <a:ext uri="{FF2B5EF4-FFF2-40B4-BE49-F238E27FC236}">
                <a16:creationId xmlns:a16="http://schemas.microsoft.com/office/drawing/2014/main" id="{B6188EEC-7EF3-4BBB-AAB3-2CE0251BA5B8}"/>
              </a:ext>
            </a:extLst>
          </p:cNvPr>
          <p:cNvSpPr/>
          <p:nvPr/>
        </p:nvSpPr>
        <p:spPr>
          <a:xfrm rot="5400000" flipV="1">
            <a:off x="552011" y="3924300"/>
            <a:ext cx="304800" cy="381000"/>
          </a:xfrm>
          <a:prstGeom prst="leftBrace">
            <a:avLst>
              <a:gd name="adj1" fmla="val 8333"/>
              <a:gd name="adj2" fmla="val 4891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C86AE34-7DDD-4707-84F3-A7F9CC2DFA0B}"/>
              </a:ext>
            </a:extLst>
          </p:cNvPr>
          <p:cNvSpPr/>
          <p:nvPr/>
        </p:nvSpPr>
        <p:spPr>
          <a:xfrm rot="5400000" flipV="1">
            <a:off x="1780867" y="3092348"/>
            <a:ext cx="304803" cy="2029007"/>
          </a:xfrm>
          <a:prstGeom prst="leftBrace">
            <a:avLst>
              <a:gd name="adj1" fmla="val 8333"/>
              <a:gd name="adj2" fmla="val 4891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1F1405-6AF5-4200-A0EC-333AFA4EBDAC}"/>
              </a:ext>
            </a:extLst>
          </p:cNvPr>
          <p:cNvSpPr/>
          <p:nvPr/>
        </p:nvSpPr>
        <p:spPr>
          <a:xfrm>
            <a:off x="381000" y="3316069"/>
            <a:ext cx="742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Heap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Zone</a:t>
            </a:r>
            <a:endParaRPr lang="zh-CN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808572-355C-4652-B91F-8CF8A492860D}"/>
              </a:ext>
            </a:extLst>
          </p:cNvPr>
          <p:cNvSpPr/>
          <p:nvPr/>
        </p:nvSpPr>
        <p:spPr>
          <a:xfrm>
            <a:off x="1550085" y="3328185"/>
            <a:ext cx="742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Data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Zone</a:t>
            </a:r>
            <a:endParaRPr lang="zh-CN" altLang="en-US" dirty="0"/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D3F47A5-7A81-4C04-8482-87B19B170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399" y="21336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4" name="Content Placeholder 37">
            <a:extLst>
              <a:ext uri="{FF2B5EF4-FFF2-40B4-BE49-F238E27FC236}">
                <a16:creationId xmlns:a16="http://schemas.microsoft.com/office/drawing/2014/main" id="{E2066AC9-9994-492B-A821-E4679A3FF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85312"/>
              </p:ext>
            </p:extLst>
          </p:nvPr>
        </p:nvGraphicFramePr>
        <p:xfrm>
          <a:off x="3352800" y="4267200"/>
          <a:ext cx="24338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42">
                  <a:extLst>
                    <a:ext uri="{9D8B030D-6E8A-4147-A177-3AD203B41FA5}">
                      <a16:colId xmlns:a16="http://schemas.microsoft.com/office/drawing/2014/main" val="3508711317"/>
                    </a:ext>
                  </a:extLst>
                </a:gridCol>
                <a:gridCol w="406650">
                  <a:extLst>
                    <a:ext uri="{9D8B030D-6E8A-4147-A177-3AD203B41FA5}">
                      <a16:colId xmlns:a16="http://schemas.microsoft.com/office/drawing/2014/main" val="2381128702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577435574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1909313319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63808808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7559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K</a:t>
                      </a:r>
                      <a:endParaRPr lang="zh-CN" alt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H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A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E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C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300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495687"/>
                  </a:ext>
                </a:extLst>
              </a:tr>
            </a:tbl>
          </a:graphicData>
        </a:graphic>
      </p:graphicFrame>
      <p:sp>
        <p:nvSpPr>
          <p:cNvPr id="29" name="Oval 15">
            <a:extLst>
              <a:ext uri="{FF2B5EF4-FFF2-40B4-BE49-F238E27FC236}">
                <a16:creationId xmlns:a16="http://schemas.microsoft.com/office/drawing/2014/main" id="{4FA87FA6-3EB6-4FEE-B652-BEEC373A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288" y="208015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Oval 18">
            <a:extLst>
              <a:ext uri="{FF2B5EF4-FFF2-40B4-BE49-F238E27FC236}">
                <a16:creationId xmlns:a16="http://schemas.microsoft.com/office/drawing/2014/main" id="{96C5B03C-08DD-4A93-9918-D3121913F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288" y="2667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45AE5B-6F30-4E49-9DF7-9D4C7ACE72F7}"/>
              </a:ext>
            </a:extLst>
          </p:cNvPr>
          <p:cNvCxnSpPr>
            <a:cxnSpLocks/>
            <a:stCxn id="29" idx="3"/>
            <a:endCxn id="32" idx="0"/>
          </p:cNvCxnSpPr>
          <p:nvPr/>
        </p:nvCxnSpPr>
        <p:spPr>
          <a:xfrm flipH="1">
            <a:off x="4161788" y="2405357"/>
            <a:ext cx="246296" cy="26164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37">
            <a:extLst>
              <a:ext uri="{FF2B5EF4-FFF2-40B4-BE49-F238E27FC236}">
                <a16:creationId xmlns:a16="http://schemas.microsoft.com/office/drawing/2014/main" id="{480BF924-7569-4B10-854C-66E79B1169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356559"/>
              </p:ext>
            </p:extLst>
          </p:nvPr>
        </p:nvGraphicFramePr>
        <p:xfrm>
          <a:off x="6248400" y="4267200"/>
          <a:ext cx="24338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42">
                  <a:extLst>
                    <a:ext uri="{9D8B030D-6E8A-4147-A177-3AD203B41FA5}">
                      <a16:colId xmlns:a16="http://schemas.microsoft.com/office/drawing/2014/main" val="3508711317"/>
                    </a:ext>
                  </a:extLst>
                </a:gridCol>
                <a:gridCol w="406650">
                  <a:extLst>
                    <a:ext uri="{9D8B030D-6E8A-4147-A177-3AD203B41FA5}">
                      <a16:colId xmlns:a16="http://schemas.microsoft.com/office/drawing/2014/main" val="2381128702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577435574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1909313319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63808808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7559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K</a:t>
                      </a:r>
                      <a:endParaRPr lang="zh-CN" alt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H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A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E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C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300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495687"/>
                  </a:ext>
                </a:extLst>
              </a:tr>
            </a:tbl>
          </a:graphicData>
        </a:graphic>
      </p:graphicFrame>
      <p:sp>
        <p:nvSpPr>
          <p:cNvPr id="36" name="Oval 15">
            <a:extLst>
              <a:ext uri="{FF2B5EF4-FFF2-40B4-BE49-F238E27FC236}">
                <a16:creationId xmlns:a16="http://schemas.microsoft.com/office/drawing/2014/main" id="{CBB1AEF4-332D-4962-AED0-A4502884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7888" y="208015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18">
            <a:extLst>
              <a:ext uri="{FF2B5EF4-FFF2-40B4-BE49-F238E27FC236}">
                <a16:creationId xmlns:a16="http://schemas.microsoft.com/office/drawing/2014/main" id="{9620702A-E329-4189-8615-C6E152AD5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888" y="2667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35277E-13BC-40B4-A198-72EF10A52194}"/>
              </a:ext>
            </a:extLst>
          </p:cNvPr>
          <p:cNvCxnSpPr>
            <a:cxnSpLocks/>
            <a:stCxn id="36" idx="3"/>
            <a:endCxn id="37" idx="0"/>
          </p:cNvCxnSpPr>
          <p:nvPr/>
        </p:nvCxnSpPr>
        <p:spPr>
          <a:xfrm flipH="1">
            <a:off x="7057388" y="2405357"/>
            <a:ext cx="246296" cy="26164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8">
            <a:extLst>
              <a:ext uri="{FF2B5EF4-FFF2-40B4-BE49-F238E27FC236}">
                <a16:creationId xmlns:a16="http://schemas.microsoft.com/office/drawing/2014/main" id="{C6D9ED75-9D96-4DB0-BE18-F7EAE0A01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055" y="26670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20B6E1-3206-4F3A-A0FF-51A2E3262FE0}"/>
              </a:ext>
            </a:extLst>
          </p:cNvPr>
          <p:cNvCxnSpPr>
            <a:cxnSpLocks/>
            <a:stCxn id="36" idx="5"/>
            <a:endCxn id="39" idx="0"/>
          </p:cNvCxnSpPr>
          <p:nvPr/>
        </p:nvCxnSpPr>
        <p:spPr>
          <a:xfrm>
            <a:off x="7573092" y="2405357"/>
            <a:ext cx="273463" cy="26164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FAD1E112-3379-47B2-AFD5-209EEA951B2B}"/>
              </a:ext>
            </a:extLst>
          </p:cNvPr>
          <p:cNvSpPr/>
          <p:nvPr/>
        </p:nvSpPr>
        <p:spPr>
          <a:xfrm rot="5400000" flipV="1">
            <a:off x="3602522" y="3710587"/>
            <a:ext cx="296851" cy="789878"/>
          </a:xfrm>
          <a:prstGeom prst="leftBrace">
            <a:avLst>
              <a:gd name="adj1" fmla="val 8333"/>
              <a:gd name="adj2" fmla="val 4891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23A9859C-5D39-4818-B944-468DAC08F49F}"/>
              </a:ext>
            </a:extLst>
          </p:cNvPr>
          <p:cNvSpPr/>
          <p:nvPr/>
        </p:nvSpPr>
        <p:spPr>
          <a:xfrm rot="5400000" flipV="1">
            <a:off x="4823109" y="3287189"/>
            <a:ext cx="304800" cy="1628723"/>
          </a:xfrm>
          <a:prstGeom prst="leftBrace">
            <a:avLst>
              <a:gd name="adj1" fmla="val 8333"/>
              <a:gd name="adj2" fmla="val 4891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6CC970-98EE-4C8D-81B7-35B1B827D910}"/>
              </a:ext>
            </a:extLst>
          </p:cNvPr>
          <p:cNvSpPr/>
          <p:nvPr/>
        </p:nvSpPr>
        <p:spPr>
          <a:xfrm>
            <a:off x="3432588" y="3310769"/>
            <a:ext cx="742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Heap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Zone</a:t>
            </a:r>
            <a:endParaRPr lang="zh-CN" alt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71055E-B7ED-4DA4-B9DD-C973F751C499}"/>
              </a:ext>
            </a:extLst>
          </p:cNvPr>
          <p:cNvSpPr/>
          <p:nvPr/>
        </p:nvSpPr>
        <p:spPr>
          <a:xfrm>
            <a:off x="4575588" y="3322885"/>
            <a:ext cx="742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Data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Zone</a:t>
            </a:r>
            <a:endParaRPr lang="zh-CN" altLang="en-US" dirty="0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4888E4CA-28D1-4066-9D69-BD58BFD6DA37}"/>
              </a:ext>
            </a:extLst>
          </p:cNvPr>
          <p:cNvSpPr/>
          <p:nvPr/>
        </p:nvSpPr>
        <p:spPr>
          <a:xfrm rot="5400000" flipV="1">
            <a:off x="6723430" y="3512551"/>
            <a:ext cx="296850" cy="1212448"/>
          </a:xfrm>
          <a:prstGeom prst="leftBrace">
            <a:avLst>
              <a:gd name="adj1" fmla="val 8333"/>
              <a:gd name="adj2" fmla="val 4891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0B5EE735-3A31-4280-92CC-30361811773E}"/>
              </a:ext>
            </a:extLst>
          </p:cNvPr>
          <p:cNvSpPr/>
          <p:nvPr/>
        </p:nvSpPr>
        <p:spPr>
          <a:xfrm rot="5400000" flipV="1">
            <a:off x="7932023" y="3511666"/>
            <a:ext cx="283604" cy="1185069"/>
          </a:xfrm>
          <a:prstGeom prst="leftBrace">
            <a:avLst>
              <a:gd name="adj1" fmla="val 8333"/>
              <a:gd name="adj2" fmla="val 48914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ABD483-2A71-4EA9-82DE-80B9CFC4C1FF}"/>
              </a:ext>
            </a:extLst>
          </p:cNvPr>
          <p:cNvSpPr/>
          <p:nvPr/>
        </p:nvSpPr>
        <p:spPr>
          <a:xfrm>
            <a:off x="6477000" y="3324017"/>
            <a:ext cx="742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Heap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Zone</a:t>
            </a:r>
            <a:endParaRPr lang="zh-CN" alt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750C81-11F6-4C64-96CA-5BDB34DEF1F9}"/>
              </a:ext>
            </a:extLst>
          </p:cNvPr>
          <p:cNvSpPr/>
          <p:nvPr/>
        </p:nvSpPr>
        <p:spPr>
          <a:xfrm>
            <a:off x="7715689" y="3336133"/>
            <a:ext cx="742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Data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Zone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06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29" grpId="0" animBg="1"/>
      <p:bldP spid="32" grpId="0" animBg="1"/>
      <p:bldP spid="36" grpId="0" animBg="1"/>
      <p:bldP spid="37" grpId="0" animBg="1"/>
      <p:bldP spid="39" grpId="0" animBg="1"/>
      <p:bldP spid="42" grpId="0" animBg="1"/>
      <p:bldP spid="43" grpId="0" animBg="1"/>
      <p:bldP spid="44" grpId="0"/>
      <p:bldP spid="45" grpId="0"/>
      <p:bldP spid="50" grpId="0" animBg="1"/>
      <p:bldP spid="51" grpId="0" animBg="1"/>
      <p:bldP spid="52" grpId="0"/>
      <p:bldP spid="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657F-07C9-492E-B945-0630C070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Heap Build-up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6B58E-1F74-4800-922F-0C8D7956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35" name="Content Placeholder 37">
            <a:extLst>
              <a:ext uri="{FF2B5EF4-FFF2-40B4-BE49-F238E27FC236}">
                <a16:creationId xmlns:a16="http://schemas.microsoft.com/office/drawing/2014/main" id="{480BF924-7569-4B10-854C-66E79B1169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093124"/>
              </p:ext>
            </p:extLst>
          </p:nvPr>
        </p:nvGraphicFramePr>
        <p:xfrm>
          <a:off x="609600" y="4419600"/>
          <a:ext cx="24338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42">
                  <a:extLst>
                    <a:ext uri="{9D8B030D-6E8A-4147-A177-3AD203B41FA5}">
                      <a16:colId xmlns:a16="http://schemas.microsoft.com/office/drawing/2014/main" val="3508711317"/>
                    </a:ext>
                  </a:extLst>
                </a:gridCol>
                <a:gridCol w="406650">
                  <a:extLst>
                    <a:ext uri="{9D8B030D-6E8A-4147-A177-3AD203B41FA5}">
                      <a16:colId xmlns:a16="http://schemas.microsoft.com/office/drawing/2014/main" val="2381128702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577435574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1909313319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63808808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7559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K</a:t>
                      </a:r>
                      <a:endParaRPr lang="zh-CN" alt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H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A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E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C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300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495687"/>
                  </a:ext>
                </a:extLst>
              </a:tr>
            </a:tbl>
          </a:graphicData>
        </a:graphic>
      </p:graphicFrame>
      <p:sp>
        <p:nvSpPr>
          <p:cNvPr id="36" name="Oval 15">
            <a:extLst>
              <a:ext uri="{FF2B5EF4-FFF2-40B4-BE49-F238E27FC236}">
                <a16:creationId xmlns:a16="http://schemas.microsoft.com/office/drawing/2014/main" id="{CBB1AEF4-332D-4962-AED0-A4502884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088" y="223255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18">
            <a:extLst>
              <a:ext uri="{FF2B5EF4-FFF2-40B4-BE49-F238E27FC236}">
                <a16:creationId xmlns:a16="http://schemas.microsoft.com/office/drawing/2014/main" id="{9620702A-E329-4189-8615-C6E152AD5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088" y="2819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35277E-13BC-40B4-A198-72EF10A52194}"/>
              </a:ext>
            </a:extLst>
          </p:cNvPr>
          <p:cNvCxnSpPr>
            <a:cxnSpLocks/>
            <a:stCxn id="36" idx="3"/>
            <a:endCxn id="37" idx="0"/>
          </p:cNvCxnSpPr>
          <p:nvPr/>
        </p:nvCxnSpPr>
        <p:spPr>
          <a:xfrm flipH="1">
            <a:off x="1418588" y="2557757"/>
            <a:ext cx="246296" cy="26164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8">
            <a:extLst>
              <a:ext uri="{FF2B5EF4-FFF2-40B4-BE49-F238E27FC236}">
                <a16:creationId xmlns:a16="http://schemas.microsoft.com/office/drawing/2014/main" id="{C6D9ED75-9D96-4DB0-BE18-F7EAE0A01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255" y="2819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20B6E1-3206-4F3A-A0FF-51A2E3262FE0}"/>
              </a:ext>
            </a:extLst>
          </p:cNvPr>
          <p:cNvCxnSpPr>
            <a:cxnSpLocks/>
            <a:stCxn id="36" idx="5"/>
            <a:endCxn id="39" idx="0"/>
          </p:cNvCxnSpPr>
          <p:nvPr/>
        </p:nvCxnSpPr>
        <p:spPr>
          <a:xfrm>
            <a:off x="1934292" y="2557757"/>
            <a:ext cx="273463" cy="26164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8">
            <a:extLst>
              <a:ext uri="{FF2B5EF4-FFF2-40B4-BE49-F238E27FC236}">
                <a16:creationId xmlns:a16="http://schemas.microsoft.com/office/drawing/2014/main" id="{E15E4D39-63FE-4993-A24D-FBEC22F2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46710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DCB1E9-7C15-4D5E-A63E-435D5F729036}"/>
              </a:ext>
            </a:extLst>
          </p:cNvPr>
          <p:cNvCxnSpPr>
            <a:cxnSpLocks/>
            <a:stCxn id="37" idx="4"/>
            <a:endCxn id="28" idx="0"/>
          </p:cNvCxnSpPr>
          <p:nvPr/>
        </p:nvCxnSpPr>
        <p:spPr>
          <a:xfrm flipH="1">
            <a:off x="1181100" y="3200400"/>
            <a:ext cx="237488" cy="26670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37">
            <a:extLst>
              <a:ext uri="{FF2B5EF4-FFF2-40B4-BE49-F238E27FC236}">
                <a16:creationId xmlns:a16="http://schemas.microsoft.com/office/drawing/2014/main" id="{72D2B928-7A42-4E08-ABC2-4ED700EB78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432073"/>
              </p:ext>
            </p:extLst>
          </p:nvPr>
        </p:nvGraphicFramePr>
        <p:xfrm>
          <a:off x="3433540" y="4419600"/>
          <a:ext cx="24338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42">
                  <a:extLst>
                    <a:ext uri="{9D8B030D-6E8A-4147-A177-3AD203B41FA5}">
                      <a16:colId xmlns:a16="http://schemas.microsoft.com/office/drawing/2014/main" val="3508711317"/>
                    </a:ext>
                  </a:extLst>
                </a:gridCol>
                <a:gridCol w="406650">
                  <a:extLst>
                    <a:ext uri="{9D8B030D-6E8A-4147-A177-3AD203B41FA5}">
                      <a16:colId xmlns:a16="http://schemas.microsoft.com/office/drawing/2014/main" val="2381128702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577435574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1909313319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63808808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7559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K</a:t>
                      </a:r>
                      <a:endParaRPr lang="zh-CN" alt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H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A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E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C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300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495687"/>
                  </a:ext>
                </a:extLst>
              </a:tr>
            </a:tbl>
          </a:graphicData>
        </a:graphic>
      </p:graphicFrame>
      <p:sp>
        <p:nvSpPr>
          <p:cNvPr id="41" name="Oval 15">
            <a:extLst>
              <a:ext uri="{FF2B5EF4-FFF2-40B4-BE49-F238E27FC236}">
                <a16:creationId xmlns:a16="http://schemas.microsoft.com/office/drawing/2014/main" id="{FBCD5770-BA59-4551-9936-B9C933DAC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028" y="223255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Oval 18">
            <a:extLst>
              <a:ext uri="{FF2B5EF4-FFF2-40B4-BE49-F238E27FC236}">
                <a16:creationId xmlns:a16="http://schemas.microsoft.com/office/drawing/2014/main" id="{CFEBEBF8-8ECC-443D-8B97-A111A8C25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028" y="2819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A7FF38-0808-46CE-BAB8-6538EAAE0D2B}"/>
              </a:ext>
            </a:extLst>
          </p:cNvPr>
          <p:cNvCxnSpPr>
            <a:cxnSpLocks/>
            <a:stCxn id="41" idx="3"/>
            <a:endCxn id="46" idx="0"/>
          </p:cNvCxnSpPr>
          <p:nvPr/>
        </p:nvCxnSpPr>
        <p:spPr>
          <a:xfrm flipH="1">
            <a:off x="4242528" y="2557757"/>
            <a:ext cx="246296" cy="26164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18">
            <a:extLst>
              <a:ext uri="{FF2B5EF4-FFF2-40B4-BE49-F238E27FC236}">
                <a16:creationId xmlns:a16="http://schemas.microsoft.com/office/drawing/2014/main" id="{F7C086D6-AC73-4EC6-ADB7-9797A409C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195" y="2819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68957B-7704-4235-8DCC-F758E2BEFF2B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4758232" y="2557757"/>
            <a:ext cx="273463" cy="26164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18">
            <a:extLst>
              <a:ext uri="{FF2B5EF4-FFF2-40B4-BE49-F238E27FC236}">
                <a16:creationId xmlns:a16="http://schemas.microsoft.com/office/drawing/2014/main" id="{CD304821-9832-4633-A967-39470F188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540" y="346710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F7DCC4-EBEF-4FE3-8F14-4EC7ED3B69CB}"/>
              </a:ext>
            </a:extLst>
          </p:cNvPr>
          <p:cNvCxnSpPr>
            <a:cxnSpLocks/>
            <a:stCxn id="46" idx="4"/>
            <a:endCxn id="54" idx="0"/>
          </p:cNvCxnSpPr>
          <p:nvPr/>
        </p:nvCxnSpPr>
        <p:spPr>
          <a:xfrm flipH="1">
            <a:off x="4005040" y="3200400"/>
            <a:ext cx="237488" cy="26670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18">
            <a:extLst>
              <a:ext uri="{FF2B5EF4-FFF2-40B4-BE49-F238E27FC236}">
                <a16:creationId xmlns:a16="http://schemas.microsoft.com/office/drawing/2014/main" id="{CD76CA8B-06E7-4DD0-A67F-685A51B02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740" y="346710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87C5B4-EE25-4266-91E2-A4435D761BE8}"/>
              </a:ext>
            </a:extLst>
          </p:cNvPr>
          <p:cNvCxnSpPr>
            <a:cxnSpLocks/>
            <a:stCxn id="46" idx="4"/>
            <a:endCxn id="56" idx="0"/>
          </p:cNvCxnSpPr>
          <p:nvPr/>
        </p:nvCxnSpPr>
        <p:spPr>
          <a:xfrm>
            <a:off x="4242528" y="3200400"/>
            <a:ext cx="219712" cy="26670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ontent Placeholder 37">
            <a:extLst>
              <a:ext uri="{FF2B5EF4-FFF2-40B4-BE49-F238E27FC236}">
                <a16:creationId xmlns:a16="http://schemas.microsoft.com/office/drawing/2014/main" id="{958B42EB-4BDF-4F43-B5E9-90CA5BE66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304687"/>
              </p:ext>
            </p:extLst>
          </p:nvPr>
        </p:nvGraphicFramePr>
        <p:xfrm>
          <a:off x="6212484" y="4419600"/>
          <a:ext cx="24338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42">
                  <a:extLst>
                    <a:ext uri="{9D8B030D-6E8A-4147-A177-3AD203B41FA5}">
                      <a16:colId xmlns:a16="http://schemas.microsoft.com/office/drawing/2014/main" val="3508711317"/>
                    </a:ext>
                  </a:extLst>
                </a:gridCol>
                <a:gridCol w="406650">
                  <a:extLst>
                    <a:ext uri="{9D8B030D-6E8A-4147-A177-3AD203B41FA5}">
                      <a16:colId xmlns:a16="http://schemas.microsoft.com/office/drawing/2014/main" val="2381128702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577435574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1909313319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63808808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7559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K</a:t>
                      </a:r>
                      <a:endParaRPr lang="zh-CN" alt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H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A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E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C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300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495687"/>
                  </a:ext>
                </a:extLst>
              </a:tr>
            </a:tbl>
          </a:graphicData>
        </a:graphic>
      </p:graphicFrame>
      <p:sp>
        <p:nvSpPr>
          <p:cNvPr id="59" name="Oval 15">
            <a:extLst>
              <a:ext uri="{FF2B5EF4-FFF2-40B4-BE49-F238E27FC236}">
                <a16:creationId xmlns:a16="http://schemas.microsoft.com/office/drawing/2014/main" id="{F1940757-7811-41AD-9F99-7B16EA4F8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972" y="223255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Oval 18">
            <a:extLst>
              <a:ext uri="{FF2B5EF4-FFF2-40B4-BE49-F238E27FC236}">
                <a16:creationId xmlns:a16="http://schemas.microsoft.com/office/drawing/2014/main" id="{D3AB1FC6-81A1-4DD4-8C38-DE94A80BE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0972" y="2819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26DEE20-77DC-4E31-B9C3-3E1B9F94A531}"/>
              </a:ext>
            </a:extLst>
          </p:cNvPr>
          <p:cNvCxnSpPr>
            <a:cxnSpLocks/>
            <a:stCxn id="59" idx="3"/>
            <a:endCxn id="60" idx="0"/>
          </p:cNvCxnSpPr>
          <p:nvPr/>
        </p:nvCxnSpPr>
        <p:spPr>
          <a:xfrm flipH="1">
            <a:off x="7021472" y="2557757"/>
            <a:ext cx="246296" cy="26164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8">
            <a:extLst>
              <a:ext uri="{FF2B5EF4-FFF2-40B4-BE49-F238E27FC236}">
                <a16:creationId xmlns:a16="http://schemas.microsoft.com/office/drawing/2014/main" id="{0046FBD6-2033-4DAD-953C-74D65F7C2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39" y="2819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DC4E764-9105-42F0-8892-BAF5DB939901}"/>
              </a:ext>
            </a:extLst>
          </p:cNvPr>
          <p:cNvCxnSpPr>
            <a:cxnSpLocks/>
            <a:stCxn id="59" idx="5"/>
            <a:endCxn id="62" idx="0"/>
          </p:cNvCxnSpPr>
          <p:nvPr/>
        </p:nvCxnSpPr>
        <p:spPr>
          <a:xfrm>
            <a:off x="7537176" y="2557757"/>
            <a:ext cx="273463" cy="26164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18">
            <a:extLst>
              <a:ext uri="{FF2B5EF4-FFF2-40B4-BE49-F238E27FC236}">
                <a16:creationId xmlns:a16="http://schemas.microsoft.com/office/drawing/2014/main" id="{9C0AFB78-6334-49F7-A1BC-96412C204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484" y="346710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8FA1C30-0F82-4D7F-941A-6A2C8E4628FF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 flipH="1">
            <a:off x="6783984" y="3200400"/>
            <a:ext cx="237488" cy="26670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18">
            <a:extLst>
              <a:ext uri="{FF2B5EF4-FFF2-40B4-BE49-F238E27FC236}">
                <a16:creationId xmlns:a16="http://schemas.microsoft.com/office/drawing/2014/main" id="{5E435D34-01C3-472E-B9D0-313A473FE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684" y="346710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B4D37D-87E5-4E18-987E-0ACF575C8BB3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>
          <a:xfrm>
            <a:off x="7021472" y="3200400"/>
            <a:ext cx="219712" cy="26670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18">
            <a:extLst>
              <a:ext uri="{FF2B5EF4-FFF2-40B4-BE49-F238E27FC236}">
                <a16:creationId xmlns:a16="http://schemas.microsoft.com/office/drawing/2014/main" id="{43369626-340F-449B-9947-BC69A62AF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704" y="346710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2A98988-C87C-452D-8A68-7D56AED07EFB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 flipH="1">
            <a:off x="7692204" y="3200400"/>
            <a:ext cx="118435" cy="26670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8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48" grpId="0" animBg="1"/>
      <p:bldP spid="54" grpId="0" animBg="1"/>
      <p:bldP spid="56" grpId="0" animBg="1"/>
      <p:bldP spid="59" grpId="0" animBg="1"/>
      <p:bldP spid="60" grpId="0" animBg="1"/>
      <p:bldP spid="62" grpId="0" animBg="1"/>
      <p:bldP spid="64" grpId="0" animBg="1"/>
      <p:bldP spid="66" grpId="0" animBg="1"/>
      <p:bldP spid="6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657F-07C9-492E-B945-0630C070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	</a:t>
            </a:r>
            <a:r>
              <a:rPr lang="en-US" altLang="zh-CN" dirty="0" err="1"/>
              <a:t>deteleMax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6B58E-1F74-4800-922F-0C8D7956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35" name="Content Placeholder 37">
            <a:extLst>
              <a:ext uri="{FF2B5EF4-FFF2-40B4-BE49-F238E27FC236}">
                <a16:creationId xmlns:a16="http://schemas.microsoft.com/office/drawing/2014/main" id="{480BF924-7569-4B10-854C-66E79B1169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905474"/>
              </p:ext>
            </p:extLst>
          </p:nvPr>
        </p:nvGraphicFramePr>
        <p:xfrm>
          <a:off x="609600" y="4419600"/>
          <a:ext cx="24338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42">
                  <a:extLst>
                    <a:ext uri="{9D8B030D-6E8A-4147-A177-3AD203B41FA5}">
                      <a16:colId xmlns:a16="http://schemas.microsoft.com/office/drawing/2014/main" val="3508711317"/>
                    </a:ext>
                  </a:extLst>
                </a:gridCol>
                <a:gridCol w="406650">
                  <a:extLst>
                    <a:ext uri="{9D8B030D-6E8A-4147-A177-3AD203B41FA5}">
                      <a16:colId xmlns:a16="http://schemas.microsoft.com/office/drawing/2014/main" val="2381128702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577435574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1909313319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63808808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7559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H</a:t>
                      </a:r>
                      <a:endParaRPr lang="zh-CN" alt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E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A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C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K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300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495687"/>
                  </a:ext>
                </a:extLst>
              </a:tr>
            </a:tbl>
          </a:graphicData>
        </a:graphic>
      </p:graphicFrame>
      <p:sp>
        <p:nvSpPr>
          <p:cNvPr id="36" name="Oval 15">
            <a:extLst>
              <a:ext uri="{FF2B5EF4-FFF2-40B4-BE49-F238E27FC236}">
                <a16:creationId xmlns:a16="http://schemas.microsoft.com/office/drawing/2014/main" id="{CBB1AEF4-332D-4962-AED0-A4502884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088" y="223255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18">
            <a:extLst>
              <a:ext uri="{FF2B5EF4-FFF2-40B4-BE49-F238E27FC236}">
                <a16:creationId xmlns:a16="http://schemas.microsoft.com/office/drawing/2014/main" id="{9620702A-E329-4189-8615-C6E152AD5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088" y="2819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35277E-13BC-40B4-A198-72EF10A52194}"/>
              </a:ext>
            </a:extLst>
          </p:cNvPr>
          <p:cNvCxnSpPr>
            <a:cxnSpLocks/>
            <a:stCxn id="36" idx="3"/>
            <a:endCxn id="37" idx="0"/>
          </p:cNvCxnSpPr>
          <p:nvPr/>
        </p:nvCxnSpPr>
        <p:spPr>
          <a:xfrm flipH="1">
            <a:off x="1418588" y="2557757"/>
            <a:ext cx="246296" cy="26164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18">
            <a:extLst>
              <a:ext uri="{FF2B5EF4-FFF2-40B4-BE49-F238E27FC236}">
                <a16:creationId xmlns:a16="http://schemas.microsoft.com/office/drawing/2014/main" id="{C6D9ED75-9D96-4DB0-BE18-F7EAE0A01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255" y="2819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20B6E1-3206-4F3A-A0FF-51A2E3262FE0}"/>
              </a:ext>
            </a:extLst>
          </p:cNvPr>
          <p:cNvCxnSpPr>
            <a:cxnSpLocks/>
            <a:stCxn id="36" idx="5"/>
            <a:endCxn id="39" idx="0"/>
          </p:cNvCxnSpPr>
          <p:nvPr/>
        </p:nvCxnSpPr>
        <p:spPr>
          <a:xfrm>
            <a:off x="1934292" y="2557757"/>
            <a:ext cx="273463" cy="26164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8">
            <a:extLst>
              <a:ext uri="{FF2B5EF4-FFF2-40B4-BE49-F238E27FC236}">
                <a16:creationId xmlns:a16="http://schemas.microsoft.com/office/drawing/2014/main" id="{E15E4D39-63FE-4993-A24D-FBEC22F2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46710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DCB1E9-7C15-4D5E-A63E-435D5F729036}"/>
              </a:ext>
            </a:extLst>
          </p:cNvPr>
          <p:cNvCxnSpPr>
            <a:cxnSpLocks/>
            <a:stCxn id="37" idx="4"/>
            <a:endCxn id="28" idx="0"/>
          </p:cNvCxnSpPr>
          <p:nvPr/>
        </p:nvCxnSpPr>
        <p:spPr>
          <a:xfrm flipH="1">
            <a:off x="1181100" y="3200400"/>
            <a:ext cx="237488" cy="26670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37">
            <a:extLst>
              <a:ext uri="{FF2B5EF4-FFF2-40B4-BE49-F238E27FC236}">
                <a16:creationId xmlns:a16="http://schemas.microsoft.com/office/drawing/2014/main" id="{72D2B928-7A42-4E08-ABC2-4ED700EB78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597800"/>
              </p:ext>
            </p:extLst>
          </p:nvPr>
        </p:nvGraphicFramePr>
        <p:xfrm>
          <a:off x="3433540" y="4419600"/>
          <a:ext cx="24338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42">
                  <a:extLst>
                    <a:ext uri="{9D8B030D-6E8A-4147-A177-3AD203B41FA5}">
                      <a16:colId xmlns:a16="http://schemas.microsoft.com/office/drawing/2014/main" val="3508711317"/>
                    </a:ext>
                  </a:extLst>
                </a:gridCol>
                <a:gridCol w="406650">
                  <a:extLst>
                    <a:ext uri="{9D8B030D-6E8A-4147-A177-3AD203B41FA5}">
                      <a16:colId xmlns:a16="http://schemas.microsoft.com/office/drawing/2014/main" val="2381128702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577435574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1909313319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63808808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7559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</a:t>
                      </a:r>
                      <a:endParaRPr lang="zh-CN" alt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E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C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A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H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K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300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495687"/>
                  </a:ext>
                </a:extLst>
              </a:tr>
            </a:tbl>
          </a:graphicData>
        </a:graphic>
      </p:graphicFrame>
      <p:sp>
        <p:nvSpPr>
          <p:cNvPr id="41" name="Oval 15">
            <a:extLst>
              <a:ext uri="{FF2B5EF4-FFF2-40B4-BE49-F238E27FC236}">
                <a16:creationId xmlns:a16="http://schemas.microsoft.com/office/drawing/2014/main" id="{FBCD5770-BA59-4551-9936-B9C933DAC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028" y="223255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Oval 18">
            <a:extLst>
              <a:ext uri="{FF2B5EF4-FFF2-40B4-BE49-F238E27FC236}">
                <a16:creationId xmlns:a16="http://schemas.microsoft.com/office/drawing/2014/main" id="{CFEBEBF8-8ECC-443D-8B97-A111A8C25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028" y="2819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A7FF38-0808-46CE-BAB8-6538EAAE0D2B}"/>
              </a:ext>
            </a:extLst>
          </p:cNvPr>
          <p:cNvCxnSpPr>
            <a:cxnSpLocks/>
            <a:stCxn id="41" idx="3"/>
            <a:endCxn id="46" idx="0"/>
          </p:cNvCxnSpPr>
          <p:nvPr/>
        </p:nvCxnSpPr>
        <p:spPr>
          <a:xfrm flipH="1">
            <a:off x="4242528" y="2557757"/>
            <a:ext cx="246296" cy="26164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18">
            <a:extLst>
              <a:ext uri="{FF2B5EF4-FFF2-40B4-BE49-F238E27FC236}">
                <a16:creationId xmlns:a16="http://schemas.microsoft.com/office/drawing/2014/main" id="{F7C086D6-AC73-4EC6-ADB7-9797A409C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195" y="2819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68957B-7704-4235-8DCC-F758E2BEFF2B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>
            <a:off x="4758232" y="2557757"/>
            <a:ext cx="273463" cy="26164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18">
            <a:extLst>
              <a:ext uri="{FF2B5EF4-FFF2-40B4-BE49-F238E27FC236}">
                <a16:creationId xmlns:a16="http://schemas.microsoft.com/office/drawing/2014/main" id="{CD304821-9832-4633-A967-39470F188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540" y="3467101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F7DCC4-EBEF-4FE3-8F14-4EC7ED3B69CB}"/>
              </a:ext>
            </a:extLst>
          </p:cNvPr>
          <p:cNvCxnSpPr>
            <a:cxnSpLocks/>
            <a:stCxn id="46" idx="4"/>
            <a:endCxn id="54" idx="0"/>
          </p:cNvCxnSpPr>
          <p:nvPr/>
        </p:nvCxnSpPr>
        <p:spPr>
          <a:xfrm flipH="1">
            <a:off x="4005040" y="3200400"/>
            <a:ext cx="237488" cy="266701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Content Placeholder 37">
            <a:extLst>
              <a:ext uri="{FF2B5EF4-FFF2-40B4-BE49-F238E27FC236}">
                <a16:creationId xmlns:a16="http://schemas.microsoft.com/office/drawing/2014/main" id="{958B42EB-4BDF-4F43-B5E9-90CA5BE66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105768"/>
              </p:ext>
            </p:extLst>
          </p:nvPr>
        </p:nvGraphicFramePr>
        <p:xfrm>
          <a:off x="6212484" y="4419600"/>
          <a:ext cx="24338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42">
                  <a:extLst>
                    <a:ext uri="{9D8B030D-6E8A-4147-A177-3AD203B41FA5}">
                      <a16:colId xmlns:a16="http://schemas.microsoft.com/office/drawing/2014/main" val="3508711317"/>
                    </a:ext>
                  </a:extLst>
                </a:gridCol>
                <a:gridCol w="406650">
                  <a:extLst>
                    <a:ext uri="{9D8B030D-6E8A-4147-A177-3AD203B41FA5}">
                      <a16:colId xmlns:a16="http://schemas.microsoft.com/office/drawing/2014/main" val="2381128702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577435574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1909313319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63808808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7559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E</a:t>
                      </a:r>
                      <a:endParaRPr lang="zh-CN" alt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A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C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H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K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300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495687"/>
                  </a:ext>
                </a:extLst>
              </a:tr>
            </a:tbl>
          </a:graphicData>
        </a:graphic>
      </p:graphicFrame>
      <p:sp>
        <p:nvSpPr>
          <p:cNvPr id="59" name="Oval 15">
            <a:extLst>
              <a:ext uri="{FF2B5EF4-FFF2-40B4-BE49-F238E27FC236}">
                <a16:creationId xmlns:a16="http://schemas.microsoft.com/office/drawing/2014/main" id="{F1940757-7811-41AD-9F99-7B16EA4F8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1972" y="223255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Oval 18">
            <a:extLst>
              <a:ext uri="{FF2B5EF4-FFF2-40B4-BE49-F238E27FC236}">
                <a16:creationId xmlns:a16="http://schemas.microsoft.com/office/drawing/2014/main" id="{D3AB1FC6-81A1-4DD4-8C38-DE94A80BE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0972" y="2819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26DEE20-77DC-4E31-B9C3-3E1B9F94A531}"/>
              </a:ext>
            </a:extLst>
          </p:cNvPr>
          <p:cNvCxnSpPr>
            <a:cxnSpLocks/>
            <a:stCxn id="59" idx="3"/>
            <a:endCxn id="60" idx="0"/>
          </p:cNvCxnSpPr>
          <p:nvPr/>
        </p:nvCxnSpPr>
        <p:spPr>
          <a:xfrm flipH="1">
            <a:off x="7021472" y="2557757"/>
            <a:ext cx="246296" cy="26164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8">
            <a:extLst>
              <a:ext uri="{FF2B5EF4-FFF2-40B4-BE49-F238E27FC236}">
                <a16:creationId xmlns:a16="http://schemas.microsoft.com/office/drawing/2014/main" id="{0046FBD6-2033-4DAD-953C-74D65F7C2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139" y="2819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DC4E764-9105-42F0-8892-BAF5DB939901}"/>
              </a:ext>
            </a:extLst>
          </p:cNvPr>
          <p:cNvCxnSpPr>
            <a:cxnSpLocks/>
            <a:stCxn id="59" idx="5"/>
            <a:endCxn id="62" idx="0"/>
          </p:cNvCxnSpPr>
          <p:nvPr/>
        </p:nvCxnSpPr>
        <p:spPr>
          <a:xfrm>
            <a:off x="7537176" y="2557757"/>
            <a:ext cx="273463" cy="26164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18">
            <a:extLst>
              <a:ext uri="{FF2B5EF4-FFF2-40B4-BE49-F238E27FC236}">
                <a16:creationId xmlns:a16="http://schemas.microsoft.com/office/drawing/2014/main" id="{44768E13-BC83-47D1-9BC2-2063256DC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081" y="345175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5366B6-80E4-4BA1-948F-66CADF90BE85}"/>
              </a:ext>
            </a:extLst>
          </p:cNvPr>
          <p:cNvCxnSpPr>
            <a:cxnSpLocks/>
            <a:stCxn id="37" idx="4"/>
            <a:endCxn id="42" idx="0"/>
          </p:cNvCxnSpPr>
          <p:nvPr/>
        </p:nvCxnSpPr>
        <p:spPr>
          <a:xfrm>
            <a:off x="1418588" y="3200400"/>
            <a:ext cx="229993" cy="25135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02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  <p:bldP spid="48" grpId="0" animBg="1"/>
      <p:bldP spid="54" grpId="0" animBg="1"/>
      <p:bldP spid="59" grpId="0" animBg="1"/>
      <p:bldP spid="60" grpId="0" animBg="1"/>
      <p:bldP spid="6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657F-07C9-492E-B945-0630C070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	</a:t>
            </a:r>
            <a:r>
              <a:rPr lang="en-US" altLang="zh-CN" dirty="0" err="1"/>
              <a:t>deteleMax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6B58E-1F74-4800-922F-0C8D7956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35" name="Content Placeholder 37">
            <a:extLst>
              <a:ext uri="{FF2B5EF4-FFF2-40B4-BE49-F238E27FC236}">
                <a16:creationId xmlns:a16="http://schemas.microsoft.com/office/drawing/2014/main" id="{480BF924-7569-4B10-854C-66E79B1169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484101"/>
              </p:ext>
            </p:extLst>
          </p:nvPr>
        </p:nvGraphicFramePr>
        <p:xfrm>
          <a:off x="609600" y="4419600"/>
          <a:ext cx="24338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42">
                  <a:extLst>
                    <a:ext uri="{9D8B030D-6E8A-4147-A177-3AD203B41FA5}">
                      <a16:colId xmlns:a16="http://schemas.microsoft.com/office/drawing/2014/main" val="3508711317"/>
                    </a:ext>
                  </a:extLst>
                </a:gridCol>
                <a:gridCol w="406650">
                  <a:extLst>
                    <a:ext uri="{9D8B030D-6E8A-4147-A177-3AD203B41FA5}">
                      <a16:colId xmlns:a16="http://schemas.microsoft.com/office/drawing/2014/main" val="2381128702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577435574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1909313319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63808808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7559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C</a:t>
                      </a:r>
                      <a:endParaRPr lang="zh-CN" alt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A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E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H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K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300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495687"/>
                  </a:ext>
                </a:extLst>
              </a:tr>
            </a:tbl>
          </a:graphicData>
        </a:graphic>
      </p:graphicFrame>
      <p:sp>
        <p:nvSpPr>
          <p:cNvPr id="36" name="Oval 15">
            <a:extLst>
              <a:ext uri="{FF2B5EF4-FFF2-40B4-BE49-F238E27FC236}">
                <a16:creationId xmlns:a16="http://schemas.microsoft.com/office/drawing/2014/main" id="{CBB1AEF4-332D-4962-AED0-A45028848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088" y="2232553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lIns="0" tIns="0" rIns="0" bIns="0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Oval 18">
            <a:extLst>
              <a:ext uri="{FF2B5EF4-FFF2-40B4-BE49-F238E27FC236}">
                <a16:creationId xmlns:a16="http://schemas.microsoft.com/office/drawing/2014/main" id="{9620702A-E329-4189-8615-C6E152AD5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088" y="2819400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35277E-13BC-40B4-A198-72EF10A52194}"/>
              </a:ext>
            </a:extLst>
          </p:cNvPr>
          <p:cNvCxnSpPr>
            <a:cxnSpLocks/>
            <a:stCxn id="36" idx="3"/>
            <a:endCxn id="37" idx="0"/>
          </p:cNvCxnSpPr>
          <p:nvPr/>
        </p:nvCxnSpPr>
        <p:spPr>
          <a:xfrm flipH="1">
            <a:off x="1418588" y="2557757"/>
            <a:ext cx="246296" cy="261643"/>
          </a:xfrm>
          <a:prstGeom prst="lin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37">
            <a:extLst>
              <a:ext uri="{FF2B5EF4-FFF2-40B4-BE49-F238E27FC236}">
                <a16:creationId xmlns:a16="http://schemas.microsoft.com/office/drawing/2014/main" id="{72D2B928-7A42-4E08-ABC2-4ED700EB78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370163"/>
              </p:ext>
            </p:extLst>
          </p:nvPr>
        </p:nvGraphicFramePr>
        <p:xfrm>
          <a:off x="3433540" y="4419600"/>
          <a:ext cx="24338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42">
                  <a:extLst>
                    <a:ext uri="{9D8B030D-6E8A-4147-A177-3AD203B41FA5}">
                      <a16:colId xmlns:a16="http://schemas.microsoft.com/office/drawing/2014/main" val="3508711317"/>
                    </a:ext>
                  </a:extLst>
                </a:gridCol>
                <a:gridCol w="406650">
                  <a:extLst>
                    <a:ext uri="{9D8B030D-6E8A-4147-A177-3AD203B41FA5}">
                      <a16:colId xmlns:a16="http://schemas.microsoft.com/office/drawing/2014/main" val="2381128702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577435574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1909313319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63808808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7559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A</a:t>
                      </a:r>
                      <a:endParaRPr lang="zh-CN" alt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C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E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H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K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300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495687"/>
                  </a:ext>
                </a:extLst>
              </a:tr>
            </a:tbl>
          </a:graphicData>
        </a:graphic>
      </p:graphicFrame>
      <p:sp>
        <p:nvSpPr>
          <p:cNvPr id="54" name="Oval 18">
            <a:extLst>
              <a:ext uri="{FF2B5EF4-FFF2-40B4-BE49-F238E27FC236}">
                <a16:creationId xmlns:a16="http://schemas.microsoft.com/office/drawing/2014/main" id="{CD304821-9832-4633-A967-39470F188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530" y="2457616"/>
            <a:ext cx="381000" cy="381000"/>
          </a:xfrm>
          <a:prstGeom prst="ellipse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round/>
            <a:headEnd type="none" w="sm" len="sm"/>
            <a:tailEnd type="none" w="sm" len="sm"/>
          </a:ln>
          <a:extLst/>
        </p:spPr>
        <p:txBody>
          <a:bodyPr wrap="none" anchor="ctr" anchorCtr="1"/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lang="zh-CN" altLang="zh-C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8" name="Content Placeholder 37">
            <a:extLst>
              <a:ext uri="{FF2B5EF4-FFF2-40B4-BE49-F238E27FC236}">
                <a16:creationId xmlns:a16="http://schemas.microsoft.com/office/drawing/2014/main" id="{958B42EB-4BDF-4F43-B5E9-90CA5BE66D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065139"/>
              </p:ext>
            </p:extLst>
          </p:nvPr>
        </p:nvGraphicFramePr>
        <p:xfrm>
          <a:off x="6212484" y="4419600"/>
          <a:ext cx="243386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42">
                  <a:extLst>
                    <a:ext uri="{9D8B030D-6E8A-4147-A177-3AD203B41FA5}">
                      <a16:colId xmlns:a16="http://schemas.microsoft.com/office/drawing/2014/main" val="3508711317"/>
                    </a:ext>
                  </a:extLst>
                </a:gridCol>
                <a:gridCol w="406650">
                  <a:extLst>
                    <a:ext uri="{9D8B030D-6E8A-4147-A177-3AD203B41FA5}">
                      <a16:colId xmlns:a16="http://schemas.microsoft.com/office/drawing/2014/main" val="2381128702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577435574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1909313319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63808808"/>
                    </a:ext>
                  </a:extLst>
                </a:gridCol>
                <a:gridCol w="405442">
                  <a:extLst>
                    <a:ext uri="{9D8B030D-6E8A-4147-A177-3AD203B41FA5}">
                      <a16:colId xmlns:a16="http://schemas.microsoft.com/office/drawing/2014/main" val="275594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A</a:t>
                      </a:r>
                      <a:endParaRPr lang="zh-CN" altLang="en-US" sz="2000" b="0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C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E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G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H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K</a:t>
                      </a:r>
                      <a:endParaRPr lang="zh-CN" altLang="en-US" sz="2000" b="0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3005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495687"/>
                  </a:ext>
                </a:extLst>
              </a:tr>
            </a:tbl>
          </a:graphicData>
        </a:graphic>
      </p:graphicFrame>
      <p:pic>
        <p:nvPicPr>
          <p:cNvPr id="29" name="Picture 2" descr="Image result for mission complete">
            <a:extLst>
              <a:ext uri="{FF2B5EF4-FFF2-40B4-BE49-F238E27FC236}">
                <a16:creationId xmlns:a16="http://schemas.microsoft.com/office/drawing/2014/main" id="{C764573A-12F6-40FB-B914-5F24F4693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484" y="2079984"/>
            <a:ext cx="21336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1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20D1-2E22-432E-AC10-ED323088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Heapsort Pseudo Code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783C5-4375-4F0C-9E11-A173279A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4C9BBEB-0EBE-4D1A-B10A-9925DBB9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57400"/>
            <a:ext cx="6705600" cy="3581400"/>
          </a:xfrm>
          <a:ln w="76200">
            <a:solidFill>
              <a:schemeClr val="accent4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274320" tIns="182880" rIns="274320" bIns="182880" rtlCol="0" anchor="t" anchorCtr="0"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HEAPSORT(A)</a:t>
            </a:r>
          </a:p>
          <a:p>
            <a:pPr marL="0" indent="0">
              <a:buNone/>
            </a:pPr>
            <a:r>
              <a:rPr lang="en-US" altLang="zh-CN" sz="2800" dirty="0"/>
              <a:t>1.     heap = new </a:t>
            </a:r>
            <a:r>
              <a:rPr lang="en-US" altLang="zh-CN" sz="2800" dirty="0" err="1"/>
              <a:t>MaxHeap</a:t>
            </a:r>
            <a:r>
              <a:rPr lang="en-US" altLang="zh-CN" sz="2800" dirty="0"/>
              <a:t>(A) </a:t>
            </a:r>
            <a:br>
              <a:rPr lang="en-US" altLang="zh-CN" sz="2800" dirty="0"/>
            </a:br>
            <a:r>
              <a:rPr lang="en-US" altLang="zh-CN" sz="2800" dirty="0"/>
              <a:t>2.     FOR Each x in A</a:t>
            </a:r>
            <a:br>
              <a:rPr lang="en-US" altLang="zh-CN" sz="2800" dirty="0"/>
            </a:br>
            <a:r>
              <a:rPr lang="en-US" altLang="zh-CN" sz="2800" dirty="0"/>
              <a:t>3.         </a:t>
            </a:r>
            <a:r>
              <a:rPr lang="en-US" altLang="zh-CN" sz="2800" dirty="0" err="1"/>
              <a:t>heap.insert</a:t>
            </a:r>
            <a:r>
              <a:rPr lang="en-US" altLang="zh-CN" sz="2800" dirty="0"/>
              <a:t>(x)</a:t>
            </a:r>
            <a:br>
              <a:rPr lang="en-US" altLang="zh-CN" sz="2800" dirty="0">
                <a:solidFill>
                  <a:schemeClr val="dk1"/>
                </a:solidFill>
              </a:rPr>
            </a:br>
            <a:r>
              <a:rPr lang="en-US" altLang="zh-CN" sz="2800" dirty="0"/>
              <a:t>4.     FOR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=size-1 TO 0</a:t>
            </a:r>
            <a:br>
              <a:rPr lang="en-US" altLang="zh-CN" sz="2800" dirty="0"/>
            </a:br>
            <a:r>
              <a:rPr lang="en-US" altLang="zh-CN" sz="2800" dirty="0"/>
              <a:t>5.         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</a:t>
            </a:r>
            <a:r>
              <a:rPr lang="en-US" altLang="zh-CN" sz="2800" dirty="0" err="1"/>
              <a:t>heap.deleteMax</a:t>
            </a:r>
            <a:r>
              <a:rPr lang="en-US" altLang="zh-CN" sz="2800" dirty="0"/>
              <a:t>()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803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09987"/>
            <a:ext cx="7772400" cy="1362075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ea typeface="宋体" charset="-122"/>
              </a:rPr>
              <a:t>Priority Queue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09800"/>
            <a:ext cx="7772400" cy="1500187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宋体" charset="-122"/>
              </a:rPr>
              <a:t>A queue capable of 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insert</a:t>
            </a:r>
            <a:r>
              <a:rPr lang="en-US" altLang="zh-CN" sz="2400" dirty="0">
                <a:solidFill>
                  <a:schemeClr val="accent6"/>
                </a:solidFill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and </a:t>
            </a:r>
            <a:r>
              <a:rPr lang="en-US" altLang="zh-CN" sz="2400" dirty="0" err="1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deleteMin</a:t>
            </a:r>
            <a:r>
              <a:rPr lang="en-US" altLang="zh-CN" sz="2400" dirty="0">
                <a:ea typeface="宋体" charset="-122"/>
              </a:rPr>
              <a:t>:</a:t>
            </a:r>
            <a:r>
              <a:rPr lang="en-US" altLang="zh-CN" sz="2400" dirty="0">
                <a:solidFill>
                  <a:srgbClr val="00FF00"/>
                </a:solidFill>
                <a:ea typeface="宋体" charset="-122"/>
              </a:rPr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60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1"/>
            <a:ext cx="8229600" cy="96479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Create a class, </a:t>
            </a:r>
            <a:r>
              <a:rPr lang="en-US" altLang="zh-CN" sz="2800" dirty="0" err="1">
                <a:solidFill>
                  <a:schemeClr val="accent6"/>
                </a:solidFill>
              </a:rPr>
              <a:t>MaxHeap</a:t>
            </a:r>
            <a:r>
              <a:rPr lang="en-US" altLang="zh-CN" sz="2800" dirty="0"/>
              <a:t>, as described below and submit </a:t>
            </a:r>
            <a:r>
              <a:rPr lang="en-US" altLang="zh-CN" sz="2800" dirty="0">
                <a:solidFill>
                  <a:schemeClr val="accent6"/>
                </a:solidFill>
              </a:rPr>
              <a:t>MaxHeap.java </a:t>
            </a:r>
            <a:r>
              <a:rPr lang="en-US" altLang="zh-CN" sz="2800" dirty="0"/>
              <a:t>to iSpace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FB4D32-0982-4A25-AD48-7725530E3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43049"/>
              </p:ext>
            </p:extLst>
          </p:nvPr>
        </p:nvGraphicFramePr>
        <p:xfrm>
          <a:off x="1981200" y="2686920"/>
          <a:ext cx="5029200" cy="379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563731259"/>
                    </a:ext>
                  </a:extLst>
                </a:gridCol>
              </a:tblGrid>
              <a:tr h="583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MaxHeap</a:t>
                      </a:r>
                      <a:endParaRPr lang="zh-CN" altLang="en-US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855616"/>
                  </a:ext>
                </a:extLst>
              </a:tr>
              <a:tr h="90998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A: </a:t>
                      </a:r>
                      <a:r>
                        <a:rPr lang="en-US" altLang="zh-CN" sz="2400" dirty="0" err="1"/>
                        <a:t>int</a:t>
                      </a:r>
                      <a:r>
                        <a:rPr lang="en-US" altLang="zh-CN" sz="2400" dirty="0"/>
                        <a:t>[]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size: </a:t>
                      </a:r>
                      <a:r>
                        <a:rPr lang="en-US" altLang="zh-CN" sz="2400" dirty="0" err="1"/>
                        <a:t>int</a:t>
                      </a:r>
                      <a:endParaRPr lang="en-US" altLang="zh-CN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944658"/>
                  </a:ext>
                </a:extLst>
              </a:tr>
              <a:tr h="79248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+ </a:t>
                      </a:r>
                      <a:r>
                        <a:rPr lang="en-US" altLang="zh-CN" sz="2400" dirty="0" err="1"/>
                        <a:t>MaxHeap</a:t>
                      </a:r>
                      <a:r>
                        <a:rPr lang="en-US" altLang="zh-CN" sz="2400" dirty="0"/>
                        <a:t>(</a:t>
                      </a:r>
                      <a:r>
                        <a:rPr lang="en-US" altLang="zh-CN" sz="2400" dirty="0" err="1"/>
                        <a:t>int</a:t>
                      </a:r>
                      <a:r>
                        <a:rPr lang="en-US" altLang="zh-CN" sz="2400" dirty="0"/>
                        <a:t> A[])</a:t>
                      </a:r>
                    </a:p>
                    <a:p>
                      <a:r>
                        <a:rPr lang="en-US" altLang="zh-CN" sz="2400" dirty="0"/>
                        <a:t>+ insert(</a:t>
                      </a:r>
                      <a:r>
                        <a:rPr lang="en-US" altLang="zh-CN" sz="2400" dirty="0" err="1"/>
                        <a:t>int</a:t>
                      </a:r>
                      <a:r>
                        <a:rPr lang="en-US" altLang="zh-CN" sz="2400" dirty="0"/>
                        <a:t> x): </a:t>
                      </a:r>
                      <a:r>
                        <a:rPr lang="en-US" altLang="zh-CN" sz="2400" dirty="0" err="1"/>
                        <a:t>boolean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+ </a:t>
                      </a:r>
                      <a:r>
                        <a:rPr lang="en-US" altLang="zh-CN" sz="2400" dirty="0" err="1"/>
                        <a:t>deleteMax</a:t>
                      </a:r>
                      <a:r>
                        <a:rPr lang="en-US" altLang="zh-CN" sz="2400" dirty="0"/>
                        <a:t>(): </a:t>
                      </a:r>
                      <a:r>
                        <a:rPr lang="en-US" altLang="zh-CN" sz="2400" dirty="0" err="1"/>
                        <a:t>int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+ </a:t>
                      </a:r>
                      <a:r>
                        <a:rPr lang="en-US" altLang="zh-CN" sz="2400" u="sng" dirty="0" err="1"/>
                        <a:t>heapSort</a:t>
                      </a:r>
                      <a:r>
                        <a:rPr lang="en-US" altLang="zh-CN" sz="2400" u="sng" dirty="0"/>
                        <a:t>(int A[]):</a:t>
                      </a:r>
                      <a:r>
                        <a:rPr lang="zh-CN" altLang="en-US" sz="2400" u="sng" dirty="0"/>
                        <a:t> </a:t>
                      </a:r>
                      <a:r>
                        <a:rPr lang="en-US" altLang="zh-CN" sz="2400" u="sng" dirty="0"/>
                        <a:t>void</a:t>
                      </a:r>
                    </a:p>
                    <a:p>
                      <a:r>
                        <a:rPr lang="en-US" altLang="zh-CN" sz="2400" dirty="0"/>
                        <a:t>+ </a:t>
                      </a:r>
                      <a:r>
                        <a:rPr lang="en-US" altLang="zh-CN" sz="2400" u="sng" dirty="0"/>
                        <a:t>main(): void</a:t>
                      </a:r>
                      <a:endParaRPr lang="zh-CN" altLang="en-US" sz="2400" u="sng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835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074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sz="3100" dirty="0">
                <a:solidFill>
                  <a:schemeClr val="accent6"/>
                </a:solidFill>
              </a:rPr>
              <a:t>public </a:t>
            </a:r>
            <a:r>
              <a:rPr lang="en-US" altLang="zh-CN" sz="3100" dirty="0" err="1">
                <a:solidFill>
                  <a:schemeClr val="accent6"/>
                </a:solidFill>
              </a:rPr>
              <a:t>MaxHeap</a:t>
            </a:r>
            <a:r>
              <a:rPr lang="en-US" altLang="zh-CN" sz="3100" dirty="0">
                <a:solidFill>
                  <a:schemeClr val="accent6"/>
                </a:solidFill>
              </a:rPr>
              <a:t>(</a:t>
            </a:r>
            <a:r>
              <a:rPr lang="en-US" altLang="zh-CN" sz="3100" dirty="0" err="1">
                <a:solidFill>
                  <a:schemeClr val="accent6"/>
                </a:solidFill>
              </a:rPr>
              <a:t>int</a:t>
            </a:r>
            <a:r>
              <a:rPr lang="en-US" altLang="zh-CN" sz="3100" dirty="0">
                <a:solidFill>
                  <a:schemeClr val="accent6"/>
                </a:solidFill>
              </a:rPr>
              <a:t> A[])</a:t>
            </a:r>
          </a:p>
          <a:p>
            <a:pPr lvl="1"/>
            <a:r>
              <a:rPr lang="en-US" altLang="zh-CN" dirty="0"/>
              <a:t>Constructs a </a:t>
            </a:r>
            <a:r>
              <a:rPr lang="en-US" altLang="zh-CN" dirty="0" err="1"/>
              <a:t>MaxHeap</a:t>
            </a:r>
            <a:r>
              <a:rPr lang="en-US" altLang="zh-CN" dirty="0"/>
              <a:t> which uses an existing array, </a:t>
            </a:r>
            <a:r>
              <a:rPr lang="en-US" altLang="zh-CN" i="1" dirty="0"/>
              <a:t>A.</a:t>
            </a:r>
          </a:p>
          <a:p>
            <a:r>
              <a:rPr lang="en-US" altLang="zh-CN" sz="3100" dirty="0">
                <a:solidFill>
                  <a:schemeClr val="accent6"/>
                </a:solidFill>
              </a:rPr>
              <a:t>public </a:t>
            </a:r>
            <a:r>
              <a:rPr lang="en-US" altLang="zh-CN" sz="3100" dirty="0" err="1">
                <a:solidFill>
                  <a:schemeClr val="accent6"/>
                </a:solidFill>
              </a:rPr>
              <a:t>boolean</a:t>
            </a:r>
            <a:r>
              <a:rPr lang="en-US" altLang="zh-CN" sz="3100" dirty="0">
                <a:solidFill>
                  <a:schemeClr val="accent6"/>
                </a:solidFill>
              </a:rPr>
              <a:t> insert(</a:t>
            </a:r>
            <a:r>
              <a:rPr lang="en-US" altLang="zh-CN" sz="3100" dirty="0" err="1">
                <a:solidFill>
                  <a:schemeClr val="accent6"/>
                </a:solidFill>
              </a:rPr>
              <a:t>int</a:t>
            </a:r>
            <a:r>
              <a:rPr lang="en-US" altLang="zh-CN" sz="3100" dirty="0">
                <a:solidFill>
                  <a:schemeClr val="accent6"/>
                </a:solidFill>
              </a:rPr>
              <a:t> x)</a:t>
            </a:r>
          </a:p>
          <a:p>
            <a:pPr lvl="1"/>
            <a:r>
              <a:rPr lang="en-US" altLang="zh-CN" dirty="0"/>
              <a:t>Adds </a:t>
            </a:r>
            <a:r>
              <a:rPr lang="en-US" altLang="zh-CN" i="1" dirty="0">
                <a:solidFill>
                  <a:schemeClr val="accent6"/>
                </a:solidFill>
              </a:rPr>
              <a:t>x</a:t>
            </a:r>
            <a:r>
              <a:rPr lang="en-US" altLang="zh-CN" dirty="0">
                <a:solidFill>
                  <a:schemeClr val="accent6"/>
                </a:solidFill>
              </a:rPr>
              <a:t> </a:t>
            </a:r>
            <a:r>
              <a:rPr lang="en-US" altLang="zh-CN" dirty="0"/>
              <a:t>into the heap</a:t>
            </a:r>
          </a:p>
          <a:p>
            <a:pPr lvl="1"/>
            <a:r>
              <a:rPr lang="en-US" altLang="zh-CN" dirty="0"/>
              <a:t>Returns true if the operation is successful, and false otherwise</a:t>
            </a:r>
          </a:p>
          <a:p>
            <a:r>
              <a:rPr lang="en-US" altLang="zh-CN" sz="3100" dirty="0">
                <a:solidFill>
                  <a:schemeClr val="accent6"/>
                </a:solidFill>
              </a:rPr>
              <a:t>public </a:t>
            </a:r>
            <a:r>
              <a:rPr lang="en-US" altLang="zh-CN" sz="3100" dirty="0" err="1">
                <a:solidFill>
                  <a:schemeClr val="accent6"/>
                </a:solidFill>
              </a:rPr>
              <a:t>int</a:t>
            </a:r>
            <a:r>
              <a:rPr lang="en-US" altLang="zh-CN" sz="3100" dirty="0">
                <a:solidFill>
                  <a:schemeClr val="accent6"/>
                </a:solidFill>
              </a:rPr>
              <a:t> </a:t>
            </a:r>
            <a:r>
              <a:rPr lang="en-US" altLang="zh-CN" sz="3100" dirty="0" err="1">
                <a:solidFill>
                  <a:schemeClr val="accent6"/>
                </a:solidFill>
              </a:rPr>
              <a:t>deleteMax</a:t>
            </a:r>
            <a:r>
              <a:rPr lang="en-US" altLang="zh-CN" sz="3100" dirty="0">
                <a:solidFill>
                  <a:schemeClr val="accent6"/>
                </a:solidFill>
              </a:rPr>
              <a:t>()</a:t>
            </a:r>
          </a:p>
          <a:p>
            <a:pPr lvl="1"/>
            <a:r>
              <a:rPr lang="en-US" altLang="zh-CN" sz="2400" dirty="0"/>
              <a:t>Removes and returns the (old) maximum element of the heap</a:t>
            </a:r>
          </a:p>
          <a:p>
            <a:pPr lvl="1"/>
            <a:r>
              <a:rPr lang="en-US" altLang="zh-CN" sz="2400" dirty="0"/>
              <a:t>Returns -1 if the operation fails</a:t>
            </a:r>
            <a:endParaRPr lang="en-US" altLang="zh-CN" sz="2700" dirty="0">
              <a:solidFill>
                <a:schemeClr val="accent6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9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public static void </a:t>
            </a:r>
            <a:r>
              <a:rPr lang="en-US" altLang="zh-CN" dirty="0" err="1">
                <a:solidFill>
                  <a:schemeClr val="accent6"/>
                </a:solidFill>
              </a:rPr>
              <a:t>heapSort</a:t>
            </a:r>
            <a:r>
              <a:rPr lang="en-US" altLang="zh-CN" dirty="0">
                <a:solidFill>
                  <a:schemeClr val="accent6"/>
                </a:solidFill>
              </a:rPr>
              <a:t>(</a:t>
            </a:r>
            <a:r>
              <a:rPr lang="en-US" altLang="zh-CN" dirty="0" err="1">
                <a:solidFill>
                  <a:schemeClr val="accent6"/>
                </a:solidFill>
              </a:rPr>
              <a:t>int</a:t>
            </a:r>
            <a:r>
              <a:rPr lang="en-US" altLang="zh-CN" dirty="0">
                <a:solidFill>
                  <a:schemeClr val="accent6"/>
                </a:solidFill>
              </a:rPr>
              <a:t>[] A)</a:t>
            </a:r>
          </a:p>
          <a:p>
            <a:pPr lvl="1"/>
            <a:r>
              <a:rPr lang="en-US" altLang="zh-CN" i="1" dirty="0"/>
              <a:t>A</a:t>
            </a:r>
            <a:r>
              <a:rPr lang="en-US" altLang="zh-CN" dirty="0"/>
              <a:t> is an array of integers</a:t>
            </a:r>
            <a:endParaRPr lang="en-US" altLang="zh-CN" i="1" dirty="0"/>
          </a:p>
          <a:p>
            <a:pPr lvl="1"/>
            <a:r>
              <a:rPr lang="en-US" altLang="zh-CN" dirty="0"/>
              <a:t>Sort </a:t>
            </a:r>
            <a:r>
              <a:rPr lang="en-US" altLang="zh-CN" i="1" dirty="0"/>
              <a:t>A </a:t>
            </a:r>
            <a:r>
              <a:rPr lang="en-US" altLang="zh-CN" dirty="0"/>
              <a:t>using heapsort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public static void main(String[] </a:t>
            </a:r>
            <a:r>
              <a:rPr lang="en-US" altLang="zh-CN" dirty="0" err="1">
                <a:solidFill>
                  <a:schemeClr val="accent6"/>
                </a:solidFill>
              </a:rPr>
              <a:t>args</a:t>
            </a:r>
            <a:r>
              <a:rPr lang="en-US" altLang="zh-CN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altLang="zh-CN" dirty="0"/>
              <a:t>Generate an array </a:t>
            </a:r>
            <a:r>
              <a:rPr lang="en-US" altLang="zh-CN" i="1" dirty="0"/>
              <a:t>A</a:t>
            </a:r>
            <a:r>
              <a:rPr lang="en-US" altLang="zh-CN" dirty="0"/>
              <a:t> consisting of 10</a:t>
            </a:r>
            <a:r>
              <a:rPr lang="en-US" altLang="zh-CN" baseline="30000" dirty="0"/>
              <a:t>5</a:t>
            </a:r>
            <a:r>
              <a:rPr lang="en-US" altLang="zh-CN" dirty="0"/>
              <a:t> random integers which are in range [0, 999]</a:t>
            </a:r>
          </a:p>
          <a:p>
            <a:pPr lvl="1"/>
            <a:r>
              <a:rPr lang="en-US" altLang="zh-CN" dirty="0"/>
              <a:t>Sort </a:t>
            </a:r>
            <a:r>
              <a:rPr lang="en-US" altLang="zh-CN" i="1" dirty="0"/>
              <a:t>A </a:t>
            </a:r>
            <a:r>
              <a:rPr lang="en-US" altLang="zh-CN" dirty="0"/>
              <a:t>using </a:t>
            </a:r>
            <a:r>
              <a:rPr lang="en-US" altLang="zh-CN" dirty="0" err="1">
                <a:solidFill>
                  <a:schemeClr val="accent6"/>
                </a:solidFill>
              </a:rPr>
              <a:t>heapSort</a:t>
            </a:r>
            <a:endParaRPr lang="en-US" altLang="zh-CN" dirty="0"/>
          </a:p>
          <a:p>
            <a:pPr lvl="1"/>
            <a:r>
              <a:rPr lang="en-US" altLang="zh-CN" dirty="0"/>
              <a:t>Print the elapsed time in </a:t>
            </a:r>
            <a:r>
              <a:rPr lang="en-US" altLang="zh-CN" dirty="0">
                <a:solidFill>
                  <a:schemeClr val="accent6"/>
                </a:solidFill>
              </a:rPr>
              <a:t>milliseconds</a:t>
            </a:r>
            <a:r>
              <a:rPr lang="en-US" altLang="zh-CN" dirty="0"/>
              <a:t> during which the sort function runs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Priority queue </a:t>
            </a:r>
            <a:r>
              <a:rPr lang="en-US" altLang="zh-CN" dirty="0">
                <a:ea typeface="宋体" charset="-122"/>
              </a:rPr>
              <a:t>is a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data structure</a:t>
            </a:r>
            <a:r>
              <a:rPr lang="en-US" altLang="zh-CN" dirty="0">
                <a:solidFill>
                  <a:schemeClr val="accent3"/>
                </a:solidFill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which allows at least two operations</a:t>
            </a:r>
          </a:p>
          <a:p>
            <a:pPr lvl="1"/>
            <a:r>
              <a:rPr lang="en-US" altLang="zh-CN" dirty="0">
                <a:solidFill>
                  <a:schemeClr val="accent4"/>
                </a:solidFill>
                <a:latin typeface="Courier New" pitchFamily="49" charset="0"/>
                <a:ea typeface="宋体" charset="-122"/>
              </a:rPr>
              <a:t>insert</a:t>
            </a:r>
          </a:p>
          <a:p>
            <a:pPr lvl="1"/>
            <a:r>
              <a:rPr lang="en-US" altLang="zh-CN" dirty="0" err="1">
                <a:solidFill>
                  <a:schemeClr val="accent4"/>
                </a:solidFill>
                <a:latin typeface="Courier New" pitchFamily="49" charset="0"/>
                <a:ea typeface="宋体" charset="-122"/>
              </a:rPr>
              <a:t>deleteMin</a:t>
            </a:r>
            <a:endParaRPr lang="en-US" altLang="zh-CN" dirty="0">
              <a:solidFill>
                <a:schemeClr val="accent4"/>
              </a:solidFill>
              <a:ea typeface="宋体" charset="-122"/>
            </a:endParaRPr>
          </a:p>
          <a:p>
            <a:pPr lvl="2"/>
            <a:r>
              <a:rPr lang="en-US" altLang="zh-CN" dirty="0">
                <a:ea typeface="宋体" charset="-122"/>
              </a:rPr>
              <a:t>finds, returns and removes the minimum elements in the priority queue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Applications: external sorting, greedy algorithms</a:t>
            </a:r>
          </a:p>
          <a:p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043238" y="4114800"/>
            <a:ext cx="2970212" cy="1143000"/>
          </a:xfrm>
          <a:prstGeom prst="rect">
            <a:avLst/>
          </a:prstGeom>
          <a:solidFill>
            <a:schemeClr val="bg2">
              <a:lumMod val="75000"/>
            </a:schemeClr>
          </a:solidFill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Priority Queue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295400" y="4267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 err="1">
                <a:solidFill>
                  <a:schemeClr val="folHlink"/>
                </a:solidFill>
                <a:latin typeface="+mn-lt"/>
              </a:rPr>
              <a:t>deleteMin</a:t>
            </a:r>
            <a:endParaRPr lang="en-US" altLang="zh-CN" sz="2400" dirty="0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553200" y="4267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  <a:latin typeface="+mn-lt"/>
              </a:rPr>
              <a:t>insert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1066800" y="4724400"/>
            <a:ext cx="1828800" cy="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6096000" y="4724400"/>
            <a:ext cx="1828800" cy="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 type="none" w="sm" len="sm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2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or Array?</a:t>
            </a:r>
          </a:p>
          <a:p>
            <a:pPr lvl="1"/>
            <a:r>
              <a:rPr lang="en-US" altLang="zh-CN" dirty="0">
                <a:ea typeface="宋体" charset="-122"/>
              </a:rPr>
              <a:t>insert: O(1)</a:t>
            </a:r>
          </a:p>
          <a:p>
            <a:pPr lvl="1"/>
            <a:r>
              <a:rPr lang="en-US" altLang="zh-CN" dirty="0" err="1">
                <a:solidFill>
                  <a:schemeClr val="accent4"/>
                </a:solidFill>
                <a:ea typeface="宋体" charset="-122"/>
              </a:rPr>
              <a:t>deleteMin</a:t>
            </a:r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: O(n)</a:t>
            </a:r>
          </a:p>
          <a:p>
            <a:endParaRPr lang="en-US" dirty="0"/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insert: </a:t>
            </a:r>
            <a:r>
              <a:rPr lang="en-US" dirty="0">
                <a:solidFill>
                  <a:schemeClr val="accent4"/>
                </a:solidFill>
              </a:rPr>
              <a:t>O(log(n))</a:t>
            </a:r>
          </a:p>
          <a:p>
            <a:pPr lvl="1"/>
            <a:r>
              <a:rPr lang="en-US" dirty="0" err="1"/>
              <a:t>deleteMin</a:t>
            </a:r>
            <a:r>
              <a:rPr lang="en-US" dirty="0"/>
              <a:t>: </a:t>
            </a:r>
            <a:r>
              <a:rPr lang="en-US" dirty="0">
                <a:solidFill>
                  <a:schemeClr val="accent4"/>
                </a:solidFill>
              </a:rPr>
              <a:t>O(log(n))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58428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AutoShape 8" descr="Image result for snai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Image result for snai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entagon 12"/>
          <p:cNvSpPr/>
          <p:nvPr/>
        </p:nvSpPr>
        <p:spPr>
          <a:xfrm flipH="1">
            <a:off x="4114799" y="2667000"/>
            <a:ext cx="2057400" cy="680915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Too Slow</a:t>
            </a:r>
          </a:p>
        </p:txBody>
      </p:sp>
    </p:spTree>
    <p:extLst>
      <p:ext uri="{BB962C8B-B14F-4D97-AF65-F5344CB8AC3E}">
        <p14:creationId xmlns:p14="http://schemas.microsoft.com/office/powerpoint/2010/main" val="373367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Implementation: 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54129" y="-152400"/>
            <a:ext cx="5365671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74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Binary Trees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505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ea typeface="宋体" charset="-122"/>
              </a:rPr>
              <a:t>Has a </a:t>
            </a:r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root </a:t>
            </a:r>
            <a:r>
              <a:rPr lang="en-US" altLang="zh-CN" dirty="0">
                <a:ea typeface="宋体" charset="-122"/>
              </a:rPr>
              <a:t>at the topmost level</a:t>
            </a:r>
          </a:p>
          <a:p>
            <a:r>
              <a:rPr lang="en-US" altLang="zh-CN" dirty="0">
                <a:ea typeface="宋体" charset="-122"/>
              </a:rPr>
              <a:t>Each </a:t>
            </a:r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node </a:t>
            </a:r>
            <a:r>
              <a:rPr lang="en-US" altLang="zh-CN" dirty="0">
                <a:ea typeface="宋体" charset="-122"/>
              </a:rPr>
              <a:t>has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charset="-122"/>
              </a:rPr>
              <a:t>zero, one or two </a:t>
            </a:r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children</a:t>
            </a:r>
          </a:p>
          <a:p>
            <a:r>
              <a:rPr lang="en-US" altLang="zh-CN" dirty="0">
                <a:ea typeface="宋体" charset="-122"/>
              </a:rPr>
              <a:t>A node that has no child is called a </a:t>
            </a:r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leaf</a:t>
            </a:r>
          </a:p>
          <a:p>
            <a:r>
              <a:rPr lang="en-US" altLang="zh-CN" dirty="0">
                <a:ea typeface="宋体" charset="-122"/>
              </a:rPr>
              <a:t>For a node x, we denote the </a:t>
            </a:r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left child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right child </a:t>
            </a:r>
            <a:r>
              <a:rPr lang="en-US" altLang="zh-CN" dirty="0">
                <a:ea typeface="宋体" charset="-122"/>
              </a:rPr>
              <a:t>and the </a:t>
            </a:r>
            <a:r>
              <a:rPr lang="en-US" altLang="zh-CN" dirty="0">
                <a:solidFill>
                  <a:schemeClr val="accent4"/>
                </a:solidFill>
                <a:ea typeface="宋体" charset="-122"/>
              </a:rPr>
              <a:t>parent </a:t>
            </a:r>
            <a:r>
              <a:rPr lang="en-US" altLang="zh-CN" dirty="0">
                <a:ea typeface="宋体" charset="-122"/>
              </a:rPr>
              <a:t>of x as left(x), right(x) and parent(x), respectively.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Oval 13"/>
          <p:cNvSpPr>
            <a:spLocks noChangeArrowheads="1"/>
          </p:cNvSpPr>
          <p:nvPr/>
        </p:nvSpPr>
        <p:spPr bwMode="auto">
          <a:xfrm>
            <a:off x="6535417" y="2114490"/>
            <a:ext cx="381000" cy="3810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7678417" y="2647890"/>
            <a:ext cx="381000" cy="3810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5392417" y="2647890"/>
            <a:ext cx="381000" cy="3810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4935217" y="3403570"/>
            <a:ext cx="381000" cy="381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  <a:round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5925817" y="3409890"/>
            <a:ext cx="381000" cy="3810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4478017" y="4095690"/>
            <a:ext cx="381000" cy="3810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5392417" y="4095690"/>
            <a:ext cx="381000" cy="3810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6535417" y="4095690"/>
            <a:ext cx="381000" cy="3810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6078217" y="4781490"/>
            <a:ext cx="381000" cy="3810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7252967" y="3409890"/>
            <a:ext cx="381000" cy="3810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8211817" y="3409890"/>
            <a:ext cx="381000" cy="3810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6423342" y="1752600"/>
            <a:ext cx="6632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  <a:ea typeface="+mn-ea"/>
              </a:rPr>
              <a:t>root</a:t>
            </a:r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7159582" y="3775015"/>
            <a:ext cx="5950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  <a:ea typeface="+mn-ea"/>
              </a:rPr>
              <a:t>leaf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8150182" y="3775015"/>
            <a:ext cx="5950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  <a:ea typeface="+mn-ea"/>
              </a:rPr>
              <a:t>leaf</a:t>
            </a:r>
          </a:p>
        </p:txBody>
      </p:sp>
      <p:sp>
        <p:nvSpPr>
          <p:cNvPr id="31" name="Text Box 37"/>
          <p:cNvSpPr txBox="1">
            <a:spLocks noChangeArrowheads="1"/>
          </p:cNvSpPr>
          <p:nvPr/>
        </p:nvSpPr>
        <p:spPr bwMode="auto">
          <a:xfrm>
            <a:off x="6002017" y="5162490"/>
            <a:ext cx="5950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  <a:ea typeface="+mn-ea"/>
              </a:rPr>
              <a:t>leaf</a:t>
            </a: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4267200" y="4476690"/>
            <a:ext cx="8204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  <a:ea typeface="+mn-ea"/>
              </a:rPr>
              <a:t>left(x)</a:t>
            </a:r>
          </a:p>
        </p:txBody>
      </p: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5163817" y="4476690"/>
            <a:ext cx="1029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  <a:ea typeface="+mn-ea"/>
              </a:rPr>
              <a:t>right(x)</a:t>
            </a: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4953000" y="2266890"/>
            <a:ext cx="12066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000" dirty="0">
                <a:solidFill>
                  <a:schemeClr val="accent4"/>
                </a:solidFill>
                <a:latin typeface="+mn-lt"/>
                <a:ea typeface="+mn-ea"/>
              </a:rPr>
              <a:t>parent(x)</a:t>
            </a:r>
          </a:p>
        </p:txBody>
      </p:sp>
      <p:cxnSp>
        <p:nvCxnSpPr>
          <p:cNvPr id="37" name="Straight Connector 36"/>
          <p:cNvCxnSpPr>
            <a:stCxn id="7" idx="3"/>
            <a:endCxn id="9" idx="7"/>
          </p:cNvCxnSpPr>
          <p:nvPr/>
        </p:nvCxnSpPr>
        <p:spPr>
          <a:xfrm flipH="1">
            <a:off x="5717621" y="2439694"/>
            <a:ext cx="873592" cy="26399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5"/>
            <a:endCxn id="8" idx="1"/>
          </p:cNvCxnSpPr>
          <p:nvPr/>
        </p:nvCxnSpPr>
        <p:spPr>
          <a:xfrm>
            <a:off x="6860621" y="2439694"/>
            <a:ext cx="873592" cy="26399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10" idx="7"/>
          </p:cNvCxnSpPr>
          <p:nvPr/>
        </p:nvCxnSpPr>
        <p:spPr>
          <a:xfrm flipH="1">
            <a:off x="5260421" y="2973094"/>
            <a:ext cx="187792" cy="48627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9" idx="5"/>
            <a:endCxn id="11" idx="1"/>
          </p:cNvCxnSpPr>
          <p:nvPr/>
        </p:nvCxnSpPr>
        <p:spPr>
          <a:xfrm>
            <a:off x="5717621" y="2973094"/>
            <a:ext cx="263992" cy="49259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0" idx="3"/>
            <a:endCxn id="12" idx="7"/>
          </p:cNvCxnSpPr>
          <p:nvPr/>
        </p:nvCxnSpPr>
        <p:spPr>
          <a:xfrm flipH="1">
            <a:off x="4803221" y="3728774"/>
            <a:ext cx="187792" cy="42271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0" idx="5"/>
            <a:endCxn id="13" idx="1"/>
          </p:cNvCxnSpPr>
          <p:nvPr/>
        </p:nvCxnSpPr>
        <p:spPr>
          <a:xfrm>
            <a:off x="5260421" y="3728774"/>
            <a:ext cx="187792" cy="42271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1" idx="5"/>
            <a:endCxn id="14" idx="1"/>
          </p:cNvCxnSpPr>
          <p:nvPr/>
        </p:nvCxnSpPr>
        <p:spPr>
          <a:xfrm>
            <a:off x="6251021" y="3735094"/>
            <a:ext cx="340192" cy="41639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3"/>
            <a:endCxn id="15" idx="7"/>
          </p:cNvCxnSpPr>
          <p:nvPr/>
        </p:nvCxnSpPr>
        <p:spPr>
          <a:xfrm flipH="1">
            <a:off x="6403421" y="4420894"/>
            <a:ext cx="187792" cy="41639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" idx="3"/>
            <a:endCxn id="16" idx="7"/>
          </p:cNvCxnSpPr>
          <p:nvPr/>
        </p:nvCxnSpPr>
        <p:spPr>
          <a:xfrm flipH="1">
            <a:off x="7578171" y="2973094"/>
            <a:ext cx="156042" cy="49259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8" idx="5"/>
            <a:endCxn id="17" idx="1"/>
          </p:cNvCxnSpPr>
          <p:nvPr/>
        </p:nvCxnSpPr>
        <p:spPr>
          <a:xfrm>
            <a:off x="8003621" y="2973094"/>
            <a:ext cx="263992" cy="49259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24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DCB6-BE45-4C01-A62E-E88D3BC9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 Height (Depth)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6D4F-9ED9-4946-965E-40EF69BE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525963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number of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edges</a:t>
            </a:r>
            <a:r>
              <a:rPr lang="en-US" altLang="zh-CN" dirty="0">
                <a:ea typeface="宋体" panose="02010600030101010101" pitchFamily="2" charset="-122"/>
              </a:rPr>
              <a:t> on the </a:t>
            </a:r>
            <a:r>
              <a:rPr lang="en-US" altLang="zh-CN" dirty="0">
                <a:solidFill>
                  <a:schemeClr val="accent4"/>
                </a:solidFill>
                <a:ea typeface="宋体" panose="02010600030101010101" pitchFamily="2" charset="-122"/>
              </a:rPr>
              <a:t>longest</a:t>
            </a:r>
            <a:r>
              <a:rPr lang="en-US" altLang="zh-CN" dirty="0">
                <a:ea typeface="宋体" panose="02010600030101010101" pitchFamily="2" charset="-122"/>
              </a:rPr>
              <a:t> path from the root to a leaf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E212-F65F-4CC9-9431-F4E89BCB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CF345DC1-132E-47F8-819E-985381CD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417" y="211449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9A3D3450-799F-4E02-9D5F-952E5FFA6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647890"/>
            <a:ext cx="381000" cy="3810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F56C57E3-FAA2-4732-9799-FC6E19DFA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64789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DA174497-DCA1-484A-87F3-8E01A798E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217" y="3403570"/>
            <a:ext cx="381000" cy="3810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zh-CN" dirty="0">
              <a:solidFill>
                <a:schemeClr val="accent4"/>
              </a:solidFill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61A9D843-3FEA-4C12-8BB6-BB4971676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40989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65281A69-1C40-4640-AD52-9A783780D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017" y="4095690"/>
            <a:ext cx="381000" cy="3810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4557F8E9-7735-4BC8-B1C9-C29ACFDE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417" y="4095690"/>
            <a:ext cx="381000" cy="3810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12" name="Oval 20">
            <a:extLst>
              <a:ext uri="{FF2B5EF4-FFF2-40B4-BE49-F238E27FC236}">
                <a16:creationId xmlns:a16="http://schemas.microsoft.com/office/drawing/2014/main" id="{8422663C-1B4D-457D-A357-97A7BD9A1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09569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13" name="Oval 21">
            <a:extLst>
              <a:ext uri="{FF2B5EF4-FFF2-40B4-BE49-F238E27FC236}">
                <a16:creationId xmlns:a16="http://schemas.microsoft.com/office/drawing/2014/main" id="{88D1B1CE-89A9-4A5B-B898-58957716D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217" y="4781490"/>
            <a:ext cx="381000" cy="381000"/>
          </a:xfrm>
          <a:prstGeom prst="ellipse">
            <a:avLst/>
          </a:prstGeom>
          <a:solidFill>
            <a:schemeClr val="accent4"/>
          </a:solidFill>
          <a:ln w="317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14" name="Oval 22">
            <a:extLst>
              <a:ext uri="{FF2B5EF4-FFF2-40B4-BE49-F238E27FC236}">
                <a16:creationId xmlns:a16="http://schemas.microsoft.com/office/drawing/2014/main" id="{BD0FB2DB-C80D-4687-ABEA-78BF88353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09890"/>
            <a:ext cx="381000" cy="3810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sp>
        <p:nvSpPr>
          <p:cNvPr id="15" name="Oval 23">
            <a:extLst>
              <a:ext uri="{FF2B5EF4-FFF2-40B4-BE49-F238E27FC236}">
                <a16:creationId xmlns:a16="http://schemas.microsoft.com/office/drawing/2014/main" id="{CE592404-FADA-4457-997B-BC332BCE3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409890"/>
            <a:ext cx="381000" cy="3810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chemeClr val="accent4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4071A8-7DAD-42DE-9EAE-0061A1FF425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811604" y="2439694"/>
            <a:ext cx="779609" cy="263992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B697DF-991B-4688-A111-1AFFF075D8FF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6860621" y="2439694"/>
            <a:ext cx="815175" cy="26399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CFDED5-831D-4F4A-BA7C-A46BD5BD42B5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5125717" y="2973094"/>
            <a:ext cx="416479" cy="43047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845336-1E31-4FD5-B6D3-DC335963382B}"/>
              </a:ext>
            </a:extLst>
          </p:cNvPr>
          <p:cNvCxnSpPr>
            <a:stCxn id="7" idx="5"/>
            <a:endCxn id="9" idx="0"/>
          </p:cNvCxnSpPr>
          <p:nvPr/>
        </p:nvCxnSpPr>
        <p:spPr>
          <a:xfrm>
            <a:off x="5811604" y="2973094"/>
            <a:ext cx="398696" cy="436796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97516D-658F-4628-B42B-940B21C3F354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4668517" y="3728774"/>
            <a:ext cx="322496" cy="36691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7CAE1-18F0-4AD6-9D42-3B2F80C6EC29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5260421" y="3728774"/>
            <a:ext cx="322496" cy="36691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068948-F817-43BB-BED1-206FEBD6BCEF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6345004" y="3735094"/>
            <a:ext cx="322496" cy="360596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97BFA5-C8C5-48EC-B98F-2B70F6D1D5BF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 flipH="1">
            <a:off x="6268717" y="4420894"/>
            <a:ext cx="264079" cy="360596"/>
          </a:xfrm>
          <a:prstGeom prst="line">
            <a:avLst/>
          </a:prstGeom>
          <a:ln w="3175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5371E0-DA3B-4C58-B2FC-8992C3025A3C}"/>
              </a:ext>
            </a:extLst>
          </p:cNvPr>
          <p:cNvCxnSpPr>
            <a:stCxn id="6" idx="3"/>
            <a:endCxn id="14" idx="0"/>
          </p:cNvCxnSpPr>
          <p:nvPr/>
        </p:nvCxnSpPr>
        <p:spPr>
          <a:xfrm flipH="1">
            <a:off x="7353300" y="2973094"/>
            <a:ext cx="322496" cy="4367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EA16C8-4D5A-456E-99E9-615A72BE4648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7945204" y="2973094"/>
            <a:ext cx="398696" cy="43679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1">
            <a:extLst>
              <a:ext uri="{FF2B5EF4-FFF2-40B4-BE49-F238E27FC236}">
                <a16:creationId xmlns:a16="http://schemas.microsoft.com/office/drawing/2014/main" id="{6FC3D23C-27D5-4865-AA13-79F71690B419}"/>
              </a:ext>
            </a:extLst>
          </p:cNvPr>
          <p:cNvSpPr/>
          <p:nvPr/>
        </p:nvSpPr>
        <p:spPr>
          <a:xfrm>
            <a:off x="4572001" y="5467290"/>
            <a:ext cx="4020816" cy="5575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0" tIns="0" rIns="0" bIns="0" anchor="ctr">
            <a:noAutofit/>
          </a:bodyPr>
          <a:lstStyle/>
          <a:p>
            <a:pPr lvl="1"/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height = depth = 4</a:t>
            </a:r>
            <a:endParaRPr lang="en-US" altLang="zh-CN" sz="3600" b="1" dirty="0">
              <a:solidFill>
                <a:schemeClr val="bg2">
                  <a:lumMod val="75000"/>
                </a:schemeClr>
              </a:solidFill>
              <a:latin typeface="+mj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969693"/>
      </p:ext>
    </p:extLst>
  </p:cSld>
  <p:clrMapOvr>
    <a:masterClrMapping/>
  </p:clrMapOvr>
</p:sld>
</file>

<file path=ppt/theme/theme1.xml><?xml version="1.0" encoding="utf-8"?>
<a:theme xmlns:a="http://schemas.openxmlformats.org/drawingml/2006/main" name="知识图谱及其应用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00"/>
      </a:accent1>
      <a:accent2>
        <a:srgbClr val="C0504D"/>
      </a:accent2>
      <a:accent3>
        <a:srgbClr val="4F79FF"/>
      </a:accent3>
      <a:accent4>
        <a:srgbClr val="6699FF"/>
      </a:accent4>
      <a:accent5>
        <a:srgbClr val="4BACC6"/>
      </a:accent5>
      <a:accent6>
        <a:srgbClr val="548DD4"/>
      </a:accent6>
      <a:hlink>
        <a:srgbClr val="4F81BD"/>
      </a:hlink>
      <a:folHlink>
        <a:srgbClr val="C2BB93"/>
      </a:folHlink>
    </a:clrScheme>
    <a:fontScheme name="Custom 1">
      <a:majorFont>
        <a:latin typeface="Verdana"/>
        <a:ea typeface=""/>
        <a:cs typeface=""/>
      </a:majorFont>
      <a:minorFont>
        <a:latin typeface="微软雅黑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Lec0 - Introduction</Template>
  <TotalTime>3493</TotalTime>
  <Words>2039</Words>
  <Application>Microsoft Office PowerPoint</Application>
  <PresentationFormat>On-screen Show (4:3)</PresentationFormat>
  <Paragraphs>650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Monotype Sorts</vt:lpstr>
      <vt:lpstr>宋体</vt:lpstr>
      <vt:lpstr>微软雅黑</vt:lpstr>
      <vt:lpstr>微软雅黑 Light</vt:lpstr>
      <vt:lpstr>Arial</vt:lpstr>
      <vt:lpstr>Calibri</vt:lpstr>
      <vt:lpstr>Courier New</vt:lpstr>
      <vt:lpstr>Verdana</vt:lpstr>
      <vt:lpstr>知识图谱及其应用</vt:lpstr>
      <vt:lpstr>Data Structures and Algorithms</vt:lpstr>
      <vt:lpstr>Outline</vt:lpstr>
      <vt:lpstr>Motivating Example</vt:lpstr>
      <vt:lpstr>Priority Queue</vt:lpstr>
      <vt:lpstr>Priority Queue</vt:lpstr>
      <vt:lpstr>Implementation</vt:lpstr>
      <vt:lpstr>Implementation:  Trees</vt:lpstr>
      <vt:lpstr>Background: Binary Trees</vt:lpstr>
      <vt:lpstr>Tree Height (Depth)</vt:lpstr>
      <vt:lpstr>Perfect Binary Trees</vt:lpstr>
      <vt:lpstr>Property</vt:lpstr>
      <vt:lpstr>Given the number of nodes (data size):</vt:lpstr>
      <vt:lpstr>Binary heaps</vt:lpstr>
      <vt:lpstr>Binary Heap</vt:lpstr>
      <vt:lpstr>Property</vt:lpstr>
      <vt:lpstr>Array Implementation of Binary Heaps</vt:lpstr>
      <vt:lpstr>Implementation Flow</vt:lpstr>
      <vt:lpstr>A MINIMUM priority queue has</vt:lpstr>
      <vt:lpstr>PowerPoint Presentation</vt:lpstr>
      <vt:lpstr>Heap Properties</vt:lpstr>
      <vt:lpstr>Heap Implementation</vt:lpstr>
      <vt:lpstr>Insertion</vt:lpstr>
      <vt:lpstr>An Implementation Trick</vt:lpstr>
      <vt:lpstr>Insertion Complexity</vt:lpstr>
      <vt:lpstr>Insertion Pseudo Code</vt:lpstr>
      <vt:lpstr>deleteMin</vt:lpstr>
      <vt:lpstr>deleteMin Example</vt:lpstr>
      <vt:lpstr>deleteMin Example</vt:lpstr>
      <vt:lpstr>Hole trick</vt:lpstr>
      <vt:lpstr>deleteMin Pseudo Code</vt:lpstr>
      <vt:lpstr>Heapsort</vt:lpstr>
      <vt:lpstr>Heapsort</vt:lpstr>
      <vt:lpstr>Can we do better?</vt:lpstr>
      <vt:lpstr>Heapsort: No Extra Storage</vt:lpstr>
      <vt:lpstr>Example: Heap Build-up</vt:lpstr>
      <vt:lpstr>Example: Heap Build-up</vt:lpstr>
      <vt:lpstr>Example:  deteleMax</vt:lpstr>
      <vt:lpstr>Example:  deteleMax</vt:lpstr>
      <vt:lpstr>Heapsort Pseudo Code</vt:lpstr>
      <vt:lpstr>Task</vt:lpstr>
      <vt:lpstr>Methods</vt:lpstr>
      <vt:lpstr>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 Lecture 1: C</dc:title>
  <dc:creator>UIC</dc:creator>
  <cp:lastModifiedBy>UIC</cp:lastModifiedBy>
  <cp:revision>356</cp:revision>
  <dcterms:created xsi:type="dcterms:W3CDTF">2006-08-16T00:00:00Z</dcterms:created>
  <dcterms:modified xsi:type="dcterms:W3CDTF">2023-06-30T03:58:33Z</dcterms:modified>
</cp:coreProperties>
</file>