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386" r:id="rId2"/>
    <p:sldId id="416" r:id="rId3"/>
    <p:sldId id="474" r:id="rId4"/>
    <p:sldId id="451" r:id="rId5"/>
    <p:sldId id="452" r:id="rId6"/>
    <p:sldId id="260" r:id="rId7"/>
    <p:sldId id="453" r:id="rId8"/>
    <p:sldId id="341" r:id="rId9"/>
    <p:sldId id="454" r:id="rId10"/>
    <p:sldId id="334" r:id="rId11"/>
    <p:sldId id="263" r:id="rId12"/>
    <p:sldId id="455" r:id="rId13"/>
    <p:sldId id="266" r:id="rId14"/>
    <p:sldId id="456" r:id="rId15"/>
    <p:sldId id="338" r:id="rId16"/>
    <p:sldId id="457" r:id="rId17"/>
    <p:sldId id="458" r:id="rId18"/>
    <p:sldId id="339" r:id="rId19"/>
    <p:sldId id="473" r:id="rId20"/>
    <p:sldId id="462" r:id="rId21"/>
    <p:sldId id="337" r:id="rId22"/>
    <p:sldId id="340" r:id="rId23"/>
    <p:sldId id="459" r:id="rId24"/>
    <p:sldId id="461" r:id="rId25"/>
    <p:sldId id="463" r:id="rId26"/>
    <p:sldId id="475" r:id="rId27"/>
    <p:sldId id="465" r:id="rId28"/>
    <p:sldId id="466" r:id="rId29"/>
    <p:sldId id="476" r:id="rId30"/>
    <p:sldId id="477" r:id="rId31"/>
    <p:sldId id="471" r:id="rId32"/>
    <p:sldId id="470" r:id="rId33"/>
    <p:sldId id="47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2FF"/>
    <a:srgbClr val="6699FF"/>
    <a:srgbClr val="F9C7D2"/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6532" autoAdjust="0"/>
  </p:normalViewPr>
  <p:slideViewPr>
    <p:cSldViewPr>
      <p:cViewPr varScale="1">
        <p:scale>
          <a:sx n="162" d="100"/>
          <a:sy n="162" d="100"/>
        </p:scale>
        <p:origin x="433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3F9D-0BE7-4D95-AB29-6EF42525F0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DCDC2-C1D2-44CB-8970-27B4CFF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C5788F8-7358-45E9-9B54-81B5C4DBD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888ABD1-B92A-482A-AAAF-BAE162B28204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6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BDAB030-1560-4D03-AB57-AC9D52886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09866FF-47E2-4B0F-9278-673F5C697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F744EC8-018B-41A6-8188-B95E22FD0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0A3A51-5F37-4356-B712-9C239FCA6BCF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22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CB87DE7-DC3A-4CE3-B8CF-FC520BF86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96B1147-1C5C-40AF-B4FD-676B176B2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1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6E6D8A8-FDB9-41A4-83CF-ECA31278D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03017D-8691-4B51-8FE0-AB3167C9C632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8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2997BE7-A52A-4D4F-93BA-6A9DA61CE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6F41FB3-9B95-4FDE-A12C-AADD058EE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2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81131A9-E493-47CC-B420-DD8E20A4B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58463C-B048-497B-A3A1-6CE866198648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10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17439B8-0A97-4EDA-8DC6-37AD3EE66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19890A2-37AC-4A83-AAF2-336AC7B7F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5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BF66A77-4C64-4A4A-BE71-3662DBA1B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89AD3D-6ADD-4F83-B998-1E503E79BEF9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11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628BBDF-3A1D-4DA5-908F-32E58EB64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CD1651F-5C08-49F2-AFBC-946D8EF82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2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107EEDA-1172-4214-8B85-4C19993E6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2BC83F-30B1-43D8-829E-D8103ED56B1C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13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8957D98-891D-4A1F-A331-5B0B00445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2A97007-31DD-4787-98FA-9FCE39A60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3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AB4E873-BA8B-4AC7-BDBA-B24457DAA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7C8319-32FE-45FF-A8DF-B64DAB9CE962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15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811318B-0922-43FA-952B-6BD23DD8F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288B619-2E9B-4DA8-9DA7-393A6BAD1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9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98B201B-7623-4CB2-A376-BBE236B80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462DAA-C0CA-40B3-8727-6E0AA62A80F0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18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1A0597C-95A8-4721-8CBB-421DFB1B1B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817DFCE-EA6C-46A6-9D38-BAAD32091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1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F744EC8-018B-41A6-8188-B95E22FD0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0A3A51-5F37-4356-B712-9C239FCA6BCF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19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CB87DE7-DC3A-4CE3-B8CF-FC520BF86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96B1147-1C5C-40AF-B4FD-676B176B2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5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F6E015A-E5EF-4CB2-A525-5F7BF19152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F2DDBE-175C-49CF-9CB4-93D5FA33F5F0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21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9863ED8-DBE3-4071-AA48-5B28CC7D0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D7B1854-5BF6-4231-A1CE-A76D76503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6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DF89-E4F3-4BFA-B42F-4E80589868C1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E81-1986-4E83-9788-66B9843C6A1E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9AD-D1CE-41D6-AD57-597DFD51282C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D4D10-2DE7-4170-BD17-3E1291D086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89AEC-E90D-4969-83AF-10E15B1951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C65C7-9BED-4E30-9D31-8196063732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43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6185-8024-4063-9CC4-02C7AD9AABE3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23C-E03E-44E9-9B54-5F52A2B248C5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2B9E-9197-4280-BCC2-7524C8F0E4DC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642B-30EB-4ADF-942D-A837FC83D89C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6F49-EC35-4532-A39A-BBEC21349ACA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16F7-9770-44E4-9772-AC5FAACEEA5D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F736-47C1-4197-AAA5-93D43FC93E2F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86A-FBB6-40AA-B05D-D7971203913C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6F6A-5C22-42DC-A203-38573AE4245C}" type="datetime1">
              <a:rPr lang="en-US" altLang="zh-CN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447801"/>
            <a:ext cx="9144000" cy="838200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9144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2438400"/>
            <a:ext cx="541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Binary Search Trees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3576935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9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6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7E1B987-D962-415E-8FA9-4434EFDFC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4000" dirty="0">
                <a:ea typeface="新細明體" panose="02020500000000000000" pitchFamily="18" charset="-120"/>
              </a:rPr>
              <a:t>Pre-order Traversal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6CE6582-954F-4FF1-BB59-0F817835A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868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node, left, right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prefix</a:t>
            </a:r>
            <a:r>
              <a:rPr lang="en-US" altLang="zh-TW" sz="2400" dirty="0">
                <a:ea typeface="新細明體" panose="02020500000000000000" pitchFamily="18" charset="-120"/>
              </a:rPr>
              <a:t> expression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++a*</a:t>
            </a:r>
            <a:r>
              <a:rPr lang="en-US" altLang="zh-TW" dirty="0" err="1">
                <a:ea typeface="新細明體" panose="02020500000000000000" pitchFamily="18" charset="-120"/>
              </a:rPr>
              <a:t>bc</a:t>
            </a:r>
            <a:r>
              <a:rPr lang="en-US" altLang="zh-TW" dirty="0">
                <a:ea typeface="新細明體" panose="02020500000000000000" pitchFamily="18" charset="-120"/>
              </a:rPr>
              <a:t>*+*</a:t>
            </a:r>
            <a:r>
              <a:rPr lang="en-US" altLang="zh-TW" dirty="0" err="1">
                <a:ea typeface="新細明體" panose="02020500000000000000" pitchFamily="18" charset="-120"/>
              </a:rPr>
              <a:t>defg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21531" name="Group 21530">
            <a:extLst>
              <a:ext uri="{FF2B5EF4-FFF2-40B4-BE49-F238E27FC236}">
                <a16:creationId xmlns:a16="http://schemas.microsoft.com/office/drawing/2014/main" id="{A5D402CD-448E-45F9-860D-59806568E8F3}"/>
              </a:ext>
            </a:extLst>
          </p:cNvPr>
          <p:cNvGrpSpPr/>
          <p:nvPr/>
        </p:nvGrpSpPr>
        <p:grpSpPr>
          <a:xfrm>
            <a:off x="2362200" y="2931353"/>
            <a:ext cx="4677434" cy="3652009"/>
            <a:chOff x="2736157" y="3048000"/>
            <a:chExt cx="4677434" cy="3652009"/>
          </a:xfrm>
        </p:grpSpPr>
        <p:grpSp>
          <p:nvGrpSpPr>
            <p:cNvPr id="21530" name="Group 21529">
              <a:extLst>
                <a:ext uri="{FF2B5EF4-FFF2-40B4-BE49-F238E27FC236}">
                  <a16:creationId xmlns:a16="http://schemas.microsoft.com/office/drawing/2014/main" id="{7ADE8F4F-0B4F-4313-9C60-8B442FF05E5D}"/>
                </a:ext>
              </a:extLst>
            </p:cNvPr>
            <p:cNvGrpSpPr/>
            <p:nvPr/>
          </p:nvGrpSpPr>
          <p:grpSpPr>
            <a:xfrm>
              <a:off x="2826974" y="3048000"/>
              <a:ext cx="4495800" cy="3200400"/>
              <a:chOff x="2590800" y="3048000"/>
              <a:chExt cx="4495800" cy="3200400"/>
            </a:xfrm>
          </p:grpSpPr>
          <p:sp>
            <p:nvSpPr>
              <p:cNvPr id="6" name="Oval 13">
                <a:extLst>
                  <a:ext uri="{FF2B5EF4-FFF2-40B4-BE49-F238E27FC236}">
                    <a16:creationId xmlns:a16="http://schemas.microsoft.com/office/drawing/2014/main" id="{1E7FD69C-F6B1-4F0C-8EAD-920B071F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200" y="30480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A5F566A-5012-485C-AFAF-3B627227FDDC}"/>
                  </a:ext>
                </a:extLst>
              </p:cNvPr>
              <p:cNvCxnSpPr>
                <a:cxnSpLocks/>
                <a:stCxn id="6" idx="4"/>
                <a:endCxn id="8" idx="0"/>
              </p:cNvCxnSpPr>
              <p:nvPr/>
            </p:nvCxnSpPr>
            <p:spPr>
              <a:xfrm flipH="1">
                <a:off x="3467100" y="3429000"/>
                <a:ext cx="1371600" cy="26573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13">
                <a:extLst>
                  <a:ext uri="{FF2B5EF4-FFF2-40B4-BE49-F238E27FC236}">
                    <a16:creationId xmlns:a16="http://schemas.microsoft.com/office/drawing/2014/main" id="{1B8469AA-2429-47BA-A2D0-FFA1EF2AF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3694734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6B3F26-4420-4C22-9C9C-B102794A6DAB}"/>
                  </a:ext>
                </a:extLst>
              </p:cNvPr>
              <p:cNvCxnSpPr>
                <a:cxnSpLocks/>
                <a:stCxn id="6" idx="4"/>
                <a:endCxn id="10" idx="0"/>
              </p:cNvCxnSpPr>
              <p:nvPr/>
            </p:nvCxnSpPr>
            <p:spPr>
              <a:xfrm>
                <a:off x="4838700" y="3429000"/>
                <a:ext cx="1371600" cy="266457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5CF1FE3-D087-4CB3-BADE-D9A55486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3695457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8055736-8695-44EF-9CA4-828FEEE921E4}"/>
                  </a:ext>
                </a:extLst>
              </p:cNvPr>
              <p:cNvCxnSpPr>
                <a:cxnSpLocks/>
                <a:stCxn id="8" idx="4"/>
                <a:endCxn id="12" idx="0"/>
              </p:cNvCxnSpPr>
              <p:nvPr/>
            </p:nvCxnSpPr>
            <p:spPr>
              <a:xfrm flipH="1">
                <a:off x="2781300" y="4075734"/>
                <a:ext cx="685800" cy="343866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8FE7B2CA-A289-4629-85AE-3CE1D1F23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160D810-8425-4F27-AEC2-158BF0369B13}"/>
                  </a:ext>
                </a:extLst>
              </p:cNvPr>
              <p:cNvCxnSpPr>
                <a:cxnSpLocks/>
                <a:stCxn id="8" idx="4"/>
                <a:endCxn id="14" idx="0"/>
              </p:cNvCxnSpPr>
              <p:nvPr/>
            </p:nvCxnSpPr>
            <p:spPr>
              <a:xfrm>
                <a:off x="3467100" y="4075734"/>
                <a:ext cx="685800" cy="343866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D927739-4743-4F1C-B137-0B75048AA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3F1B68F-6DB7-4336-A73D-0B7C859AA85E}"/>
                  </a:ext>
                </a:extLst>
              </p:cNvPr>
              <p:cNvCxnSpPr>
                <a:cxnSpLocks/>
                <a:stCxn id="10" idx="4"/>
                <a:endCxn id="16" idx="0"/>
              </p:cNvCxnSpPr>
              <p:nvPr/>
            </p:nvCxnSpPr>
            <p:spPr>
              <a:xfrm>
                <a:off x="6210300" y="4076457"/>
                <a:ext cx="685800" cy="343143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01D00B18-3330-465B-B6B5-C4BE23E1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BE90470-33DC-4FFB-A248-93C3EABE541A}"/>
                  </a:ext>
                </a:extLst>
              </p:cNvPr>
              <p:cNvCxnSpPr>
                <a:cxnSpLocks/>
                <a:stCxn id="14" idx="4"/>
                <a:endCxn id="18" idx="0"/>
              </p:cNvCxnSpPr>
              <p:nvPr/>
            </p:nvCxnSpPr>
            <p:spPr>
              <a:xfrm flipH="1">
                <a:off x="3848100" y="4800600"/>
                <a:ext cx="3048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6132C712-56C7-45B9-A946-B52D501B1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63E3365-68DF-425E-8793-306582282E1E}"/>
                  </a:ext>
                </a:extLst>
              </p:cNvPr>
              <p:cNvCxnSpPr>
                <a:cxnSpLocks/>
                <a:stCxn id="14" idx="4"/>
                <a:endCxn id="20" idx="0"/>
              </p:cNvCxnSpPr>
              <p:nvPr/>
            </p:nvCxnSpPr>
            <p:spPr>
              <a:xfrm>
                <a:off x="4152900" y="4800600"/>
                <a:ext cx="3810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B847BB-D110-4FC4-9D64-E14630A92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C9B6A92-417A-4B36-8F67-65B488BE4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1822756-252A-486F-B2EA-DD35E7EE454C}"/>
                  </a:ext>
                </a:extLst>
              </p:cNvPr>
              <p:cNvCxnSpPr>
                <a:cxnSpLocks/>
                <a:stCxn id="33" idx="4"/>
                <a:endCxn id="35" idx="0"/>
              </p:cNvCxnSpPr>
              <p:nvPr/>
            </p:nvCxnSpPr>
            <p:spPr>
              <a:xfrm flipH="1">
                <a:off x="5219700" y="4800600"/>
                <a:ext cx="3048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13">
                <a:extLst>
                  <a:ext uri="{FF2B5EF4-FFF2-40B4-BE49-F238E27FC236}">
                    <a16:creationId xmlns:a16="http://schemas.microsoft.com/office/drawing/2014/main" id="{1AD17953-9C9F-42E6-BD9C-344882184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5B01C7D-E2A1-4841-9E63-D843655108E8}"/>
                  </a:ext>
                </a:extLst>
              </p:cNvPr>
              <p:cNvCxnSpPr>
                <a:cxnSpLocks/>
                <a:stCxn id="33" idx="4"/>
                <a:endCxn id="37" idx="0"/>
              </p:cNvCxnSpPr>
              <p:nvPr/>
            </p:nvCxnSpPr>
            <p:spPr>
              <a:xfrm>
                <a:off x="5524500" y="4800600"/>
                <a:ext cx="3810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744C47-2D8B-4325-B2FF-1A42C544F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499779A-E7A6-4DC6-88A1-7965A640554B}"/>
                  </a:ext>
                </a:extLst>
              </p:cNvPr>
              <p:cNvCxnSpPr>
                <a:cxnSpLocks/>
                <a:stCxn id="10" idx="4"/>
                <a:endCxn id="33" idx="0"/>
              </p:cNvCxnSpPr>
              <p:nvPr/>
            </p:nvCxnSpPr>
            <p:spPr>
              <a:xfrm flipH="1">
                <a:off x="5524500" y="4076457"/>
                <a:ext cx="685800" cy="343143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9F2EA54-3502-4C47-8D64-ACFA35071483}"/>
                  </a:ext>
                </a:extLst>
              </p:cNvPr>
              <p:cNvCxnSpPr>
                <a:cxnSpLocks/>
                <a:stCxn id="35" idx="4"/>
                <a:endCxn id="42" idx="0"/>
              </p:cNvCxnSpPr>
              <p:nvPr/>
            </p:nvCxnSpPr>
            <p:spPr>
              <a:xfrm flipH="1">
                <a:off x="4994082" y="5486400"/>
                <a:ext cx="225618" cy="381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13">
                <a:extLst>
                  <a:ext uri="{FF2B5EF4-FFF2-40B4-BE49-F238E27FC236}">
                    <a16:creationId xmlns:a16="http://schemas.microsoft.com/office/drawing/2014/main" id="{69480B59-5AC7-4670-A13F-F4AA63CD3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582" y="5867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4BD83CC-184F-4DDB-8BF3-26306BDE12A8}"/>
                  </a:ext>
                </a:extLst>
              </p:cNvPr>
              <p:cNvCxnSpPr>
                <a:cxnSpLocks/>
                <a:stCxn id="35" idx="4"/>
                <a:endCxn id="44" idx="0"/>
              </p:cNvCxnSpPr>
              <p:nvPr/>
            </p:nvCxnSpPr>
            <p:spPr>
              <a:xfrm>
                <a:off x="5219700" y="5486400"/>
                <a:ext cx="304800" cy="381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38D5C36-D87D-4209-B91F-3B165A6E6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5867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529" name="Rectangle 21528">
              <a:extLst>
                <a:ext uri="{FF2B5EF4-FFF2-40B4-BE49-F238E27FC236}">
                  <a16:creationId xmlns:a16="http://schemas.microsoft.com/office/drawing/2014/main" id="{FA1BBB4D-F2F7-4125-98A3-ACA750F8B68A}"/>
                </a:ext>
              </a:extLst>
            </p:cNvPr>
            <p:cNvSpPr/>
            <p:nvPr/>
          </p:nvSpPr>
          <p:spPr>
            <a:xfrm>
              <a:off x="2736157" y="6330677"/>
              <a:ext cx="4677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新細明體" panose="02020500000000000000" pitchFamily="18" charset="-120"/>
                </a:rPr>
                <a:t>Expression tree for: (a + b*c) + (d*e + f) * 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44FB7-783F-4BF5-9B9C-5F63EDFF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627F8947-1FC7-44EC-81DE-A2749844E2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3886200" cy="236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新細明體" panose="02020500000000000000" pitchFamily="18" charset="-120"/>
                <a:cs typeface="+mj-cs"/>
              </a:rPr>
              <a:t>Post-order Traversal</a:t>
            </a:r>
          </a:p>
          <a:p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left, right, node</a:t>
            </a:r>
          </a:p>
          <a:p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postfix </a:t>
            </a:r>
            <a:r>
              <a:rPr lang="en-US" altLang="zh-TW" sz="2400" dirty="0">
                <a:ea typeface="新細明體" panose="02020500000000000000" pitchFamily="18" charset="-120"/>
              </a:rPr>
              <a:t>expression</a:t>
            </a:r>
          </a:p>
          <a:p>
            <a:pPr marL="457200" lvl="1" indent="0">
              <a:buNone/>
            </a:pPr>
            <a:r>
              <a:rPr lang="en-US" altLang="zh-TW" sz="2800" dirty="0" err="1">
                <a:ea typeface="新細明體" panose="02020500000000000000" pitchFamily="18" charset="-120"/>
              </a:rPr>
              <a:t>abc</a:t>
            </a:r>
            <a:r>
              <a:rPr lang="en-US" altLang="zh-TW" sz="2800" dirty="0">
                <a:ea typeface="新細明體" panose="02020500000000000000" pitchFamily="18" charset="-120"/>
              </a:rPr>
              <a:t>*+de*</a:t>
            </a:r>
            <a:r>
              <a:rPr lang="en-US" altLang="zh-TW" sz="2800" dirty="0" err="1">
                <a:ea typeface="新細明體" panose="02020500000000000000" pitchFamily="18" charset="-120"/>
              </a:rPr>
              <a:t>f+g</a:t>
            </a:r>
            <a:r>
              <a:rPr lang="en-US" altLang="zh-TW" sz="2800" dirty="0">
                <a:ea typeface="新細明體" panose="02020500000000000000" pitchFamily="18" charset="-120"/>
              </a:rPr>
              <a:t>*+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864B62F5-B56F-4172-85AD-BD64A3A0F0C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3505200"/>
            <a:ext cx="3481718" cy="2438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新細明體" panose="02020500000000000000" pitchFamily="18" charset="-120"/>
                <a:cs typeface="+mj-cs"/>
              </a:rPr>
              <a:t>In-order Traversal</a:t>
            </a:r>
          </a:p>
          <a:p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left, node, right</a:t>
            </a:r>
          </a:p>
          <a:p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infix </a:t>
            </a:r>
            <a:r>
              <a:rPr lang="en-US" altLang="zh-TW" sz="2400" dirty="0">
                <a:ea typeface="新細明體" panose="02020500000000000000" pitchFamily="18" charset="-120"/>
              </a:rPr>
              <a:t>expression</a:t>
            </a:r>
          </a:p>
          <a:p>
            <a:pPr marL="457200" lvl="1" indent="0">
              <a:buNone/>
            </a:pPr>
            <a:r>
              <a:rPr lang="en-US" altLang="zh-TW" sz="2800" dirty="0" err="1">
                <a:ea typeface="新細明體" panose="02020500000000000000" pitchFamily="18" charset="-120"/>
              </a:rPr>
              <a:t>a+b</a:t>
            </a:r>
            <a:r>
              <a:rPr lang="en-US" altLang="zh-TW" sz="2800" dirty="0">
                <a:ea typeface="新細明體" panose="02020500000000000000" pitchFamily="18" charset="-120"/>
              </a:rPr>
              <a:t>*</a:t>
            </a:r>
            <a:r>
              <a:rPr lang="en-US" altLang="zh-TW" sz="2800" dirty="0" err="1">
                <a:ea typeface="新細明體" panose="02020500000000000000" pitchFamily="18" charset="-120"/>
              </a:rPr>
              <a:t>c+d</a:t>
            </a:r>
            <a:r>
              <a:rPr lang="en-US" altLang="zh-TW" sz="2800" dirty="0">
                <a:ea typeface="新細明體" panose="02020500000000000000" pitchFamily="18" charset="-120"/>
              </a:rPr>
              <a:t>*</a:t>
            </a:r>
            <a:r>
              <a:rPr lang="en-US" altLang="zh-TW" sz="2800" dirty="0" err="1">
                <a:ea typeface="新細明體" panose="02020500000000000000" pitchFamily="18" charset="-120"/>
              </a:rPr>
              <a:t>e+f</a:t>
            </a:r>
            <a:r>
              <a:rPr lang="en-US" altLang="zh-TW" sz="2800" dirty="0">
                <a:ea typeface="新細明體" panose="02020500000000000000" pitchFamily="18" charset="-120"/>
              </a:rPr>
              <a:t>*g</a:t>
            </a: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8A89B7-D4B2-4674-A002-FA0245D47545}"/>
              </a:ext>
            </a:extLst>
          </p:cNvPr>
          <p:cNvGrpSpPr/>
          <p:nvPr/>
        </p:nvGrpSpPr>
        <p:grpSpPr>
          <a:xfrm>
            <a:off x="4267200" y="1676400"/>
            <a:ext cx="4677434" cy="3652009"/>
            <a:chOff x="2736157" y="3048000"/>
            <a:chExt cx="4677434" cy="36520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651E73-F0E4-4CD2-9D0C-A548C4307758}"/>
                </a:ext>
              </a:extLst>
            </p:cNvPr>
            <p:cNvGrpSpPr/>
            <p:nvPr/>
          </p:nvGrpSpPr>
          <p:grpSpPr>
            <a:xfrm>
              <a:off x="2826974" y="3048000"/>
              <a:ext cx="4495800" cy="3200400"/>
              <a:chOff x="2590800" y="3048000"/>
              <a:chExt cx="4495800" cy="3200400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F8D892B7-C640-45FE-9D68-191F90ACB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200" y="30480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859B6B9-FD60-4CB5-9AE4-ED5F0ABCBF47}"/>
                  </a:ext>
                </a:extLst>
              </p:cNvPr>
              <p:cNvCxnSpPr>
                <a:cxnSpLocks/>
                <a:stCxn id="12" idx="4"/>
                <a:endCxn id="14" idx="0"/>
              </p:cNvCxnSpPr>
              <p:nvPr/>
            </p:nvCxnSpPr>
            <p:spPr>
              <a:xfrm flipH="1">
                <a:off x="3467100" y="3429000"/>
                <a:ext cx="1371600" cy="26573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E1E0AFA-C2C7-4D81-9878-16E658402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3694734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E648F5D-1949-49C1-A8B2-D0E6E004C488}"/>
                  </a:ext>
                </a:extLst>
              </p:cNvPr>
              <p:cNvCxnSpPr>
                <a:cxnSpLocks/>
                <a:stCxn id="12" idx="4"/>
                <a:endCxn id="16" idx="0"/>
              </p:cNvCxnSpPr>
              <p:nvPr/>
            </p:nvCxnSpPr>
            <p:spPr>
              <a:xfrm>
                <a:off x="4838700" y="3429000"/>
                <a:ext cx="1371600" cy="266457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A9F17FA-E54F-4D00-836D-AD9D2FCC4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3695457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75E83A-E8DA-4203-ABAE-3ECC6C0A31AF}"/>
                  </a:ext>
                </a:extLst>
              </p:cNvPr>
              <p:cNvCxnSpPr>
                <a:cxnSpLocks/>
                <a:stCxn id="14" idx="4"/>
                <a:endCxn id="18" idx="0"/>
              </p:cNvCxnSpPr>
              <p:nvPr/>
            </p:nvCxnSpPr>
            <p:spPr>
              <a:xfrm flipH="1">
                <a:off x="2781300" y="4075734"/>
                <a:ext cx="685800" cy="343866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C7388C25-D502-40F4-924B-20F7B0BE6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7EB051-FF26-43B2-8A57-E88F78470E12}"/>
                  </a:ext>
                </a:extLst>
              </p:cNvPr>
              <p:cNvCxnSpPr>
                <a:cxnSpLocks/>
                <a:stCxn id="14" idx="4"/>
                <a:endCxn id="20" idx="0"/>
              </p:cNvCxnSpPr>
              <p:nvPr/>
            </p:nvCxnSpPr>
            <p:spPr>
              <a:xfrm>
                <a:off x="3467100" y="4075734"/>
                <a:ext cx="685800" cy="343866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B101926-160C-4F7C-ADE3-2A233AF91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8E990A5-A63F-4709-8700-5FAD713AE75B}"/>
                  </a:ext>
                </a:extLst>
              </p:cNvPr>
              <p:cNvCxnSpPr>
                <a:cxnSpLocks/>
                <a:stCxn id="16" idx="4"/>
                <a:endCxn id="22" idx="0"/>
              </p:cNvCxnSpPr>
              <p:nvPr/>
            </p:nvCxnSpPr>
            <p:spPr>
              <a:xfrm>
                <a:off x="6210300" y="4076457"/>
                <a:ext cx="685800" cy="343143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13">
                <a:extLst>
                  <a:ext uri="{FF2B5EF4-FFF2-40B4-BE49-F238E27FC236}">
                    <a16:creationId xmlns:a16="http://schemas.microsoft.com/office/drawing/2014/main" id="{F4737435-F4C1-4A9B-8159-64075C1B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2D83EF9-3933-4CB7-9FB0-8462B684456B}"/>
                  </a:ext>
                </a:extLst>
              </p:cNvPr>
              <p:cNvCxnSpPr>
                <a:cxnSpLocks/>
                <a:stCxn id="20" idx="4"/>
                <a:endCxn id="24" idx="0"/>
              </p:cNvCxnSpPr>
              <p:nvPr/>
            </p:nvCxnSpPr>
            <p:spPr>
              <a:xfrm flipH="1">
                <a:off x="3848100" y="4800600"/>
                <a:ext cx="3048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13">
                <a:extLst>
                  <a:ext uri="{FF2B5EF4-FFF2-40B4-BE49-F238E27FC236}">
                    <a16:creationId xmlns:a16="http://schemas.microsoft.com/office/drawing/2014/main" id="{4504FD7F-4CBA-4B9B-BE7D-9B286B4D4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FDBF774-1845-4D4D-9926-722667C49537}"/>
                  </a:ext>
                </a:extLst>
              </p:cNvPr>
              <p:cNvCxnSpPr>
                <a:cxnSpLocks/>
                <a:stCxn id="20" idx="4"/>
                <a:endCxn id="26" idx="0"/>
              </p:cNvCxnSpPr>
              <p:nvPr/>
            </p:nvCxnSpPr>
            <p:spPr>
              <a:xfrm>
                <a:off x="4152900" y="4800600"/>
                <a:ext cx="3810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D81F79-C960-4684-856C-857B8486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EDAB8E4-CF80-4726-BE8C-BFA5EA3EC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B9AC934-8948-455D-8110-D939EDA8E580}"/>
                  </a:ext>
                </a:extLst>
              </p:cNvPr>
              <p:cNvCxnSpPr>
                <a:cxnSpLocks/>
                <a:stCxn id="27" idx="4"/>
                <a:endCxn id="29" idx="0"/>
              </p:cNvCxnSpPr>
              <p:nvPr/>
            </p:nvCxnSpPr>
            <p:spPr>
              <a:xfrm flipH="1">
                <a:off x="5219700" y="4800600"/>
                <a:ext cx="3048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id="{F739C8C6-D569-4055-B821-D938C83CA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7C40529-4870-4158-8156-8E3488D00A62}"/>
                  </a:ext>
                </a:extLst>
              </p:cNvPr>
              <p:cNvCxnSpPr>
                <a:cxnSpLocks/>
                <a:stCxn id="27" idx="4"/>
                <a:endCxn id="31" idx="0"/>
              </p:cNvCxnSpPr>
              <p:nvPr/>
            </p:nvCxnSpPr>
            <p:spPr>
              <a:xfrm>
                <a:off x="5524500" y="4800600"/>
                <a:ext cx="3810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57CF1B9-1EAF-4B6C-BB66-010FC3314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D0EF374-18D3-44D5-AF70-8B5C88BBF285}"/>
                  </a:ext>
                </a:extLst>
              </p:cNvPr>
              <p:cNvCxnSpPr>
                <a:cxnSpLocks/>
                <a:stCxn id="16" idx="4"/>
                <a:endCxn id="27" idx="0"/>
              </p:cNvCxnSpPr>
              <p:nvPr/>
            </p:nvCxnSpPr>
            <p:spPr>
              <a:xfrm flipH="1">
                <a:off x="5524500" y="4076457"/>
                <a:ext cx="685800" cy="343143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DF569-13E9-4513-B28B-D85C5CBE90AD}"/>
                  </a:ext>
                </a:extLst>
              </p:cNvPr>
              <p:cNvCxnSpPr>
                <a:cxnSpLocks/>
                <a:stCxn id="29" idx="4"/>
                <a:endCxn id="34" idx="0"/>
              </p:cNvCxnSpPr>
              <p:nvPr/>
            </p:nvCxnSpPr>
            <p:spPr>
              <a:xfrm flipH="1">
                <a:off x="4994082" y="5486400"/>
                <a:ext cx="225618" cy="381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13">
                <a:extLst>
                  <a:ext uri="{FF2B5EF4-FFF2-40B4-BE49-F238E27FC236}">
                    <a16:creationId xmlns:a16="http://schemas.microsoft.com/office/drawing/2014/main" id="{A3731D13-E984-4DE4-A5CC-4C7F8F342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582" y="5867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4B2A7D5-3140-4F3B-A3A0-C4D7F75C36C5}"/>
                  </a:ext>
                </a:extLst>
              </p:cNvPr>
              <p:cNvCxnSpPr>
                <a:cxnSpLocks/>
                <a:stCxn id="29" idx="4"/>
                <a:endCxn id="36" idx="0"/>
              </p:cNvCxnSpPr>
              <p:nvPr/>
            </p:nvCxnSpPr>
            <p:spPr>
              <a:xfrm>
                <a:off x="5219700" y="5486400"/>
                <a:ext cx="304800" cy="381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EF7CA7B-D582-49B0-B9C7-E32E204FE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5867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26CD70-53A2-4412-A5B8-901D85F69563}"/>
                </a:ext>
              </a:extLst>
            </p:cNvPr>
            <p:cNvSpPr/>
            <p:nvPr/>
          </p:nvSpPr>
          <p:spPr>
            <a:xfrm>
              <a:off x="2736157" y="6330677"/>
              <a:ext cx="4677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新細明體" panose="02020500000000000000" pitchFamily="18" charset="-120"/>
                </a:rPr>
                <a:t>Expression tree for: (a + b*c) + (d*e + f) * 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E05D8-4179-4555-BB1D-9E23E883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55DC-9572-49FD-9787-85340CE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61" y="1134124"/>
            <a:ext cx="3581400" cy="269716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ea typeface="新細明體" panose="02020500000000000000" pitchFamily="18" charset="-120"/>
              </a:rPr>
              <a:t>Pseudo Code for Pre-order, In-order and Post-order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D081-1C8A-403A-8004-DF36F1281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0" y="1371600"/>
            <a:ext cx="4191000" cy="2286000"/>
          </a:xfrm>
          <a:ln w="76200">
            <a:solidFill>
              <a:schemeClr val="accent4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PREORDER(root)</a:t>
            </a:r>
          </a:p>
          <a:p>
            <a:pPr marL="0" indent="0">
              <a:buNone/>
            </a:pPr>
            <a:r>
              <a:rPr lang="en-US" altLang="zh-CN" sz="2000" dirty="0"/>
              <a:t>1.     IF root = Null</a:t>
            </a:r>
            <a:br>
              <a:rPr lang="en-US" altLang="zh-CN" sz="2000" dirty="0"/>
            </a:br>
            <a:r>
              <a:rPr lang="en-US" altLang="zh-CN" sz="2000" dirty="0"/>
              <a:t>2.          return</a:t>
            </a:r>
            <a:br>
              <a:rPr lang="en-US" altLang="zh-CN" sz="2000" dirty="0"/>
            </a:br>
            <a:r>
              <a:rPr lang="en-US" altLang="zh-CN" sz="2000" dirty="0"/>
              <a:t>3.  </a:t>
            </a:r>
            <a:r>
              <a:rPr lang="en-US" altLang="zh-CN" sz="2000" dirty="0">
                <a:solidFill>
                  <a:schemeClr val="accent4"/>
                </a:solidFill>
              </a:rPr>
              <a:t>   PRINT(root)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4.</a:t>
            </a:r>
            <a:r>
              <a:rPr lang="en-US" altLang="zh-CN" sz="2000" dirty="0">
                <a:solidFill>
                  <a:schemeClr val="accent4"/>
                </a:solidFill>
              </a:rPr>
              <a:t>     </a:t>
            </a:r>
            <a:r>
              <a:rPr lang="en-US" altLang="zh-CN" sz="2000" dirty="0"/>
              <a:t>PREORDER(LEFT(root))</a:t>
            </a:r>
            <a:br>
              <a:rPr lang="en-US" altLang="zh-CN" sz="2000" dirty="0"/>
            </a:br>
            <a:r>
              <a:rPr lang="en-US" altLang="zh-CN" sz="2000" dirty="0"/>
              <a:t>5.     PREORDER(RIGHT(root))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F44A3-DD6E-4582-97F2-6C15F937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915F98-0322-4456-9E34-9FC2670D89B6}"/>
              </a:ext>
            </a:extLst>
          </p:cNvPr>
          <p:cNvSpPr txBox="1">
            <a:spLocks/>
          </p:cNvSpPr>
          <p:nvPr/>
        </p:nvSpPr>
        <p:spPr>
          <a:xfrm>
            <a:off x="4724400" y="3962400"/>
            <a:ext cx="4191000" cy="2286000"/>
          </a:xfrm>
          <a:prstGeom prst="rect">
            <a:avLst/>
          </a:prstGeo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POSTORDER(root)</a:t>
            </a:r>
          </a:p>
          <a:p>
            <a:pPr marL="0" indent="0">
              <a:buNone/>
            </a:pPr>
            <a:r>
              <a:rPr lang="en-US" altLang="zh-CN" sz="2000" dirty="0"/>
              <a:t>1.     IF root = Null</a:t>
            </a:r>
            <a:br>
              <a:rPr lang="en-US" altLang="zh-CN" sz="2000" dirty="0"/>
            </a:br>
            <a:r>
              <a:rPr lang="en-US" altLang="zh-CN" sz="2000" dirty="0"/>
              <a:t>2.          return</a:t>
            </a:r>
            <a:br>
              <a:rPr lang="en-US" altLang="zh-CN" sz="2000" dirty="0"/>
            </a:br>
            <a:r>
              <a:rPr lang="en-US" altLang="zh-CN" sz="2000" dirty="0"/>
              <a:t>3.</a:t>
            </a:r>
            <a:r>
              <a:rPr lang="en-US" altLang="zh-CN" sz="2000" dirty="0">
                <a:solidFill>
                  <a:schemeClr val="accent4"/>
                </a:solidFill>
              </a:rPr>
              <a:t>     </a:t>
            </a:r>
            <a:r>
              <a:rPr lang="en-US" altLang="zh-CN" sz="2000" dirty="0"/>
              <a:t>POSTORDER(LEFT(root))</a:t>
            </a:r>
            <a:br>
              <a:rPr lang="en-US" altLang="zh-CN" sz="2000" dirty="0"/>
            </a:br>
            <a:r>
              <a:rPr lang="en-US" altLang="zh-CN" sz="2000" dirty="0"/>
              <a:t>4.     POSTORDER(RIGHT(root)) 5.  </a:t>
            </a:r>
            <a:r>
              <a:rPr lang="en-US" altLang="zh-CN" sz="2000" dirty="0">
                <a:solidFill>
                  <a:schemeClr val="accent4"/>
                </a:solidFill>
              </a:rPr>
              <a:t>   PRINT(root)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D5A66E-E217-42CA-973D-11C77FE977E3}"/>
              </a:ext>
            </a:extLst>
          </p:cNvPr>
          <p:cNvSpPr txBox="1">
            <a:spLocks/>
          </p:cNvSpPr>
          <p:nvPr/>
        </p:nvSpPr>
        <p:spPr>
          <a:xfrm>
            <a:off x="228600" y="3962400"/>
            <a:ext cx="4191000" cy="2286000"/>
          </a:xfrm>
          <a:prstGeom prst="rect">
            <a:avLst/>
          </a:prstGeo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INORDER(root)</a:t>
            </a:r>
          </a:p>
          <a:p>
            <a:pPr marL="0" indent="0">
              <a:buNone/>
            </a:pPr>
            <a:r>
              <a:rPr lang="en-US" altLang="zh-CN" sz="2000" dirty="0"/>
              <a:t>1.     IF root = Null</a:t>
            </a:r>
            <a:br>
              <a:rPr lang="en-US" altLang="zh-CN" sz="2000" dirty="0"/>
            </a:br>
            <a:r>
              <a:rPr lang="en-US" altLang="zh-CN" sz="2000" dirty="0"/>
              <a:t>2.          return</a:t>
            </a:r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en-US" altLang="zh-CN" sz="2000" dirty="0">
                <a:solidFill>
                  <a:schemeClr val="accent4"/>
                </a:solidFill>
              </a:rPr>
              <a:t>     </a:t>
            </a:r>
            <a:r>
              <a:rPr lang="en-US" altLang="zh-CN" sz="2000" dirty="0"/>
              <a:t>INORDER(LEFT(root))</a:t>
            </a:r>
            <a:br>
              <a:rPr lang="en-US" altLang="zh-CN" sz="2000" dirty="0"/>
            </a:br>
            <a:r>
              <a:rPr lang="en-US" altLang="zh-CN" sz="2000" dirty="0"/>
              <a:t>4.  </a:t>
            </a:r>
            <a:r>
              <a:rPr lang="en-US" altLang="zh-CN" sz="2000" dirty="0">
                <a:solidFill>
                  <a:schemeClr val="accent4"/>
                </a:solidFill>
              </a:rPr>
              <a:t>   PRINT(root)</a:t>
            </a:r>
            <a:r>
              <a:rPr lang="en-US" altLang="zh-CN" sz="2000" dirty="0"/>
              <a:t> 5.     INORDER(RIGHT(root))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1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0E765FC-DA33-4297-8455-627EEF8B2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Node Struct of Binary Tree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5432954-B594-4B29-B9B3-626B8E32D9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058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Possible operations on the Binary Tree ADT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Parent, left, right, sibling, root, </a:t>
            </a:r>
            <a:r>
              <a:rPr lang="en-US" altLang="zh-TW" sz="2000" dirty="0" err="1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etc</a:t>
            </a:r>
            <a:endParaRPr lang="en-US" altLang="zh-TW" sz="2000" dirty="0">
              <a:solidFill>
                <a:schemeClr val="accent4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Because a binary tree has 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at most two 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children, we can keep direct pointers to them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8760A-6792-4061-AA0D-7BBC3D16EA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6C65C7-9BED-4E30-9D31-81960637323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919D18-2456-4A17-F9AB-9AE10D24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62598"/>
              </p:ext>
            </p:extLst>
          </p:nvPr>
        </p:nvGraphicFramePr>
        <p:xfrm>
          <a:off x="2133600" y="3297790"/>
          <a:ext cx="5029200" cy="30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63731259"/>
                    </a:ext>
                  </a:extLst>
                </a:gridCol>
              </a:tblGrid>
              <a:tr h="624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855616"/>
                  </a:ext>
                </a:extLst>
              </a:tr>
              <a:tr h="132272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data: Object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left: Node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right: Node</a:t>
                      </a:r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944658"/>
                  </a:ext>
                </a:extLst>
              </a:tr>
              <a:tr h="97348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 Node()</a:t>
                      </a:r>
                    </a:p>
                    <a:p>
                      <a:r>
                        <a:rPr lang="en-US" altLang="zh-CN" sz="2400" dirty="0"/>
                        <a:t>+ …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835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817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BEB9EB-2164-495B-A01C-503DD27F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Binary search trees</a:t>
            </a:r>
            <a:endParaRPr lang="zh-CN" alt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789699-C69C-4C91-8B1D-3CC252657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binary tree which offers </a:t>
            </a:r>
            <a:r>
              <a:rPr lang="en-US" altLang="zh-CN" sz="4000" dirty="0">
                <a:solidFill>
                  <a:schemeClr val="bg2">
                    <a:lumMod val="75000"/>
                  </a:schemeClr>
                </a:solidFill>
              </a:rPr>
              <a:t>directed search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16009-574C-4658-8A98-C2CC68D2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C65C7-9BED-4E30-9D31-81960637323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00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114CBF4-34CE-49EF-BF8A-6791E734B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Binary Search Trees (BST)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48F0DB2-B0A2-4162-92C7-18E78C21F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4876799" cy="50292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Binary</a:t>
            </a:r>
            <a:r>
              <a:rPr lang="en-US" altLang="zh-TW" sz="2800" dirty="0">
                <a:solidFill>
                  <a:srgbClr val="00FF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search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tree property: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For every node X:</a:t>
            </a:r>
          </a:p>
          <a:p>
            <a:pPr lvl="2"/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All the 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keys in its left </a:t>
            </a:r>
            <a:b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subtree 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are 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smaller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 than </a:t>
            </a:r>
            <a:b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the key value in X </a:t>
            </a:r>
          </a:p>
          <a:p>
            <a:pPr lvl="2"/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All the 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keys in its right </a:t>
            </a:r>
            <a:b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subtree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 are 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larger</a:t>
            </a:r>
            <a:r>
              <a:rPr lang="en-US" altLang="zh-TW" sz="2000" dirty="0">
                <a:ea typeface="新細明體" panose="02020500000000000000" pitchFamily="18" charset="-120"/>
                <a:cs typeface="Times New Roman" panose="02020603050405020304" pitchFamily="18" charset="0"/>
              </a:rPr>
              <a:t> than the key value in X</a:t>
            </a:r>
          </a:p>
          <a:p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Pre-assumption</a:t>
            </a:r>
          </a:p>
          <a:p>
            <a:pPr lvl="1"/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Objects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 are stored in tree nodes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Book information: ISBN, Title, author, abstract, price, …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keys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 of the objects are used for search and comparison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ISBN</a:t>
            </a: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32350-6EEE-4FA8-BC79-66C0BCA57574}"/>
              </a:ext>
            </a:extLst>
          </p:cNvPr>
          <p:cNvSpPr/>
          <p:nvPr/>
        </p:nvSpPr>
        <p:spPr>
          <a:xfrm>
            <a:off x="5554298" y="5029200"/>
            <a:ext cx="3322731" cy="1096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anchor="ctr" anchorCtr="1">
            <a:noAutofit/>
          </a:bodyPr>
          <a:lstStyle/>
          <a:p>
            <a:r>
              <a:rPr lang="en-US" altLang="zh-TW" sz="3200" dirty="0">
                <a:solidFill>
                  <a:schemeClr val="bg2">
                    <a:lumMod val="75000"/>
                  </a:schemeClr>
                </a:solidFill>
                <a:latin typeface="+mj-lt"/>
                <a:ea typeface="新細明體" panose="02020500000000000000" pitchFamily="18" charset="-120"/>
              </a:rPr>
              <a:t>No Duplicates!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F34E7D2B-34F6-4AA5-99AC-7BC2FC0CE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58" y="1813155"/>
            <a:ext cx="384048" cy="38404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0314B-93D0-4E05-939C-F2E8C034F4DD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556803" y="2140960"/>
            <a:ext cx="513998" cy="5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C6F33-EDA2-4789-B069-D6EFD6F707C4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342363" y="2140960"/>
            <a:ext cx="585485" cy="5547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4A41C6B-1C4A-4343-8C2F-92701EBAE9BA}"/>
              </a:ext>
            </a:extLst>
          </p:cNvPr>
          <p:cNvSpPr/>
          <p:nvPr/>
        </p:nvSpPr>
        <p:spPr>
          <a:xfrm>
            <a:off x="6099048" y="2699115"/>
            <a:ext cx="915510" cy="1143542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CF000E5-1595-4FD1-8AD7-ECE6F5682551}"/>
              </a:ext>
            </a:extLst>
          </p:cNvPr>
          <p:cNvSpPr/>
          <p:nvPr/>
        </p:nvSpPr>
        <p:spPr>
          <a:xfrm>
            <a:off x="7470648" y="2695693"/>
            <a:ext cx="914400" cy="114642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E7D2B-34F6-4AA5-99AC-7BC2FC0CE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779" y="2507090"/>
            <a:ext cx="384048" cy="38404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4E7D2B-34F6-4AA5-99AC-7BC2FC0CE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24" y="2507090"/>
            <a:ext cx="384048" cy="38404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90314B-93D0-4E05-939C-F2E8C034F4D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206582" y="1479914"/>
            <a:ext cx="0" cy="33324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flipV="1">
            <a:off x="5797851" y="3124200"/>
            <a:ext cx="758952" cy="1066800"/>
          </a:xfrm>
          <a:prstGeom prst="arc">
            <a:avLst>
              <a:gd name="adj1" fmla="val 16872766"/>
              <a:gd name="adj2" fmla="val 367078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6399" y="4114800"/>
            <a:ext cx="1720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ea typeface="新細明體" panose="02020500000000000000" pitchFamily="18" charset="-120"/>
                <a:cs typeface="Times New Roman" panose="02020603050405020304" pitchFamily="18" charset="0"/>
              </a:rPr>
              <a:t>For any node y in this subtree </a:t>
            </a:r>
            <a:r>
              <a:rPr lang="en-US" sz="16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key(y)&lt;key(x)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24" name="Arc 23"/>
          <p:cNvSpPr/>
          <p:nvPr/>
        </p:nvSpPr>
        <p:spPr>
          <a:xfrm flipH="1" flipV="1">
            <a:off x="7927848" y="3124200"/>
            <a:ext cx="758952" cy="1066800"/>
          </a:xfrm>
          <a:prstGeom prst="arc">
            <a:avLst>
              <a:gd name="adj1" fmla="val 16872766"/>
              <a:gd name="adj2" fmla="val 367078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15664" y="4114800"/>
            <a:ext cx="1699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ea typeface="新細明體" panose="02020500000000000000" pitchFamily="18" charset="-120"/>
                <a:cs typeface="Times New Roman" panose="02020603050405020304" pitchFamily="18" charset="0"/>
              </a:rPr>
              <a:t>For any node z in this subtree </a:t>
            </a:r>
            <a:r>
              <a:rPr lang="en-US" sz="16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key(z)&gt;key(x)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3D2897-E94B-42CA-B764-13C34D8A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45DA97-7704-4B44-9CB7-3AD35ADE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1295401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OBJECTS with keys</a:t>
            </a:r>
            <a:endParaRPr lang="zh-CN" altLang="en-US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7F9634-06BF-4168-9CC3-E0C057250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507287" cy="2425700"/>
          </a:xfrm>
        </p:spPr>
        <p:txBody>
          <a:bodyPr>
            <a:normAutofit/>
          </a:bodyPr>
          <a:lstStyle/>
          <a:p>
            <a:r>
              <a:rPr lang="en-US" altLang="zh-CN" dirty="0"/>
              <a:t>For easy demonstration, we store just </a:t>
            </a:r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integer keys</a:t>
            </a:r>
            <a:r>
              <a:rPr lang="en-US" altLang="zh-CN" sz="7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in the tree nodes, but be noted that in </a:t>
            </a:r>
            <a:r>
              <a:rPr lang="en-US" altLang="zh-CN" sz="3500" dirty="0">
                <a:solidFill>
                  <a:schemeClr val="bg2">
                    <a:lumMod val="75000"/>
                  </a:schemeClr>
                </a:solidFill>
              </a:rPr>
              <a:t>practice</a:t>
            </a:r>
            <a:r>
              <a:rPr lang="en-US" altLang="zh-CN" dirty="0"/>
              <a:t>, it is usually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E244F-9E64-47A5-ABA3-7BF242B2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2CA45B-EC59-43D6-B761-C9FA8F4BB8B4}"/>
              </a:ext>
            </a:extLst>
          </p:cNvPr>
          <p:cNvSpPr txBox="1">
            <a:spLocks/>
          </p:cNvSpPr>
          <p:nvPr/>
        </p:nvSpPr>
        <p:spPr>
          <a:xfrm>
            <a:off x="736369" y="4876800"/>
            <a:ext cx="7772400" cy="5111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that are stored and are later inserted, deleted and searched.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26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68CBDB-13DB-4C75-83CE-91D42F00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 Tree 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DB8EA-003E-464F-8F09-864E8CD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033B5A1-6E15-4A9A-87B8-7B04D239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16959"/>
            <a:ext cx="2505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新細明體" panose="02020500000000000000" pitchFamily="18" charset="-120"/>
              </a:rPr>
              <a:t>A binary search tree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91938FC-C33A-4EC1-8F30-314D83473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16959"/>
            <a:ext cx="29765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新細明體" panose="02020500000000000000" pitchFamily="18" charset="-120"/>
              </a:rPr>
              <a:t>Not a binary search tree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accent4"/>
                </a:solidFill>
                <a:latin typeface="+mn-lt"/>
                <a:ea typeface="新細明體" panose="02020500000000000000" pitchFamily="18" charset="-120"/>
              </a:rPr>
              <a:t>WHY?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537" y="18288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2274501" y="2209800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001" y="24179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712037" y="2209800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939" y="24179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1969701" y="27989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01" y="32861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2274501" y="27989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801" y="32861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C42CEF-FC03-430D-B203-6B60DBDFF9D9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2324100" y="3667158"/>
            <a:ext cx="255201" cy="4984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3">
            <a:extLst>
              <a:ext uri="{FF2B5EF4-FFF2-40B4-BE49-F238E27FC236}">
                <a16:creationId xmlns:a16="http://schemas.microsoft.com/office/drawing/2014/main" id="{334C0279-686B-47A0-944B-F5BBA228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6564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198" y="18288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5991162" y="2209800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662" y="24179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6428698" y="2209800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4179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 flipH="1">
            <a:off x="5686362" y="27989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862" y="32861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>
            <a:off x="5991162" y="27989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462" y="32861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C42CEF-FC03-430D-B203-6B60DBDFF9D9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6057900" y="3667158"/>
            <a:ext cx="238062" cy="4984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3">
            <a:extLst>
              <a:ext uri="{FF2B5EF4-FFF2-40B4-BE49-F238E27FC236}">
                <a16:creationId xmlns:a16="http://schemas.microsoft.com/office/drawing/2014/main" id="{334C0279-686B-47A0-944B-F5BBA228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6564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C42CEF-FC03-430D-B203-6B60DBDFF9D9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>
            <a:off x="6295962" y="3667158"/>
            <a:ext cx="295338" cy="4984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">
            <a:extLst>
              <a:ext uri="{FF2B5EF4-FFF2-40B4-BE49-F238E27FC236}">
                <a16:creationId xmlns:a16="http://schemas.microsoft.com/office/drawing/2014/main" id="{334C0279-686B-47A0-944B-F5BBA228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65643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1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D7623BA-18FE-4A09-8F31-D3CA34545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Binary Search Trees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A493AF8-5C5B-4746-9563-95D55568B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8458200" cy="144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order of node insertion 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affects the shape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Maximum depth of a node is </a:t>
            </a: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n-1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941" name="Text Box 6">
            <a:extLst>
              <a:ext uri="{FF2B5EF4-FFF2-40B4-BE49-F238E27FC236}">
                <a16:creationId xmlns:a16="http://schemas.microsoft.com/office/drawing/2014/main" id="{BDCA6011-B468-4341-9A6C-B8246FE3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51" y="1508125"/>
            <a:ext cx="53836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4"/>
                </a:solidFill>
                <a:latin typeface="+mn-lt"/>
                <a:ea typeface="新細明體" panose="02020500000000000000" pitchFamily="18" charset="-120"/>
              </a:rPr>
              <a:t>The same set of keys may have different BSTs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336" y="242884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400300" y="2809842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1803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2837836" y="2809842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738" y="301803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095500" y="339903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86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2400300" y="339903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86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42CEF-FC03-430D-B203-6B60DBDFF9D9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3305238" y="3399038"/>
            <a:ext cx="314262" cy="43432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3">
            <a:extLst>
              <a:ext uri="{FF2B5EF4-FFF2-40B4-BE49-F238E27FC236}">
                <a16:creationId xmlns:a16="http://schemas.microsoft.com/office/drawing/2014/main" id="{334C0279-686B-47A0-944B-F5BBA228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3336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5CE9F475-AE97-4E9B-AC63-489C52EFB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7A553F-3393-4734-848C-57AF9E4350EF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4897204" y="2611204"/>
            <a:ext cx="332698" cy="8427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B74197D-15FF-449D-9D36-3AC474D1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402" y="26954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94FAD1-37C4-4979-815A-B4E434C48197}"/>
              </a:ext>
            </a:extLst>
          </p:cNvPr>
          <p:cNvCxnSpPr>
            <a:cxnSpLocks/>
            <a:stCxn id="21" idx="5"/>
            <a:endCxn id="33" idx="0"/>
          </p:cNvCxnSpPr>
          <p:nvPr/>
        </p:nvCxnSpPr>
        <p:spPr>
          <a:xfrm>
            <a:off x="5364606" y="3020684"/>
            <a:ext cx="308352" cy="6387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E5805CC-C55A-4103-880C-6B1B374C8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458" y="30845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F5AE84-1C4D-4C24-BE67-111A4FD6176F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5807662" y="3409760"/>
            <a:ext cx="326935" cy="552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CE164F9-A17C-40B8-9409-DDF2EE1A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097" y="346504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5CD572-0AE4-479F-9CE3-1AE4E76C07D4}"/>
              </a:ext>
            </a:extLst>
          </p:cNvPr>
          <p:cNvCxnSpPr>
            <a:cxnSpLocks/>
            <a:stCxn id="36" idx="5"/>
            <a:endCxn id="38" idx="0"/>
          </p:cNvCxnSpPr>
          <p:nvPr/>
        </p:nvCxnSpPr>
        <p:spPr>
          <a:xfrm>
            <a:off x="6269301" y="3790252"/>
            <a:ext cx="308352" cy="6387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E998F3D-A8FD-455B-A469-06D495EF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153" y="385412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7C770D-8D50-4D34-B48E-1207E8624C0C}"/>
              </a:ext>
            </a:extLst>
          </p:cNvPr>
          <p:cNvCxnSpPr>
            <a:cxnSpLocks/>
            <a:stCxn id="38" idx="5"/>
            <a:endCxn id="41" idx="0"/>
          </p:cNvCxnSpPr>
          <p:nvPr/>
        </p:nvCxnSpPr>
        <p:spPr>
          <a:xfrm>
            <a:off x="6712357" y="4179328"/>
            <a:ext cx="364148" cy="8787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96ABA00-C4AF-4A2F-B1A0-971943C64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005" y="4267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F120E-09BD-4ADF-82A0-AEB8C383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2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>
            <a:extLst>
              <a:ext uri="{FF2B5EF4-FFF2-40B4-BE49-F238E27FC236}">
                <a16:creationId xmlns:a16="http://schemas.microsoft.com/office/drawing/2014/main" id="{530BD7AA-A915-42EB-8F09-EDBEF689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752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462F4F-17E9-43BB-A120-06A57B8DBD17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409336" y="2133600"/>
            <a:ext cx="1162664" cy="32520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3">
            <a:extLst>
              <a:ext uri="{FF2B5EF4-FFF2-40B4-BE49-F238E27FC236}">
                <a16:creationId xmlns:a16="http://schemas.microsoft.com/office/drawing/2014/main" id="{0C5B518B-C468-4666-BD1D-F59EF739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836" y="245880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18ECB5-E574-4D12-8ABE-98A69865780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971800" y="2839804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3">
            <a:extLst>
              <a:ext uri="{FF2B5EF4-FFF2-40B4-BE49-F238E27FC236}">
                <a16:creationId xmlns:a16="http://schemas.microsoft.com/office/drawing/2014/main" id="{52AFA1BA-93CC-43A0-B24F-EE7600C32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3048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6ECFCF-D634-4ABD-8184-E1D28ECC89FF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3409336" y="2839804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0E925F8-3BC7-4F0B-984E-33D4DB15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238" y="3048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D4061-D202-47C9-AD2F-EBB04F96573B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4572000" y="2133600"/>
            <a:ext cx="1127250" cy="32520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3">
            <a:extLst>
              <a:ext uri="{FF2B5EF4-FFF2-40B4-BE49-F238E27FC236}">
                <a16:creationId xmlns:a16="http://schemas.microsoft.com/office/drawing/2014/main" id="{239F06EE-25AC-43C4-876F-71CFE63A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750" y="245880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F12AB8-B5D3-43FD-A9BD-A8F54BD207FF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5261714" y="2839804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3">
            <a:extLst>
              <a:ext uri="{FF2B5EF4-FFF2-40B4-BE49-F238E27FC236}">
                <a16:creationId xmlns:a16="http://schemas.microsoft.com/office/drawing/2014/main" id="{D5382940-9218-4A94-841D-4068FD43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1214" y="3048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D7EC71-4845-4BE0-9F24-EBAB1A4A079B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5699250" y="2839804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840CE39-1BD7-431A-BFCB-D98897E3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152" y="3048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896F4F-169E-41E4-BC4D-7129E52E56CD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 flipH="1">
            <a:off x="2667000" y="3429000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3">
            <a:extLst>
              <a:ext uri="{FF2B5EF4-FFF2-40B4-BE49-F238E27FC236}">
                <a16:creationId xmlns:a16="http://schemas.microsoft.com/office/drawing/2014/main" id="{36DA2EE7-E30E-4ED0-B750-F25F8AD3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91616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8905D5-489D-4094-9AE1-ACA10DBC49AB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2971800" y="3429000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1A673F-AEF8-4F33-91C3-A4DCB6642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391616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158D90-9A71-4097-81DF-D034E8882510}"/>
              </a:ext>
            </a:extLst>
          </p:cNvPr>
          <p:cNvCxnSpPr>
            <a:cxnSpLocks/>
            <a:stCxn id="14" idx="4"/>
            <a:endCxn id="38" idx="0"/>
          </p:cNvCxnSpPr>
          <p:nvPr/>
        </p:nvCxnSpPr>
        <p:spPr>
          <a:xfrm>
            <a:off x="3876738" y="3429000"/>
            <a:ext cx="314262" cy="43432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3">
            <a:extLst>
              <a:ext uri="{FF2B5EF4-FFF2-40B4-BE49-F238E27FC236}">
                <a16:creationId xmlns:a16="http://schemas.microsoft.com/office/drawing/2014/main" id="{433D5F7C-2FD4-43CB-9D02-53DFDD05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86332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956439-EF75-4036-8090-1A2753EB2923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3886200" y="424432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3">
            <a:extLst>
              <a:ext uri="{FF2B5EF4-FFF2-40B4-BE49-F238E27FC236}">
                <a16:creationId xmlns:a16="http://schemas.microsoft.com/office/drawing/2014/main" id="{375F6766-A107-49D9-B91A-C52401B9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7314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D3E94F-DD38-40F0-8554-A5598CAC10E2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>
            <a:off x="4191000" y="424432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061030E-1E2A-4E8F-8666-0D7ECD98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7314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6D082BEE-686C-4D66-B960-19E50D0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 of BST</a:t>
            </a:r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8F9877-A7E2-4A97-BBE1-2EED2FDDAC19}"/>
              </a:ext>
            </a:extLst>
          </p:cNvPr>
          <p:cNvSpPr/>
          <p:nvPr/>
        </p:nvSpPr>
        <p:spPr>
          <a:xfrm>
            <a:off x="0" y="5397008"/>
            <a:ext cx="9144000" cy="15371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TW" sz="3200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2, 3, 4, 6, 7, 9, 13, 14, 15, 17, 18, 20</a:t>
            </a:r>
          </a:p>
          <a:p>
            <a:pPr algn="ctr"/>
            <a:r>
              <a:rPr lang="en-US" altLang="zh-TW" sz="3200" dirty="0">
                <a:solidFill>
                  <a:schemeClr val="bg2">
                    <a:lumMod val="75000"/>
                  </a:schemeClr>
                </a:solidFill>
                <a:latin typeface="+mj-lt"/>
                <a:ea typeface="新細明體" panose="02020500000000000000" pitchFamily="18" charset="-120"/>
              </a:rPr>
              <a:t>A sorted list!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FA466C-E2CB-46B5-AF16-6443453E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Basic Concepts</a:t>
            </a:r>
          </a:p>
          <a:p>
            <a:r>
              <a:rPr lang="en-US" altLang="zh-CN" dirty="0"/>
              <a:t>Binary Trees</a:t>
            </a:r>
          </a:p>
          <a:p>
            <a:pPr lvl="1"/>
            <a:r>
              <a:rPr lang="en-US" altLang="zh-CN" dirty="0"/>
              <a:t>Tree Traversal</a:t>
            </a:r>
          </a:p>
          <a:p>
            <a:r>
              <a:rPr lang="en-US" altLang="zh-CN" dirty="0"/>
              <a:t>Binary Search Trees</a:t>
            </a:r>
          </a:p>
          <a:p>
            <a:pPr lvl="1"/>
            <a:r>
              <a:rPr lang="en-US" altLang="zh-CN" dirty="0"/>
              <a:t>Find</a:t>
            </a:r>
          </a:p>
          <a:p>
            <a:pPr lvl="1"/>
            <a:r>
              <a:rPr lang="en-US" altLang="zh-CN" dirty="0"/>
              <a:t>Insert</a:t>
            </a:r>
          </a:p>
          <a:p>
            <a:pPr lvl="1"/>
            <a:r>
              <a:rPr lang="en-US" altLang="zh-CN" dirty="0"/>
              <a:t>Delete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5A286-F2BB-407B-B509-164C3C2C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51087"/>
            <a:ext cx="7772400" cy="620713"/>
          </a:xfrm>
        </p:spPr>
        <p:txBody>
          <a:bodyPr>
            <a:normAutofit/>
          </a:bodyPr>
          <a:lstStyle/>
          <a:p>
            <a:r>
              <a:rPr lang="en-US" altLang="zh-CN" sz="2800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Operations on Binary Search Trees</a:t>
            </a:r>
            <a:endParaRPr lang="zh-CN" altLang="en-US" sz="2800" cap="none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00F81D-900E-4C8F-9E27-ABDCD589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274887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4000" b="1" cap="all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Search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4000" b="1" cap="all" dirty="0" err="1">
                <a:solidFill>
                  <a:schemeClr val="bg2">
                    <a:lumMod val="7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FindMin</a:t>
            </a:r>
            <a:r>
              <a:rPr lang="en-US" altLang="zh-CN" sz="4000" b="1" cap="all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 / </a:t>
            </a:r>
            <a:r>
              <a:rPr lang="en-US" altLang="zh-CN" sz="4000" b="1" cap="all" dirty="0" err="1">
                <a:solidFill>
                  <a:schemeClr val="bg2">
                    <a:lumMod val="7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FindMax</a:t>
            </a:r>
            <a:endParaRPr lang="en-US" altLang="zh-CN" sz="4000" b="1" cap="all" dirty="0">
              <a:solidFill>
                <a:schemeClr val="bg2">
                  <a:lumMod val="75000"/>
                </a:schemeClr>
              </a:solidFill>
              <a:latin typeface="+mj-lt"/>
              <a:ea typeface="微软雅黑" pitchFamily="34" charset="-122"/>
              <a:cs typeface="+mj-cs"/>
            </a:endParaRP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4000" b="1" cap="all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Insert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4000" b="1" cap="all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Delete</a:t>
            </a:r>
            <a:endParaRPr lang="zh-CN" altLang="en-US" sz="4000" b="1" cap="all" dirty="0">
              <a:solidFill>
                <a:schemeClr val="bg2">
                  <a:lumMod val="75000"/>
                </a:schemeClr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D80CA-5331-4732-B227-7C25AC6C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06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5D906AF-9AFC-43E1-93EF-2F9C1959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Searching BST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4224C5F-D140-4B8D-B829-3B5DC78EE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2286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current root is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15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we are searching for 15, then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we are done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we are searching for a key &lt; 15, then we should search in the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left subtree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we are searching for a key &gt; 15, then we should search in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the right subtree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996" y="37966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 flipH="1">
            <a:off x="3848100" y="4121887"/>
            <a:ext cx="911692" cy="6117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029200" y="4121887"/>
            <a:ext cx="980398" cy="6117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3124200" y="4733658"/>
            <a:ext cx="1447800" cy="1514742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&lt;15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5313596" y="4733658"/>
            <a:ext cx="1392004" cy="1514742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&gt;15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4572000" y="4243106"/>
            <a:ext cx="66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root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F4466-7E1C-4BFA-8E32-793AEE7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>
            <a:extLst>
              <a:ext uri="{FF2B5EF4-FFF2-40B4-BE49-F238E27FC236}">
                <a16:creationId xmlns:a16="http://schemas.microsoft.com/office/drawing/2014/main" id="{530BD7AA-A915-42EB-8F09-EDBEF689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350" y="1853338"/>
            <a:ext cx="381000" cy="3810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15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462F4F-17E9-43BB-A120-06A57B8DBD17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4987186" y="2234338"/>
            <a:ext cx="1162664" cy="325204"/>
          </a:xfrm>
          <a:prstGeom prst="line">
            <a:avLst/>
          </a:prstGeom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3">
            <a:extLst>
              <a:ext uri="{FF2B5EF4-FFF2-40B4-BE49-F238E27FC236}">
                <a16:creationId xmlns:a16="http://schemas.microsoft.com/office/drawing/2014/main" id="{0C5B518B-C468-4666-BD1D-F59EF739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686" y="2559542"/>
            <a:ext cx="381000" cy="3810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6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18ECB5-E574-4D12-8ABE-98A69865780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4549650" y="2940542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3">
            <a:extLst>
              <a:ext uri="{FF2B5EF4-FFF2-40B4-BE49-F238E27FC236}">
                <a16:creationId xmlns:a16="http://schemas.microsoft.com/office/drawing/2014/main" id="{52AFA1BA-93CC-43A0-B24F-EE7600C32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150" y="314873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6ECFCF-D634-4ABD-8184-E1D28ECC89FF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987186" y="2940542"/>
            <a:ext cx="467402" cy="208196"/>
          </a:xfrm>
          <a:prstGeom prst="line">
            <a:avLst/>
          </a:prstGeom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0E925F8-3BC7-4F0B-984E-33D4DB15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088" y="3148738"/>
            <a:ext cx="381000" cy="3810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D4061-D202-47C9-AD2F-EBB04F96573B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6149850" y="2234338"/>
            <a:ext cx="1127250" cy="32520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3">
            <a:extLst>
              <a:ext uri="{FF2B5EF4-FFF2-40B4-BE49-F238E27FC236}">
                <a16:creationId xmlns:a16="http://schemas.microsoft.com/office/drawing/2014/main" id="{239F06EE-25AC-43C4-876F-71CFE63A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5954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F12AB8-B5D3-43FD-A9BD-A8F54BD207FF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6839564" y="2940542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3">
            <a:extLst>
              <a:ext uri="{FF2B5EF4-FFF2-40B4-BE49-F238E27FC236}">
                <a16:creationId xmlns:a16="http://schemas.microsoft.com/office/drawing/2014/main" id="{D5382940-9218-4A94-841D-4068FD43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064" y="314873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D7EC71-4845-4BE0-9F24-EBAB1A4A079B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7277100" y="2940542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840CE39-1BD7-431A-BFCB-D98897E3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002" y="314873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896F4F-169E-41E4-BC4D-7129E52E56CD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 flipH="1">
            <a:off x="4244850" y="352973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3">
            <a:extLst>
              <a:ext uri="{FF2B5EF4-FFF2-40B4-BE49-F238E27FC236}">
                <a16:creationId xmlns:a16="http://schemas.microsoft.com/office/drawing/2014/main" id="{36DA2EE7-E30E-4ED0-B750-F25F8AD3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350" y="40169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8905D5-489D-4094-9AE1-ACA10DBC49AB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549650" y="352973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1A673F-AEF8-4F33-91C3-A4DCB6642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950" y="40169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158D90-9A71-4097-81DF-D034E8882510}"/>
              </a:ext>
            </a:extLst>
          </p:cNvPr>
          <p:cNvCxnSpPr>
            <a:cxnSpLocks/>
            <a:stCxn id="14" idx="4"/>
            <a:endCxn id="38" idx="0"/>
          </p:cNvCxnSpPr>
          <p:nvPr/>
        </p:nvCxnSpPr>
        <p:spPr>
          <a:xfrm>
            <a:off x="5454588" y="3529738"/>
            <a:ext cx="314262" cy="434326"/>
          </a:xfrm>
          <a:prstGeom prst="line">
            <a:avLst/>
          </a:prstGeom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3">
            <a:extLst>
              <a:ext uri="{FF2B5EF4-FFF2-40B4-BE49-F238E27FC236}">
                <a16:creationId xmlns:a16="http://schemas.microsoft.com/office/drawing/2014/main" id="{433D5F7C-2FD4-43CB-9D02-53DFDD05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350" y="3964064"/>
            <a:ext cx="381000" cy="3810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13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956439-EF75-4036-8090-1A2753EB2923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5464050" y="4345064"/>
            <a:ext cx="304800" cy="487162"/>
          </a:xfrm>
          <a:prstGeom prst="line">
            <a:avLst/>
          </a:prstGeom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3">
            <a:extLst>
              <a:ext uri="{FF2B5EF4-FFF2-40B4-BE49-F238E27FC236}">
                <a16:creationId xmlns:a16="http://schemas.microsoft.com/office/drawing/2014/main" id="{375F6766-A107-49D9-B91A-C52401B9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550" y="4832226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9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D3E94F-DD38-40F0-8554-A5598CAC10E2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>
            <a:off x="5768850" y="4345064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061030E-1E2A-4E8F-8666-0D7ECD98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150" y="483222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24021F4-E892-417B-82FF-616B971FF98D}"/>
              </a:ext>
            </a:extLst>
          </p:cNvPr>
          <p:cNvSpPr txBox="1">
            <a:spLocks/>
          </p:cNvSpPr>
          <p:nvPr/>
        </p:nvSpPr>
        <p:spPr>
          <a:xfrm>
            <a:off x="737371" y="1721342"/>
            <a:ext cx="2674339" cy="4298458"/>
          </a:xfrm>
          <a:prstGeom prst="rect">
            <a:avLst/>
          </a:prstGeo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for 9:</a:t>
            </a:r>
          </a:p>
          <a:p>
            <a:pPr marL="0" indent="0">
              <a:buFont typeface="Arial" pitchFamily="34" charset="0"/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9:15, go left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9:6, go right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9:7, go right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9:13, go left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9:9, </a:t>
            </a:r>
            <a:r>
              <a:rPr lang="en-US" altLang="zh-CN" sz="2000" dirty="0">
                <a:solidFill>
                  <a:schemeClr val="accent4"/>
                </a:solidFill>
              </a:rPr>
              <a:t>found it!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6D082BEE-686C-4D66-B960-19E50D0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Directed Search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CD4DCF-D1C3-4E8E-8B5F-430E4A05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9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7E3A-41DC-4DD4-89D2-E7272F13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 for Search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9B0DC-B9C9-442F-A7EA-B9C13837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90" y="1600200"/>
            <a:ext cx="3544410" cy="419100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FIND(root, x)</a:t>
            </a:r>
          </a:p>
          <a:p>
            <a:pPr lvl="1"/>
            <a:r>
              <a:rPr lang="en-US" altLang="zh-CN" sz="2400" dirty="0">
                <a:ea typeface="新細明體" panose="02020500000000000000" pitchFamily="18" charset="-120"/>
              </a:rPr>
              <a:t>Searches the subtree rooted at </a:t>
            </a:r>
            <a:r>
              <a:rPr lang="en-US" altLang="zh-CN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root</a:t>
            </a:r>
          </a:p>
          <a:p>
            <a:pPr lvl="1"/>
            <a:r>
              <a:rPr lang="en-US" altLang="zh-CN" sz="2400" dirty="0">
                <a:ea typeface="新細明體" panose="02020500000000000000" pitchFamily="18" charset="-120"/>
              </a:rPr>
              <a:t>Returns a </a:t>
            </a:r>
            <a:r>
              <a:rPr lang="en-US" altLang="zh-CN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pointer to the node</a:t>
            </a:r>
            <a:r>
              <a:rPr lang="en-US" altLang="zh-CN" sz="2400" dirty="0">
                <a:ea typeface="新細明體" panose="02020500000000000000" pitchFamily="18" charset="-120"/>
              </a:rPr>
              <a:t> whose key is </a:t>
            </a:r>
            <a:r>
              <a:rPr lang="en-US" altLang="zh-CN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x</a:t>
            </a:r>
          </a:p>
          <a:p>
            <a:pPr lvl="1"/>
            <a:r>
              <a:rPr lang="en-US" altLang="zh-CN" sz="2400" dirty="0">
                <a:ea typeface="新細明體" panose="02020500000000000000" pitchFamily="18" charset="-120"/>
              </a:rPr>
              <a:t>Returns </a:t>
            </a:r>
            <a:r>
              <a:rPr lang="en-US" altLang="zh-CN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Null</a:t>
            </a:r>
            <a:r>
              <a:rPr lang="en-US" altLang="zh-CN" sz="2400" dirty="0">
                <a:ea typeface="新細明體" panose="02020500000000000000" pitchFamily="18" charset="-120"/>
              </a:rPr>
              <a:t> if no such node exists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Time complexity: </a:t>
            </a:r>
            <a:r>
              <a:rPr lang="en-US" altLang="zh-TW" sz="2800" dirty="0">
                <a:solidFill>
                  <a:schemeClr val="accent4"/>
                </a:solidFill>
                <a:ea typeface="新細明體" panose="02020500000000000000" pitchFamily="18" charset="-120"/>
              </a:rPr>
              <a:t>O(tree height)</a:t>
            </a:r>
          </a:p>
          <a:p>
            <a:endParaRPr lang="zh-CN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1EF6B-2B6B-4AF0-B351-D658FF19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8576BF-9CD0-4512-8D86-925091EBA55C}"/>
              </a:ext>
            </a:extLst>
          </p:cNvPr>
          <p:cNvSpPr txBox="1">
            <a:spLocks/>
          </p:cNvSpPr>
          <p:nvPr/>
        </p:nvSpPr>
        <p:spPr>
          <a:xfrm>
            <a:off x="4267200" y="2160025"/>
            <a:ext cx="4419600" cy="3215783"/>
          </a:xfrm>
          <a:prstGeom prst="rect">
            <a:avLst/>
          </a:prstGeo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FIND(root, x)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root=Null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Null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root.key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=x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root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root.key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&gt;x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FIND(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root.left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FIND(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root.right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73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144C-C77B-4B17-A919-EBBD4BA9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findMin</a:t>
            </a:r>
            <a:r>
              <a:rPr lang="en-US" altLang="zh-CN" dirty="0"/>
              <a:t> / </a:t>
            </a:r>
            <a:r>
              <a:rPr lang="en-US" altLang="zh-CN" dirty="0" err="1"/>
              <a:t>findMax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03BF-DBA5-4B62-B06D-26B6C99F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Goal: </a:t>
            </a:r>
            <a:r>
              <a:rPr lang="en-US" altLang="zh-TW" dirty="0">
                <a:ea typeface="新細明體" panose="02020500000000000000" pitchFamily="18" charset="-120"/>
              </a:rPr>
              <a:t>return the node containing the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smallest (largest)</a:t>
            </a:r>
            <a:r>
              <a:rPr lang="en-US" altLang="zh-TW" dirty="0">
                <a:ea typeface="新細明體" panose="02020500000000000000" pitchFamily="18" charset="-120"/>
              </a:rPr>
              <a:t> key in the tree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Algorithm: </a:t>
            </a:r>
            <a:r>
              <a:rPr lang="en-US" altLang="zh-TW" dirty="0">
                <a:ea typeface="新細明體" panose="02020500000000000000" pitchFamily="18" charset="-120"/>
              </a:rPr>
              <a:t>Start at the root and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go left (right) </a:t>
            </a:r>
            <a:r>
              <a:rPr lang="en-US" altLang="zh-TW" dirty="0">
                <a:ea typeface="新細明體" panose="02020500000000000000" pitchFamily="18" charset="-120"/>
              </a:rPr>
              <a:t>as long as there is a left (right) child. The stopping point is the smallest (largest) element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Time complexity: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O(tree height)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6F900-377E-44FC-B085-D12C70DE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6444E7-B29B-4D0D-9EE9-0E147CD69D19}"/>
              </a:ext>
            </a:extLst>
          </p:cNvPr>
          <p:cNvSpPr txBox="1">
            <a:spLocks/>
          </p:cNvSpPr>
          <p:nvPr/>
        </p:nvSpPr>
        <p:spPr>
          <a:xfrm>
            <a:off x="4343400" y="1638463"/>
            <a:ext cx="4343400" cy="2243700"/>
          </a:xfrm>
          <a:prstGeom prst="rect">
            <a:avLst/>
          </a:prstGeo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FIND-MIN(root)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root=Null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Null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root.left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=Null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root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FIND-MIN(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root.left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EDED8-0E81-43CC-8B3B-3320B4DD8950}"/>
              </a:ext>
            </a:extLst>
          </p:cNvPr>
          <p:cNvSpPr txBox="1">
            <a:spLocks/>
          </p:cNvSpPr>
          <p:nvPr/>
        </p:nvSpPr>
        <p:spPr>
          <a:xfrm>
            <a:off x="4343400" y="4004700"/>
            <a:ext cx="4343400" cy="2243700"/>
          </a:xfrm>
          <a:prstGeom prst="rect">
            <a:avLst/>
          </a:prstGeo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FIND-MAX(root)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root=Null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Null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root.right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=Null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root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FIND-MAX(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root.right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1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FF3C-4BBD-4944-875A-FCFB2686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AD2C-7947-4598-A685-BF181FE6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Insert(root, x)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Proceed down the tree as you would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with a find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x is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found, do nothing </a:t>
            </a:r>
            <a:r>
              <a:rPr lang="en-US" altLang="zh-TW" dirty="0">
                <a:ea typeface="新細明體" panose="02020500000000000000" pitchFamily="18" charset="-120"/>
              </a:rPr>
              <a:t>(reject duplicates)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Otherwise,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insert x at the last spot </a:t>
            </a:r>
            <a:r>
              <a:rPr lang="en-US" altLang="zh-TW" dirty="0">
                <a:ea typeface="新細明體" panose="02020500000000000000" pitchFamily="18" charset="-120"/>
              </a:rPr>
              <a:t>on the path traversed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Time complexity = O(tree height)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D9F58-2557-4F4C-A4AC-E00478CB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BC69B7D8-F697-44BD-AD8A-0A70BC11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898" y="1808396"/>
            <a:ext cx="381000" cy="3810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15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613A0-9E6A-4504-B996-CCEAECF50C6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5702734" y="2189396"/>
            <a:ext cx="1162664" cy="325204"/>
          </a:xfrm>
          <a:prstGeom prst="line">
            <a:avLst/>
          </a:prstGeom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3">
            <a:extLst>
              <a:ext uri="{FF2B5EF4-FFF2-40B4-BE49-F238E27FC236}">
                <a16:creationId xmlns:a16="http://schemas.microsoft.com/office/drawing/2014/main" id="{FB37F198-D953-45E5-98DD-5444875A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234" y="2514600"/>
            <a:ext cx="381000" cy="3810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6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53580D-C990-405A-8871-174BC9B6E3A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5265198" y="2895600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3">
            <a:extLst>
              <a:ext uri="{FF2B5EF4-FFF2-40B4-BE49-F238E27FC236}">
                <a16:creationId xmlns:a16="http://schemas.microsoft.com/office/drawing/2014/main" id="{66113F06-E473-4522-AE2E-9726B7A8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98" y="31037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C40E00-085E-4A07-9581-E9DBAA34F16F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5702734" y="2895600"/>
            <a:ext cx="467402" cy="208196"/>
          </a:xfrm>
          <a:prstGeom prst="line">
            <a:avLst/>
          </a:prstGeom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5AC6840-09A7-4E46-9B50-025894BBE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636" y="3103796"/>
            <a:ext cx="381000" cy="3810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240E7E-3998-441B-A087-672B1C2C458B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6865398" y="2189396"/>
            <a:ext cx="1127250" cy="32520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3">
            <a:extLst>
              <a:ext uri="{FF2B5EF4-FFF2-40B4-BE49-F238E27FC236}">
                <a16:creationId xmlns:a16="http://schemas.microsoft.com/office/drawing/2014/main" id="{AA66916D-0D3A-4D0D-8A2F-ED88F25AC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148" y="2514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F7454-F930-4795-86C9-F0A2FD0099D7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7555112" y="2895600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3">
            <a:extLst>
              <a:ext uri="{FF2B5EF4-FFF2-40B4-BE49-F238E27FC236}">
                <a16:creationId xmlns:a16="http://schemas.microsoft.com/office/drawing/2014/main" id="{D165175B-66DB-4F2E-AC2C-C07AB45F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612" y="31037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B3E255-B76C-4AC8-B707-852BF76724A9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7992648" y="2895600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CEF14D7-31C6-47C4-B4CE-9A199D115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550" y="31037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12539E-7D55-4CB5-BF83-C96192DED42A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4960398" y="34847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3">
            <a:extLst>
              <a:ext uri="{FF2B5EF4-FFF2-40B4-BE49-F238E27FC236}">
                <a16:creationId xmlns:a16="http://schemas.microsoft.com/office/drawing/2014/main" id="{C61F642D-52F7-4535-9CD1-DE4767D6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898" y="3971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67A065-5C9E-4E95-88CB-4AE2CE3BA4C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5265198" y="34847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427B12F-FB9D-45FF-A470-136EECC0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498" y="3971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4A239-829E-4B6D-B8E3-8A282C5F218D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6170136" y="3484796"/>
            <a:ext cx="314262" cy="434326"/>
          </a:xfrm>
          <a:prstGeom prst="line">
            <a:avLst/>
          </a:prstGeom>
          <a:ln w="285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5F304CC0-4928-42A9-9F2D-CCDDE81BE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898" y="3919122"/>
            <a:ext cx="381000" cy="3810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13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E961C1-E530-45A6-8EBD-94E16401AE4A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>
            <a:off x="6484398" y="4300122"/>
            <a:ext cx="304800" cy="48716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BC9340C-A62A-434A-8EE9-65261C1E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698" y="4787284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14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EFE9E-ABB7-488F-A60E-A9162E9E44CB}"/>
              </a:ext>
            </a:extLst>
          </p:cNvPr>
          <p:cNvSpPr/>
          <p:nvPr/>
        </p:nvSpPr>
        <p:spPr>
          <a:xfrm>
            <a:off x="5204032" y="5494104"/>
            <a:ext cx="3322731" cy="654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anchor="ctr" anchorCtr="1">
            <a:noAutofit/>
          </a:bodyPr>
          <a:lstStyle/>
          <a:p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新細明體" panose="02020500000000000000" pitchFamily="18" charset="-120"/>
              </a:rPr>
              <a:t>Insert(root, 14)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42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B7B3-8C16-4E08-BF42-E92BF957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 for Insertion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059F8-89EF-4B11-959B-198E18F4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5B07C2-576E-4BF4-8E4B-CE27A783A767}"/>
              </a:ext>
            </a:extLst>
          </p:cNvPr>
          <p:cNvSpPr txBox="1">
            <a:spLocks/>
          </p:cNvSpPr>
          <p:nvPr/>
        </p:nvSpPr>
        <p:spPr>
          <a:xfrm>
            <a:off x="1828800" y="1676400"/>
            <a:ext cx="5257800" cy="3276600"/>
          </a:xfrm>
          <a:prstGeom prst="rect">
            <a:avLst/>
          </a:prstGeo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INSERT(root, x)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returns the (updated) root of the subtree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root=Null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CREATE-NODE(x)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x&lt;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root.key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root.left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INSERT(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root.left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 IF x&gt;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root.key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root.right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INSERT(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root.right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root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77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age result for divorce children">
            <a:extLst>
              <a:ext uri="{FF2B5EF4-FFF2-40B4-BE49-F238E27FC236}">
                <a16:creationId xmlns:a16="http://schemas.microsoft.com/office/drawing/2014/main" id="{EF0A3870-05E6-48F5-887A-278839CB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705600" cy="4414520"/>
          </a:xfrm>
          <a:prstGeom prst="rect">
            <a:avLst/>
          </a:prstGeom>
          <a:noFill/>
          <a:effectLst>
            <a:softEdge rad="419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6285E-A656-4041-98AE-49179854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00DE-1DD6-4FA7-8135-FA900E26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When we delete a node, we need to consider how we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take care of the children of the deleted node.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has to be done such that the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property of the search tree is maintained.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791B6-9E9B-4741-ADED-60864897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59C7-C9A9-489A-987E-7CB0147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Delete Cases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7D7C-FA57-413C-AAA9-6614D02C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21960"/>
          </a:xfrm>
        </p:spPr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Case 1: the node is a leaf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Delete it immediately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87EA4-CC88-4817-8083-2A7A2FCD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6ADF8BAE-C165-4554-B461-68E8C7BF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198" y="322912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8FC34D-1B52-44DD-A807-93F3FD7F9CA0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2181162" y="3610122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3">
            <a:extLst>
              <a:ext uri="{FF2B5EF4-FFF2-40B4-BE49-F238E27FC236}">
                <a16:creationId xmlns:a16="http://schemas.microsoft.com/office/drawing/2014/main" id="{B8012AB3-2B61-4006-A8E0-21F52C27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662" y="381831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B01AB-8013-4AB3-9E62-6B64C9CB00B4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2618698" y="3610122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3824D71-36C9-4055-934A-DA472934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831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4CDB-6DE6-476A-8077-A730155A7D82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1876362" y="419931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3">
            <a:extLst>
              <a:ext uri="{FF2B5EF4-FFF2-40B4-BE49-F238E27FC236}">
                <a16:creationId xmlns:a16="http://schemas.microsoft.com/office/drawing/2014/main" id="{D382AB3B-1925-4C21-905F-29B38628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62" y="46864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A80A33-0650-498C-86AB-9A72E7A1F348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2181162" y="419931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635578-9CC1-4218-BC06-DEC7CADEA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462" y="46864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02759B-F43A-4E8D-A968-92A9D915EC14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3086100" y="4199318"/>
            <a:ext cx="314262" cy="43432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4E6A7679-FF43-46F3-BF99-3ADC3814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862" y="463364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9970E6-D6ED-43B1-A83F-4B005CB3AE82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3095562" y="5014644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3">
            <a:extLst>
              <a:ext uri="{FF2B5EF4-FFF2-40B4-BE49-F238E27FC236}">
                <a16:creationId xmlns:a16="http://schemas.microsoft.com/office/drawing/2014/main" id="{EEFAFD9B-2835-4A1E-A9A6-48AAF8509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062" y="550180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4EA2A2-753D-415B-B2ED-F5D9495AD17A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>
            <a:off x="3400362" y="5014644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9623AB5-DA1F-4BE0-B8C7-39C2B614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662" y="5501806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14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8168A6A5-E1B7-4867-A1E2-D4E7336F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103" y="323208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10EBAB-BB59-4622-80A5-161A4B741023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5574067" y="3613081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13">
            <a:extLst>
              <a:ext uri="{FF2B5EF4-FFF2-40B4-BE49-F238E27FC236}">
                <a16:creationId xmlns:a16="http://schemas.microsoft.com/office/drawing/2014/main" id="{4B0E1D09-D075-4EA6-8671-2CA905879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567" y="3821277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A0B56E5-CF27-4759-81C3-ED0EE9F43DD9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>
            <a:off x="6011603" y="3613081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2CFD829-2378-42BA-A322-958F6D2C3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505" y="3821277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10EC8B-0A23-4A6F-B249-4EBFEF306E0E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 flipH="1">
            <a:off x="5269267" y="4202277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13">
            <a:extLst>
              <a:ext uri="{FF2B5EF4-FFF2-40B4-BE49-F238E27FC236}">
                <a16:creationId xmlns:a16="http://schemas.microsoft.com/office/drawing/2014/main" id="{CF9D235E-1495-49EE-A735-D50A30D65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767" y="468943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DDF854-5A71-4DC8-8C80-E0E7F6A5D70F}"/>
              </a:ext>
            </a:extLst>
          </p:cNvPr>
          <p:cNvCxnSpPr>
            <a:cxnSpLocks/>
            <a:stCxn id="53" idx="4"/>
            <a:endCxn id="59" idx="0"/>
          </p:cNvCxnSpPr>
          <p:nvPr/>
        </p:nvCxnSpPr>
        <p:spPr>
          <a:xfrm>
            <a:off x="5574067" y="4202277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A9B5761-A48D-4075-92D1-5B59B882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367" y="468943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29CD34-1A38-4761-AAC1-91DBF1EC8822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6479005" y="4202277"/>
            <a:ext cx="314262" cy="43432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13">
            <a:extLst>
              <a:ext uri="{FF2B5EF4-FFF2-40B4-BE49-F238E27FC236}">
                <a16:creationId xmlns:a16="http://schemas.microsoft.com/office/drawing/2014/main" id="{56A127B1-D343-4C53-A165-917D8F20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767" y="463660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0F1BD3-1F6E-4AD5-B737-3144D0FB4A2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6488467" y="5017603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3">
            <a:extLst>
              <a:ext uri="{FF2B5EF4-FFF2-40B4-BE49-F238E27FC236}">
                <a16:creationId xmlns:a16="http://schemas.microsoft.com/office/drawing/2014/main" id="{C9DB193B-142F-4EE7-BE28-0A1EACBB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67" y="550476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59C7-C9A9-489A-987E-7CB0147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Delete Cases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7D7C-FA57-413C-AAA9-6614D02C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219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Case 2: the node has one child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Adjust a pointer from the parent to bypass that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87EA4-CC88-4817-8083-2A7A2FCD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6ADF8BAE-C165-4554-B461-68E8C7BF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198" y="322912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8FC34D-1B52-44DD-A807-93F3FD7F9CA0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2181162" y="3610122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3">
            <a:extLst>
              <a:ext uri="{FF2B5EF4-FFF2-40B4-BE49-F238E27FC236}">
                <a16:creationId xmlns:a16="http://schemas.microsoft.com/office/drawing/2014/main" id="{B8012AB3-2B61-4006-A8E0-21F52C27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662" y="381831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B01AB-8013-4AB3-9E62-6B64C9CB00B4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2618698" y="3610122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3824D71-36C9-4055-934A-DA472934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8318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4CDB-6DE6-476A-8077-A730155A7D82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1876362" y="419931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3">
            <a:extLst>
              <a:ext uri="{FF2B5EF4-FFF2-40B4-BE49-F238E27FC236}">
                <a16:creationId xmlns:a16="http://schemas.microsoft.com/office/drawing/2014/main" id="{D382AB3B-1925-4C21-905F-29B38628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62" y="46864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A80A33-0650-498C-86AB-9A72E7A1F348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2181162" y="419931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635578-9CC1-4218-BC06-DEC7CADEA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462" y="46864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02759B-F43A-4E8D-A968-92A9D915EC14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3086100" y="4199318"/>
            <a:ext cx="314262" cy="43432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4E6A7679-FF43-46F3-BF99-3ADC3814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862" y="463364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9970E6-D6ED-43B1-A83F-4B005CB3AE82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3095562" y="5014644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3">
            <a:extLst>
              <a:ext uri="{FF2B5EF4-FFF2-40B4-BE49-F238E27FC236}">
                <a16:creationId xmlns:a16="http://schemas.microsoft.com/office/drawing/2014/main" id="{EEFAFD9B-2835-4A1E-A9A6-48AAF8509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062" y="550180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4EA2A2-753D-415B-B2ED-F5D9495AD17A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>
            <a:off x="3400362" y="5014644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9623AB5-DA1F-4BE0-B8C7-39C2B614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662" y="550180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B6AA5AE7-0FD9-4F9A-8BA3-C1B66F20B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2912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D4E2D3-A60C-4128-AC06-171C0D1EFCC8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5753100" y="3610122"/>
            <a:ext cx="609600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3">
            <a:extLst>
              <a:ext uri="{FF2B5EF4-FFF2-40B4-BE49-F238E27FC236}">
                <a16:creationId xmlns:a16="http://schemas.microsoft.com/office/drawing/2014/main" id="{116BD0F5-5D48-44BF-92C7-0A887A90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1831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6F22AE-7423-45A0-A2D2-81C7E39F5744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 flipH="1">
            <a:off x="5448300" y="419931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3">
            <a:extLst>
              <a:ext uri="{FF2B5EF4-FFF2-40B4-BE49-F238E27FC236}">
                <a16:creationId xmlns:a16="http://schemas.microsoft.com/office/drawing/2014/main" id="{1B3BCFD8-20E7-4011-8C68-E2FF10B1F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6864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3DA359-26BC-4B39-8882-E460993E56DD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5753100" y="419931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9A2A34C-74E1-4F7D-82B0-D238D121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864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Oval 13">
            <a:extLst>
              <a:ext uri="{FF2B5EF4-FFF2-40B4-BE49-F238E27FC236}">
                <a16:creationId xmlns:a16="http://schemas.microsoft.com/office/drawing/2014/main" id="{25B75111-D76E-43B1-BFFF-A397D7B6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90" y="381831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B59568-382E-4F25-B9F0-9B87F9E558B7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6724990" y="419931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3">
            <a:extLst>
              <a:ext uri="{FF2B5EF4-FFF2-40B4-BE49-F238E27FC236}">
                <a16:creationId xmlns:a16="http://schemas.microsoft.com/office/drawing/2014/main" id="{9D2D8AA0-1447-42F0-A326-AAE5389F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490" y="46864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988E88-225B-416C-9FAD-CC9D032B5F45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7029790" y="4199318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889BB09-4C45-4034-B078-1B11B68F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090" y="46864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639916-92F6-4AF8-8823-5696E2A5DEC9}"/>
              </a:ext>
            </a:extLst>
          </p:cNvPr>
          <p:cNvCxnSpPr>
            <a:cxnSpLocks/>
            <a:stCxn id="33" idx="4"/>
            <a:endCxn id="43" idx="0"/>
          </p:cNvCxnSpPr>
          <p:nvPr/>
        </p:nvCxnSpPr>
        <p:spPr>
          <a:xfrm>
            <a:off x="6362700" y="3610122"/>
            <a:ext cx="667090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9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191A-623C-4014-9808-AC15F7A7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FACD-3EBF-4FB8-973B-994B38E3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tree is a collection of nodes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collection can be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empty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(recursive definition)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If not empty, a tree consists of a distinguished node r (the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dirty="0">
                <a:ea typeface="新細明體" panose="02020500000000000000" pitchFamily="18" charset="-120"/>
              </a:rPr>
              <a:t>), and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zero or more </a:t>
            </a:r>
            <a:r>
              <a:rPr lang="en-US" altLang="zh-TW" dirty="0">
                <a:ea typeface="新細明體" panose="02020500000000000000" pitchFamily="18" charset="-120"/>
              </a:rPr>
              <a:t>nonempty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subtrees</a:t>
            </a:r>
            <a:r>
              <a:rPr lang="en-US" altLang="zh-TW" dirty="0">
                <a:ea typeface="新細明體" panose="02020500000000000000" pitchFamily="18" charset="-120"/>
              </a:rPr>
              <a:t> T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 T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 ...., </a:t>
            </a:r>
            <a:r>
              <a:rPr lang="en-US" altLang="zh-TW" dirty="0" err="1">
                <a:ea typeface="新細明體" panose="02020500000000000000" pitchFamily="18" charset="-120"/>
              </a:rPr>
              <a:t>T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, each of whose roots are connected by a </a:t>
            </a:r>
            <a:r>
              <a:rPr lang="en-US" altLang="zh-TW" dirty="0">
                <a:solidFill>
                  <a:schemeClr val="accent4"/>
                </a:solidFill>
                <a:ea typeface="新細明體" panose="02020500000000000000" pitchFamily="18" charset="-120"/>
              </a:rPr>
              <a:t>directed edge </a:t>
            </a:r>
            <a:r>
              <a:rPr lang="en-US" altLang="zh-TW" dirty="0">
                <a:ea typeface="新細明體" panose="02020500000000000000" pitchFamily="18" charset="-120"/>
              </a:rPr>
              <a:t>from r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2786-D16A-4510-9DB7-89E9FB0B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A0C35D26-E54F-45AB-A25E-C5E97253D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86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0A0F988B-F0A0-475B-ADA8-28E8A4821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9DB6F778-1B7E-430E-A919-EEDB69FC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46F458D2-932F-45D0-973B-948BD29EC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2768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9D26ECEB-056A-4F4D-BDCE-38C942CB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32" name="Oval 18">
            <a:extLst>
              <a:ext uri="{FF2B5EF4-FFF2-40B4-BE49-F238E27FC236}">
                <a16:creationId xmlns:a16="http://schemas.microsoft.com/office/drawing/2014/main" id="{A2CBDD3A-65DC-43B4-B3E3-D033E3EE9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33" name="Oval 19">
            <a:extLst>
              <a:ext uri="{FF2B5EF4-FFF2-40B4-BE49-F238E27FC236}">
                <a16:creationId xmlns:a16="http://schemas.microsoft.com/office/drawing/2014/main" id="{180C48EC-5A07-43EA-8303-555F341A5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198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34" name="Oval 20">
            <a:extLst>
              <a:ext uri="{FF2B5EF4-FFF2-40B4-BE49-F238E27FC236}">
                <a16:creationId xmlns:a16="http://schemas.microsoft.com/office/drawing/2014/main" id="{60D448E5-22CA-4CD0-9161-F63D2F66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0198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34FCF30D-3ECE-442D-BC2F-BD7179B2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37" name="Oval 23">
            <a:extLst>
              <a:ext uri="{FF2B5EF4-FFF2-40B4-BE49-F238E27FC236}">
                <a16:creationId xmlns:a16="http://schemas.microsoft.com/office/drawing/2014/main" id="{88CC62D8-15EE-4A03-A9A5-C466253B4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106DBE-77E0-44BF-984D-452C5B424F1E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>
          <a:xfrm flipH="1">
            <a:off x="2535004" y="4211404"/>
            <a:ext cx="1864192" cy="4163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B0D6FC-54ED-46D0-A345-F9EA758C2EA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4533900" y="4267200"/>
            <a:ext cx="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EBF43E-6854-46AB-B648-B4EAD403D6F7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2400300" y="4953000"/>
            <a:ext cx="0" cy="374680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E9BC93-3C08-4788-9101-3FB3E5469522}"/>
              </a:ext>
            </a:extLst>
          </p:cNvPr>
          <p:cNvCxnSpPr>
            <a:stCxn id="29" idx="5"/>
            <a:endCxn id="31" idx="0"/>
          </p:cNvCxnSpPr>
          <p:nvPr/>
        </p:nvCxnSpPr>
        <p:spPr>
          <a:xfrm>
            <a:off x="2535004" y="4897204"/>
            <a:ext cx="627296" cy="436796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0179A4-6C9B-4E4E-BAC4-FE1F16CCBB58}"/>
              </a:ext>
            </a:extLst>
          </p:cNvPr>
          <p:cNvCxnSpPr>
            <a:stCxn id="30" idx="3"/>
            <a:endCxn id="32" idx="0"/>
          </p:cNvCxnSpPr>
          <p:nvPr/>
        </p:nvCxnSpPr>
        <p:spPr>
          <a:xfrm flipH="1">
            <a:off x="2095500" y="5652884"/>
            <a:ext cx="170096" cy="366916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A52942-8A25-4ED8-BDDA-AC2CB912E6D6}"/>
              </a:ext>
            </a:extLst>
          </p:cNvPr>
          <p:cNvCxnSpPr>
            <a:stCxn id="30" idx="5"/>
            <a:endCxn id="33" idx="0"/>
          </p:cNvCxnSpPr>
          <p:nvPr/>
        </p:nvCxnSpPr>
        <p:spPr>
          <a:xfrm>
            <a:off x="2535004" y="5652884"/>
            <a:ext cx="170096" cy="366916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BE3132-BE9F-4A58-AEEE-1C204EB4B844}"/>
              </a:ext>
            </a:extLst>
          </p:cNvPr>
          <p:cNvCxnSpPr>
            <a:stCxn id="31" idx="5"/>
            <a:endCxn id="34" idx="0"/>
          </p:cNvCxnSpPr>
          <p:nvPr/>
        </p:nvCxnSpPr>
        <p:spPr>
          <a:xfrm>
            <a:off x="3297004" y="5659204"/>
            <a:ext cx="170096" cy="360596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16E86C2-FA8A-4E25-BEB4-B9413019FD59}"/>
              </a:ext>
            </a:extLst>
          </p:cNvPr>
          <p:cNvCxnSpPr>
            <a:stCxn id="28" idx="3"/>
            <a:endCxn id="36" idx="0"/>
          </p:cNvCxnSpPr>
          <p:nvPr/>
        </p:nvCxnSpPr>
        <p:spPr>
          <a:xfrm flipH="1">
            <a:off x="4076700" y="4897204"/>
            <a:ext cx="322496" cy="43679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9B4D92-A76F-46B8-8D6D-6A47AD8AA68F}"/>
              </a:ext>
            </a:extLst>
          </p:cNvPr>
          <p:cNvCxnSpPr>
            <a:cxnSpLocks/>
            <a:stCxn id="28" idx="5"/>
            <a:endCxn id="37" idx="0"/>
          </p:cNvCxnSpPr>
          <p:nvPr/>
        </p:nvCxnSpPr>
        <p:spPr>
          <a:xfrm>
            <a:off x="4668604" y="4897204"/>
            <a:ext cx="398696" cy="43679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14">
            <a:extLst>
              <a:ext uri="{FF2B5EF4-FFF2-40B4-BE49-F238E27FC236}">
                <a16:creationId xmlns:a16="http://schemas.microsoft.com/office/drawing/2014/main" id="{26E3C797-41F8-4C39-8A93-D2E74D9CE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0"/>
            <a:ext cx="365865" cy="38100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E75CBF-EE0A-4D6C-8D0B-5DF0EDEDF28B}"/>
              </a:ext>
            </a:extLst>
          </p:cNvPr>
          <p:cNvCxnSpPr>
            <a:cxnSpLocks/>
            <a:stCxn id="27" idx="5"/>
            <a:endCxn id="52" idx="1"/>
          </p:cNvCxnSpPr>
          <p:nvPr/>
        </p:nvCxnSpPr>
        <p:spPr>
          <a:xfrm>
            <a:off x="4668604" y="4211404"/>
            <a:ext cx="1938176" cy="4163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22">
            <a:extLst>
              <a:ext uri="{FF2B5EF4-FFF2-40B4-BE49-F238E27FC236}">
                <a16:creationId xmlns:a16="http://schemas.microsoft.com/office/drawing/2014/main" id="{71D08473-C748-4EB4-B8CB-D6A6656A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2768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CD2D75-5C6B-46B2-809B-E9D2FEE17CB4}"/>
              </a:ext>
            </a:extLst>
          </p:cNvPr>
          <p:cNvCxnSpPr>
            <a:cxnSpLocks/>
            <a:stCxn id="29" idx="3"/>
            <a:endCxn id="64" idx="0"/>
          </p:cNvCxnSpPr>
          <p:nvPr/>
        </p:nvCxnSpPr>
        <p:spPr>
          <a:xfrm flipH="1">
            <a:off x="1562100" y="4897204"/>
            <a:ext cx="703496" cy="430476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25739DC-1389-4A23-8FF4-A8291F720F19}"/>
              </a:ext>
            </a:extLst>
          </p:cNvPr>
          <p:cNvSpPr/>
          <p:nvPr/>
        </p:nvSpPr>
        <p:spPr>
          <a:xfrm>
            <a:off x="3792303" y="4495800"/>
            <a:ext cx="1575003" cy="18288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8BB848-1542-47E8-A67C-4C5D948321F9}"/>
              </a:ext>
            </a:extLst>
          </p:cNvPr>
          <p:cNvSpPr txBox="1"/>
          <p:nvPr/>
        </p:nvSpPr>
        <p:spPr>
          <a:xfrm>
            <a:off x="3810000" y="5867400"/>
            <a:ext cx="14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Subtree of 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52" grpId="0" animBg="1"/>
      <p:bldP spid="64" grpId="0" animBg="1"/>
      <p:bldP spid="69" grpId="0" animBg="1"/>
      <p:bldP spid="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59C7-C9A9-489A-987E-7CB0147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Delete Cases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7D7C-FA57-413C-AAA9-6614D02C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5663"/>
            <a:ext cx="7848600" cy="26829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4"/>
                </a:solidFill>
              </a:rPr>
              <a:t>Case 3: the node has two children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Replace that node with the minimum node in the right subtree </a:t>
            </a:r>
          </a:p>
          <a:p>
            <a:pPr lvl="2">
              <a:lnSpc>
                <a:spcPct val="120000"/>
              </a:lnSpc>
            </a:pPr>
            <a:r>
              <a:rPr lang="en-US" altLang="zh-TW" sz="2900" dirty="0"/>
              <a:t>Or replace it with the maximum node in the left subtree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This invokes removal of the minimum node </a:t>
            </a:r>
          </a:p>
          <a:p>
            <a:pPr lvl="2">
              <a:lnSpc>
                <a:spcPct val="120000"/>
              </a:lnSpc>
            </a:pPr>
            <a:r>
              <a:rPr lang="en-US" altLang="zh-TW" sz="2900" dirty="0"/>
              <a:t>It’s case 1 or 2. </a:t>
            </a:r>
            <a:r>
              <a:rPr lang="en-US" altLang="zh-TW" sz="2900" b="1" dirty="0">
                <a:solidFill>
                  <a:schemeClr val="accent4"/>
                </a:solidFill>
              </a:rPr>
              <a:t>WHY?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4"/>
                </a:solidFill>
              </a:rPr>
              <a:t>Time complexity = O(tree height)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87EA4-CC88-4817-8083-2A7A2FCD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6ADF8BAE-C165-4554-B461-68E8C7BF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98" y="3977655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6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8FC34D-1B52-44DD-A807-93F3FD7F9CA0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266762" y="4358655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3">
            <a:extLst>
              <a:ext uri="{FF2B5EF4-FFF2-40B4-BE49-F238E27FC236}">
                <a16:creationId xmlns:a16="http://schemas.microsoft.com/office/drawing/2014/main" id="{B8012AB3-2B61-4006-A8E0-21F52C27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262" y="456685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B01AB-8013-4AB3-9E62-6B64C9CB00B4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1704298" y="4358655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3824D71-36C9-4055-934A-DA472934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6685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4CDB-6DE6-476A-8077-A730155A7D82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952500" y="4947851"/>
            <a:ext cx="314262" cy="3627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3">
            <a:extLst>
              <a:ext uri="{FF2B5EF4-FFF2-40B4-BE49-F238E27FC236}">
                <a16:creationId xmlns:a16="http://schemas.microsoft.com/office/drawing/2014/main" id="{D382AB3B-1925-4C21-905F-29B38628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1063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A80A33-0650-498C-86AB-9A72E7A1F348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 flipH="1">
            <a:off x="1866900" y="4947851"/>
            <a:ext cx="304800" cy="3627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635578-9CC1-4218-BC06-DEC7CADEA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31063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02759B-F43A-4E8D-A968-92A9D915EC14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2171700" y="4947851"/>
            <a:ext cx="314262" cy="3099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4E6A7679-FF43-46F3-BF99-3ADC3814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462" y="52578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9970E6-D6ED-43B1-A83F-4B005CB3AE82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1866900" y="5691636"/>
            <a:ext cx="228600" cy="32795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3">
            <a:extLst>
              <a:ext uri="{FF2B5EF4-FFF2-40B4-BE49-F238E27FC236}">
                <a16:creationId xmlns:a16="http://schemas.microsoft.com/office/drawing/2014/main" id="{EEFAFD9B-2835-4A1E-A9A6-48AAF8509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5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4EA2A2-753D-415B-B2ED-F5D9495AD17A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>
            <a:off x="2485962" y="5638800"/>
            <a:ext cx="295338" cy="3807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9623AB5-DA1F-4BE0-B8C7-39C2B614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5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Oval 13">
            <a:extLst>
              <a:ext uri="{FF2B5EF4-FFF2-40B4-BE49-F238E27FC236}">
                <a16:creationId xmlns:a16="http://schemas.microsoft.com/office/drawing/2014/main" id="{34DEE3B9-2414-4730-9D6E-DD5E3E10E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50" y="3983513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6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D15ED0-0F88-4B2A-AEC7-48BDE5080F50}"/>
              </a:ext>
            </a:extLst>
          </p:cNvPr>
          <p:cNvCxnSpPr>
            <a:cxnSpLocks/>
            <a:stCxn id="137" idx="4"/>
            <a:endCxn id="139" idx="0"/>
          </p:cNvCxnSpPr>
          <p:nvPr/>
        </p:nvCxnSpPr>
        <p:spPr>
          <a:xfrm flipH="1">
            <a:off x="4065214" y="4364513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">
            <a:extLst>
              <a:ext uri="{FF2B5EF4-FFF2-40B4-BE49-F238E27FC236}">
                <a16:creationId xmlns:a16="http://schemas.microsoft.com/office/drawing/2014/main" id="{C4585B3D-C68C-4DE9-BDDA-4E02CB65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714" y="457270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94B16DA-0D2A-4595-A553-B63B510A2ECF}"/>
              </a:ext>
            </a:extLst>
          </p:cNvPr>
          <p:cNvCxnSpPr>
            <a:cxnSpLocks/>
            <a:stCxn id="137" idx="4"/>
            <a:endCxn id="141" idx="0"/>
          </p:cNvCxnSpPr>
          <p:nvPr/>
        </p:nvCxnSpPr>
        <p:spPr>
          <a:xfrm>
            <a:off x="4502750" y="4364513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7AEB351-F59E-47CD-9BB3-B3AB9683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652" y="457270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F53E498-2126-492B-9E9A-F97F2060B3EE}"/>
              </a:ext>
            </a:extLst>
          </p:cNvPr>
          <p:cNvCxnSpPr>
            <a:cxnSpLocks/>
            <a:stCxn id="139" idx="4"/>
            <a:endCxn id="143" idx="0"/>
          </p:cNvCxnSpPr>
          <p:nvPr/>
        </p:nvCxnSpPr>
        <p:spPr>
          <a:xfrm flipH="1">
            <a:off x="3750952" y="4953709"/>
            <a:ext cx="314262" cy="3627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3">
            <a:extLst>
              <a:ext uri="{FF2B5EF4-FFF2-40B4-BE49-F238E27FC236}">
                <a16:creationId xmlns:a16="http://schemas.microsoft.com/office/drawing/2014/main" id="{6F46A557-7851-4214-803F-6E37DBDA5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452" y="531649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C2E9D2-5055-4300-8A89-6CC0FC457553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 flipH="1">
            <a:off x="4665352" y="4953709"/>
            <a:ext cx="304800" cy="3627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7489C535-4CCE-4E5F-BF0C-5178B25C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852" y="5316494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4718813-4461-4171-B532-55BA3F1294DA}"/>
              </a:ext>
            </a:extLst>
          </p:cNvPr>
          <p:cNvCxnSpPr>
            <a:cxnSpLocks/>
            <a:stCxn id="141" idx="4"/>
            <a:endCxn id="147" idx="0"/>
          </p:cNvCxnSpPr>
          <p:nvPr/>
        </p:nvCxnSpPr>
        <p:spPr>
          <a:xfrm>
            <a:off x="4970152" y="4953709"/>
            <a:ext cx="314262" cy="3099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3">
            <a:extLst>
              <a:ext uri="{FF2B5EF4-FFF2-40B4-BE49-F238E27FC236}">
                <a16:creationId xmlns:a16="http://schemas.microsoft.com/office/drawing/2014/main" id="{86DEDB33-8E1A-4F0C-8CEB-4D027AAD2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914" y="52636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770E903-2CC2-4F21-BF11-ED4F2B9CB239}"/>
              </a:ext>
            </a:extLst>
          </p:cNvPr>
          <p:cNvCxnSpPr>
            <a:cxnSpLocks/>
            <a:stCxn id="145" idx="4"/>
            <a:endCxn id="149" idx="0"/>
          </p:cNvCxnSpPr>
          <p:nvPr/>
        </p:nvCxnSpPr>
        <p:spPr>
          <a:xfrm>
            <a:off x="4665352" y="5697494"/>
            <a:ext cx="228600" cy="32795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3">
            <a:extLst>
              <a:ext uri="{FF2B5EF4-FFF2-40B4-BE49-F238E27FC236}">
                <a16:creationId xmlns:a16="http://schemas.microsoft.com/office/drawing/2014/main" id="{C590471C-F416-4682-AD6F-CE5B3EFA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452" y="602544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61D9032-7C55-4438-A480-7300671D58A0}"/>
              </a:ext>
            </a:extLst>
          </p:cNvPr>
          <p:cNvCxnSpPr>
            <a:cxnSpLocks/>
            <a:stCxn id="147" idx="4"/>
            <a:endCxn id="151" idx="0"/>
          </p:cNvCxnSpPr>
          <p:nvPr/>
        </p:nvCxnSpPr>
        <p:spPr>
          <a:xfrm>
            <a:off x="5284414" y="5644658"/>
            <a:ext cx="295338" cy="3807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714F6E64-0A74-4725-B71B-E1F0B3E9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252" y="602544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Oval 13">
            <a:extLst>
              <a:ext uri="{FF2B5EF4-FFF2-40B4-BE49-F238E27FC236}">
                <a16:creationId xmlns:a16="http://schemas.microsoft.com/office/drawing/2014/main" id="{D94381F5-9708-4C46-8775-DB16961F4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012" y="3977655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FF794F-A179-4822-8C46-EC3667A582B6}"/>
              </a:ext>
            </a:extLst>
          </p:cNvPr>
          <p:cNvCxnSpPr>
            <a:cxnSpLocks/>
            <a:stCxn id="152" idx="4"/>
            <a:endCxn id="154" idx="0"/>
          </p:cNvCxnSpPr>
          <p:nvPr/>
        </p:nvCxnSpPr>
        <p:spPr>
          <a:xfrm flipH="1">
            <a:off x="6637976" y="4358655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3">
            <a:extLst>
              <a:ext uri="{FF2B5EF4-FFF2-40B4-BE49-F238E27FC236}">
                <a16:creationId xmlns:a16="http://schemas.microsoft.com/office/drawing/2014/main" id="{74F44913-E9F2-4E90-A7AA-01FFAA08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476" y="456685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2A61459-83BA-4F10-BBCE-146C0314FB05}"/>
              </a:ext>
            </a:extLst>
          </p:cNvPr>
          <p:cNvCxnSpPr>
            <a:cxnSpLocks/>
            <a:stCxn id="152" idx="4"/>
            <a:endCxn id="156" idx="0"/>
          </p:cNvCxnSpPr>
          <p:nvPr/>
        </p:nvCxnSpPr>
        <p:spPr>
          <a:xfrm>
            <a:off x="7075512" y="4358655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18356691-7185-4C9C-93AC-349F6A10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414" y="456685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5C9F5C4-DB82-42F1-8A67-EECFBECE12D2}"/>
              </a:ext>
            </a:extLst>
          </p:cNvPr>
          <p:cNvCxnSpPr>
            <a:cxnSpLocks/>
            <a:stCxn id="154" idx="4"/>
            <a:endCxn id="158" idx="0"/>
          </p:cNvCxnSpPr>
          <p:nvPr/>
        </p:nvCxnSpPr>
        <p:spPr>
          <a:xfrm flipH="1">
            <a:off x="6323714" y="4947851"/>
            <a:ext cx="314262" cy="3627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3">
            <a:extLst>
              <a:ext uri="{FF2B5EF4-FFF2-40B4-BE49-F238E27FC236}">
                <a16:creationId xmlns:a16="http://schemas.microsoft.com/office/drawing/2014/main" id="{B9FADE8F-DC88-4584-A53E-2EE5627D7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214" y="531063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A3F8511-1708-4009-B92A-C2286713F7E8}"/>
              </a:ext>
            </a:extLst>
          </p:cNvPr>
          <p:cNvCxnSpPr>
            <a:cxnSpLocks/>
            <a:stCxn id="156" idx="4"/>
            <a:endCxn id="160" idx="0"/>
          </p:cNvCxnSpPr>
          <p:nvPr/>
        </p:nvCxnSpPr>
        <p:spPr>
          <a:xfrm flipH="1">
            <a:off x="7238114" y="4947851"/>
            <a:ext cx="304800" cy="3627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07DE1AB5-A745-4D6F-AA0D-9E3F617E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614" y="531063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E0AB61-912C-4E70-8B93-7A0591DAD0A6}"/>
              </a:ext>
            </a:extLst>
          </p:cNvPr>
          <p:cNvCxnSpPr>
            <a:cxnSpLocks/>
            <a:stCxn id="156" idx="4"/>
            <a:endCxn id="162" idx="0"/>
          </p:cNvCxnSpPr>
          <p:nvPr/>
        </p:nvCxnSpPr>
        <p:spPr>
          <a:xfrm>
            <a:off x="7542914" y="4947851"/>
            <a:ext cx="314262" cy="3099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3">
            <a:extLst>
              <a:ext uri="{FF2B5EF4-FFF2-40B4-BE49-F238E27FC236}">
                <a16:creationId xmlns:a16="http://schemas.microsoft.com/office/drawing/2014/main" id="{1EC6F806-9667-436B-B4DD-A0A6FD08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676" y="52578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DA20B20-45BA-4F63-ADEA-1BEE14D0BDAE}"/>
              </a:ext>
            </a:extLst>
          </p:cNvPr>
          <p:cNvCxnSpPr>
            <a:cxnSpLocks/>
            <a:stCxn id="162" idx="4"/>
            <a:endCxn id="166" idx="0"/>
          </p:cNvCxnSpPr>
          <p:nvPr/>
        </p:nvCxnSpPr>
        <p:spPr>
          <a:xfrm>
            <a:off x="7857176" y="5638800"/>
            <a:ext cx="295338" cy="3807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6215B5BC-B3BD-413D-B066-A4209F6C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014" y="60195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9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2" grpId="0" animBg="1"/>
      <p:bldP spid="154" grpId="0" animBg="1"/>
      <p:bldP spid="156" grpId="0" animBg="1"/>
      <p:bldP spid="158" grpId="0" animBg="1"/>
      <p:bldP spid="160" grpId="0" animBg="1"/>
      <p:bldP spid="162" grpId="0" animBg="1"/>
      <p:bldP spid="1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66AFEB-4EA4-421F-8196-14FFCFD9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altLang="zh-CN" dirty="0"/>
              <a:t>Pseudo Code?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717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11C2B6-C250-41E8-A6ED-3CD1534D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2667000"/>
          </a:xfrm>
        </p:spPr>
        <p:txBody>
          <a:bodyPr>
            <a:normAutofit/>
          </a:bodyPr>
          <a:lstStyle/>
          <a:p>
            <a:r>
              <a:rPr lang="en-US" altLang="zh-CN" dirty="0"/>
              <a:t>The cost of search, insert and delete are all bounded by the </a:t>
            </a:r>
            <a:r>
              <a:rPr lang="en-US" altLang="zh-CN" sz="4400" b="1" cap="all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Tree height </a:t>
            </a:r>
            <a:r>
              <a:rPr lang="en-US" altLang="zh-CN" dirty="0"/>
              <a:t>which is </a:t>
            </a:r>
            <a:r>
              <a:rPr lang="en-US" altLang="zh-CN" sz="4800" dirty="0">
                <a:solidFill>
                  <a:schemeClr val="bg2">
                    <a:lumMod val="75000"/>
                  </a:schemeClr>
                </a:solidFill>
              </a:rPr>
              <a:t>O(n) </a:t>
            </a:r>
            <a:r>
              <a:rPr lang="en-US" altLang="zh-CN" dirty="0"/>
              <a:t>in the worst case. And O(n) is </a:t>
            </a:r>
          </a:p>
          <a:p>
            <a:pPr algn="ctr"/>
            <a:r>
              <a:rPr lang="en-US" altLang="zh-CN" sz="5400" b="1" cap="all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not fast enough!</a:t>
            </a:r>
            <a:endParaRPr lang="zh-CN" altLang="en-US" sz="5400" b="1" cap="all" dirty="0">
              <a:solidFill>
                <a:schemeClr val="bg2">
                  <a:lumMod val="75000"/>
                </a:schemeClr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15761-934C-4EE1-A263-6C5BB8AD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9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</a:t>
            </a:r>
            <a:r>
              <a:rPr lang="en-US" dirty="0">
                <a:solidFill>
                  <a:schemeClr val="accent4"/>
                </a:solidFill>
              </a:rPr>
              <a:t>Node.java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BinaryTreePrinter.java </a:t>
            </a:r>
            <a:r>
              <a:rPr lang="en-US" dirty="0"/>
              <a:t>and the skeleton of </a:t>
            </a:r>
            <a:r>
              <a:rPr lang="en-US" dirty="0">
                <a:solidFill>
                  <a:schemeClr val="accent4"/>
                </a:solidFill>
              </a:rPr>
              <a:t>BST.java</a:t>
            </a:r>
            <a:r>
              <a:rPr lang="en-US" dirty="0"/>
              <a:t>, complete </a:t>
            </a:r>
            <a:r>
              <a:rPr lang="en-US" dirty="0">
                <a:solidFill>
                  <a:schemeClr val="accent4"/>
                </a:solidFill>
              </a:rPr>
              <a:t>BST.java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Node.java</a:t>
            </a:r>
            <a:r>
              <a:rPr lang="en-US" dirty="0"/>
              <a:t>: implements the class for a BST node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BinaryTreePrinter.java </a:t>
            </a:r>
            <a:r>
              <a:rPr lang="en-US" dirty="0"/>
              <a:t>: implements a method to print out a binary tree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BST.java</a:t>
            </a:r>
            <a:r>
              <a:rPr lang="en-US" dirty="0"/>
              <a:t>: implements the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methods </a:t>
            </a:r>
            <a:r>
              <a:rPr lang="en-US" dirty="0"/>
              <a:t>defined in the BST data structure</a:t>
            </a:r>
          </a:p>
          <a:p>
            <a:pPr lvl="2"/>
            <a:r>
              <a:rPr lang="en-US" dirty="0"/>
              <a:t>Read the skeleton and complete all the methods</a:t>
            </a:r>
          </a:p>
          <a:p>
            <a:pPr lvl="2"/>
            <a:r>
              <a:rPr lang="en-US" dirty="0"/>
              <a:t>This is the only file that you are going to modify</a:t>
            </a:r>
          </a:p>
          <a:p>
            <a:pPr lvl="2"/>
            <a:r>
              <a:rPr lang="en-US" dirty="0"/>
              <a:t>You may add auxiliary functions if there is a need</a:t>
            </a:r>
          </a:p>
          <a:p>
            <a:pPr lvl="2"/>
            <a:r>
              <a:rPr lang="en-US" dirty="0"/>
              <a:t>a main function is provided for testing purpose</a:t>
            </a:r>
          </a:p>
          <a:p>
            <a:r>
              <a:rPr lang="en-US" dirty="0"/>
              <a:t>Submit </a:t>
            </a:r>
            <a:r>
              <a:rPr lang="en-US" dirty="0">
                <a:solidFill>
                  <a:schemeClr val="accent4"/>
                </a:solidFill>
              </a:rPr>
              <a:t>BST.java</a:t>
            </a:r>
            <a:r>
              <a:rPr lang="en-US" dirty="0"/>
              <a:t> to iSpace.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WE ARE FAMILY">
            <a:extLst>
              <a:ext uri="{FF2B5EF4-FFF2-40B4-BE49-F238E27FC236}">
                <a16:creationId xmlns:a16="http://schemas.microsoft.com/office/drawing/2014/main" id="{BFF51DC9-CD52-4914-B438-DCE14420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99" y="4344863"/>
            <a:ext cx="3517095" cy="263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2AB28-1E02-4CC1-AB52-721EC612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Some Terminologies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0672-C0AB-4DCB-9941-AE345B46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Root and Leaf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Child and Parent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Every node except the root has one parent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 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node can have an zero or more children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leaf node has no children</a:t>
            </a:r>
            <a:endParaRPr lang="en-US" altLang="zh-CN" dirty="0"/>
          </a:p>
          <a:p>
            <a:r>
              <a:rPr lang="en-US" altLang="zh-CN" dirty="0">
                <a:solidFill>
                  <a:schemeClr val="accent4"/>
                </a:solidFill>
              </a:rPr>
              <a:t>Sibling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nodes with same parent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D599-53C6-4A11-AC3B-44B5CE14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0C1ED46C-A90C-4D94-A499-3BB01999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694" y="148102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A35F7141-5EF3-471A-AFE5-697278D5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494" y="2362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931D9992-4479-46E1-9115-BD99A5A5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94" y="2362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02B65B3A-E467-4B01-A6BE-41A0DD46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94" y="3117880"/>
            <a:ext cx="381000" cy="38100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41C96563-B75B-45B3-B678-73CE3A53A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647" y="3124200"/>
            <a:ext cx="381000" cy="38100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A11523AE-452A-4D3F-9C24-BF1ED692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10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BFB7DB6F-5065-4C2A-BABC-37987C42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160BE49F-02CE-4F1C-A1ED-823AE43D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647" y="3810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22">
            <a:extLst>
              <a:ext uri="{FF2B5EF4-FFF2-40B4-BE49-F238E27FC236}">
                <a16:creationId xmlns:a16="http://schemas.microsoft.com/office/drawing/2014/main" id="{1C33C022-EB35-41F9-ACF5-2BCD836EA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124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9F56B21C-64E9-4ADB-9445-403225B05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124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B75D0F-7B89-4769-AB96-249F8E2736A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159098" y="1806225"/>
            <a:ext cx="797392" cy="6117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5F9275-4740-4F9A-8D66-CC69CCF99E04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7225898" y="1806225"/>
            <a:ext cx="797392" cy="6117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BD94F7-BE98-432A-94CF-E3E05454E132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24394" y="2743200"/>
            <a:ext cx="0" cy="37468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5A1532-DD13-4726-BB64-6ED4DC16E4FA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6159098" y="2687404"/>
            <a:ext cx="644049" cy="4367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B27B9E-77B6-4AD0-943E-CEF73D0FC22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753100" y="3498880"/>
            <a:ext cx="271294" cy="3111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3011B-1CC3-401B-9FCA-5F306C6D533B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6024394" y="3498880"/>
            <a:ext cx="262106" cy="3111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AC78C3-2654-4A7A-A49B-5F3EF58D55F5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6803147" y="3505200"/>
            <a:ext cx="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CEC9CB-EBDA-4415-9BDA-E635F5AF130C}"/>
              </a:ext>
            </a:extLst>
          </p:cNvPr>
          <p:cNvCxnSpPr>
            <a:stCxn id="6" idx="3"/>
            <a:endCxn id="13" idx="0"/>
          </p:cNvCxnSpPr>
          <p:nvPr/>
        </p:nvCxnSpPr>
        <p:spPr>
          <a:xfrm flipH="1">
            <a:off x="7886700" y="2687404"/>
            <a:ext cx="136590" cy="4367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73D32B-B4A1-470D-9742-F312BD318970}"/>
              </a:ext>
            </a:extLst>
          </p:cNvPr>
          <p:cNvCxnSpPr>
            <a:cxnSpLocks/>
            <a:stCxn id="6" idx="5"/>
            <a:endCxn id="14" idx="0"/>
          </p:cNvCxnSpPr>
          <p:nvPr/>
        </p:nvCxnSpPr>
        <p:spPr>
          <a:xfrm>
            <a:off x="8292698" y="2687404"/>
            <a:ext cx="203602" cy="4367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2">
            <a:extLst>
              <a:ext uri="{FF2B5EF4-FFF2-40B4-BE49-F238E27FC236}">
                <a16:creationId xmlns:a16="http://schemas.microsoft.com/office/drawing/2014/main" id="{C02DFD37-A099-48A1-A442-B28BCB02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17880"/>
            <a:ext cx="381000" cy="38100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51E07A-CE21-486E-865B-0D5A0A8F15ED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 flipH="1">
            <a:off x="5219700" y="2687404"/>
            <a:ext cx="669990" cy="43047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8">
            <a:extLst>
              <a:ext uri="{FF2B5EF4-FFF2-40B4-BE49-F238E27FC236}">
                <a16:creationId xmlns:a16="http://schemas.microsoft.com/office/drawing/2014/main" id="{046C1484-06B5-4E26-8733-C386A8F6B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10000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19">
            <a:extLst>
              <a:ext uri="{FF2B5EF4-FFF2-40B4-BE49-F238E27FC236}">
                <a16:creationId xmlns:a16="http://schemas.microsoft.com/office/drawing/2014/main" id="{83A308F6-667C-4C17-AF5A-E15718F7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3810000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4EE48E-2D6C-4E3E-B250-FDEC3E4D7BD3}"/>
              </a:ext>
            </a:extLst>
          </p:cNvPr>
          <p:cNvCxnSpPr>
            <a:cxnSpLocks/>
            <a:stCxn id="13" idx="4"/>
            <a:endCxn id="41" idx="0"/>
          </p:cNvCxnSpPr>
          <p:nvPr/>
        </p:nvCxnSpPr>
        <p:spPr>
          <a:xfrm flipH="1">
            <a:off x="7277100" y="3505200"/>
            <a:ext cx="60960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F415D4-7F93-412F-982F-AA191D51E422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>
          <a:xfrm flipH="1">
            <a:off x="7683500" y="3505200"/>
            <a:ext cx="20320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8">
            <a:extLst>
              <a:ext uri="{FF2B5EF4-FFF2-40B4-BE49-F238E27FC236}">
                <a16:creationId xmlns:a16="http://schemas.microsoft.com/office/drawing/2014/main" id="{042D20E4-181D-49CB-B8E1-2FABB40D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3810000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19">
            <a:extLst>
              <a:ext uri="{FF2B5EF4-FFF2-40B4-BE49-F238E27FC236}">
                <a16:creationId xmlns:a16="http://schemas.microsoft.com/office/drawing/2014/main" id="{FD6C2D4E-EF18-4C25-B0A5-B06BA7A4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810000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61F154-C4DA-4E4D-B015-00BBCB51F349}"/>
              </a:ext>
            </a:extLst>
          </p:cNvPr>
          <p:cNvCxnSpPr>
            <a:cxnSpLocks/>
            <a:stCxn id="13" idx="4"/>
            <a:endCxn id="45" idx="0"/>
          </p:cNvCxnSpPr>
          <p:nvPr/>
        </p:nvCxnSpPr>
        <p:spPr>
          <a:xfrm>
            <a:off x="7886700" y="3505200"/>
            <a:ext cx="20320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9FD514-FFE4-433B-91B9-4D717A00B244}"/>
              </a:ext>
            </a:extLst>
          </p:cNvPr>
          <p:cNvCxnSpPr>
            <a:cxnSpLocks/>
            <a:stCxn id="13" idx="4"/>
            <a:endCxn id="46" idx="0"/>
          </p:cNvCxnSpPr>
          <p:nvPr/>
        </p:nvCxnSpPr>
        <p:spPr>
          <a:xfrm>
            <a:off x="7886700" y="3505200"/>
            <a:ext cx="60960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E660FFF-61AB-463A-B1F5-E397A136AA0A}"/>
              </a:ext>
            </a:extLst>
          </p:cNvPr>
          <p:cNvSpPr/>
          <p:nvPr/>
        </p:nvSpPr>
        <p:spPr>
          <a:xfrm>
            <a:off x="4710915" y="3538622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Siblings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E3EAC5B-726F-4900-B54E-07BB2C9D484A}"/>
              </a:ext>
            </a:extLst>
          </p:cNvPr>
          <p:cNvSpPr/>
          <p:nvPr/>
        </p:nvSpPr>
        <p:spPr>
          <a:xfrm>
            <a:off x="7538221" y="421401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Siblings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6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AB28-1E02-4CC1-AB52-721EC612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More Terminologies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0672-C0AB-4DCB-9941-AE345B46A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4870465" cy="47561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Path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 sequence of edges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Length of a path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Depth of a node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length of the unique path to the root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Height of a node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length of the longest path to a leaf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Tree height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the </a:t>
            </a:r>
            <a:r>
              <a:rPr lang="en-US" altLang="zh-TW" sz="1800" dirty="0">
                <a:solidFill>
                  <a:schemeClr val="accent4"/>
                </a:solidFill>
                <a:ea typeface="新細明體" panose="02020500000000000000" pitchFamily="18" charset="-120"/>
              </a:rPr>
              <a:t>height</a:t>
            </a:r>
            <a:r>
              <a:rPr lang="en-US" altLang="zh-TW" sz="1800" dirty="0">
                <a:ea typeface="新細明體" panose="02020500000000000000" pitchFamily="18" charset="-120"/>
              </a:rPr>
              <a:t> of the </a:t>
            </a:r>
            <a:r>
              <a:rPr lang="en-US" altLang="zh-TW" sz="1800" dirty="0">
                <a:solidFill>
                  <a:schemeClr val="accent4"/>
                </a:solidFill>
                <a:ea typeface="新細明體" panose="02020500000000000000" pitchFamily="18" charset="-120"/>
              </a:rPr>
              <a:t>root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the </a:t>
            </a:r>
            <a:r>
              <a:rPr lang="en-US" altLang="zh-TW" sz="1800" dirty="0">
                <a:solidFill>
                  <a:schemeClr val="accent4"/>
                </a:solidFill>
                <a:ea typeface="新細明體" panose="02020500000000000000" pitchFamily="18" charset="-120"/>
              </a:rPr>
              <a:t>depth</a:t>
            </a:r>
            <a:r>
              <a:rPr lang="en-US" altLang="zh-TW" sz="1800" dirty="0">
                <a:ea typeface="新細明體" panose="02020500000000000000" pitchFamily="18" charset="-120"/>
              </a:rPr>
              <a:t> of the </a:t>
            </a:r>
            <a:r>
              <a:rPr lang="en-US" altLang="zh-TW" sz="1800" dirty="0">
                <a:solidFill>
                  <a:schemeClr val="accent4"/>
                </a:solidFill>
                <a:ea typeface="新細明體" panose="02020500000000000000" pitchFamily="18" charset="-120"/>
              </a:rPr>
              <a:t>deepest leaf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Ancestor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descendant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If there is a path from n1 to n2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n1 is an ancestor of n2, n2 is a descendant of n1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Proper ancestor </a:t>
            </a:r>
            <a:r>
              <a:rPr lang="en-US" altLang="zh-TW" sz="1800" dirty="0">
                <a:ea typeface="新細明體" panose="02020500000000000000" pitchFamily="18" charset="-120"/>
              </a:rPr>
              <a:t>and 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proper descendant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D599-53C6-4A11-AC3B-44B5CE14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0C1ED46C-A90C-4D94-A499-3BB01999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48102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A35F7141-5EF3-471A-AFE5-697278D5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219" y="206596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931D9992-4479-46E1-9115-BD99A5A5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717" y="2057400"/>
            <a:ext cx="381000" cy="381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zh-CN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02B65B3A-E467-4B01-A6BE-41A0DD46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94" y="2667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41C96563-B75B-45B3-B678-73CE3A53A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647" y="26733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A11523AE-452A-4D3F-9C24-BF1ED692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591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BFB7DB6F-5065-4C2A-BABC-37987C42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91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160BE49F-02CE-4F1C-A1ED-823AE43D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647" y="33591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22">
            <a:extLst>
              <a:ext uri="{FF2B5EF4-FFF2-40B4-BE49-F238E27FC236}">
                <a16:creationId xmlns:a16="http://schemas.microsoft.com/office/drawing/2014/main" id="{1C33C022-EB35-41F9-ACF5-2BCD836EA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6733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9F56B21C-64E9-4ADB-9445-403225B05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6733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B75D0F-7B89-4769-AB96-249F8E2736A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545921" y="1806225"/>
            <a:ext cx="596475" cy="306971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5F9275-4740-4F9A-8D66-CC69CCF99E04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7411804" y="1806225"/>
            <a:ext cx="706211" cy="3155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BD94F7-BE98-432A-94CF-E3E05454E13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6024394" y="2382604"/>
            <a:ext cx="252119" cy="2843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5A1532-DD13-4726-BB64-6ED4DC16E4FA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6545921" y="2382604"/>
            <a:ext cx="257226" cy="29071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B27B9E-77B6-4AD0-943E-CEF73D0FC22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753100" y="3048000"/>
            <a:ext cx="271294" cy="3111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3011B-1CC3-401B-9FCA-5F306C6D533B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6024394" y="3048000"/>
            <a:ext cx="262106" cy="31112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AC78C3-2654-4A7A-A49B-5F3EF58D55F5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6803147" y="3054320"/>
            <a:ext cx="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CEC9CB-EBDA-4415-9BDA-E635F5AF130C}"/>
              </a:ext>
            </a:extLst>
          </p:cNvPr>
          <p:cNvCxnSpPr>
            <a:stCxn id="6" idx="3"/>
            <a:endCxn id="13" idx="0"/>
          </p:cNvCxnSpPr>
          <p:nvPr/>
        </p:nvCxnSpPr>
        <p:spPr>
          <a:xfrm flipH="1">
            <a:off x="7886700" y="2391173"/>
            <a:ext cx="231315" cy="28214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73D32B-B4A1-470D-9742-F312BD318970}"/>
              </a:ext>
            </a:extLst>
          </p:cNvPr>
          <p:cNvCxnSpPr>
            <a:cxnSpLocks/>
            <a:stCxn id="6" idx="5"/>
            <a:endCxn id="14" idx="0"/>
          </p:cNvCxnSpPr>
          <p:nvPr/>
        </p:nvCxnSpPr>
        <p:spPr>
          <a:xfrm>
            <a:off x="8387423" y="2391173"/>
            <a:ext cx="261277" cy="28214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2">
            <a:extLst>
              <a:ext uri="{FF2B5EF4-FFF2-40B4-BE49-F238E27FC236}">
                <a16:creationId xmlns:a16="http://schemas.microsoft.com/office/drawing/2014/main" id="{C02DFD37-A099-48A1-A442-B28BCB02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51E07A-CE21-486E-865B-0D5A0A8F15ED}"/>
              </a:ext>
            </a:extLst>
          </p:cNvPr>
          <p:cNvCxnSpPr>
            <a:cxnSpLocks/>
            <a:stCxn id="11" idx="4"/>
            <a:endCxn id="26" idx="0"/>
          </p:cNvCxnSpPr>
          <p:nvPr/>
        </p:nvCxnSpPr>
        <p:spPr>
          <a:xfrm>
            <a:off x="6286500" y="3740120"/>
            <a:ext cx="0" cy="2984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8">
            <a:extLst>
              <a:ext uri="{FF2B5EF4-FFF2-40B4-BE49-F238E27FC236}">
                <a16:creationId xmlns:a16="http://schemas.microsoft.com/office/drawing/2014/main" id="{046C1484-06B5-4E26-8733-C386A8F6B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591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19">
            <a:extLst>
              <a:ext uri="{FF2B5EF4-FFF2-40B4-BE49-F238E27FC236}">
                <a16:creationId xmlns:a16="http://schemas.microsoft.com/office/drawing/2014/main" id="{83A308F6-667C-4C17-AF5A-E15718F7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33591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4EE48E-2D6C-4E3E-B250-FDEC3E4D7BD3}"/>
              </a:ext>
            </a:extLst>
          </p:cNvPr>
          <p:cNvCxnSpPr>
            <a:cxnSpLocks/>
            <a:stCxn id="13" idx="4"/>
            <a:endCxn id="41" idx="0"/>
          </p:cNvCxnSpPr>
          <p:nvPr/>
        </p:nvCxnSpPr>
        <p:spPr>
          <a:xfrm flipH="1">
            <a:off x="7277100" y="3054320"/>
            <a:ext cx="60960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F415D4-7F93-412F-982F-AA191D51E422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>
          <a:xfrm flipH="1">
            <a:off x="7683500" y="3054320"/>
            <a:ext cx="20320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8">
            <a:extLst>
              <a:ext uri="{FF2B5EF4-FFF2-40B4-BE49-F238E27FC236}">
                <a16:creationId xmlns:a16="http://schemas.microsoft.com/office/drawing/2014/main" id="{042D20E4-181D-49CB-B8E1-2FABB40D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33591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19">
            <a:extLst>
              <a:ext uri="{FF2B5EF4-FFF2-40B4-BE49-F238E27FC236}">
                <a16:creationId xmlns:a16="http://schemas.microsoft.com/office/drawing/2014/main" id="{FD6C2D4E-EF18-4C25-B0A5-B06BA7A4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3591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61F154-C4DA-4E4D-B015-00BBCB51F349}"/>
              </a:ext>
            </a:extLst>
          </p:cNvPr>
          <p:cNvCxnSpPr>
            <a:cxnSpLocks/>
            <a:stCxn id="13" idx="4"/>
            <a:endCxn id="45" idx="0"/>
          </p:cNvCxnSpPr>
          <p:nvPr/>
        </p:nvCxnSpPr>
        <p:spPr>
          <a:xfrm>
            <a:off x="7886700" y="3054320"/>
            <a:ext cx="20320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9FD514-FFE4-433B-91B9-4D717A00B244}"/>
              </a:ext>
            </a:extLst>
          </p:cNvPr>
          <p:cNvCxnSpPr>
            <a:cxnSpLocks/>
            <a:stCxn id="13" idx="4"/>
            <a:endCxn id="46" idx="0"/>
          </p:cNvCxnSpPr>
          <p:nvPr/>
        </p:nvCxnSpPr>
        <p:spPr>
          <a:xfrm>
            <a:off x="7886700" y="3054320"/>
            <a:ext cx="609600" cy="3048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5578C50-EF2A-4AAC-97A3-2C6F359EE94E}"/>
              </a:ext>
            </a:extLst>
          </p:cNvPr>
          <p:cNvSpPr/>
          <p:nvPr/>
        </p:nvSpPr>
        <p:spPr>
          <a:xfrm>
            <a:off x="5638800" y="4572000"/>
            <a:ext cx="3352800" cy="1477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Length of the blue path = 4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Depth(B) = 1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Height(B) = 3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B is D's Ancestor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D is B's Descendant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3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32D2023-6397-492A-84B5-A883B7EDE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ea typeface="新細明體" panose="02020500000000000000" pitchFamily="18" charset="-120"/>
              </a:rPr>
              <a:t>Example: UNIX Directory</a:t>
            </a:r>
          </a:p>
        </p:txBody>
      </p:sp>
      <p:pic>
        <p:nvPicPr>
          <p:cNvPr id="4102" name="Picture 6" descr="Image result for unix directory tree">
            <a:extLst>
              <a:ext uri="{FF2B5EF4-FFF2-40B4-BE49-F238E27FC236}">
                <a16:creationId xmlns:a16="http://schemas.microsoft.com/office/drawing/2014/main" id="{BF70A021-0E6F-4740-872B-A9FCA5CB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80" y="1828800"/>
            <a:ext cx="680384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2BAD4-4870-4BE4-A44E-1468C6C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9766-6135-4C85-B06D-0F4E00F3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ea typeface="新細明體" panose="02020500000000000000" pitchFamily="18" charset="-120"/>
              </a:rPr>
              <a:t>Example: Expression Trees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21E13-ED16-47C5-B78E-B2C3A579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34D1B50-C456-4521-8FA9-11F23D88F3A4}"/>
              </a:ext>
            </a:extLst>
          </p:cNvPr>
          <p:cNvSpPr txBox="1">
            <a:spLocks noChangeArrowheads="1"/>
          </p:cNvSpPr>
          <p:nvPr/>
        </p:nvSpPr>
        <p:spPr>
          <a:xfrm>
            <a:off x="5398352" y="1981200"/>
            <a:ext cx="3212248" cy="403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>
                <a:solidFill>
                  <a:schemeClr val="accent4"/>
                </a:solidFill>
                <a:ea typeface="新細明體" panose="02020500000000000000" pitchFamily="18" charset="-120"/>
              </a:rPr>
              <a:t>Leaves</a:t>
            </a:r>
            <a:r>
              <a:rPr lang="en-US" altLang="zh-TW" sz="2200" dirty="0">
                <a:ea typeface="新細明體" panose="02020500000000000000" pitchFamily="18" charset="-120"/>
              </a:rPr>
              <a:t> are </a:t>
            </a:r>
            <a:r>
              <a:rPr lang="en-US" altLang="zh-TW" sz="2200" dirty="0">
                <a:solidFill>
                  <a:schemeClr val="accent4"/>
                </a:solidFill>
                <a:ea typeface="新細明體" panose="02020500000000000000" pitchFamily="18" charset="-120"/>
              </a:rPr>
              <a:t>operands</a:t>
            </a:r>
            <a:r>
              <a:rPr lang="en-US" altLang="zh-TW" sz="2200" dirty="0">
                <a:ea typeface="新細明體" panose="02020500000000000000" pitchFamily="18" charset="-120"/>
              </a:rPr>
              <a:t> (constants or variables)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The </a:t>
            </a:r>
            <a:r>
              <a:rPr lang="en-US" altLang="zh-TW" sz="2200" dirty="0">
                <a:solidFill>
                  <a:schemeClr val="accent4"/>
                </a:solidFill>
                <a:ea typeface="新細明體" panose="02020500000000000000" pitchFamily="18" charset="-120"/>
              </a:rPr>
              <a:t>internal nodes </a:t>
            </a:r>
            <a:r>
              <a:rPr lang="en-US" altLang="zh-TW" sz="2200" dirty="0">
                <a:ea typeface="新細明體" panose="02020500000000000000" pitchFamily="18" charset="-120"/>
              </a:rPr>
              <a:t>contain </a:t>
            </a:r>
            <a:r>
              <a:rPr lang="en-US" altLang="zh-TW" sz="2200" dirty="0">
                <a:solidFill>
                  <a:schemeClr val="accent4"/>
                </a:solidFill>
                <a:ea typeface="新細明體" panose="02020500000000000000" pitchFamily="18" charset="-120"/>
              </a:rPr>
              <a:t>operators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Will not be a binary tree if some operators are not binary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543AC0-AAB2-4B92-A8A2-6C57B95C0356}"/>
              </a:ext>
            </a:extLst>
          </p:cNvPr>
          <p:cNvGrpSpPr/>
          <p:nvPr/>
        </p:nvGrpSpPr>
        <p:grpSpPr>
          <a:xfrm>
            <a:off x="685800" y="1834391"/>
            <a:ext cx="4677434" cy="3652009"/>
            <a:chOff x="2736157" y="3048000"/>
            <a:chExt cx="4677434" cy="36520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AE35C7-7C37-45D5-92C9-437F70AE1149}"/>
                </a:ext>
              </a:extLst>
            </p:cNvPr>
            <p:cNvGrpSpPr/>
            <p:nvPr/>
          </p:nvGrpSpPr>
          <p:grpSpPr>
            <a:xfrm>
              <a:off x="2826974" y="3048000"/>
              <a:ext cx="4495800" cy="3200400"/>
              <a:chOff x="2590800" y="3048000"/>
              <a:chExt cx="4495800" cy="3200400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D9306DA9-5ECB-4204-AF6C-1BA8B9602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200" y="30480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1847A3-99C7-4F3B-9182-103E7FB70A54}"/>
                  </a:ext>
                </a:extLst>
              </p:cNvPr>
              <p:cNvCxnSpPr>
                <a:cxnSpLocks/>
                <a:stCxn id="15" idx="4"/>
                <a:endCxn id="17" idx="0"/>
              </p:cNvCxnSpPr>
              <p:nvPr/>
            </p:nvCxnSpPr>
            <p:spPr>
              <a:xfrm flipH="1">
                <a:off x="3467100" y="3429000"/>
                <a:ext cx="1371600" cy="26573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00FF944C-3E05-4666-94FE-A4E25DE5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3694734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3180830-4DFF-4A65-9A76-6A736A0839C5}"/>
                  </a:ext>
                </a:extLst>
              </p:cNvPr>
              <p:cNvCxnSpPr>
                <a:cxnSpLocks/>
                <a:stCxn id="15" idx="4"/>
                <a:endCxn id="19" idx="0"/>
              </p:cNvCxnSpPr>
              <p:nvPr/>
            </p:nvCxnSpPr>
            <p:spPr>
              <a:xfrm>
                <a:off x="4838700" y="3429000"/>
                <a:ext cx="1371600" cy="266457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639D9C6-DC9B-4BB8-9CFC-5703C72E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3695457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D63C43D-2A4C-4DA2-8377-C2A28B99945E}"/>
                  </a:ext>
                </a:extLst>
              </p:cNvPr>
              <p:cNvCxnSpPr>
                <a:cxnSpLocks/>
                <a:stCxn id="17" idx="4"/>
                <a:endCxn id="21" idx="0"/>
              </p:cNvCxnSpPr>
              <p:nvPr/>
            </p:nvCxnSpPr>
            <p:spPr>
              <a:xfrm flipH="1">
                <a:off x="2781300" y="4075734"/>
                <a:ext cx="685800" cy="343866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13">
                <a:extLst>
                  <a:ext uri="{FF2B5EF4-FFF2-40B4-BE49-F238E27FC236}">
                    <a16:creationId xmlns:a16="http://schemas.microsoft.com/office/drawing/2014/main" id="{1D594FDF-7DAB-43D5-BDB9-258E3548A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BD2CE3-2B67-42F0-842E-1AB44029F811}"/>
                  </a:ext>
                </a:extLst>
              </p:cNvPr>
              <p:cNvCxnSpPr>
                <a:cxnSpLocks/>
                <a:stCxn id="17" idx="4"/>
                <a:endCxn id="23" idx="0"/>
              </p:cNvCxnSpPr>
              <p:nvPr/>
            </p:nvCxnSpPr>
            <p:spPr>
              <a:xfrm>
                <a:off x="3467100" y="4075734"/>
                <a:ext cx="685800" cy="343866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6D911F8-8F66-4601-9B92-1ED4766BB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F7044AE-5C40-4458-BAC2-4FDEF50F48ED}"/>
                  </a:ext>
                </a:extLst>
              </p:cNvPr>
              <p:cNvCxnSpPr>
                <a:cxnSpLocks/>
                <a:stCxn id="19" idx="4"/>
                <a:endCxn id="25" idx="0"/>
              </p:cNvCxnSpPr>
              <p:nvPr/>
            </p:nvCxnSpPr>
            <p:spPr>
              <a:xfrm>
                <a:off x="6210300" y="4076457"/>
                <a:ext cx="685800" cy="343143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13">
                <a:extLst>
                  <a:ext uri="{FF2B5EF4-FFF2-40B4-BE49-F238E27FC236}">
                    <a16:creationId xmlns:a16="http://schemas.microsoft.com/office/drawing/2014/main" id="{CD13F025-6E71-4F96-99B4-BBB0A2326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FA01866-6374-4C55-800A-B0C1D41808D5}"/>
                  </a:ext>
                </a:extLst>
              </p:cNvPr>
              <p:cNvCxnSpPr>
                <a:cxnSpLocks/>
                <a:stCxn id="23" idx="4"/>
                <a:endCxn id="27" idx="0"/>
              </p:cNvCxnSpPr>
              <p:nvPr/>
            </p:nvCxnSpPr>
            <p:spPr>
              <a:xfrm flipH="1">
                <a:off x="3848100" y="4800600"/>
                <a:ext cx="3048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13">
                <a:extLst>
                  <a:ext uri="{FF2B5EF4-FFF2-40B4-BE49-F238E27FC236}">
                    <a16:creationId xmlns:a16="http://schemas.microsoft.com/office/drawing/2014/main" id="{3237C531-09CD-4D03-BA9F-6F9AE80BF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9D15C0-B207-457B-B2A2-E152857BE215}"/>
                  </a:ext>
                </a:extLst>
              </p:cNvPr>
              <p:cNvCxnSpPr>
                <a:cxnSpLocks/>
                <a:stCxn id="23" idx="4"/>
                <a:endCxn id="29" idx="0"/>
              </p:cNvCxnSpPr>
              <p:nvPr/>
            </p:nvCxnSpPr>
            <p:spPr>
              <a:xfrm>
                <a:off x="4152900" y="4800600"/>
                <a:ext cx="3810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AAA8660-D038-4D1E-BBF9-B09B0112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4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3C5331A-F707-430A-A6F6-D02AA1C2B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44196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BD752CF-C018-4680-B140-29C6DE9DE154}"/>
                  </a:ext>
                </a:extLst>
              </p:cNvPr>
              <p:cNvCxnSpPr>
                <a:cxnSpLocks/>
                <a:stCxn id="30" idx="4"/>
                <a:endCxn id="32" idx="0"/>
              </p:cNvCxnSpPr>
              <p:nvPr/>
            </p:nvCxnSpPr>
            <p:spPr>
              <a:xfrm flipH="1">
                <a:off x="5219700" y="4800600"/>
                <a:ext cx="3048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13">
                <a:extLst>
                  <a:ext uri="{FF2B5EF4-FFF2-40B4-BE49-F238E27FC236}">
                    <a16:creationId xmlns:a16="http://schemas.microsoft.com/office/drawing/2014/main" id="{C87D2443-A073-4F19-8272-C2EB27F7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*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3FE8A9D-77C0-4648-A740-609963235FB0}"/>
                  </a:ext>
                </a:extLst>
              </p:cNvPr>
              <p:cNvCxnSpPr>
                <a:cxnSpLocks/>
                <a:stCxn id="30" idx="4"/>
                <a:endCxn id="34" idx="0"/>
              </p:cNvCxnSpPr>
              <p:nvPr/>
            </p:nvCxnSpPr>
            <p:spPr>
              <a:xfrm>
                <a:off x="5524500" y="4800600"/>
                <a:ext cx="381000" cy="3048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BC7776B-BD81-4D4C-BDF2-6D31BC1F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5105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14E21E2-BFE8-4AE3-92DC-700FD77B0AE6}"/>
                  </a:ext>
                </a:extLst>
              </p:cNvPr>
              <p:cNvCxnSpPr>
                <a:cxnSpLocks/>
                <a:stCxn id="19" idx="4"/>
                <a:endCxn id="30" idx="0"/>
              </p:cNvCxnSpPr>
              <p:nvPr/>
            </p:nvCxnSpPr>
            <p:spPr>
              <a:xfrm flipH="1">
                <a:off x="5524500" y="4076457"/>
                <a:ext cx="685800" cy="343143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1E52CA0-6B31-4498-B181-E553BFF30AED}"/>
                  </a:ext>
                </a:extLst>
              </p:cNvPr>
              <p:cNvCxnSpPr>
                <a:cxnSpLocks/>
                <a:stCxn id="32" idx="4"/>
                <a:endCxn id="37" idx="0"/>
              </p:cNvCxnSpPr>
              <p:nvPr/>
            </p:nvCxnSpPr>
            <p:spPr>
              <a:xfrm flipH="1">
                <a:off x="4994082" y="5486400"/>
                <a:ext cx="225618" cy="381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13">
                <a:extLst>
                  <a:ext uri="{FF2B5EF4-FFF2-40B4-BE49-F238E27FC236}">
                    <a16:creationId xmlns:a16="http://schemas.microsoft.com/office/drawing/2014/main" id="{656F53C9-4AD1-453D-B38E-CEEC9EB5A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582" y="5867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9DA6745-ACC0-43A7-A642-B9D1BE09A008}"/>
                  </a:ext>
                </a:extLst>
              </p:cNvPr>
              <p:cNvCxnSpPr>
                <a:cxnSpLocks/>
                <a:stCxn id="32" idx="4"/>
                <a:endCxn id="39" idx="0"/>
              </p:cNvCxnSpPr>
              <p:nvPr/>
            </p:nvCxnSpPr>
            <p:spPr>
              <a:xfrm>
                <a:off x="5219700" y="5486400"/>
                <a:ext cx="304800" cy="381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39DEAB7-5A0F-4124-BABC-61C23AE98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5867400"/>
                <a:ext cx="381000" cy="381000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</a:t>
                </a: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9AA8E2-A174-438F-8AEF-4AA0F80A34DE}"/>
                </a:ext>
              </a:extLst>
            </p:cNvPr>
            <p:cNvSpPr/>
            <p:nvPr/>
          </p:nvSpPr>
          <p:spPr>
            <a:xfrm>
              <a:off x="2736157" y="6330677"/>
              <a:ext cx="4677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新細明體" panose="02020500000000000000" pitchFamily="18" charset="-120"/>
                </a:rPr>
                <a:t>Expression tree for: (a + b*c) + (d*e + f) * 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04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25B4FE8-5808-448E-A4A4-C6D5DC756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Binary Trees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F003385-4166-4217-97FE-A2164223B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 tree in which </a:t>
            </a:r>
            <a:r>
              <a:rPr lang="en-US" altLang="zh-TW" sz="2400" dirty="0">
                <a:solidFill>
                  <a:schemeClr val="accent4"/>
                </a:solidFill>
                <a:ea typeface="新細明體" panose="02020500000000000000" pitchFamily="18" charset="-120"/>
              </a:rPr>
              <a:t>no node can have more than two children</a:t>
            </a:r>
          </a:p>
          <a:p>
            <a:pPr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The depth of an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000" dirty="0">
                <a:ea typeface="新細明體" panose="02020500000000000000" pitchFamily="18" charset="-120"/>
              </a:rPr>
              <a:t>average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2000" dirty="0">
                <a:ea typeface="新細明體" panose="02020500000000000000" pitchFamily="18" charset="-120"/>
              </a:rPr>
              <a:t> binary tree is considerably smaller than N, even though in the worst case, the depth can be as large as N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000" dirty="0">
                <a:ea typeface="新細明體" panose="02020500000000000000" pitchFamily="18" charset="-120"/>
              </a:rPr>
              <a:t> 1.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52D99823-3C95-4FB8-A2C6-FAF5ECF09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14600"/>
            <a:ext cx="1481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accent4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Generic </a:t>
            </a:r>
            <a:br>
              <a:rPr lang="en-US" altLang="zh-TW" sz="2000" b="1" dirty="0">
                <a:solidFill>
                  <a:schemeClr val="accent4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chemeClr val="accent4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binary tree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823D9459-DDCF-48B5-A4FC-3C9D451A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1552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accent4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Worst-case</a:t>
            </a:r>
            <a:br>
              <a:rPr lang="en-US" altLang="zh-TW" sz="2000" b="1" dirty="0">
                <a:solidFill>
                  <a:schemeClr val="accent4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schemeClr val="accent4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binary tree</a:t>
            </a: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F34E7D2B-34F6-4AA5-99AC-7BC2FC0CE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510" y="2209800"/>
            <a:ext cx="424800" cy="4237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90314B-93D0-4E05-939C-F2E8C034F4DD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3679031" y="2571483"/>
            <a:ext cx="727690" cy="23204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AC6F33-EDA2-4789-B069-D6EFD6F707C4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4707099" y="2571483"/>
            <a:ext cx="757870" cy="23204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4A41C6B-1C4A-4343-8C2F-92701EBAE9BA}"/>
              </a:ext>
            </a:extLst>
          </p:cNvPr>
          <p:cNvSpPr/>
          <p:nvPr/>
        </p:nvSpPr>
        <p:spPr>
          <a:xfrm>
            <a:off x="2938462" y="2803524"/>
            <a:ext cx="1481138" cy="777876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endParaRPr lang="zh-CN" altLang="en-US" sz="2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CF000E5-1595-4FD1-8AD7-ECE6F5682551}"/>
              </a:ext>
            </a:extLst>
          </p:cNvPr>
          <p:cNvSpPr/>
          <p:nvPr/>
        </p:nvSpPr>
        <p:spPr>
          <a:xfrm>
            <a:off x="4724400" y="2803524"/>
            <a:ext cx="1481138" cy="777876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endParaRPr lang="zh-CN" altLang="en-US" sz="20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5CE9F475-AE97-4E9B-AC63-489C52EFB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0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7A553F-3393-4734-848C-57AF9E4350EF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3830404" y="5125804"/>
            <a:ext cx="332698" cy="8427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B74197D-15FF-449D-9D36-3AC474D1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602" y="521008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94FAD1-37C4-4979-815A-B4E434C48197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4297806" y="5535284"/>
            <a:ext cx="308352" cy="6387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E5805CC-C55A-4103-880C-6B1B374C8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658" y="55991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F5AE84-1C4D-4C24-BE67-111A4FD6176F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740862" y="5924360"/>
            <a:ext cx="326935" cy="552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CE164F9-A17C-40B8-9409-DDF2EE1A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297" y="597964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5CD572-0AE4-479F-9CE3-1AE4E76C07D4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5202501" y="6304852"/>
            <a:ext cx="308352" cy="6387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E998F3D-A8FD-455B-A469-06D495EF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353" y="636872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F98F8-D5F4-4380-911C-4D63B88C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8031A8-F891-4D1D-A5EA-DC4E53DE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 Traversal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7D6891-B837-4B45-8526-095742D5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Three strategies for tree nodes enumeration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Pre-order</a:t>
            </a:r>
            <a:r>
              <a:rPr lang="en-US" altLang="zh-CN" dirty="0"/>
              <a:t> traversal</a:t>
            </a:r>
          </a:p>
          <a:p>
            <a:pPr lvl="1"/>
            <a:r>
              <a:rPr lang="en-US" altLang="zh-CN" dirty="0"/>
              <a:t>Recursive algorithm</a:t>
            </a:r>
          </a:p>
          <a:p>
            <a:pPr lvl="1"/>
            <a:r>
              <a:rPr lang="en-US" altLang="zh-CN" dirty="0"/>
              <a:t>First visit the </a:t>
            </a:r>
            <a:r>
              <a:rPr lang="en-US" altLang="zh-CN" dirty="0">
                <a:solidFill>
                  <a:schemeClr val="accent4"/>
                </a:solidFill>
              </a:rPr>
              <a:t>root</a:t>
            </a:r>
            <a:r>
              <a:rPr lang="en-US" altLang="zh-CN" dirty="0"/>
              <a:t>, then the left subtree, then the right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In-order</a:t>
            </a:r>
            <a:r>
              <a:rPr lang="en-US" altLang="zh-CN" dirty="0"/>
              <a:t> traversal</a:t>
            </a:r>
          </a:p>
          <a:p>
            <a:pPr lvl="1"/>
            <a:r>
              <a:rPr lang="en-US" altLang="zh-CN" dirty="0"/>
              <a:t>Recursive algorithm</a:t>
            </a:r>
          </a:p>
          <a:p>
            <a:pPr lvl="1"/>
            <a:r>
              <a:rPr lang="en-US" altLang="zh-CN" dirty="0"/>
              <a:t>First visit the left subtree, then the </a:t>
            </a:r>
            <a:r>
              <a:rPr lang="en-US" altLang="zh-CN" dirty="0">
                <a:solidFill>
                  <a:schemeClr val="accent4"/>
                </a:solidFill>
              </a:rPr>
              <a:t>root</a:t>
            </a:r>
            <a:r>
              <a:rPr lang="en-US" altLang="zh-CN" dirty="0"/>
              <a:t>, then the right subtree</a:t>
            </a:r>
            <a:endParaRPr lang="zh-CN" altLang="en-US" dirty="0"/>
          </a:p>
          <a:p>
            <a:r>
              <a:rPr lang="en-US" altLang="zh-CN" dirty="0">
                <a:solidFill>
                  <a:schemeClr val="accent4"/>
                </a:solidFill>
              </a:rPr>
              <a:t>Post-order</a:t>
            </a:r>
            <a:r>
              <a:rPr lang="en-US" altLang="zh-CN" dirty="0"/>
              <a:t> traversal</a:t>
            </a:r>
          </a:p>
          <a:p>
            <a:pPr lvl="1"/>
            <a:r>
              <a:rPr lang="en-US" altLang="zh-CN" dirty="0"/>
              <a:t>Recursive algorithm</a:t>
            </a:r>
          </a:p>
          <a:p>
            <a:pPr lvl="1"/>
            <a:r>
              <a:rPr lang="en-US" altLang="zh-CN" dirty="0"/>
              <a:t>First visit the left subtree, then the right, then the</a:t>
            </a:r>
            <a:r>
              <a:rPr lang="en-US" altLang="zh-CN" dirty="0">
                <a:solidFill>
                  <a:schemeClr val="accent4"/>
                </a:solidFill>
              </a:rPr>
              <a:t> root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5B2CE-ADF2-410A-9509-6D2BACB8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78188"/>
      </p:ext>
    </p:extLst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C0504D"/>
      </a:accent2>
      <a:accent3>
        <a:srgbClr val="4F79FF"/>
      </a:accent3>
      <a:accent4>
        <a:srgbClr val="6699FF"/>
      </a:accent4>
      <a:accent5>
        <a:srgbClr val="4BACC6"/>
      </a:accent5>
      <a:accent6>
        <a:srgbClr val="548DD4"/>
      </a:accent6>
      <a:hlink>
        <a:srgbClr val="4F81BD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1857</Words>
  <Application>Microsoft Office PowerPoint</Application>
  <PresentationFormat>On-screen Show (4:3)</PresentationFormat>
  <Paragraphs>469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Monotype Sorts</vt:lpstr>
      <vt:lpstr>微软雅黑</vt:lpstr>
      <vt:lpstr>微软雅黑 Light</vt:lpstr>
      <vt:lpstr>Arial</vt:lpstr>
      <vt:lpstr>Calibri</vt:lpstr>
      <vt:lpstr>Verdana</vt:lpstr>
      <vt:lpstr>知识图谱及其应用</vt:lpstr>
      <vt:lpstr>Data Structures and Algorithms</vt:lpstr>
      <vt:lpstr>Outline</vt:lpstr>
      <vt:lpstr>Trees</vt:lpstr>
      <vt:lpstr>Some Terminologies</vt:lpstr>
      <vt:lpstr>More Terminologies</vt:lpstr>
      <vt:lpstr>Example: UNIX Directory</vt:lpstr>
      <vt:lpstr>Example: Expression Trees</vt:lpstr>
      <vt:lpstr>Binary Trees</vt:lpstr>
      <vt:lpstr>Binary Tree Traversal</vt:lpstr>
      <vt:lpstr>Pre-order Traversal</vt:lpstr>
      <vt:lpstr>PowerPoint Presentation</vt:lpstr>
      <vt:lpstr>Pseudo Code for Pre-order, In-order and Post-order</vt:lpstr>
      <vt:lpstr>Node Struct of Binary Tree</vt:lpstr>
      <vt:lpstr>Binary search trees</vt:lpstr>
      <vt:lpstr>Binary Search Trees (BST)</vt:lpstr>
      <vt:lpstr>OBJECTS with keys</vt:lpstr>
      <vt:lpstr>Binary Search Tree Example</vt:lpstr>
      <vt:lpstr>Binary Search Trees</vt:lpstr>
      <vt:lpstr>In-order Traversal of BST</vt:lpstr>
      <vt:lpstr>Operations on Binary Search Trees</vt:lpstr>
      <vt:lpstr>Searching BST</vt:lpstr>
      <vt:lpstr>Directed Search</vt:lpstr>
      <vt:lpstr>Pseudo Code for Search</vt:lpstr>
      <vt:lpstr>findMin / findMax</vt:lpstr>
      <vt:lpstr>Insertion</vt:lpstr>
      <vt:lpstr>Pseudo Code for Insertion</vt:lpstr>
      <vt:lpstr>Deletion</vt:lpstr>
      <vt:lpstr>Three Delete Cases</vt:lpstr>
      <vt:lpstr>Three Delete Cases</vt:lpstr>
      <vt:lpstr>Three Delete Cases</vt:lpstr>
      <vt:lpstr>Pseudo Code?</vt:lpstr>
      <vt:lpstr>PowerPoint Presentation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cp:lastModifiedBy>Dyce</cp:lastModifiedBy>
  <cp:revision>396</cp:revision>
  <dcterms:created xsi:type="dcterms:W3CDTF">2006-08-16T00:00:00Z</dcterms:created>
  <dcterms:modified xsi:type="dcterms:W3CDTF">2022-11-16T13:36:16Z</dcterms:modified>
</cp:coreProperties>
</file>