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0" y="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CF215-757D-448D-AEAA-F4348FA1978D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E951D-57D1-422E-8A36-49203CB5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59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E951D-57D1-422E-8A36-49203CB59C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57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fld id="{8A2D838E-55FB-4A9F-A255-EFCD0028A1A7}" type="slidenum">
              <a:rPr lang="zh-CN" altLang="en-US" sz="1200">
                <a:latin typeface="Arial" charset="0"/>
              </a:rPr>
              <a:pPr/>
              <a:t>16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fld id="{3C1AC168-7B88-46AC-9533-6BB55B5DA2E8}" type="slidenum">
              <a:rPr lang="zh-CN" altLang="en-US" sz="1200">
                <a:latin typeface="Arial" charset="0"/>
              </a:rPr>
              <a:pPr/>
              <a:t>17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fld id="{36A555A9-9822-497A-9691-E109385D0A71}" type="slidenum">
              <a:rPr lang="zh-CN" altLang="en-US" sz="1200">
                <a:latin typeface="Arial" charset="0"/>
              </a:rPr>
              <a:pPr/>
              <a:t>18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fld id="{8636A91B-CAE2-45DA-BDE7-F4C86425515C}" type="slidenum">
              <a:rPr lang="zh-CN" altLang="en-US" sz="1200">
                <a:latin typeface="Arial" charset="0"/>
              </a:rPr>
              <a:pPr/>
              <a:t>19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>
                <a:solidFill>
                  <a:schemeClr val="bg2">
                    <a:lumMod val="75000"/>
                  </a:schemeClr>
                </a:solidFill>
                <a:latin typeface="+mj-lt"/>
                <a:ea typeface="微软雅黑 Light" pitchFamily="34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4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9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06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CD4D10-2DE7-4170-BD17-3E1291D086E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D89AEC-E90D-4969-83AF-10E15B19513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39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6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2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6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2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9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1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50000"/>
              <a:lumOff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go.net/bn/bs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0" y="1447801"/>
            <a:ext cx="9144000" cy="838200"/>
          </a:xfrm>
          <a:noFill/>
        </p:spPr>
        <p:txBody>
          <a:bodyPr>
            <a:noAutofit/>
          </a:bodyPr>
          <a:lstStyle/>
          <a:p>
            <a:r>
              <a:rPr lang="en-US" altLang="zh-TW" sz="3200" dirty="0">
                <a:solidFill>
                  <a:schemeClr val="tx1">
                    <a:tint val="75000"/>
                  </a:schemeClr>
                </a:solidFill>
              </a:rPr>
              <a:t>Data Structures and Algorithms</a:t>
            </a:r>
            <a:endParaRPr lang="en-US" altLang="zh-TW" sz="3200" b="1" dirty="0">
              <a:solidFill>
                <a:schemeClr val="bg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0" y="4495800"/>
            <a:ext cx="9144000" cy="1371600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en-US" altLang="zh-CN" sz="2400" dirty="0">
                <a:ea typeface="宋体" pitchFamily="2" charset="-122"/>
              </a:rPr>
              <a:t>Department of Computer Science &amp; Technology</a:t>
            </a:r>
          </a:p>
          <a:p>
            <a:pPr eaLnBrk="1" hangingPunct="1"/>
            <a:r>
              <a:rPr lang="en-US" altLang="zh-CN" sz="2400" dirty="0">
                <a:ea typeface="宋体" pitchFamily="2" charset="-122"/>
              </a:rPr>
              <a:t>United International College</a:t>
            </a:r>
          </a:p>
        </p:txBody>
      </p:sp>
      <p:sp>
        <p:nvSpPr>
          <p:cNvPr id="2" name="Rectangle 1"/>
          <p:cNvSpPr/>
          <p:nvPr/>
        </p:nvSpPr>
        <p:spPr>
          <a:xfrm>
            <a:off x="2667000" y="3048000"/>
            <a:ext cx="5410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66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AVL Trees</a:t>
            </a:r>
            <a:endParaRPr lang="en-US" sz="6600" b="1" dirty="0">
              <a:solidFill>
                <a:schemeClr val="bg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9861" y="3576935"/>
            <a:ext cx="21515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Lecture</a:t>
            </a: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10</a:t>
            </a:r>
            <a:r>
              <a:rPr lang="en-US" altLang="zh-TW" sz="24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0025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 Cases for Rebalance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ea typeface="宋体" pitchFamily="2" charset="-122"/>
              </a:rPr>
              <a:t>Denote the 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node</a:t>
            </a:r>
            <a:r>
              <a:rPr lang="en-US" altLang="zh-CN" dirty="0">
                <a:ea typeface="宋体" pitchFamily="2" charset="-122"/>
              </a:rPr>
              <a:t> that must be rebalanced </a:t>
            </a:r>
            <a:r>
              <a:rPr lang="el-GR" altLang="zh-CN" dirty="0">
                <a:cs typeface="Arial" charset="0"/>
              </a:rPr>
              <a:t>α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Case 1: an insertion into the left </a:t>
            </a:r>
            <a:r>
              <a:rPr lang="en-US" altLang="zh-CN" dirty="0" err="1">
                <a:solidFill>
                  <a:schemeClr val="accent4"/>
                </a:solidFill>
                <a:ea typeface="宋体" pitchFamily="2" charset="-122"/>
              </a:rPr>
              <a:t>subtree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 of the left child of </a:t>
            </a:r>
            <a:r>
              <a:rPr lang="el-GR" altLang="zh-CN" dirty="0">
                <a:solidFill>
                  <a:schemeClr val="accent4"/>
                </a:solidFill>
                <a:cs typeface="Arial" charset="0"/>
              </a:rPr>
              <a:t>α</a:t>
            </a:r>
            <a:endParaRPr lang="en-US" altLang="zh-CN" dirty="0">
              <a:solidFill>
                <a:schemeClr val="accent4"/>
              </a:solidFill>
              <a:ea typeface="宋体" pitchFamily="2" charset="-122"/>
              <a:cs typeface="Arial" charset="0"/>
            </a:endParaRPr>
          </a:p>
          <a:p>
            <a:pPr lvl="1"/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  <a:cs typeface="Arial" charset="0"/>
              </a:rPr>
              <a:t>Case 2: an insertion into the right 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  <a:ea typeface="宋体" pitchFamily="2" charset="-122"/>
                <a:cs typeface="Arial" charset="0"/>
              </a:rPr>
              <a:t>subtree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  <a:cs typeface="Arial" charset="0"/>
              </a:rPr>
              <a:t> of the left child of </a:t>
            </a:r>
            <a:r>
              <a:rPr lang="el-GR" altLang="zh-CN" dirty="0">
                <a:solidFill>
                  <a:schemeClr val="bg2">
                    <a:lumMod val="75000"/>
                  </a:schemeClr>
                </a:solidFill>
                <a:cs typeface="Arial" charset="0"/>
              </a:rPr>
              <a:t>α</a:t>
            </a:r>
            <a:endParaRPr lang="en-US" altLang="zh-CN" dirty="0">
              <a:solidFill>
                <a:schemeClr val="bg2">
                  <a:lumMod val="75000"/>
                </a:schemeClr>
              </a:solidFill>
              <a:ea typeface="宋体" pitchFamily="2" charset="-122"/>
            </a:endParaRPr>
          </a:p>
          <a:p>
            <a:pPr lvl="1"/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Case 3: an insertion into the left </a:t>
            </a:r>
            <a:r>
              <a:rPr lang="en-US" altLang="zh-CN" dirty="0" err="1">
                <a:solidFill>
                  <a:schemeClr val="accent4"/>
                </a:solidFill>
                <a:ea typeface="宋体" pitchFamily="2" charset="-122"/>
              </a:rPr>
              <a:t>subtree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 of the right child of </a:t>
            </a:r>
            <a:r>
              <a:rPr lang="el-GR" altLang="zh-CN" dirty="0">
                <a:solidFill>
                  <a:schemeClr val="accent4"/>
                </a:solidFill>
                <a:cs typeface="Arial" charset="0"/>
              </a:rPr>
              <a:t>α</a:t>
            </a:r>
            <a:endParaRPr lang="en-US" altLang="zh-CN" dirty="0">
              <a:solidFill>
                <a:schemeClr val="accent4"/>
              </a:solidFill>
              <a:ea typeface="宋体" pitchFamily="2" charset="-122"/>
            </a:endParaRPr>
          </a:p>
          <a:p>
            <a:pPr lvl="1"/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Case 4: an insertion into the right 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subtree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 of the right child of </a:t>
            </a:r>
            <a:r>
              <a:rPr lang="el-GR" altLang="zh-CN" dirty="0">
                <a:solidFill>
                  <a:schemeClr val="bg2">
                    <a:lumMod val="75000"/>
                  </a:schemeClr>
                </a:solidFill>
                <a:cs typeface="Arial" charset="0"/>
              </a:rPr>
              <a:t>α</a:t>
            </a:r>
            <a:endParaRPr lang="en-US" altLang="zh-CN" dirty="0">
              <a:solidFill>
                <a:schemeClr val="bg2">
                  <a:lumMod val="75000"/>
                </a:schemeClr>
              </a:solidFill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Cases 1&amp;4 are mirror image symmetries 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with respect to </a:t>
            </a:r>
            <a:r>
              <a:rPr lang="el-GR" altLang="zh-CN" dirty="0">
                <a:cs typeface="Arial" charset="0"/>
              </a:rPr>
              <a:t>α</a:t>
            </a:r>
            <a:r>
              <a:rPr lang="en-US" altLang="zh-CN" dirty="0">
                <a:ea typeface="宋体" pitchFamily="2" charset="-122"/>
              </a:rPr>
              <a:t>, as are cases 2&amp;3</a:t>
            </a:r>
            <a:endParaRPr lang="el-GR" altLang="zh-CN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424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4">
            <a:extLst>
              <a:ext uri="{FF2B5EF4-FFF2-40B4-BE49-F238E27FC236}">
                <a16:creationId xmlns:a16="http://schemas.microsoft.com/office/drawing/2014/main" id="{3B9529C9-473C-4E20-99FD-85DF396976DA}"/>
              </a:ext>
            </a:extLst>
          </p:cNvPr>
          <p:cNvSpPr/>
          <p:nvPr/>
        </p:nvSpPr>
        <p:spPr>
          <a:xfrm flipH="1">
            <a:off x="1692000" y="549000"/>
            <a:ext cx="5760000" cy="5760000"/>
          </a:xfrm>
          <a:prstGeom prst="arc">
            <a:avLst>
              <a:gd name="adj1" fmla="val 11892031"/>
              <a:gd name="adj2" fmla="val 10067437"/>
            </a:avLst>
          </a:prstGeom>
          <a:ln w="406400">
            <a:solidFill>
              <a:schemeClr val="bg1">
                <a:lumMod val="9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Rotations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>
                <a:ea typeface="宋体" pitchFamily="2" charset="-122"/>
              </a:rPr>
              <a:t>Rebalance of AVL tree are done with simple modification to tree, known as 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rotation</a:t>
            </a:r>
          </a:p>
          <a:p>
            <a:r>
              <a:rPr lang="en-US" altLang="zh-CN" dirty="0">
                <a:ea typeface="宋体" pitchFamily="2" charset="-122"/>
              </a:rPr>
              <a:t>Insertion occurs on the </a:t>
            </a:r>
            <a:r>
              <a:rPr lang="en-US" altLang="zh-CN" dirty="0">
                <a:latin typeface="Arial" charset="0"/>
                <a:ea typeface="宋体" pitchFamily="2" charset="-122"/>
              </a:rPr>
              <a:t>“</a:t>
            </a:r>
            <a:r>
              <a:rPr lang="en-US" altLang="zh-CN" dirty="0">
                <a:ea typeface="宋体" pitchFamily="2" charset="-122"/>
              </a:rPr>
              <a:t>outside</a:t>
            </a:r>
            <a:r>
              <a:rPr lang="en-US" altLang="zh-CN" dirty="0">
                <a:latin typeface="Arial" charset="0"/>
                <a:ea typeface="宋体" pitchFamily="2" charset="-122"/>
              </a:rPr>
              <a:t>”</a:t>
            </a:r>
            <a:r>
              <a:rPr lang="en-US" altLang="zh-CN" dirty="0">
                <a:ea typeface="宋体" pitchFamily="2" charset="-122"/>
              </a:rPr>
              <a:t> (i.e., 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left-left or right-right</a:t>
            </a:r>
            <a:r>
              <a:rPr lang="en-US" altLang="zh-CN" dirty="0">
                <a:ea typeface="宋体" pitchFamily="2" charset="-122"/>
              </a:rPr>
              <a:t>) is fixed by 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single rotation </a:t>
            </a:r>
            <a:r>
              <a:rPr lang="en-US" altLang="zh-CN" dirty="0">
                <a:ea typeface="宋体" pitchFamily="2" charset="-122"/>
              </a:rPr>
              <a:t>of the tree</a:t>
            </a:r>
          </a:p>
          <a:p>
            <a:r>
              <a:rPr lang="en-US" altLang="zh-CN" dirty="0">
                <a:ea typeface="宋体" pitchFamily="2" charset="-122"/>
              </a:rPr>
              <a:t>Insertion occurs on the </a:t>
            </a:r>
            <a:r>
              <a:rPr lang="en-US" altLang="zh-CN" dirty="0">
                <a:latin typeface="Arial" charset="0"/>
                <a:ea typeface="宋体" pitchFamily="2" charset="-122"/>
              </a:rPr>
              <a:t>“</a:t>
            </a:r>
            <a:r>
              <a:rPr lang="en-US" altLang="zh-CN" dirty="0">
                <a:ea typeface="宋体" pitchFamily="2" charset="-122"/>
              </a:rPr>
              <a:t>inside</a:t>
            </a:r>
            <a:r>
              <a:rPr lang="en-US" altLang="zh-CN" dirty="0">
                <a:latin typeface="Arial" charset="0"/>
                <a:ea typeface="宋体" pitchFamily="2" charset="-122"/>
              </a:rPr>
              <a:t>”</a:t>
            </a:r>
            <a:r>
              <a:rPr lang="en-US" altLang="zh-CN" dirty="0">
                <a:ea typeface="宋体" pitchFamily="2" charset="-122"/>
              </a:rPr>
              <a:t> (i.e., 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left-right or right-left</a:t>
            </a:r>
            <a:r>
              <a:rPr lang="en-US" altLang="zh-CN" dirty="0">
                <a:ea typeface="宋体" pitchFamily="2" charset="-122"/>
              </a:rPr>
              <a:t>) is fixed by 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double rotation </a:t>
            </a:r>
            <a:r>
              <a:rPr lang="en-US" altLang="zh-CN" dirty="0">
                <a:ea typeface="宋体" pitchFamily="2" charset="-122"/>
              </a:rPr>
              <a:t>of the tree</a:t>
            </a:r>
          </a:p>
          <a:p>
            <a:r>
              <a:rPr lang="en-US" dirty="0"/>
              <a:t>Animation: </a:t>
            </a:r>
            <a:r>
              <a:rPr lang="en-US" dirty="0">
                <a:hlinkClick r:id="rId2"/>
              </a:rPr>
              <a:t>https://visualgo.net/bn/bst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691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ea typeface="宋体" pitchFamily="2" charset="-122"/>
              </a:rPr>
              <a:t>Insert the new key as a new leaf just as in ordinary 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binary search tree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ea typeface="宋体" pitchFamily="2" charset="-122"/>
              </a:rPr>
              <a:t>Trace the path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from the new leaf towards the root</a:t>
            </a:r>
            <a:r>
              <a:rPr lang="en-US" altLang="zh-CN" dirty="0">
                <a:ea typeface="宋体" pitchFamily="2" charset="-122"/>
              </a:rPr>
              <a:t>.  For each node x encountered, check if heights of 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left(x)</a:t>
            </a:r>
            <a:r>
              <a:rPr lang="en-US" altLang="zh-CN" dirty="0">
                <a:ea typeface="宋体" pitchFamily="2" charset="-122"/>
              </a:rPr>
              <a:t> and 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right(x)</a:t>
            </a:r>
            <a:r>
              <a:rPr lang="en-US" altLang="zh-CN" dirty="0">
                <a:ea typeface="宋体" pitchFamily="2" charset="-122"/>
              </a:rPr>
              <a:t> differ by at most 1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If yes, proceed to 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parent(x)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If not, restructure by doing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either a single rotation or a double rotation</a:t>
            </a:r>
          </a:p>
          <a:p>
            <a:r>
              <a:rPr lang="en-US" altLang="zh-CN" dirty="0">
                <a:ea typeface="宋体" pitchFamily="2" charset="-122"/>
              </a:rPr>
              <a:t>Note: once we perform a rotation at a node x, we won</a:t>
            </a:r>
            <a:r>
              <a:rPr lang="en-US" altLang="zh-CN" dirty="0">
                <a:latin typeface="Arial" charset="0"/>
                <a:ea typeface="宋体" pitchFamily="2" charset="-122"/>
              </a:rPr>
              <a:t>’</a:t>
            </a:r>
            <a:r>
              <a:rPr lang="en-US" altLang="zh-CN" dirty="0">
                <a:ea typeface="宋体" pitchFamily="2" charset="-122"/>
              </a:rPr>
              <a:t>t need to perform any rotation at any ancestor of 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473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>
            <a:extLst>
              <a:ext uri="{FF2B5EF4-FFF2-40B4-BE49-F238E27FC236}">
                <a16:creationId xmlns:a16="http://schemas.microsoft.com/office/drawing/2014/main" id="{EDFBECE5-CA63-496D-80FF-3BFE6077BCAC}"/>
              </a:ext>
            </a:extLst>
          </p:cNvPr>
          <p:cNvSpPr/>
          <p:nvPr/>
        </p:nvSpPr>
        <p:spPr>
          <a:xfrm flipH="1">
            <a:off x="1692000" y="549000"/>
            <a:ext cx="5760000" cy="5760000"/>
          </a:xfrm>
          <a:prstGeom prst="arc">
            <a:avLst>
              <a:gd name="adj1" fmla="val 11892031"/>
              <a:gd name="adj2" fmla="val 10067437"/>
            </a:avLst>
          </a:prstGeom>
          <a:ln w="406400">
            <a:solidFill>
              <a:schemeClr val="bg1">
                <a:lumMod val="9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Single Right Rotation to Fix Case 1 (left-left)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91635"/>
            <a:ext cx="8229600" cy="2390165"/>
          </a:xfrm>
        </p:spPr>
        <p:txBody>
          <a:bodyPr>
            <a:normAutofit/>
          </a:bodyPr>
          <a:lstStyle/>
          <a:p>
            <a:r>
              <a:rPr lang="en-US" sz="2400" dirty="0"/>
              <a:t>Suppose that height(Z) = h</a:t>
            </a:r>
          </a:p>
          <a:p>
            <a:pPr lvl="1"/>
            <a:r>
              <a:rPr lang="en-US" sz="2000" dirty="0"/>
              <a:t>What is height(X)?</a:t>
            </a:r>
          </a:p>
          <a:p>
            <a:pPr lvl="1"/>
            <a:r>
              <a:rPr lang="en-US" sz="2000" dirty="0"/>
              <a:t>What is height(Y)?</a:t>
            </a:r>
          </a:p>
          <a:p>
            <a:r>
              <a:rPr lang="en-US" sz="2400" dirty="0"/>
              <a:t>Note</a:t>
            </a:r>
          </a:p>
          <a:p>
            <a:pPr lvl="1"/>
            <a:r>
              <a:rPr lang="en-US" sz="2000" dirty="0"/>
              <a:t>Before insertion, the tree is balanced</a:t>
            </a:r>
          </a:p>
          <a:p>
            <a:pPr lvl="1"/>
            <a:r>
              <a:rPr lang="en-US" sz="2000" dirty="0"/>
              <a:t>After insertion, k</a:t>
            </a:r>
            <a:r>
              <a:rPr lang="en-US" sz="2000" baseline="-25000" dirty="0"/>
              <a:t>2</a:t>
            </a:r>
            <a:r>
              <a:rPr lang="en-US" sz="2000" dirty="0"/>
              <a:t> is case 1 unbalanced.</a:t>
            </a:r>
          </a:p>
          <a:p>
            <a:pPr lvl="1"/>
            <a:endParaRPr lang="en-US" sz="2000" dirty="0"/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EF67DAAD-C3FA-48FF-A157-7EB746B05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004" y="2057400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k2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15" idx="3"/>
            <a:endCxn id="7" idx="0"/>
          </p:cNvCxnSpPr>
          <p:nvPr/>
        </p:nvCxnSpPr>
        <p:spPr>
          <a:xfrm flipH="1">
            <a:off x="1229402" y="2992204"/>
            <a:ext cx="372600" cy="18640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BB0F6A-FDAF-481F-8434-4B7A004F822B}"/>
              </a:ext>
            </a:extLst>
          </p:cNvPr>
          <p:cNvCxnSpPr>
            <a:cxnSpLocks/>
            <a:stCxn id="4" idx="5"/>
            <a:endCxn id="8" idx="0"/>
          </p:cNvCxnSpPr>
          <p:nvPr/>
        </p:nvCxnSpPr>
        <p:spPr>
          <a:xfrm>
            <a:off x="2479208" y="2382604"/>
            <a:ext cx="571931" cy="2843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ED8B8421-E15F-4007-9420-34F6BC4B8A6D}"/>
              </a:ext>
            </a:extLst>
          </p:cNvPr>
          <p:cNvSpPr/>
          <p:nvPr/>
        </p:nvSpPr>
        <p:spPr>
          <a:xfrm>
            <a:off x="772202" y="3178612"/>
            <a:ext cx="914400" cy="1118101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CB8B81B-FC45-480E-8CA9-13DAA6BB1E3D}"/>
              </a:ext>
            </a:extLst>
          </p:cNvPr>
          <p:cNvSpPr/>
          <p:nvPr/>
        </p:nvSpPr>
        <p:spPr>
          <a:xfrm>
            <a:off x="2744815" y="2667000"/>
            <a:ext cx="612648" cy="841248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177D7-2AB2-4210-9EC5-FE34D9C7217D}"/>
              </a:ext>
            </a:extLst>
          </p:cNvPr>
          <p:cNvSpPr/>
          <p:nvPr/>
        </p:nvSpPr>
        <p:spPr>
          <a:xfrm>
            <a:off x="1143000" y="1600200"/>
            <a:ext cx="21371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K2 is unbalanced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15" idx="5"/>
            <a:endCxn id="13" idx="0"/>
          </p:cNvCxnSpPr>
          <p:nvPr/>
        </p:nvCxnSpPr>
        <p:spPr>
          <a:xfrm>
            <a:off x="1871410" y="2992204"/>
            <a:ext cx="384890" cy="18640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ED8B8421-E15F-4007-9420-34F6BC4B8A6D}"/>
              </a:ext>
            </a:extLst>
          </p:cNvPr>
          <p:cNvSpPr/>
          <p:nvPr/>
        </p:nvSpPr>
        <p:spPr>
          <a:xfrm>
            <a:off x="1951500" y="3178612"/>
            <a:ext cx="609600" cy="845111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EF67DAAD-C3FA-48FF-A157-7EB746B05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206" y="26670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k1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4" idx="3"/>
            <a:endCxn id="15" idx="0"/>
          </p:cNvCxnSpPr>
          <p:nvPr/>
        </p:nvCxnSpPr>
        <p:spPr>
          <a:xfrm flipH="1">
            <a:off x="1736706" y="2382604"/>
            <a:ext cx="473094" cy="2843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3">
            <a:extLst>
              <a:ext uri="{FF2B5EF4-FFF2-40B4-BE49-F238E27FC236}">
                <a16:creationId xmlns:a16="http://schemas.microsoft.com/office/drawing/2014/main" id="{EF67DAAD-C3FA-48FF-A157-7EB746B05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4337" y="2667000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k2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6019800" y="2382604"/>
            <a:ext cx="665396" cy="52275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BB0F6A-FDAF-481F-8434-4B7A004F822B}"/>
              </a:ext>
            </a:extLst>
          </p:cNvPr>
          <p:cNvCxnSpPr>
            <a:cxnSpLocks/>
            <a:stCxn id="28" idx="5"/>
            <a:endCxn id="32" idx="0"/>
          </p:cNvCxnSpPr>
          <p:nvPr/>
        </p:nvCxnSpPr>
        <p:spPr>
          <a:xfrm>
            <a:off x="7559541" y="2992204"/>
            <a:ext cx="290583" cy="19000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ED8B8421-E15F-4007-9420-34F6BC4B8A6D}"/>
              </a:ext>
            </a:extLst>
          </p:cNvPr>
          <p:cNvSpPr/>
          <p:nvPr/>
        </p:nvSpPr>
        <p:spPr>
          <a:xfrm>
            <a:off x="5562600" y="2905354"/>
            <a:ext cx="914400" cy="1118101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4CB8B81B-FC45-480E-8CA9-13DAA6BB1E3D}"/>
              </a:ext>
            </a:extLst>
          </p:cNvPr>
          <p:cNvSpPr/>
          <p:nvPr/>
        </p:nvSpPr>
        <p:spPr>
          <a:xfrm>
            <a:off x="7543800" y="3182207"/>
            <a:ext cx="612648" cy="841248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C177D7-2AB2-4210-9EC5-FE34D9C7217D}"/>
              </a:ext>
            </a:extLst>
          </p:cNvPr>
          <p:cNvSpPr/>
          <p:nvPr/>
        </p:nvSpPr>
        <p:spPr>
          <a:xfrm>
            <a:off x="5590107" y="1600200"/>
            <a:ext cx="28680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K1 is perfectly balanced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28" idx="3"/>
            <a:endCxn id="35" idx="0"/>
          </p:cNvCxnSpPr>
          <p:nvPr/>
        </p:nvCxnSpPr>
        <p:spPr>
          <a:xfrm flipH="1">
            <a:off x="7010400" y="2992204"/>
            <a:ext cx="279733" cy="18614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D8B8421-E15F-4007-9420-34F6BC4B8A6D}"/>
              </a:ext>
            </a:extLst>
          </p:cNvPr>
          <p:cNvSpPr/>
          <p:nvPr/>
        </p:nvSpPr>
        <p:spPr>
          <a:xfrm>
            <a:off x="6705600" y="3178344"/>
            <a:ext cx="609600" cy="845111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Oval 13">
            <a:extLst>
              <a:ext uri="{FF2B5EF4-FFF2-40B4-BE49-F238E27FC236}">
                <a16:creationId xmlns:a16="http://schemas.microsoft.com/office/drawing/2014/main" id="{EF67DAAD-C3FA-48FF-A157-7EB746B05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0574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k1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28" idx="0"/>
            <a:endCxn id="36" idx="5"/>
          </p:cNvCxnSpPr>
          <p:nvPr/>
        </p:nvCxnSpPr>
        <p:spPr>
          <a:xfrm flipH="1" flipV="1">
            <a:off x="6954604" y="2382604"/>
            <a:ext cx="470233" cy="2843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12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  <p:bldP spid="32" grpId="0" animBg="1"/>
      <p:bldP spid="33" grpId="0"/>
      <p:bldP spid="35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sosceles Triangle 29"/>
          <p:cNvSpPr/>
          <p:nvPr/>
        </p:nvSpPr>
        <p:spPr>
          <a:xfrm>
            <a:off x="2768251" y="2363332"/>
            <a:ext cx="825846" cy="10553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  <a:p>
            <a:pPr algn="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180270" y="3018592"/>
            <a:ext cx="34015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</a:t>
            </a:r>
          </a:p>
        </p:txBody>
      </p:sp>
      <p:sp>
        <p:nvSpPr>
          <p:cNvPr id="28" name="Isosceles Triangle 27"/>
          <p:cNvSpPr/>
          <p:nvPr/>
        </p:nvSpPr>
        <p:spPr>
          <a:xfrm>
            <a:off x="2064481" y="3218194"/>
            <a:ext cx="825846" cy="10553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  <a:p>
            <a:pPr algn="r"/>
            <a:endParaRPr lang="en-US" dirty="0"/>
          </a:p>
        </p:txBody>
      </p:sp>
      <p:sp>
        <p:nvSpPr>
          <p:cNvPr id="26" name="Isosceles Triangle 25"/>
          <p:cNvSpPr/>
          <p:nvPr/>
        </p:nvSpPr>
        <p:spPr>
          <a:xfrm>
            <a:off x="1143000" y="3048000"/>
            <a:ext cx="1393531" cy="2130552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  <a:p>
            <a:pPr algn="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Right Rotation Example</a:t>
            </a:r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F441345E-A164-463F-9FF6-C892C51F4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2035" y="2111321"/>
            <a:ext cx="381000" cy="381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6E5CB4-615E-4833-ACD5-F7D2E0C17E25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2125503" y="2492321"/>
            <a:ext cx="467032" cy="2081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13">
            <a:extLst>
              <a:ext uri="{FF2B5EF4-FFF2-40B4-BE49-F238E27FC236}">
                <a16:creationId xmlns:a16="http://schemas.microsoft.com/office/drawing/2014/main" id="{9BECA266-7D45-4231-9A73-4CFDB9552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003" y="2700517"/>
            <a:ext cx="381000" cy="381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2DAEC6-0D44-482D-B714-EB1778C2074C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2592535" y="2492321"/>
            <a:ext cx="588639" cy="2081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A7794B4-2596-44CA-AF49-0A693BDB8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0674" y="2700517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D05BBE-ABDE-4AE6-910C-169A056F5289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1830535" y="3081517"/>
            <a:ext cx="294968" cy="48716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13">
            <a:extLst>
              <a:ext uri="{FF2B5EF4-FFF2-40B4-BE49-F238E27FC236}">
                <a16:creationId xmlns:a16="http://schemas.microsoft.com/office/drawing/2014/main" id="{F3169C02-7949-42AC-B1C3-EB2656935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035" y="3568679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B58929-2EB8-4A66-B262-378D26407D3C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>
            <a:off x="2125503" y="3081517"/>
            <a:ext cx="350997" cy="48716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B8EBFB3-2574-49BE-AA51-528635EB7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568679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876800" y="5334000"/>
            <a:ext cx="3377851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Case 1:</a:t>
            </a:r>
            <a:br>
              <a:rPr lang="en-US" sz="2400" dirty="0"/>
            </a:br>
            <a:r>
              <a:rPr lang="en-US" sz="2400" dirty="0"/>
              <a:t>Single right Rotation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05BBE-ABDE-4AE6-910C-169A056F5289}"/>
              </a:ext>
            </a:extLst>
          </p:cNvPr>
          <p:cNvCxnSpPr>
            <a:cxnSpLocks/>
            <a:stCxn id="10" idx="4"/>
            <a:endCxn id="17" idx="0"/>
          </p:cNvCxnSpPr>
          <p:nvPr/>
        </p:nvCxnSpPr>
        <p:spPr>
          <a:xfrm>
            <a:off x="1830535" y="3949679"/>
            <a:ext cx="294968" cy="447642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3">
            <a:extLst>
              <a:ext uri="{FF2B5EF4-FFF2-40B4-BE49-F238E27FC236}">
                <a16:creationId xmlns:a16="http://schemas.microsoft.com/office/drawing/2014/main" id="{F3169C02-7949-42AC-B1C3-EB2656935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003" y="4397321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2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75074" y="2724090"/>
            <a:ext cx="4299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K1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783035" y="1899216"/>
            <a:ext cx="4732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K2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95400" y="4724400"/>
            <a:ext cx="34015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6500" y="3873454"/>
            <a:ext cx="34015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</p:txBody>
      </p:sp>
      <p:sp>
        <p:nvSpPr>
          <p:cNvPr id="32" name="Isosceles Triangle 31"/>
          <p:cNvSpPr/>
          <p:nvPr/>
        </p:nvSpPr>
        <p:spPr>
          <a:xfrm>
            <a:off x="7200205" y="3401129"/>
            <a:ext cx="825846" cy="10553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  <a:p>
            <a:pPr algn="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612224" y="4056389"/>
            <a:ext cx="34015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</a:t>
            </a:r>
          </a:p>
        </p:txBody>
      </p:sp>
      <p:sp>
        <p:nvSpPr>
          <p:cNvPr id="34" name="Isosceles Triangle 33"/>
          <p:cNvSpPr/>
          <p:nvPr/>
        </p:nvSpPr>
        <p:spPr>
          <a:xfrm>
            <a:off x="6285805" y="3390590"/>
            <a:ext cx="825846" cy="105537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  <a:p>
            <a:pPr algn="r"/>
            <a:endParaRPr lang="en-US" dirty="0"/>
          </a:p>
        </p:txBody>
      </p:sp>
      <p:sp>
        <p:nvSpPr>
          <p:cNvPr id="35" name="Isosceles Triangle 34"/>
          <p:cNvSpPr/>
          <p:nvPr/>
        </p:nvSpPr>
        <p:spPr>
          <a:xfrm>
            <a:off x="4724400" y="2324100"/>
            <a:ext cx="1393531" cy="2132399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  <a:p>
            <a:pPr algn="r"/>
            <a:endParaRPr lang="en-US" dirty="0"/>
          </a:p>
        </p:txBody>
      </p:sp>
      <p:sp>
        <p:nvSpPr>
          <p:cNvPr id="36" name="Oval 13">
            <a:extLst>
              <a:ext uri="{FF2B5EF4-FFF2-40B4-BE49-F238E27FC236}">
                <a16:creationId xmlns:a16="http://schemas.microsoft.com/office/drawing/2014/main" id="{F441345E-A164-463F-9FF6-C892C51F4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251" y="2819400"/>
            <a:ext cx="381000" cy="381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66E5CB4-615E-4833-ACD5-F7D2E0C17E25}"/>
              </a:ext>
            </a:extLst>
          </p:cNvPr>
          <p:cNvCxnSpPr>
            <a:cxnSpLocks/>
            <a:stCxn id="36" idx="0"/>
            <a:endCxn id="38" idx="5"/>
          </p:cNvCxnSpPr>
          <p:nvPr/>
        </p:nvCxnSpPr>
        <p:spPr>
          <a:xfrm flipH="1" flipV="1">
            <a:off x="6446255" y="2458804"/>
            <a:ext cx="703496" cy="3605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13">
            <a:extLst>
              <a:ext uri="{FF2B5EF4-FFF2-40B4-BE49-F238E27FC236}">
                <a16:creationId xmlns:a16="http://schemas.microsoft.com/office/drawing/2014/main" id="{9BECA266-7D45-4231-9A73-4CFDB9552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051" y="2133600"/>
            <a:ext cx="381000" cy="381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82DAEC6-0D44-482D-B714-EB1778C2074C}"/>
              </a:ext>
            </a:extLst>
          </p:cNvPr>
          <p:cNvCxnSpPr>
            <a:cxnSpLocks/>
            <a:stCxn id="36" idx="4"/>
            <a:endCxn id="40" idx="0"/>
          </p:cNvCxnSpPr>
          <p:nvPr/>
        </p:nvCxnSpPr>
        <p:spPr>
          <a:xfrm>
            <a:off x="7149751" y="3200400"/>
            <a:ext cx="463377" cy="537914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3A7794B4-2596-44CA-AF49-0A693BDB8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2628" y="3738314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9D05BBE-ABDE-4AE6-910C-169A056F5289}"/>
              </a:ext>
            </a:extLst>
          </p:cNvPr>
          <p:cNvCxnSpPr>
            <a:cxnSpLocks/>
            <a:stCxn id="38" idx="3"/>
            <a:endCxn id="42" idx="0"/>
          </p:cNvCxnSpPr>
          <p:nvPr/>
        </p:nvCxnSpPr>
        <p:spPr>
          <a:xfrm flipH="1">
            <a:off x="5411935" y="2458804"/>
            <a:ext cx="764912" cy="4367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13">
            <a:extLst>
              <a:ext uri="{FF2B5EF4-FFF2-40B4-BE49-F238E27FC236}">
                <a16:creationId xmlns:a16="http://schemas.microsoft.com/office/drawing/2014/main" id="{F3169C02-7949-42AC-B1C3-EB2656935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435" y="28956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6B58929-2EB8-4A66-B262-378D26407D3C}"/>
              </a:ext>
            </a:extLst>
          </p:cNvPr>
          <p:cNvCxnSpPr>
            <a:cxnSpLocks/>
            <a:stCxn id="36" idx="4"/>
            <a:endCxn id="44" idx="0"/>
          </p:cNvCxnSpPr>
          <p:nvPr/>
        </p:nvCxnSpPr>
        <p:spPr>
          <a:xfrm flipH="1">
            <a:off x="6697824" y="3200400"/>
            <a:ext cx="451927" cy="54067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5B8EBFB3-2574-49BE-AA51-528635EB7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324" y="3741075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D05BBE-ABDE-4AE6-910C-169A056F5289}"/>
              </a:ext>
            </a:extLst>
          </p:cNvPr>
          <p:cNvCxnSpPr>
            <a:cxnSpLocks/>
            <a:stCxn id="42" idx="4"/>
            <a:endCxn id="46" idx="0"/>
          </p:cNvCxnSpPr>
          <p:nvPr/>
        </p:nvCxnSpPr>
        <p:spPr>
          <a:xfrm>
            <a:off x="5411935" y="3276600"/>
            <a:ext cx="294968" cy="45720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13">
            <a:extLst>
              <a:ext uri="{FF2B5EF4-FFF2-40B4-BE49-F238E27FC236}">
                <a16:creationId xmlns:a16="http://schemas.microsoft.com/office/drawing/2014/main" id="{F3169C02-7949-42AC-B1C3-EB2656935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403" y="3733800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2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614925" y="2114490"/>
            <a:ext cx="4299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K1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343339" y="2801363"/>
            <a:ext cx="4732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K2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876800" y="4056389"/>
            <a:ext cx="34015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697824" y="4045850"/>
            <a:ext cx="34015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</p:txBody>
      </p:sp>
      <p:sp>
        <p:nvSpPr>
          <p:cNvPr id="59" name="Content Placeholder 2"/>
          <p:cNvSpPr txBox="1">
            <a:spLocks/>
          </p:cNvSpPr>
          <p:nvPr/>
        </p:nvSpPr>
        <p:spPr>
          <a:xfrm>
            <a:off x="1524000" y="5638800"/>
            <a:ext cx="2190136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Node 2 is new</a:t>
            </a:r>
          </a:p>
        </p:txBody>
      </p:sp>
    </p:spTree>
    <p:extLst>
      <p:ext uri="{BB962C8B-B14F-4D97-AF65-F5344CB8AC3E}">
        <p14:creationId xmlns:p14="http://schemas.microsoft.com/office/powerpoint/2010/main" val="35066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28" grpId="0" animBg="1"/>
      <p:bldP spid="26" grpId="0" animBg="1"/>
      <p:bldP spid="15" grpId="0"/>
      <p:bldP spid="27" grpId="0"/>
      <p:bldP spid="29" grpId="0"/>
      <p:bldP spid="32" grpId="0" animBg="1"/>
      <p:bldP spid="33" grpId="0"/>
      <p:bldP spid="34" grpId="0" animBg="1"/>
      <p:bldP spid="35" grpId="0" animBg="1"/>
      <p:bldP spid="36" grpId="0" animBg="1"/>
      <p:bldP spid="38" grpId="0" animBg="1"/>
      <p:bldP spid="40" grpId="0" animBg="1"/>
      <p:bldP spid="42" grpId="0" animBg="1"/>
      <p:bldP spid="44" grpId="0" animBg="1"/>
      <p:bldP spid="46" grpId="0" animBg="1"/>
      <p:bldP spid="47" grpId="0"/>
      <p:bldP spid="48" grpId="0"/>
      <p:bldP spid="49" grpId="0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rc 26">
            <a:extLst>
              <a:ext uri="{FF2B5EF4-FFF2-40B4-BE49-F238E27FC236}">
                <a16:creationId xmlns:a16="http://schemas.microsoft.com/office/drawing/2014/main" id="{126C1135-4049-4E42-8658-1B2888A4A67D}"/>
              </a:ext>
            </a:extLst>
          </p:cNvPr>
          <p:cNvSpPr/>
          <p:nvPr/>
        </p:nvSpPr>
        <p:spPr>
          <a:xfrm>
            <a:off x="1692000" y="549000"/>
            <a:ext cx="5760000" cy="5760000"/>
          </a:xfrm>
          <a:prstGeom prst="arc">
            <a:avLst>
              <a:gd name="adj1" fmla="val 11892031"/>
              <a:gd name="adj2" fmla="val 10067437"/>
            </a:avLst>
          </a:prstGeom>
          <a:ln w="406400">
            <a:solidFill>
              <a:schemeClr val="bg1">
                <a:lumMod val="9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Single Left Rotation to Fix 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Case 4 (right-right)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00600"/>
            <a:ext cx="8229600" cy="137160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ea typeface="宋体" pitchFamily="2" charset="-122"/>
              </a:rPr>
              <a:t>Case 4 is symmetric to case 1</a:t>
            </a:r>
          </a:p>
          <a:p>
            <a:r>
              <a:rPr lang="en-US" altLang="zh-CN" sz="2400" dirty="0">
                <a:solidFill>
                  <a:schemeClr val="accent4"/>
                </a:solidFill>
                <a:ea typeface="宋体" pitchFamily="2" charset="-122"/>
              </a:rPr>
              <a:t>Insertion </a:t>
            </a:r>
            <a:r>
              <a:rPr lang="en-US" altLang="zh-CN" sz="2400" dirty="0">
                <a:ea typeface="宋体" pitchFamily="2" charset="-122"/>
              </a:rPr>
              <a:t>takes </a:t>
            </a:r>
            <a:r>
              <a:rPr lang="en-US" altLang="zh-CN" sz="2400" dirty="0">
                <a:solidFill>
                  <a:schemeClr val="accent4"/>
                </a:solidFill>
                <a:ea typeface="宋体" pitchFamily="2" charset="-122"/>
              </a:rPr>
              <a:t>O(log(n))</a:t>
            </a:r>
            <a:r>
              <a:rPr lang="en-US" altLang="zh-CN" sz="2400" dirty="0">
                <a:ea typeface="宋体" pitchFamily="2" charset="-122"/>
              </a:rPr>
              <a:t> time</a:t>
            </a:r>
          </a:p>
          <a:p>
            <a:r>
              <a:rPr lang="en-US" altLang="zh-CN" sz="2400" dirty="0">
                <a:solidFill>
                  <a:schemeClr val="accent4"/>
                </a:solidFill>
                <a:ea typeface="宋体" pitchFamily="2" charset="-122"/>
              </a:rPr>
              <a:t>Single rotation</a:t>
            </a:r>
            <a:r>
              <a:rPr lang="en-US" altLang="zh-CN" sz="2400" dirty="0">
                <a:ea typeface="宋体" pitchFamily="2" charset="-122"/>
              </a:rPr>
              <a:t> takes </a:t>
            </a:r>
            <a:r>
              <a:rPr lang="en-US" altLang="zh-CN" sz="2400" dirty="0">
                <a:solidFill>
                  <a:schemeClr val="accent4"/>
                </a:solidFill>
                <a:ea typeface="宋体" pitchFamily="2" charset="-122"/>
              </a:rPr>
              <a:t>O(1)</a:t>
            </a:r>
            <a:r>
              <a:rPr lang="en-US" altLang="zh-CN" sz="2400" dirty="0">
                <a:ea typeface="宋体" pitchFamily="2" charset="-122"/>
              </a:rPr>
              <a:t> time</a:t>
            </a:r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EF67DAAD-C3FA-48FF-A157-7EB746B05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256487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k1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15" idx="5"/>
            <a:endCxn id="7" idx="0"/>
          </p:cNvCxnSpPr>
          <p:nvPr/>
        </p:nvCxnSpPr>
        <p:spPr>
          <a:xfrm>
            <a:off x="3068404" y="3115091"/>
            <a:ext cx="436796" cy="26260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BB0F6A-FDAF-481F-8434-4B7A004F822B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 flipH="1">
            <a:off x="1522476" y="2581691"/>
            <a:ext cx="666920" cy="2843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ED8B8421-E15F-4007-9420-34F6BC4B8A6D}"/>
              </a:ext>
            </a:extLst>
          </p:cNvPr>
          <p:cNvSpPr/>
          <p:nvPr/>
        </p:nvSpPr>
        <p:spPr>
          <a:xfrm>
            <a:off x="3048000" y="3377699"/>
            <a:ext cx="914400" cy="1118101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CB8B81B-FC45-480E-8CA9-13DAA6BB1E3D}"/>
              </a:ext>
            </a:extLst>
          </p:cNvPr>
          <p:cNvSpPr/>
          <p:nvPr/>
        </p:nvSpPr>
        <p:spPr>
          <a:xfrm>
            <a:off x="1216152" y="2866087"/>
            <a:ext cx="612648" cy="841248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177D7-2AB2-4210-9EC5-FE34D9C7217D}"/>
              </a:ext>
            </a:extLst>
          </p:cNvPr>
          <p:cNvSpPr/>
          <p:nvPr/>
        </p:nvSpPr>
        <p:spPr>
          <a:xfrm>
            <a:off x="1143000" y="1799287"/>
            <a:ext cx="21371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K2 is unbalanced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15" idx="3"/>
            <a:endCxn id="13" idx="0"/>
          </p:cNvCxnSpPr>
          <p:nvPr/>
        </p:nvCxnSpPr>
        <p:spPr>
          <a:xfrm flipH="1">
            <a:off x="2256300" y="3115091"/>
            <a:ext cx="542696" cy="26260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ED8B8421-E15F-4007-9420-34F6BC4B8A6D}"/>
              </a:ext>
            </a:extLst>
          </p:cNvPr>
          <p:cNvSpPr/>
          <p:nvPr/>
        </p:nvSpPr>
        <p:spPr>
          <a:xfrm>
            <a:off x="1951500" y="3377699"/>
            <a:ext cx="609600" cy="845111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EF67DAAD-C3FA-48FF-A157-7EB746B05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789887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k2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4" idx="5"/>
            <a:endCxn id="15" idx="0"/>
          </p:cNvCxnSpPr>
          <p:nvPr/>
        </p:nvCxnSpPr>
        <p:spPr>
          <a:xfrm>
            <a:off x="2458804" y="2581691"/>
            <a:ext cx="474896" cy="2081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3">
            <a:extLst>
              <a:ext uri="{FF2B5EF4-FFF2-40B4-BE49-F238E27FC236}">
                <a16:creationId xmlns:a16="http://schemas.microsoft.com/office/drawing/2014/main" id="{EF67DAAD-C3FA-48FF-A157-7EB746B05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537" y="2866087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k1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36" idx="5"/>
            <a:endCxn id="31" idx="0"/>
          </p:cNvCxnSpPr>
          <p:nvPr/>
        </p:nvCxnSpPr>
        <p:spPr>
          <a:xfrm>
            <a:off x="7030804" y="2581691"/>
            <a:ext cx="744644" cy="52275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BB0F6A-FDAF-481F-8434-4B7A004F822B}"/>
              </a:ext>
            </a:extLst>
          </p:cNvPr>
          <p:cNvCxnSpPr>
            <a:cxnSpLocks/>
            <a:stCxn id="28" idx="5"/>
            <a:endCxn id="32" idx="0"/>
          </p:cNvCxnSpPr>
          <p:nvPr/>
        </p:nvCxnSpPr>
        <p:spPr>
          <a:xfrm>
            <a:off x="6492741" y="3191291"/>
            <a:ext cx="290583" cy="19000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ED8B8421-E15F-4007-9420-34F6BC4B8A6D}"/>
              </a:ext>
            </a:extLst>
          </p:cNvPr>
          <p:cNvSpPr/>
          <p:nvPr/>
        </p:nvSpPr>
        <p:spPr>
          <a:xfrm>
            <a:off x="7318248" y="3104441"/>
            <a:ext cx="914400" cy="1118101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4CB8B81B-FC45-480E-8CA9-13DAA6BB1E3D}"/>
              </a:ext>
            </a:extLst>
          </p:cNvPr>
          <p:cNvSpPr/>
          <p:nvPr/>
        </p:nvSpPr>
        <p:spPr>
          <a:xfrm>
            <a:off x="6477000" y="3381294"/>
            <a:ext cx="612648" cy="841248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C177D7-2AB2-4210-9EC5-FE34D9C7217D}"/>
              </a:ext>
            </a:extLst>
          </p:cNvPr>
          <p:cNvSpPr/>
          <p:nvPr/>
        </p:nvSpPr>
        <p:spPr>
          <a:xfrm>
            <a:off x="5562600" y="1799287"/>
            <a:ext cx="29113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K2 is perfectly balanced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28" idx="3"/>
            <a:endCxn id="35" idx="0"/>
          </p:cNvCxnSpPr>
          <p:nvPr/>
        </p:nvCxnSpPr>
        <p:spPr>
          <a:xfrm flipH="1">
            <a:off x="5943600" y="3191291"/>
            <a:ext cx="279733" cy="18614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D8B8421-E15F-4007-9420-34F6BC4B8A6D}"/>
              </a:ext>
            </a:extLst>
          </p:cNvPr>
          <p:cNvSpPr/>
          <p:nvPr/>
        </p:nvSpPr>
        <p:spPr>
          <a:xfrm>
            <a:off x="5638800" y="3377431"/>
            <a:ext cx="609600" cy="845111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Oval 13">
            <a:extLst>
              <a:ext uri="{FF2B5EF4-FFF2-40B4-BE49-F238E27FC236}">
                <a16:creationId xmlns:a16="http://schemas.microsoft.com/office/drawing/2014/main" id="{EF67DAAD-C3FA-48FF-A157-7EB746B05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256487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k2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28" idx="0"/>
            <a:endCxn id="36" idx="3"/>
          </p:cNvCxnSpPr>
          <p:nvPr/>
        </p:nvCxnSpPr>
        <p:spPr>
          <a:xfrm flipV="1">
            <a:off x="6358037" y="2581691"/>
            <a:ext cx="403359" cy="2843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ight Brace 38"/>
          <p:cNvSpPr/>
          <p:nvPr/>
        </p:nvSpPr>
        <p:spPr>
          <a:xfrm>
            <a:off x="5230814" y="5395585"/>
            <a:ext cx="238531" cy="646657"/>
          </a:xfrm>
          <a:prstGeom prst="rightBrace">
            <a:avLst>
              <a:gd name="adj1" fmla="val 8333"/>
              <a:gd name="adj2" fmla="val 49486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5588654" y="5484312"/>
            <a:ext cx="3121152" cy="840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Total cost: </a:t>
            </a:r>
            <a:r>
              <a:rPr lang="en-US" sz="2400" dirty="0">
                <a:solidFill>
                  <a:schemeClr val="accent4"/>
                </a:solidFill>
              </a:rPr>
              <a:t>O(log(n))</a:t>
            </a:r>
          </a:p>
        </p:txBody>
      </p:sp>
    </p:spTree>
    <p:extLst>
      <p:ext uri="{BB962C8B-B14F-4D97-AF65-F5344CB8AC3E}">
        <p14:creationId xmlns:p14="http://schemas.microsoft.com/office/powerpoint/2010/main" val="365501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28" grpId="0" animBg="1"/>
      <p:bldP spid="31" grpId="0" animBg="1"/>
      <p:bldP spid="32" grpId="0" animBg="1"/>
      <p:bldP spid="33" grpId="0"/>
      <p:bldP spid="35" grpId="0" animBg="1"/>
      <p:bldP spid="36" grpId="0" animBg="1"/>
      <p:bldP spid="39" grpId="0" animBg="1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Single Rotation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848600" cy="533400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ea typeface="宋体" pitchFamily="2" charset="-122"/>
              </a:rPr>
              <a:t>Sequentially insert 3, 2, 1, 4, 5, 6 to an AVL Tree</a:t>
            </a:r>
          </a:p>
        </p:txBody>
      </p:sp>
      <p:sp>
        <p:nvSpPr>
          <p:cNvPr id="35844" name="Oval 85"/>
          <p:cNvSpPr>
            <a:spLocks noChangeArrowheads="1"/>
          </p:cNvSpPr>
          <p:nvPr/>
        </p:nvSpPr>
        <p:spPr bwMode="auto">
          <a:xfrm>
            <a:off x="76200" y="4703703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5845" name="Oval 86"/>
          <p:cNvSpPr>
            <a:spLocks noChangeArrowheads="1"/>
          </p:cNvSpPr>
          <p:nvPr/>
        </p:nvSpPr>
        <p:spPr bwMode="auto">
          <a:xfrm>
            <a:off x="1524000" y="4703703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5846" name="Line 87"/>
          <p:cNvSpPr>
            <a:spLocks noChangeShapeType="1"/>
          </p:cNvSpPr>
          <p:nvPr/>
        </p:nvSpPr>
        <p:spPr bwMode="auto">
          <a:xfrm flipH="1">
            <a:off x="457200" y="4475103"/>
            <a:ext cx="38100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Line 88"/>
          <p:cNvSpPr>
            <a:spLocks noChangeShapeType="1"/>
          </p:cNvSpPr>
          <p:nvPr/>
        </p:nvSpPr>
        <p:spPr bwMode="auto">
          <a:xfrm>
            <a:off x="1295400" y="4475103"/>
            <a:ext cx="381000" cy="228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Oval 89"/>
          <p:cNvSpPr>
            <a:spLocks noChangeArrowheads="1"/>
          </p:cNvSpPr>
          <p:nvPr/>
        </p:nvSpPr>
        <p:spPr bwMode="auto">
          <a:xfrm>
            <a:off x="838200" y="4171890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5849" name="Text Box 90"/>
          <p:cNvSpPr txBox="1">
            <a:spLocks noChangeArrowheads="1"/>
          </p:cNvSpPr>
          <p:nvPr/>
        </p:nvSpPr>
        <p:spPr bwMode="auto">
          <a:xfrm>
            <a:off x="893763" y="4230628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2</a:t>
            </a:r>
          </a:p>
        </p:txBody>
      </p:sp>
      <p:sp>
        <p:nvSpPr>
          <p:cNvPr id="35850" name="Text Box 91"/>
          <p:cNvSpPr txBox="1">
            <a:spLocks noChangeArrowheads="1"/>
          </p:cNvSpPr>
          <p:nvPr/>
        </p:nvSpPr>
        <p:spPr bwMode="auto">
          <a:xfrm>
            <a:off x="152400" y="477990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1</a:t>
            </a:r>
          </a:p>
        </p:txBody>
      </p:sp>
      <p:sp>
        <p:nvSpPr>
          <p:cNvPr id="35851" name="Text Box 92"/>
          <p:cNvSpPr txBox="1">
            <a:spLocks noChangeArrowheads="1"/>
          </p:cNvSpPr>
          <p:nvPr/>
        </p:nvSpPr>
        <p:spPr bwMode="auto">
          <a:xfrm>
            <a:off x="1600200" y="476402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4</a:t>
            </a:r>
          </a:p>
        </p:txBody>
      </p:sp>
      <p:sp>
        <p:nvSpPr>
          <p:cNvPr id="35852" name="Oval 93"/>
          <p:cNvSpPr>
            <a:spLocks noChangeArrowheads="1"/>
          </p:cNvSpPr>
          <p:nvPr/>
        </p:nvSpPr>
        <p:spPr bwMode="auto">
          <a:xfrm>
            <a:off x="1981200" y="5391090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5853" name="Line 94"/>
          <p:cNvSpPr>
            <a:spLocks noChangeShapeType="1"/>
          </p:cNvSpPr>
          <p:nvPr/>
        </p:nvSpPr>
        <p:spPr bwMode="auto">
          <a:xfrm>
            <a:off x="1905000" y="5086290"/>
            <a:ext cx="22860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Text Box 95"/>
          <p:cNvSpPr txBox="1">
            <a:spLocks noChangeArrowheads="1"/>
          </p:cNvSpPr>
          <p:nvPr/>
        </p:nvSpPr>
        <p:spPr bwMode="auto">
          <a:xfrm>
            <a:off x="2057400" y="545141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5</a:t>
            </a:r>
          </a:p>
        </p:txBody>
      </p:sp>
      <p:sp>
        <p:nvSpPr>
          <p:cNvPr id="35855" name="Oval 96"/>
          <p:cNvSpPr>
            <a:spLocks noChangeArrowheads="1"/>
          </p:cNvSpPr>
          <p:nvPr/>
        </p:nvSpPr>
        <p:spPr bwMode="auto">
          <a:xfrm>
            <a:off x="1143000" y="5391090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5856" name="Line 97"/>
          <p:cNvSpPr>
            <a:spLocks noChangeShapeType="1"/>
          </p:cNvSpPr>
          <p:nvPr/>
        </p:nvSpPr>
        <p:spPr bwMode="auto">
          <a:xfrm flipH="1">
            <a:off x="1371600" y="5086290"/>
            <a:ext cx="22860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Text Box 98"/>
          <p:cNvSpPr txBox="1">
            <a:spLocks noChangeArrowheads="1"/>
          </p:cNvSpPr>
          <p:nvPr/>
        </p:nvSpPr>
        <p:spPr bwMode="auto">
          <a:xfrm>
            <a:off x="1219200" y="545141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3</a:t>
            </a:r>
          </a:p>
        </p:txBody>
      </p:sp>
      <p:sp>
        <p:nvSpPr>
          <p:cNvPr id="35858" name="Text Box 99"/>
          <p:cNvSpPr txBox="1">
            <a:spLocks noChangeArrowheads="1"/>
          </p:cNvSpPr>
          <p:nvPr/>
        </p:nvSpPr>
        <p:spPr bwMode="auto">
          <a:xfrm>
            <a:off x="-38100" y="3124200"/>
            <a:ext cx="13252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>
                <a:solidFill>
                  <a:schemeClr val="accent4"/>
                </a:solidFill>
                <a:latin typeface="+mn-lt"/>
              </a:rPr>
              <a:t>Insert 3, 2</a:t>
            </a:r>
          </a:p>
        </p:txBody>
      </p:sp>
      <p:sp>
        <p:nvSpPr>
          <p:cNvPr id="35859" name="Oval 4"/>
          <p:cNvSpPr>
            <a:spLocks noChangeArrowheads="1"/>
          </p:cNvSpPr>
          <p:nvPr/>
        </p:nvSpPr>
        <p:spPr bwMode="auto">
          <a:xfrm>
            <a:off x="609600" y="2057400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5860" name="Oval 44"/>
          <p:cNvSpPr>
            <a:spLocks noChangeArrowheads="1"/>
          </p:cNvSpPr>
          <p:nvPr/>
        </p:nvSpPr>
        <p:spPr bwMode="auto">
          <a:xfrm>
            <a:off x="304800" y="2667000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5861" name="Line 45"/>
          <p:cNvSpPr>
            <a:spLocks noChangeShapeType="1"/>
          </p:cNvSpPr>
          <p:nvPr/>
        </p:nvSpPr>
        <p:spPr bwMode="auto">
          <a:xfrm flipH="1">
            <a:off x="533400" y="2438400"/>
            <a:ext cx="152400" cy="228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2" name="Text Box 47"/>
          <p:cNvSpPr txBox="1">
            <a:spLocks noChangeArrowheads="1"/>
          </p:cNvSpPr>
          <p:nvPr/>
        </p:nvSpPr>
        <p:spPr bwMode="auto">
          <a:xfrm>
            <a:off x="665163" y="2117725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3</a:t>
            </a:r>
          </a:p>
        </p:txBody>
      </p:sp>
      <p:sp>
        <p:nvSpPr>
          <p:cNvPr id="35863" name="Text Box 48"/>
          <p:cNvSpPr txBox="1">
            <a:spLocks noChangeArrowheads="1"/>
          </p:cNvSpPr>
          <p:nvPr/>
        </p:nvSpPr>
        <p:spPr bwMode="auto">
          <a:xfrm>
            <a:off x="381000" y="26670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 dirty="0">
                <a:latin typeface="Arial" charset="0"/>
              </a:rPr>
              <a:t>2</a:t>
            </a:r>
          </a:p>
        </p:txBody>
      </p:sp>
      <p:sp>
        <p:nvSpPr>
          <p:cNvPr id="35864" name="Oval 49"/>
          <p:cNvSpPr>
            <a:spLocks noChangeArrowheads="1"/>
          </p:cNvSpPr>
          <p:nvPr/>
        </p:nvSpPr>
        <p:spPr bwMode="auto">
          <a:xfrm>
            <a:off x="2784475" y="2513013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5865" name="Oval 50"/>
          <p:cNvSpPr>
            <a:spLocks noChangeArrowheads="1"/>
          </p:cNvSpPr>
          <p:nvPr/>
        </p:nvSpPr>
        <p:spPr bwMode="auto">
          <a:xfrm>
            <a:off x="3546475" y="2513013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5866" name="Line 51"/>
          <p:cNvSpPr>
            <a:spLocks noChangeShapeType="1"/>
          </p:cNvSpPr>
          <p:nvPr/>
        </p:nvSpPr>
        <p:spPr bwMode="auto">
          <a:xfrm flipH="1">
            <a:off x="3013073" y="2284413"/>
            <a:ext cx="173039" cy="2301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7" name="Line 52"/>
          <p:cNvSpPr>
            <a:spLocks noChangeShapeType="1"/>
          </p:cNvSpPr>
          <p:nvPr/>
        </p:nvSpPr>
        <p:spPr bwMode="auto">
          <a:xfrm>
            <a:off x="3622675" y="2284413"/>
            <a:ext cx="152400" cy="23018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8" name="Oval 56"/>
          <p:cNvSpPr>
            <a:spLocks noChangeArrowheads="1"/>
          </p:cNvSpPr>
          <p:nvPr/>
        </p:nvSpPr>
        <p:spPr bwMode="auto">
          <a:xfrm>
            <a:off x="3165475" y="1981200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5869" name="Text Box 57"/>
          <p:cNvSpPr txBox="1">
            <a:spLocks noChangeArrowheads="1"/>
          </p:cNvSpPr>
          <p:nvPr/>
        </p:nvSpPr>
        <p:spPr bwMode="auto">
          <a:xfrm>
            <a:off x="3221038" y="2039938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2</a:t>
            </a:r>
          </a:p>
        </p:txBody>
      </p:sp>
      <p:sp>
        <p:nvSpPr>
          <p:cNvPr id="35870" name="Text Box 58"/>
          <p:cNvSpPr txBox="1">
            <a:spLocks noChangeArrowheads="1"/>
          </p:cNvSpPr>
          <p:nvPr/>
        </p:nvSpPr>
        <p:spPr bwMode="auto">
          <a:xfrm>
            <a:off x="2860675" y="25892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1</a:t>
            </a:r>
          </a:p>
        </p:txBody>
      </p:sp>
      <p:sp>
        <p:nvSpPr>
          <p:cNvPr id="35871" name="Text Box 59"/>
          <p:cNvSpPr txBox="1">
            <a:spLocks noChangeArrowheads="1"/>
          </p:cNvSpPr>
          <p:nvPr/>
        </p:nvSpPr>
        <p:spPr bwMode="auto">
          <a:xfrm>
            <a:off x="3622675" y="25733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3</a:t>
            </a:r>
          </a:p>
        </p:txBody>
      </p:sp>
      <p:sp>
        <p:nvSpPr>
          <p:cNvPr id="35872" name="Text Box 101"/>
          <p:cNvSpPr txBox="1">
            <a:spLocks noChangeArrowheads="1"/>
          </p:cNvSpPr>
          <p:nvPr/>
        </p:nvSpPr>
        <p:spPr bwMode="auto">
          <a:xfrm>
            <a:off x="2611438" y="3106738"/>
            <a:ext cx="18558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dirty="0">
                <a:solidFill>
                  <a:schemeClr val="accent4"/>
                </a:solidFill>
                <a:latin typeface="+mn-lt"/>
              </a:rPr>
              <a:t>Single rotation</a:t>
            </a:r>
          </a:p>
        </p:txBody>
      </p:sp>
      <p:sp>
        <p:nvSpPr>
          <p:cNvPr id="35873" name="Oval 60"/>
          <p:cNvSpPr>
            <a:spLocks noChangeArrowheads="1"/>
          </p:cNvSpPr>
          <p:nvPr/>
        </p:nvSpPr>
        <p:spPr bwMode="auto">
          <a:xfrm>
            <a:off x="4419600" y="2513013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5874" name="Oval 61"/>
          <p:cNvSpPr>
            <a:spLocks noChangeArrowheads="1"/>
          </p:cNvSpPr>
          <p:nvPr/>
        </p:nvSpPr>
        <p:spPr bwMode="auto">
          <a:xfrm>
            <a:off x="5334000" y="2513013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5875" name="Line 62"/>
          <p:cNvSpPr>
            <a:spLocks noChangeShapeType="1"/>
          </p:cNvSpPr>
          <p:nvPr/>
        </p:nvSpPr>
        <p:spPr bwMode="auto">
          <a:xfrm flipH="1">
            <a:off x="4724400" y="2284413"/>
            <a:ext cx="152400" cy="23018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6" name="Line 63"/>
          <p:cNvSpPr>
            <a:spLocks noChangeShapeType="1"/>
          </p:cNvSpPr>
          <p:nvPr/>
        </p:nvSpPr>
        <p:spPr bwMode="auto">
          <a:xfrm>
            <a:off x="5334000" y="2284413"/>
            <a:ext cx="152400" cy="23018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7" name="Oval 64"/>
          <p:cNvSpPr>
            <a:spLocks noChangeArrowheads="1"/>
          </p:cNvSpPr>
          <p:nvPr/>
        </p:nvSpPr>
        <p:spPr bwMode="auto">
          <a:xfrm>
            <a:off x="4876800" y="1981200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5878" name="Text Box 65"/>
          <p:cNvSpPr txBox="1">
            <a:spLocks noChangeArrowheads="1"/>
          </p:cNvSpPr>
          <p:nvPr/>
        </p:nvSpPr>
        <p:spPr bwMode="auto">
          <a:xfrm>
            <a:off x="4932363" y="2039938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2</a:t>
            </a:r>
          </a:p>
        </p:txBody>
      </p:sp>
      <p:sp>
        <p:nvSpPr>
          <p:cNvPr id="35879" name="Text Box 66"/>
          <p:cNvSpPr txBox="1">
            <a:spLocks noChangeArrowheads="1"/>
          </p:cNvSpPr>
          <p:nvPr/>
        </p:nvSpPr>
        <p:spPr bwMode="auto">
          <a:xfrm>
            <a:off x="4495800" y="25892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1</a:t>
            </a:r>
          </a:p>
        </p:txBody>
      </p:sp>
      <p:sp>
        <p:nvSpPr>
          <p:cNvPr id="35880" name="Text Box 67"/>
          <p:cNvSpPr txBox="1">
            <a:spLocks noChangeArrowheads="1"/>
          </p:cNvSpPr>
          <p:nvPr/>
        </p:nvSpPr>
        <p:spPr bwMode="auto">
          <a:xfrm>
            <a:off x="5410200" y="25733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3</a:t>
            </a:r>
          </a:p>
        </p:txBody>
      </p:sp>
      <p:sp>
        <p:nvSpPr>
          <p:cNvPr id="35881" name="Oval 68"/>
          <p:cNvSpPr>
            <a:spLocks noChangeArrowheads="1"/>
          </p:cNvSpPr>
          <p:nvPr/>
        </p:nvSpPr>
        <p:spPr bwMode="auto">
          <a:xfrm>
            <a:off x="5715000" y="3200400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5882" name="Line 69"/>
          <p:cNvSpPr>
            <a:spLocks noChangeShapeType="1"/>
          </p:cNvSpPr>
          <p:nvPr/>
        </p:nvSpPr>
        <p:spPr bwMode="auto">
          <a:xfrm>
            <a:off x="5715000" y="2933700"/>
            <a:ext cx="152400" cy="2667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3" name="Text Box 70"/>
          <p:cNvSpPr txBox="1">
            <a:spLocks noChangeArrowheads="1"/>
          </p:cNvSpPr>
          <p:nvPr/>
        </p:nvSpPr>
        <p:spPr bwMode="auto">
          <a:xfrm>
            <a:off x="5791200" y="326072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4</a:t>
            </a:r>
          </a:p>
        </p:txBody>
      </p:sp>
      <p:sp>
        <p:nvSpPr>
          <p:cNvPr id="35884" name="Text Box 102"/>
          <p:cNvSpPr txBox="1">
            <a:spLocks noChangeArrowheads="1"/>
          </p:cNvSpPr>
          <p:nvPr/>
        </p:nvSpPr>
        <p:spPr bwMode="auto">
          <a:xfrm>
            <a:off x="4572000" y="3124200"/>
            <a:ext cx="10511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>
                <a:solidFill>
                  <a:schemeClr val="accent4"/>
                </a:solidFill>
                <a:latin typeface="+mn-lt"/>
              </a:rPr>
              <a:t>Insert 4</a:t>
            </a:r>
          </a:p>
        </p:txBody>
      </p:sp>
      <p:sp>
        <p:nvSpPr>
          <p:cNvPr id="35885" name="Oval 71"/>
          <p:cNvSpPr>
            <a:spLocks noChangeArrowheads="1"/>
          </p:cNvSpPr>
          <p:nvPr/>
        </p:nvSpPr>
        <p:spPr bwMode="auto">
          <a:xfrm>
            <a:off x="6477000" y="2589213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5886" name="Oval 72"/>
          <p:cNvSpPr>
            <a:spLocks noChangeArrowheads="1"/>
          </p:cNvSpPr>
          <p:nvPr/>
        </p:nvSpPr>
        <p:spPr bwMode="auto">
          <a:xfrm>
            <a:off x="7924800" y="2589213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5887" name="Line 73"/>
          <p:cNvSpPr>
            <a:spLocks noChangeShapeType="1"/>
          </p:cNvSpPr>
          <p:nvPr/>
        </p:nvSpPr>
        <p:spPr bwMode="auto">
          <a:xfrm flipH="1">
            <a:off x="6858000" y="2360613"/>
            <a:ext cx="38100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8" name="Line 74"/>
          <p:cNvSpPr>
            <a:spLocks noChangeShapeType="1"/>
          </p:cNvSpPr>
          <p:nvPr/>
        </p:nvSpPr>
        <p:spPr bwMode="auto">
          <a:xfrm>
            <a:off x="7696200" y="2360613"/>
            <a:ext cx="381000" cy="228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9" name="Oval 75"/>
          <p:cNvSpPr>
            <a:spLocks noChangeArrowheads="1"/>
          </p:cNvSpPr>
          <p:nvPr/>
        </p:nvSpPr>
        <p:spPr bwMode="auto">
          <a:xfrm>
            <a:off x="7239000" y="2057400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5890" name="Text Box 76"/>
          <p:cNvSpPr txBox="1">
            <a:spLocks noChangeArrowheads="1"/>
          </p:cNvSpPr>
          <p:nvPr/>
        </p:nvSpPr>
        <p:spPr bwMode="auto">
          <a:xfrm>
            <a:off x="7294563" y="2116138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2</a:t>
            </a:r>
          </a:p>
        </p:txBody>
      </p:sp>
      <p:sp>
        <p:nvSpPr>
          <p:cNvPr id="35891" name="Text Box 77"/>
          <p:cNvSpPr txBox="1">
            <a:spLocks noChangeArrowheads="1"/>
          </p:cNvSpPr>
          <p:nvPr/>
        </p:nvSpPr>
        <p:spPr bwMode="auto">
          <a:xfrm>
            <a:off x="6553200" y="26654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1</a:t>
            </a:r>
          </a:p>
        </p:txBody>
      </p:sp>
      <p:sp>
        <p:nvSpPr>
          <p:cNvPr id="35892" name="Text Box 78"/>
          <p:cNvSpPr txBox="1">
            <a:spLocks noChangeArrowheads="1"/>
          </p:cNvSpPr>
          <p:nvPr/>
        </p:nvSpPr>
        <p:spPr bwMode="auto">
          <a:xfrm>
            <a:off x="8001000" y="26495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3</a:t>
            </a:r>
          </a:p>
        </p:txBody>
      </p:sp>
      <p:sp>
        <p:nvSpPr>
          <p:cNvPr id="35893" name="Oval 79"/>
          <p:cNvSpPr>
            <a:spLocks noChangeArrowheads="1"/>
          </p:cNvSpPr>
          <p:nvPr/>
        </p:nvSpPr>
        <p:spPr bwMode="auto">
          <a:xfrm>
            <a:off x="8382000" y="3276600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5894" name="Line 80"/>
          <p:cNvSpPr>
            <a:spLocks noChangeShapeType="1"/>
          </p:cNvSpPr>
          <p:nvPr/>
        </p:nvSpPr>
        <p:spPr bwMode="auto">
          <a:xfrm>
            <a:off x="8305800" y="2971800"/>
            <a:ext cx="22860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5" name="Text Box 81"/>
          <p:cNvSpPr txBox="1">
            <a:spLocks noChangeArrowheads="1"/>
          </p:cNvSpPr>
          <p:nvPr/>
        </p:nvSpPr>
        <p:spPr bwMode="auto">
          <a:xfrm>
            <a:off x="8458200" y="333692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4</a:t>
            </a:r>
          </a:p>
        </p:txBody>
      </p:sp>
      <p:sp>
        <p:nvSpPr>
          <p:cNvPr id="35896" name="Oval 82"/>
          <p:cNvSpPr>
            <a:spLocks noChangeArrowheads="1"/>
          </p:cNvSpPr>
          <p:nvPr/>
        </p:nvSpPr>
        <p:spPr bwMode="auto">
          <a:xfrm>
            <a:off x="8534400" y="4038600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5897" name="Line 83"/>
          <p:cNvSpPr>
            <a:spLocks noChangeShapeType="1"/>
          </p:cNvSpPr>
          <p:nvPr/>
        </p:nvSpPr>
        <p:spPr bwMode="auto">
          <a:xfrm>
            <a:off x="8686800" y="3733800"/>
            <a:ext cx="7620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8" name="Text Box 84"/>
          <p:cNvSpPr txBox="1">
            <a:spLocks noChangeArrowheads="1"/>
          </p:cNvSpPr>
          <p:nvPr/>
        </p:nvSpPr>
        <p:spPr bwMode="auto">
          <a:xfrm>
            <a:off x="8610600" y="409892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 dirty="0">
                <a:latin typeface="Arial" charset="0"/>
              </a:rPr>
              <a:t>5</a:t>
            </a:r>
          </a:p>
        </p:txBody>
      </p:sp>
      <p:sp>
        <p:nvSpPr>
          <p:cNvPr id="35899" name="Text Box 103"/>
          <p:cNvSpPr txBox="1">
            <a:spLocks noChangeArrowheads="1"/>
          </p:cNvSpPr>
          <p:nvPr/>
        </p:nvSpPr>
        <p:spPr bwMode="auto">
          <a:xfrm>
            <a:off x="6248400" y="3330714"/>
            <a:ext cx="23423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dirty="0">
                <a:solidFill>
                  <a:schemeClr val="accent4"/>
                </a:solidFill>
                <a:latin typeface="+mn-lt"/>
              </a:rPr>
              <a:t>Insert 5, </a:t>
            </a:r>
            <a:br>
              <a:rPr lang="en-US" altLang="zh-CN" sz="2000" dirty="0">
                <a:solidFill>
                  <a:schemeClr val="accent4"/>
                </a:solidFill>
                <a:latin typeface="+mn-lt"/>
              </a:rPr>
            </a:br>
            <a:r>
              <a:rPr lang="en-US" altLang="zh-CN" sz="2000" dirty="0">
                <a:solidFill>
                  <a:schemeClr val="accent4"/>
                </a:solidFill>
                <a:latin typeface="+mn-lt"/>
              </a:rPr>
              <a:t>violation at node 3</a:t>
            </a:r>
          </a:p>
        </p:txBody>
      </p:sp>
      <p:sp>
        <p:nvSpPr>
          <p:cNvPr id="35900" name="Text Box 105"/>
          <p:cNvSpPr txBox="1">
            <a:spLocks noChangeArrowheads="1"/>
          </p:cNvSpPr>
          <p:nvPr/>
        </p:nvSpPr>
        <p:spPr bwMode="auto">
          <a:xfrm>
            <a:off x="152400" y="6000690"/>
            <a:ext cx="18558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>
                <a:solidFill>
                  <a:schemeClr val="accent4"/>
                </a:solidFill>
                <a:latin typeface="+mn-lt"/>
              </a:rPr>
              <a:t>Single rotation</a:t>
            </a:r>
          </a:p>
        </p:txBody>
      </p:sp>
      <p:sp>
        <p:nvSpPr>
          <p:cNvPr id="35901" name="Oval 114"/>
          <p:cNvSpPr>
            <a:spLocks noChangeArrowheads="1"/>
          </p:cNvSpPr>
          <p:nvPr/>
        </p:nvSpPr>
        <p:spPr bwMode="auto">
          <a:xfrm>
            <a:off x="2819400" y="4494213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5902" name="Oval 115"/>
          <p:cNvSpPr>
            <a:spLocks noChangeArrowheads="1"/>
          </p:cNvSpPr>
          <p:nvPr/>
        </p:nvSpPr>
        <p:spPr bwMode="auto">
          <a:xfrm>
            <a:off x="4114800" y="4494213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5903" name="Line 116"/>
          <p:cNvSpPr>
            <a:spLocks noChangeShapeType="1"/>
          </p:cNvSpPr>
          <p:nvPr/>
        </p:nvSpPr>
        <p:spPr bwMode="auto">
          <a:xfrm flipH="1">
            <a:off x="3048000" y="4265613"/>
            <a:ext cx="381000" cy="23018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4" name="Line 117"/>
          <p:cNvSpPr>
            <a:spLocks noChangeShapeType="1"/>
          </p:cNvSpPr>
          <p:nvPr/>
        </p:nvSpPr>
        <p:spPr bwMode="auto">
          <a:xfrm>
            <a:off x="3886200" y="4265613"/>
            <a:ext cx="381000" cy="228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5" name="Oval 118"/>
          <p:cNvSpPr>
            <a:spLocks noChangeArrowheads="1"/>
          </p:cNvSpPr>
          <p:nvPr/>
        </p:nvSpPr>
        <p:spPr bwMode="auto">
          <a:xfrm>
            <a:off x="3429000" y="3962400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5906" name="Text Box 119"/>
          <p:cNvSpPr txBox="1">
            <a:spLocks noChangeArrowheads="1"/>
          </p:cNvSpPr>
          <p:nvPr/>
        </p:nvSpPr>
        <p:spPr bwMode="auto">
          <a:xfrm>
            <a:off x="3484563" y="4021138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2</a:t>
            </a:r>
          </a:p>
        </p:txBody>
      </p:sp>
      <p:sp>
        <p:nvSpPr>
          <p:cNvPr id="35907" name="Text Box 120"/>
          <p:cNvSpPr txBox="1">
            <a:spLocks noChangeArrowheads="1"/>
          </p:cNvSpPr>
          <p:nvPr/>
        </p:nvSpPr>
        <p:spPr bwMode="auto">
          <a:xfrm>
            <a:off x="2874963" y="4570413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1</a:t>
            </a:r>
          </a:p>
        </p:txBody>
      </p:sp>
      <p:sp>
        <p:nvSpPr>
          <p:cNvPr id="35908" name="Text Box 121"/>
          <p:cNvSpPr txBox="1">
            <a:spLocks noChangeArrowheads="1"/>
          </p:cNvSpPr>
          <p:nvPr/>
        </p:nvSpPr>
        <p:spPr bwMode="auto">
          <a:xfrm>
            <a:off x="4191000" y="45545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4</a:t>
            </a:r>
          </a:p>
        </p:txBody>
      </p:sp>
      <p:sp>
        <p:nvSpPr>
          <p:cNvPr id="35909" name="Oval 122"/>
          <p:cNvSpPr>
            <a:spLocks noChangeArrowheads="1"/>
          </p:cNvSpPr>
          <p:nvPr/>
        </p:nvSpPr>
        <p:spPr bwMode="auto">
          <a:xfrm>
            <a:off x="4572000" y="5181600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5910" name="Line 123"/>
          <p:cNvSpPr>
            <a:spLocks noChangeShapeType="1"/>
          </p:cNvSpPr>
          <p:nvPr/>
        </p:nvSpPr>
        <p:spPr bwMode="auto">
          <a:xfrm>
            <a:off x="4495800" y="4876800"/>
            <a:ext cx="22860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1" name="Text Box 124"/>
          <p:cNvSpPr txBox="1">
            <a:spLocks noChangeArrowheads="1"/>
          </p:cNvSpPr>
          <p:nvPr/>
        </p:nvSpPr>
        <p:spPr bwMode="auto">
          <a:xfrm>
            <a:off x="4648200" y="524192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5</a:t>
            </a:r>
          </a:p>
        </p:txBody>
      </p:sp>
      <p:sp>
        <p:nvSpPr>
          <p:cNvPr id="35912" name="Oval 125"/>
          <p:cNvSpPr>
            <a:spLocks noChangeArrowheads="1"/>
          </p:cNvSpPr>
          <p:nvPr/>
        </p:nvSpPr>
        <p:spPr bwMode="auto">
          <a:xfrm>
            <a:off x="3733800" y="5181600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5913" name="Line 126"/>
          <p:cNvSpPr>
            <a:spLocks noChangeShapeType="1"/>
          </p:cNvSpPr>
          <p:nvPr/>
        </p:nvSpPr>
        <p:spPr bwMode="auto">
          <a:xfrm flipH="1">
            <a:off x="3962400" y="4876800"/>
            <a:ext cx="22860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4" name="Text Box 127"/>
          <p:cNvSpPr txBox="1">
            <a:spLocks noChangeArrowheads="1"/>
          </p:cNvSpPr>
          <p:nvPr/>
        </p:nvSpPr>
        <p:spPr bwMode="auto">
          <a:xfrm>
            <a:off x="3810000" y="524192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3</a:t>
            </a:r>
          </a:p>
        </p:txBody>
      </p:sp>
      <p:sp>
        <p:nvSpPr>
          <p:cNvPr id="35915" name="Oval 130"/>
          <p:cNvSpPr>
            <a:spLocks noChangeArrowheads="1"/>
          </p:cNvSpPr>
          <p:nvPr/>
        </p:nvSpPr>
        <p:spPr bwMode="auto">
          <a:xfrm>
            <a:off x="4953000" y="5943600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5916" name="Line 131"/>
          <p:cNvSpPr>
            <a:spLocks noChangeShapeType="1"/>
          </p:cNvSpPr>
          <p:nvPr/>
        </p:nvSpPr>
        <p:spPr bwMode="auto">
          <a:xfrm>
            <a:off x="4876800" y="5638800"/>
            <a:ext cx="22860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7" name="Text Box 132"/>
          <p:cNvSpPr txBox="1">
            <a:spLocks noChangeArrowheads="1"/>
          </p:cNvSpPr>
          <p:nvPr/>
        </p:nvSpPr>
        <p:spPr bwMode="auto">
          <a:xfrm>
            <a:off x="5029200" y="600392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6</a:t>
            </a:r>
          </a:p>
        </p:txBody>
      </p:sp>
      <p:sp>
        <p:nvSpPr>
          <p:cNvPr id="35918" name="Text Box 133"/>
          <p:cNvSpPr txBox="1">
            <a:spLocks noChangeArrowheads="1"/>
          </p:cNvSpPr>
          <p:nvPr/>
        </p:nvSpPr>
        <p:spPr bwMode="auto">
          <a:xfrm>
            <a:off x="2514600" y="5715000"/>
            <a:ext cx="23423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dirty="0">
                <a:solidFill>
                  <a:schemeClr val="accent4"/>
                </a:solidFill>
                <a:latin typeface="+mn-lt"/>
              </a:rPr>
              <a:t>Insert 6, </a:t>
            </a:r>
            <a:br>
              <a:rPr lang="en-US" altLang="zh-CN" sz="2000" dirty="0">
                <a:solidFill>
                  <a:schemeClr val="accent4"/>
                </a:solidFill>
                <a:latin typeface="+mn-lt"/>
              </a:rPr>
            </a:br>
            <a:r>
              <a:rPr lang="en-US" altLang="zh-CN" sz="2000" dirty="0">
                <a:solidFill>
                  <a:schemeClr val="accent4"/>
                </a:solidFill>
                <a:latin typeface="+mn-lt"/>
              </a:rPr>
              <a:t>violation at node 2</a:t>
            </a:r>
          </a:p>
        </p:txBody>
      </p:sp>
      <p:sp>
        <p:nvSpPr>
          <p:cNvPr id="35919" name="Oval 134"/>
          <p:cNvSpPr>
            <a:spLocks noChangeArrowheads="1"/>
          </p:cNvSpPr>
          <p:nvPr/>
        </p:nvSpPr>
        <p:spPr bwMode="auto">
          <a:xfrm>
            <a:off x="6324600" y="4722813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5920" name="Oval 135"/>
          <p:cNvSpPr>
            <a:spLocks noChangeArrowheads="1"/>
          </p:cNvSpPr>
          <p:nvPr/>
        </p:nvSpPr>
        <p:spPr bwMode="auto">
          <a:xfrm>
            <a:off x="7620000" y="4722813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5921" name="Line 136"/>
          <p:cNvSpPr>
            <a:spLocks noChangeShapeType="1"/>
          </p:cNvSpPr>
          <p:nvPr/>
        </p:nvSpPr>
        <p:spPr bwMode="auto">
          <a:xfrm flipH="1">
            <a:off x="6553200" y="4494213"/>
            <a:ext cx="381000" cy="23018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2" name="Line 137"/>
          <p:cNvSpPr>
            <a:spLocks noChangeShapeType="1"/>
          </p:cNvSpPr>
          <p:nvPr/>
        </p:nvSpPr>
        <p:spPr bwMode="auto">
          <a:xfrm>
            <a:off x="7391400" y="4494213"/>
            <a:ext cx="381000" cy="228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3" name="Oval 138"/>
          <p:cNvSpPr>
            <a:spLocks noChangeArrowheads="1"/>
          </p:cNvSpPr>
          <p:nvPr/>
        </p:nvSpPr>
        <p:spPr bwMode="auto">
          <a:xfrm>
            <a:off x="6934200" y="4191000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5924" name="Text Box 139"/>
          <p:cNvSpPr txBox="1">
            <a:spLocks noChangeArrowheads="1"/>
          </p:cNvSpPr>
          <p:nvPr/>
        </p:nvSpPr>
        <p:spPr bwMode="auto">
          <a:xfrm>
            <a:off x="6989763" y="4249738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4</a:t>
            </a:r>
          </a:p>
        </p:txBody>
      </p:sp>
      <p:sp>
        <p:nvSpPr>
          <p:cNvPr id="35925" name="Text Box 140"/>
          <p:cNvSpPr txBox="1">
            <a:spLocks noChangeArrowheads="1"/>
          </p:cNvSpPr>
          <p:nvPr/>
        </p:nvSpPr>
        <p:spPr bwMode="auto">
          <a:xfrm>
            <a:off x="6380163" y="4799013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2</a:t>
            </a:r>
          </a:p>
        </p:txBody>
      </p:sp>
      <p:sp>
        <p:nvSpPr>
          <p:cNvPr id="35926" name="Text Box 141"/>
          <p:cNvSpPr txBox="1">
            <a:spLocks noChangeArrowheads="1"/>
          </p:cNvSpPr>
          <p:nvPr/>
        </p:nvSpPr>
        <p:spPr bwMode="auto">
          <a:xfrm>
            <a:off x="7696200" y="47831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5</a:t>
            </a:r>
          </a:p>
        </p:txBody>
      </p:sp>
      <p:sp>
        <p:nvSpPr>
          <p:cNvPr id="35927" name="Oval 142"/>
          <p:cNvSpPr>
            <a:spLocks noChangeArrowheads="1"/>
          </p:cNvSpPr>
          <p:nvPr/>
        </p:nvSpPr>
        <p:spPr bwMode="auto">
          <a:xfrm>
            <a:off x="8077200" y="5410200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5928" name="Line 143"/>
          <p:cNvSpPr>
            <a:spLocks noChangeShapeType="1"/>
          </p:cNvSpPr>
          <p:nvPr/>
        </p:nvSpPr>
        <p:spPr bwMode="auto">
          <a:xfrm>
            <a:off x="8001000" y="5105400"/>
            <a:ext cx="22860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9" name="Text Box 144"/>
          <p:cNvSpPr txBox="1">
            <a:spLocks noChangeArrowheads="1"/>
          </p:cNvSpPr>
          <p:nvPr/>
        </p:nvSpPr>
        <p:spPr bwMode="auto">
          <a:xfrm>
            <a:off x="8153400" y="547052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6</a:t>
            </a:r>
          </a:p>
        </p:txBody>
      </p:sp>
      <p:sp>
        <p:nvSpPr>
          <p:cNvPr id="35930" name="Oval 151"/>
          <p:cNvSpPr>
            <a:spLocks noChangeArrowheads="1"/>
          </p:cNvSpPr>
          <p:nvPr/>
        </p:nvSpPr>
        <p:spPr bwMode="auto">
          <a:xfrm>
            <a:off x="6761163" y="5410200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5931" name="Line 152"/>
          <p:cNvSpPr>
            <a:spLocks noChangeShapeType="1"/>
          </p:cNvSpPr>
          <p:nvPr/>
        </p:nvSpPr>
        <p:spPr bwMode="auto">
          <a:xfrm>
            <a:off x="6684963" y="5105400"/>
            <a:ext cx="22860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2" name="Text Box 153"/>
          <p:cNvSpPr txBox="1">
            <a:spLocks noChangeArrowheads="1"/>
          </p:cNvSpPr>
          <p:nvPr/>
        </p:nvSpPr>
        <p:spPr bwMode="auto">
          <a:xfrm>
            <a:off x="6837363" y="5470525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3</a:t>
            </a:r>
          </a:p>
        </p:txBody>
      </p:sp>
      <p:sp>
        <p:nvSpPr>
          <p:cNvPr id="35933" name="Oval 154"/>
          <p:cNvSpPr>
            <a:spLocks noChangeArrowheads="1"/>
          </p:cNvSpPr>
          <p:nvPr/>
        </p:nvSpPr>
        <p:spPr bwMode="auto">
          <a:xfrm>
            <a:off x="5922963" y="5410200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5934" name="Line 155"/>
          <p:cNvSpPr>
            <a:spLocks noChangeShapeType="1"/>
          </p:cNvSpPr>
          <p:nvPr/>
        </p:nvSpPr>
        <p:spPr bwMode="auto">
          <a:xfrm flipH="1">
            <a:off x="6151563" y="5105400"/>
            <a:ext cx="22860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5" name="Text Box 156"/>
          <p:cNvSpPr txBox="1">
            <a:spLocks noChangeArrowheads="1"/>
          </p:cNvSpPr>
          <p:nvPr/>
        </p:nvSpPr>
        <p:spPr bwMode="auto">
          <a:xfrm>
            <a:off x="5999163" y="5470525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1</a:t>
            </a:r>
          </a:p>
        </p:txBody>
      </p:sp>
      <p:sp>
        <p:nvSpPr>
          <p:cNvPr id="35936" name="Text Box 157"/>
          <p:cNvSpPr txBox="1">
            <a:spLocks noChangeArrowheads="1"/>
          </p:cNvSpPr>
          <p:nvPr/>
        </p:nvSpPr>
        <p:spPr bwMode="auto">
          <a:xfrm>
            <a:off x="6400800" y="5943600"/>
            <a:ext cx="18558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>
                <a:solidFill>
                  <a:schemeClr val="accent4"/>
                </a:solidFill>
                <a:latin typeface="+mn-lt"/>
              </a:rPr>
              <a:t>Single rotation</a:t>
            </a:r>
          </a:p>
        </p:txBody>
      </p:sp>
      <p:sp>
        <p:nvSpPr>
          <p:cNvPr id="35937" name="Oval 158"/>
          <p:cNvSpPr>
            <a:spLocks noChangeArrowheads="1"/>
          </p:cNvSpPr>
          <p:nvPr/>
        </p:nvSpPr>
        <p:spPr bwMode="auto">
          <a:xfrm>
            <a:off x="1981200" y="1676400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5938" name="Oval 159"/>
          <p:cNvSpPr>
            <a:spLocks noChangeArrowheads="1"/>
          </p:cNvSpPr>
          <p:nvPr/>
        </p:nvSpPr>
        <p:spPr bwMode="auto">
          <a:xfrm>
            <a:off x="1828800" y="2362200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5939" name="Line 160"/>
          <p:cNvSpPr>
            <a:spLocks noChangeShapeType="1"/>
          </p:cNvSpPr>
          <p:nvPr/>
        </p:nvSpPr>
        <p:spPr bwMode="auto">
          <a:xfrm flipH="1">
            <a:off x="2057400" y="2133600"/>
            <a:ext cx="152400" cy="228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0" name="Text Box 161"/>
          <p:cNvSpPr txBox="1">
            <a:spLocks noChangeArrowheads="1"/>
          </p:cNvSpPr>
          <p:nvPr/>
        </p:nvSpPr>
        <p:spPr bwMode="auto">
          <a:xfrm>
            <a:off x="2057400" y="17526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3</a:t>
            </a:r>
          </a:p>
        </p:txBody>
      </p:sp>
      <p:sp>
        <p:nvSpPr>
          <p:cNvPr id="35941" name="Text Box 162"/>
          <p:cNvSpPr txBox="1">
            <a:spLocks noChangeArrowheads="1"/>
          </p:cNvSpPr>
          <p:nvPr/>
        </p:nvSpPr>
        <p:spPr bwMode="auto">
          <a:xfrm>
            <a:off x="1905000" y="23622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2</a:t>
            </a:r>
          </a:p>
        </p:txBody>
      </p:sp>
      <p:sp>
        <p:nvSpPr>
          <p:cNvPr id="35942" name="Oval 163"/>
          <p:cNvSpPr>
            <a:spLocks noChangeArrowheads="1"/>
          </p:cNvSpPr>
          <p:nvPr/>
        </p:nvSpPr>
        <p:spPr bwMode="auto">
          <a:xfrm>
            <a:off x="1676400" y="3048000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5943" name="Line 164"/>
          <p:cNvSpPr>
            <a:spLocks noChangeShapeType="1"/>
          </p:cNvSpPr>
          <p:nvPr/>
        </p:nvSpPr>
        <p:spPr bwMode="auto">
          <a:xfrm flipH="1">
            <a:off x="1905000" y="2819400"/>
            <a:ext cx="76200" cy="228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4" name="Text Box 165"/>
          <p:cNvSpPr txBox="1">
            <a:spLocks noChangeArrowheads="1"/>
          </p:cNvSpPr>
          <p:nvPr/>
        </p:nvSpPr>
        <p:spPr bwMode="auto">
          <a:xfrm>
            <a:off x="1752600" y="30480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1</a:t>
            </a:r>
          </a:p>
        </p:txBody>
      </p:sp>
      <p:sp>
        <p:nvSpPr>
          <p:cNvPr id="35945" name="Text Box 166"/>
          <p:cNvSpPr txBox="1">
            <a:spLocks noChangeArrowheads="1"/>
          </p:cNvSpPr>
          <p:nvPr/>
        </p:nvSpPr>
        <p:spPr bwMode="auto">
          <a:xfrm>
            <a:off x="1219200" y="3483114"/>
            <a:ext cx="23423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dirty="0">
                <a:solidFill>
                  <a:schemeClr val="accent4"/>
                </a:solidFill>
                <a:latin typeface="+mn-lt"/>
              </a:rPr>
              <a:t>Insert 1</a:t>
            </a:r>
            <a:br>
              <a:rPr lang="en-US" altLang="zh-CN" sz="2000" dirty="0">
                <a:solidFill>
                  <a:schemeClr val="accent4"/>
                </a:solidFill>
                <a:latin typeface="+mn-lt"/>
              </a:rPr>
            </a:br>
            <a:r>
              <a:rPr lang="en-US" altLang="zh-CN" sz="2000" dirty="0">
                <a:solidFill>
                  <a:schemeClr val="accent4"/>
                </a:solidFill>
                <a:latin typeface="+mn-lt"/>
              </a:rPr>
              <a:t>violation at node 3</a:t>
            </a:r>
          </a:p>
        </p:txBody>
      </p:sp>
      <p:sp>
        <p:nvSpPr>
          <p:cNvPr id="35946" name="Line 167"/>
          <p:cNvSpPr>
            <a:spLocks noChangeShapeType="1"/>
          </p:cNvSpPr>
          <p:nvPr/>
        </p:nvSpPr>
        <p:spPr bwMode="auto">
          <a:xfrm>
            <a:off x="1295400" y="2362200"/>
            <a:ext cx="457200" cy="0"/>
          </a:xfrm>
          <a:prstGeom prst="line">
            <a:avLst/>
          </a:prstGeom>
          <a:noFill/>
          <a:ln w="31750">
            <a:solidFill>
              <a:schemeClr val="bg2">
                <a:lumMod val="75000"/>
              </a:schemeClr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7" name="Line 168"/>
          <p:cNvSpPr>
            <a:spLocks noChangeShapeType="1"/>
          </p:cNvSpPr>
          <p:nvPr/>
        </p:nvSpPr>
        <p:spPr bwMode="auto">
          <a:xfrm>
            <a:off x="2438400" y="2362200"/>
            <a:ext cx="457200" cy="0"/>
          </a:xfrm>
          <a:prstGeom prst="line">
            <a:avLst/>
          </a:prstGeom>
          <a:noFill/>
          <a:ln w="31750">
            <a:solidFill>
              <a:schemeClr val="bg2">
                <a:lumMod val="75000"/>
              </a:schemeClr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8" name="Line 169"/>
          <p:cNvSpPr>
            <a:spLocks noChangeShapeType="1"/>
          </p:cNvSpPr>
          <p:nvPr/>
        </p:nvSpPr>
        <p:spPr bwMode="auto">
          <a:xfrm>
            <a:off x="4038600" y="2362200"/>
            <a:ext cx="457200" cy="0"/>
          </a:xfrm>
          <a:prstGeom prst="line">
            <a:avLst/>
          </a:prstGeom>
          <a:noFill/>
          <a:ln w="31750">
            <a:solidFill>
              <a:schemeClr val="bg2">
                <a:lumMod val="75000"/>
              </a:schemeClr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9" name="Line 170"/>
          <p:cNvSpPr>
            <a:spLocks noChangeShapeType="1"/>
          </p:cNvSpPr>
          <p:nvPr/>
        </p:nvSpPr>
        <p:spPr bwMode="auto">
          <a:xfrm>
            <a:off x="6096000" y="2362200"/>
            <a:ext cx="457200" cy="0"/>
          </a:xfrm>
          <a:prstGeom prst="line">
            <a:avLst/>
          </a:prstGeom>
          <a:noFill/>
          <a:ln w="31750">
            <a:solidFill>
              <a:schemeClr val="bg2">
                <a:lumMod val="75000"/>
              </a:schemeClr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50" name="Line 171"/>
          <p:cNvSpPr>
            <a:spLocks noChangeShapeType="1"/>
          </p:cNvSpPr>
          <p:nvPr/>
        </p:nvSpPr>
        <p:spPr bwMode="auto">
          <a:xfrm>
            <a:off x="2209800" y="4419600"/>
            <a:ext cx="457200" cy="0"/>
          </a:xfrm>
          <a:prstGeom prst="line">
            <a:avLst/>
          </a:prstGeom>
          <a:noFill/>
          <a:ln w="31750">
            <a:solidFill>
              <a:schemeClr val="bg2">
                <a:lumMod val="75000"/>
              </a:schemeClr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51" name="Line 172"/>
          <p:cNvSpPr>
            <a:spLocks noChangeShapeType="1"/>
          </p:cNvSpPr>
          <p:nvPr/>
        </p:nvSpPr>
        <p:spPr bwMode="auto">
          <a:xfrm>
            <a:off x="5334000" y="4419600"/>
            <a:ext cx="457200" cy="0"/>
          </a:xfrm>
          <a:prstGeom prst="line">
            <a:avLst/>
          </a:prstGeom>
          <a:noFill/>
          <a:ln w="31750">
            <a:solidFill>
              <a:schemeClr val="bg2">
                <a:lumMod val="75000"/>
              </a:schemeClr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9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nimBg="1"/>
      <p:bldP spid="35845" grpId="0" animBg="1"/>
      <p:bldP spid="35846" grpId="0" animBg="1"/>
      <p:bldP spid="35847" grpId="0" animBg="1"/>
      <p:bldP spid="35848" grpId="0" animBg="1"/>
      <p:bldP spid="35849" grpId="0"/>
      <p:bldP spid="35850" grpId="0"/>
      <p:bldP spid="35851" grpId="0"/>
      <p:bldP spid="35852" grpId="0" animBg="1"/>
      <p:bldP spid="35853" grpId="0" animBg="1"/>
      <p:bldP spid="35854" grpId="0"/>
      <p:bldP spid="35855" grpId="0" animBg="1"/>
      <p:bldP spid="35856" grpId="0" animBg="1"/>
      <p:bldP spid="35857" grpId="0"/>
      <p:bldP spid="35864" grpId="0" animBg="1"/>
      <p:bldP spid="35865" grpId="0" animBg="1"/>
      <p:bldP spid="35866" grpId="0" animBg="1"/>
      <p:bldP spid="35867" grpId="0" animBg="1"/>
      <p:bldP spid="35868" grpId="0" animBg="1"/>
      <p:bldP spid="35869" grpId="0"/>
      <p:bldP spid="35870" grpId="0"/>
      <p:bldP spid="35871" grpId="0"/>
      <p:bldP spid="35872" grpId="0"/>
      <p:bldP spid="35873" grpId="0" animBg="1"/>
      <p:bldP spid="35874" grpId="0" animBg="1"/>
      <p:bldP spid="35875" grpId="0" animBg="1"/>
      <p:bldP spid="35876" grpId="0" animBg="1"/>
      <p:bldP spid="35877" grpId="0" animBg="1"/>
      <p:bldP spid="35878" grpId="0"/>
      <p:bldP spid="35879" grpId="0"/>
      <p:bldP spid="35880" grpId="0"/>
      <p:bldP spid="35881" grpId="0" animBg="1"/>
      <p:bldP spid="35882" grpId="0" animBg="1"/>
      <p:bldP spid="35883" grpId="0"/>
      <p:bldP spid="35884" grpId="0"/>
      <p:bldP spid="35885" grpId="0" animBg="1"/>
      <p:bldP spid="35886" grpId="0" animBg="1"/>
      <p:bldP spid="35887" grpId="0" animBg="1"/>
      <p:bldP spid="35888" grpId="0" animBg="1"/>
      <p:bldP spid="35889" grpId="0" animBg="1"/>
      <p:bldP spid="35890" grpId="0"/>
      <p:bldP spid="35891" grpId="0"/>
      <p:bldP spid="35892" grpId="0"/>
      <p:bldP spid="35893" grpId="0" animBg="1"/>
      <p:bldP spid="35894" grpId="0" animBg="1"/>
      <p:bldP spid="35895" grpId="0"/>
      <p:bldP spid="35896" grpId="0" animBg="1"/>
      <p:bldP spid="35897" grpId="0" animBg="1"/>
      <p:bldP spid="35898" grpId="0"/>
      <p:bldP spid="35899" grpId="0"/>
      <p:bldP spid="35900" grpId="0"/>
      <p:bldP spid="35901" grpId="0" animBg="1"/>
      <p:bldP spid="35902" grpId="0" animBg="1"/>
      <p:bldP spid="35903" grpId="0" animBg="1"/>
      <p:bldP spid="35904" grpId="0" animBg="1"/>
      <p:bldP spid="35905" grpId="0" animBg="1"/>
      <p:bldP spid="35906" grpId="0"/>
      <p:bldP spid="35907" grpId="0"/>
      <p:bldP spid="35908" grpId="0"/>
      <p:bldP spid="35909" grpId="0" animBg="1"/>
      <p:bldP spid="35910" grpId="0" animBg="1"/>
      <p:bldP spid="35911" grpId="0"/>
      <p:bldP spid="35912" grpId="0" animBg="1"/>
      <p:bldP spid="35913" grpId="0" animBg="1"/>
      <p:bldP spid="35914" grpId="0"/>
      <p:bldP spid="35915" grpId="0" animBg="1"/>
      <p:bldP spid="35916" grpId="0" animBg="1"/>
      <p:bldP spid="35917" grpId="0"/>
      <p:bldP spid="35918" grpId="0"/>
      <p:bldP spid="35919" grpId="0" animBg="1"/>
      <p:bldP spid="35920" grpId="0" animBg="1"/>
      <p:bldP spid="35921" grpId="0" animBg="1"/>
      <p:bldP spid="35922" grpId="0" animBg="1"/>
      <p:bldP spid="35923" grpId="0" animBg="1"/>
      <p:bldP spid="35924" grpId="0"/>
      <p:bldP spid="35925" grpId="0"/>
      <p:bldP spid="35926" grpId="0"/>
      <p:bldP spid="35927" grpId="0" animBg="1"/>
      <p:bldP spid="35928" grpId="0" animBg="1"/>
      <p:bldP spid="35929" grpId="0"/>
      <p:bldP spid="35930" grpId="0" animBg="1"/>
      <p:bldP spid="35931" grpId="0" animBg="1"/>
      <p:bldP spid="35932" grpId="0"/>
      <p:bldP spid="35933" grpId="0" animBg="1"/>
      <p:bldP spid="35934" grpId="0" animBg="1"/>
      <p:bldP spid="35935" grpId="0"/>
      <p:bldP spid="35936" grpId="0"/>
      <p:bldP spid="35937" grpId="0" animBg="1"/>
      <p:bldP spid="35938" grpId="0" animBg="1"/>
      <p:bldP spid="35939" grpId="0" animBg="1"/>
      <p:bldP spid="35940" grpId="0"/>
      <p:bldP spid="35941" grpId="0"/>
      <p:bldP spid="35942" grpId="0" animBg="1"/>
      <p:bldP spid="35943" grpId="0" animBg="1"/>
      <p:bldP spid="35944" grpId="0"/>
      <p:bldP spid="35945" grpId="0"/>
      <p:bldP spid="35946" grpId="0" animBg="1"/>
      <p:bldP spid="35947" grpId="0" animBg="1"/>
      <p:bldP spid="35948" grpId="0" animBg="1"/>
      <p:bldP spid="35949" grpId="0" animBg="1"/>
      <p:bldP spid="35950" grpId="0" animBg="1"/>
      <p:bldP spid="359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435219"/>
            <a:ext cx="82296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If we continue to insert 7, 16, 15, 14, 13, 12, 11, 10, 8, 9</a:t>
            </a:r>
          </a:p>
        </p:txBody>
      </p:sp>
      <p:sp>
        <p:nvSpPr>
          <p:cNvPr id="37891" name="Oval 4"/>
          <p:cNvSpPr>
            <a:spLocks noChangeArrowheads="1"/>
          </p:cNvSpPr>
          <p:nvPr/>
        </p:nvSpPr>
        <p:spPr bwMode="auto">
          <a:xfrm>
            <a:off x="1468438" y="1690688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7892" name="Oval 5"/>
          <p:cNvSpPr>
            <a:spLocks noChangeArrowheads="1"/>
          </p:cNvSpPr>
          <p:nvPr/>
        </p:nvSpPr>
        <p:spPr bwMode="auto">
          <a:xfrm>
            <a:off x="2763838" y="1690688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7893" name="Line 6"/>
          <p:cNvSpPr>
            <a:spLocks noChangeShapeType="1"/>
          </p:cNvSpPr>
          <p:nvPr/>
        </p:nvSpPr>
        <p:spPr bwMode="auto">
          <a:xfrm flipH="1">
            <a:off x="1697038" y="1462088"/>
            <a:ext cx="381000" cy="23018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4" name="Line 7"/>
          <p:cNvSpPr>
            <a:spLocks noChangeShapeType="1"/>
          </p:cNvSpPr>
          <p:nvPr/>
        </p:nvSpPr>
        <p:spPr bwMode="auto">
          <a:xfrm>
            <a:off x="2535238" y="1462088"/>
            <a:ext cx="381000" cy="228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5" name="Oval 8"/>
          <p:cNvSpPr>
            <a:spLocks noChangeArrowheads="1"/>
          </p:cNvSpPr>
          <p:nvPr/>
        </p:nvSpPr>
        <p:spPr bwMode="auto">
          <a:xfrm>
            <a:off x="2078038" y="1158875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7896" name="Text Box 9"/>
          <p:cNvSpPr txBox="1">
            <a:spLocks noChangeArrowheads="1"/>
          </p:cNvSpPr>
          <p:nvPr/>
        </p:nvSpPr>
        <p:spPr bwMode="auto">
          <a:xfrm>
            <a:off x="2133600" y="12176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4</a:t>
            </a:r>
          </a:p>
        </p:txBody>
      </p:sp>
      <p:sp>
        <p:nvSpPr>
          <p:cNvPr id="37897" name="Text Box 10"/>
          <p:cNvSpPr txBox="1">
            <a:spLocks noChangeArrowheads="1"/>
          </p:cNvSpPr>
          <p:nvPr/>
        </p:nvSpPr>
        <p:spPr bwMode="auto">
          <a:xfrm>
            <a:off x="1524000" y="176688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2</a:t>
            </a:r>
          </a:p>
        </p:txBody>
      </p:sp>
      <p:sp>
        <p:nvSpPr>
          <p:cNvPr id="37898" name="Text Box 11"/>
          <p:cNvSpPr txBox="1">
            <a:spLocks noChangeArrowheads="1"/>
          </p:cNvSpPr>
          <p:nvPr/>
        </p:nvSpPr>
        <p:spPr bwMode="auto">
          <a:xfrm>
            <a:off x="2840038" y="1751013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5</a:t>
            </a:r>
          </a:p>
        </p:txBody>
      </p:sp>
      <p:sp>
        <p:nvSpPr>
          <p:cNvPr id="37899" name="Oval 12"/>
          <p:cNvSpPr>
            <a:spLocks noChangeArrowheads="1"/>
          </p:cNvSpPr>
          <p:nvPr/>
        </p:nvSpPr>
        <p:spPr bwMode="auto">
          <a:xfrm>
            <a:off x="3221038" y="2378075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7900" name="Line 13"/>
          <p:cNvSpPr>
            <a:spLocks noChangeShapeType="1"/>
          </p:cNvSpPr>
          <p:nvPr/>
        </p:nvSpPr>
        <p:spPr bwMode="auto">
          <a:xfrm>
            <a:off x="3144838" y="2073275"/>
            <a:ext cx="22860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Text Box 14"/>
          <p:cNvSpPr txBox="1">
            <a:spLocks noChangeArrowheads="1"/>
          </p:cNvSpPr>
          <p:nvPr/>
        </p:nvSpPr>
        <p:spPr bwMode="auto">
          <a:xfrm>
            <a:off x="3297238" y="2438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6</a:t>
            </a:r>
          </a:p>
        </p:txBody>
      </p:sp>
      <p:sp>
        <p:nvSpPr>
          <p:cNvPr id="37902" name="Oval 15"/>
          <p:cNvSpPr>
            <a:spLocks noChangeArrowheads="1"/>
          </p:cNvSpPr>
          <p:nvPr/>
        </p:nvSpPr>
        <p:spPr bwMode="auto">
          <a:xfrm>
            <a:off x="1905000" y="2378075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7903" name="Line 16"/>
          <p:cNvSpPr>
            <a:spLocks noChangeShapeType="1"/>
          </p:cNvSpPr>
          <p:nvPr/>
        </p:nvSpPr>
        <p:spPr bwMode="auto">
          <a:xfrm>
            <a:off x="1849438" y="2073275"/>
            <a:ext cx="207962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Text Box 17"/>
          <p:cNvSpPr txBox="1">
            <a:spLocks noChangeArrowheads="1"/>
          </p:cNvSpPr>
          <p:nvPr/>
        </p:nvSpPr>
        <p:spPr bwMode="auto">
          <a:xfrm>
            <a:off x="1981200" y="24384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3</a:t>
            </a:r>
          </a:p>
        </p:txBody>
      </p:sp>
      <p:sp>
        <p:nvSpPr>
          <p:cNvPr id="37905" name="Oval 18"/>
          <p:cNvSpPr>
            <a:spLocks noChangeArrowheads="1"/>
          </p:cNvSpPr>
          <p:nvPr/>
        </p:nvSpPr>
        <p:spPr bwMode="auto">
          <a:xfrm>
            <a:off x="1066800" y="2378075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7906" name="Line 19"/>
          <p:cNvSpPr>
            <a:spLocks noChangeShapeType="1"/>
          </p:cNvSpPr>
          <p:nvPr/>
        </p:nvSpPr>
        <p:spPr bwMode="auto">
          <a:xfrm flipH="1">
            <a:off x="1295400" y="2073275"/>
            <a:ext cx="22860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7" name="Text Box 20"/>
          <p:cNvSpPr txBox="1">
            <a:spLocks noChangeArrowheads="1"/>
          </p:cNvSpPr>
          <p:nvPr/>
        </p:nvSpPr>
        <p:spPr bwMode="auto">
          <a:xfrm>
            <a:off x="1143000" y="24384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1</a:t>
            </a:r>
          </a:p>
        </p:txBody>
      </p:sp>
      <p:sp>
        <p:nvSpPr>
          <p:cNvPr id="37908" name="Oval 22"/>
          <p:cNvSpPr>
            <a:spLocks noChangeArrowheads="1"/>
          </p:cNvSpPr>
          <p:nvPr/>
        </p:nvSpPr>
        <p:spPr bwMode="auto">
          <a:xfrm>
            <a:off x="3657600" y="3122613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7909" name="Line 23"/>
          <p:cNvSpPr>
            <a:spLocks noChangeShapeType="1"/>
          </p:cNvSpPr>
          <p:nvPr/>
        </p:nvSpPr>
        <p:spPr bwMode="auto">
          <a:xfrm>
            <a:off x="3581400" y="2817813"/>
            <a:ext cx="22860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0" name="Text Box 24"/>
          <p:cNvSpPr txBox="1">
            <a:spLocks noChangeArrowheads="1"/>
          </p:cNvSpPr>
          <p:nvPr/>
        </p:nvSpPr>
        <p:spPr bwMode="auto">
          <a:xfrm>
            <a:off x="3733800" y="31829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7</a:t>
            </a:r>
          </a:p>
        </p:txBody>
      </p:sp>
      <p:sp>
        <p:nvSpPr>
          <p:cNvPr id="37911" name="Text Box 25"/>
          <p:cNvSpPr txBox="1">
            <a:spLocks noChangeArrowheads="1"/>
          </p:cNvSpPr>
          <p:nvPr/>
        </p:nvSpPr>
        <p:spPr bwMode="auto">
          <a:xfrm>
            <a:off x="1219200" y="2970213"/>
            <a:ext cx="23423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dirty="0">
                <a:solidFill>
                  <a:schemeClr val="accent4"/>
                </a:solidFill>
                <a:latin typeface="+mn-lt"/>
              </a:rPr>
              <a:t>Insert 7, </a:t>
            </a:r>
            <a:br>
              <a:rPr lang="en-US" altLang="zh-CN" sz="2000" dirty="0">
                <a:solidFill>
                  <a:schemeClr val="accent4"/>
                </a:solidFill>
                <a:latin typeface="+mn-lt"/>
              </a:rPr>
            </a:br>
            <a:r>
              <a:rPr lang="en-US" altLang="zh-CN" sz="2000" dirty="0">
                <a:solidFill>
                  <a:schemeClr val="accent4"/>
                </a:solidFill>
                <a:latin typeface="+mn-lt"/>
              </a:rPr>
              <a:t>violation at node 5</a:t>
            </a:r>
          </a:p>
        </p:txBody>
      </p:sp>
      <p:sp>
        <p:nvSpPr>
          <p:cNvPr id="37912" name="Oval 26"/>
          <p:cNvSpPr>
            <a:spLocks noChangeArrowheads="1"/>
          </p:cNvSpPr>
          <p:nvPr/>
        </p:nvSpPr>
        <p:spPr bwMode="auto">
          <a:xfrm>
            <a:off x="5562600" y="1674813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7913" name="Oval 27"/>
          <p:cNvSpPr>
            <a:spLocks noChangeArrowheads="1"/>
          </p:cNvSpPr>
          <p:nvPr/>
        </p:nvSpPr>
        <p:spPr bwMode="auto">
          <a:xfrm>
            <a:off x="6858000" y="1674813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7914" name="Line 28"/>
          <p:cNvSpPr>
            <a:spLocks noChangeShapeType="1"/>
          </p:cNvSpPr>
          <p:nvPr/>
        </p:nvSpPr>
        <p:spPr bwMode="auto">
          <a:xfrm flipH="1">
            <a:off x="5791200" y="1446213"/>
            <a:ext cx="381000" cy="23018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5" name="Line 29"/>
          <p:cNvSpPr>
            <a:spLocks noChangeShapeType="1"/>
          </p:cNvSpPr>
          <p:nvPr/>
        </p:nvSpPr>
        <p:spPr bwMode="auto">
          <a:xfrm>
            <a:off x="6629400" y="1446213"/>
            <a:ext cx="381000" cy="228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6" name="Oval 30"/>
          <p:cNvSpPr>
            <a:spLocks noChangeArrowheads="1"/>
          </p:cNvSpPr>
          <p:nvPr/>
        </p:nvSpPr>
        <p:spPr bwMode="auto">
          <a:xfrm>
            <a:off x="6172200" y="1143000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7917" name="Text Box 31"/>
          <p:cNvSpPr txBox="1">
            <a:spLocks noChangeArrowheads="1"/>
          </p:cNvSpPr>
          <p:nvPr/>
        </p:nvSpPr>
        <p:spPr bwMode="auto">
          <a:xfrm>
            <a:off x="6227763" y="1201738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4</a:t>
            </a:r>
          </a:p>
        </p:txBody>
      </p:sp>
      <p:sp>
        <p:nvSpPr>
          <p:cNvPr id="37918" name="Text Box 32"/>
          <p:cNvSpPr txBox="1">
            <a:spLocks noChangeArrowheads="1"/>
          </p:cNvSpPr>
          <p:nvPr/>
        </p:nvSpPr>
        <p:spPr bwMode="auto">
          <a:xfrm>
            <a:off x="5618163" y="1751013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2</a:t>
            </a:r>
          </a:p>
        </p:txBody>
      </p:sp>
      <p:sp>
        <p:nvSpPr>
          <p:cNvPr id="37919" name="Text Box 33"/>
          <p:cNvSpPr txBox="1">
            <a:spLocks noChangeArrowheads="1"/>
          </p:cNvSpPr>
          <p:nvPr/>
        </p:nvSpPr>
        <p:spPr bwMode="auto">
          <a:xfrm>
            <a:off x="6934200" y="17351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6</a:t>
            </a:r>
          </a:p>
        </p:txBody>
      </p:sp>
      <p:sp>
        <p:nvSpPr>
          <p:cNvPr id="37920" name="Oval 34"/>
          <p:cNvSpPr>
            <a:spLocks noChangeArrowheads="1"/>
          </p:cNvSpPr>
          <p:nvPr/>
        </p:nvSpPr>
        <p:spPr bwMode="auto">
          <a:xfrm>
            <a:off x="7315200" y="2362200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7921" name="Line 35"/>
          <p:cNvSpPr>
            <a:spLocks noChangeShapeType="1"/>
          </p:cNvSpPr>
          <p:nvPr/>
        </p:nvSpPr>
        <p:spPr bwMode="auto">
          <a:xfrm>
            <a:off x="7239000" y="2057400"/>
            <a:ext cx="22860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2" name="Text Box 36"/>
          <p:cNvSpPr txBox="1">
            <a:spLocks noChangeArrowheads="1"/>
          </p:cNvSpPr>
          <p:nvPr/>
        </p:nvSpPr>
        <p:spPr bwMode="auto">
          <a:xfrm>
            <a:off x="7391400" y="242252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7</a:t>
            </a:r>
          </a:p>
        </p:txBody>
      </p:sp>
      <p:sp>
        <p:nvSpPr>
          <p:cNvPr id="37923" name="Oval 37"/>
          <p:cNvSpPr>
            <a:spLocks noChangeArrowheads="1"/>
          </p:cNvSpPr>
          <p:nvPr/>
        </p:nvSpPr>
        <p:spPr bwMode="auto">
          <a:xfrm>
            <a:off x="5999163" y="2362200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7924" name="Line 38"/>
          <p:cNvSpPr>
            <a:spLocks noChangeShapeType="1"/>
          </p:cNvSpPr>
          <p:nvPr/>
        </p:nvSpPr>
        <p:spPr bwMode="auto">
          <a:xfrm>
            <a:off x="5943599" y="2073274"/>
            <a:ext cx="207963" cy="28892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5" name="Text Box 39"/>
          <p:cNvSpPr txBox="1">
            <a:spLocks noChangeArrowheads="1"/>
          </p:cNvSpPr>
          <p:nvPr/>
        </p:nvSpPr>
        <p:spPr bwMode="auto">
          <a:xfrm>
            <a:off x="6075363" y="2422525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3</a:t>
            </a:r>
          </a:p>
        </p:txBody>
      </p:sp>
      <p:sp>
        <p:nvSpPr>
          <p:cNvPr id="37926" name="Oval 40"/>
          <p:cNvSpPr>
            <a:spLocks noChangeArrowheads="1"/>
          </p:cNvSpPr>
          <p:nvPr/>
        </p:nvSpPr>
        <p:spPr bwMode="auto">
          <a:xfrm>
            <a:off x="5160963" y="2362200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7927" name="Line 41"/>
          <p:cNvSpPr>
            <a:spLocks noChangeShapeType="1"/>
          </p:cNvSpPr>
          <p:nvPr/>
        </p:nvSpPr>
        <p:spPr bwMode="auto">
          <a:xfrm flipH="1">
            <a:off x="5389563" y="2057400"/>
            <a:ext cx="22860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8" name="Text Box 42"/>
          <p:cNvSpPr txBox="1">
            <a:spLocks noChangeArrowheads="1"/>
          </p:cNvSpPr>
          <p:nvPr/>
        </p:nvSpPr>
        <p:spPr bwMode="auto">
          <a:xfrm>
            <a:off x="5237163" y="2422525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1</a:t>
            </a:r>
          </a:p>
        </p:txBody>
      </p:sp>
      <p:sp>
        <p:nvSpPr>
          <p:cNvPr id="37929" name="Oval 43"/>
          <p:cNvSpPr>
            <a:spLocks noChangeArrowheads="1"/>
          </p:cNvSpPr>
          <p:nvPr/>
        </p:nvSpPr>
        <p:spPr bwMode="auto">
          <a:xfrm>
            <a:off x="6608763" y="2360613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7930" name="Line 44"/>
          <p:cNvSpPr>
            <a:spLocks noChangeShapeType="1"/>
          </p:cNvSpPr>
          <p:nvPr/>
        </p:nvSpPr>
        <p:spPr bwMode="auto">
          <a:xfrm flipH="1">
            <a:off x="6837363" y="2132013"/>
            <a:ext cx="152400" cy="228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1" name="Text Box 45"/>
          <p:cNvSpPr txBox="1">
            <a:spLocks noChangeArrowheads="1"/>
          </p:cNvSpPr>
          <p:nvPr/>
        </p:nvSpPr>
        <p:spPr bwMode="auto">
          <a:xfrm>
            <a:off x="6684963" y="2420938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5</a:t>
            </a:r>
          </a:p>
        </p:txBody>
      </p:sp>
      <p:sp>
        <p:nvSpPr>
          <p:cNvPr id="37932" name="Text Box 46"/>
          <p:cNvSpPr txBox="1">
            <a:spLocks noChangeArrowheads="1"/>
          </p:cNvSpPr>
          <p:nvPr/>
        </p:nvSpPr>
        <p:spPr bwMode="auto">
          <a:xfrm>
            <a:off x="5334000" y="3276600"/>
            <a:ext cx="18558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>
                <a:solidFill>
                  <a:schemeClr val="accent4"/>
                </a:solidFill>
                <a:latin typeface="+mn-lt"/>
              </a:rPr>
              <a:t>Single rotation</a:t>
            </a:r>
          </a:p>
        </p:txBody>
      </p:sp>
      <p:sp>
        <p:nvSpPr>
          <p:cNvPr id="37933" name="Line 47"/>
          <p:cNvSpPr>
            <a:spLocks noChangeShapeType="1"/>
          </p:cNvSpPr>
          <p:nvPr/>
        </p:nvSpPr>
        <p:spPr bwMode="auto">
          <a:xfrm>
            <a:off x="4191000" y="1979613"/>
            <a:ext cx="457200" cy="0"/>
          </a:xfrm>
          <a:prstGeom prst="line">
            <a:avLst/>
          </a:prstGeom>
          <a:noFill/>
          <a:ln w="31750">
            <a:solidFill>
              <a:schemeClr val="bg2">
                <a:lumMod val="75000"/>
              </a:schemeClr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4" name="Oval 48"/>
          <p:cNvSpPr>
            <a:spLocks noChangeArrowheads="1"/>
          </p:cNvSpPr>
          <p:nvPr/>
        </p:nvSpPr>
        <p:spPr bwMode="auto">
          <a:xfrm>
            <a:off x="1600200" y="4418013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7935" name="Oval 49"/>
          <p:cNvSpPr>
            <a:spLocks noChangeArrowheads="1"/>
          </p:cNvSpPr>
          <p:nvPr/>
        </p:nvSpPr>
        <p:spPr bwMode="auto">
          <a:xfrm>
            <a:off x="2895600" y="4418013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7936" name="Line 50"/>
          <p:cNvSpPr>
            <a:spLocks noChangeShapeType="1"/>
          </p:cNvSpPr>
          <p:nvPr/>
        </p:nvSpPr>
        <p:spPr bwMode="auto">
          <a:xfrm flipH="1">
            <a:off x="1828800" y="4189413"/>
            <a:ext cx="381000" cy="23018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7" name="Line 51"/>
          <p:cNvSpPr>
            <a:spLocks noChangeShapeType="1"/>
          </p:cNvSpPr>
          <p:nvPr/>
        </p:nvSpPr>
        <p:spPr bwMode="auto">
          <a:xfrm>
            <a:off x="2667000" y="4189413"/>
            <a:ext cx="381000" cy="228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8" name="Oval 52"/>
          <p:cNvSpPr>
            <a:spLocks noChangeArrowheads="1"/>
          </p:cNvSpPr>
          <p:nvPr/>
        </p:nvSpPr>
        <p:spPr bwMode="auto">
          <a:xfrm>
            <a:off x="2209800" y="3886200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7939" name="Text Box 53"/>
          <p:cNvSpPr txBox="1">
            <a:spLocks noChangeArrowheads="1"/>
          </p:cNvSpPr>
          <p:nvPr/>
        </p:nvSpPr>
        <p:spPr bwMode="auto">
          <a:xfrm>
            <a:off x="2265363" y="3944938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4</a:t>
            </a:r>
          </a:p>
        </p:txBody>
      </p:sp>
      <p:sp>
        <p:nvSpPr>
          <p:cNvPr id="37940" name="Text Box 54"/>
          <p:cNvSpPr txBox="1">
            <a:spLocks noChangeArrowheads="1"/>
          </p:cNvSpPr>
          <p:nvPr/>
        </p:nvSpPr>
        <p:spPr bwMode="auto">
          <a:xfrm>
            <a:off x="1655763" y="4494213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2</a:t>
            </a:r>
          </a:p>
        </p:txBody>
      </p:sp>
      <p:sp>
        <p:nvSpPr>
          <p:cNvPr id="37941" name="Text Box 55"/>
          <p:cNvSpPr txBox="1">
            <a:spLocks noChangeArrowheads="1"/>
          </p:cNvSpPr>
          <p:nvPr/>
        </p:nvSpPr>
        <p:spPr bwMode="auto">
          <a:xfrm>
            <a:off x="2971800" y="44783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6</a:t>
            </a:r>
          </a:p>
        </p:txBody>
      </p:sp>
      <p:sp>
        <p:nvSpPr>
          <p:cNvPr id="37942" name="Oval 56"/>
          <p:cNvSpPr>
            <a:spLocks noChangeArrowheads="1"/>
          </p:cNvSpPr>
          <p:nvPr/>
        </p:nvSpPr>
        <p:spPr bwMode="auto">
          <a:xfrm>
            <a:off x="3352800" y="5105400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7943" name="Line 57"/>
          <p:cNvSpPr>
            <a:spLocks noChangeShapeType="1"/>
          </p:cNvSpPr>
          <p:nvPr/>
        </p:nvSpPr>
        <p:spPr bwMode="auto">
          <a:xfrm>
            <a:off x="3276600" y="4800600"/>
            <a:ext cx="22860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4" name="Text Box 58"/>
          <p:cNvSpPr txBox="1">
            <a:spLocks noChangeArrowheads="1"/>
          </p:cNvSpPr>
          <p:nvPr/>
        </p:nvSpPr>
        <p:spPr bwMode="auto">
          <a:xfrm>
            <a:off x="3429000" y="516572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7</a:t>
            </a:r>
          </a:p>
        </p:txBody>
      </p:sp>
      <p:sp>
        <p:nvSpPr>
          <p:cNvPr id="37945" name="Oval 59"/>
          <p:cNvSpPr>
            <a:spLocks noChangeArrowheads="1"/>
          </p:cNvSpPr>
          <p:nvPr/>
        </p:nvSpPr>
        <p:spPr bwMode="auto">
          <a:xfrm>
            <a:off x="2036763" y="5105400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7946" name="Line 60"/>
          <p:cNvSpPr>
            <a:spLocks noChangeShapeType="1"/>
          </p:cNvSpPr>
          <p:nvPr/>
        </p:nvSpPr>
        <p:spPr bwMode="auto">
          <a:xfrm>
            <a:off x="1953419" y="4818064"/>
            <a:ext cx="235743" cy="28733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7" name="Text Box 61"/>
          <p:cNvSpPr txBox="1">
            <a:spLocks noChangeArrowheads="1"/>
          </p:cNvSpPr>
          <p:nvPr/>
        </p:nvSpPr>
        <p:spPr bwMode="auto">
          <a:xfrm>
            <a:off x="2112963" y="5165725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3</a:t>
            </a:r>
          </a:p>
        </p:txBody>
      </p:sp>
      <p:sp>
        <p:nvSpPr>
          <p:cNvPr id="37948" name="Oval 62"/>
          <p:cNvSpPr>
            <a:spLocks noChangeArrowheads="1"/>
          </p:cNvSpPr>
          <p:nvPr/>
        </p:nvSpPr>
        <p:spPr bwMode="auto">
          <a:xfrm>
            <a:off x="1198563" y="5105400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7949" name="Line 63"/>
          <p:cNvSpPr>
            <a:spLocks noChangeShapeType="1"/>
          </p:cNvSpPr>
          <p:nvPr/>
        </p:nvSpPr>
        <p:spPr bwMode="auto">
          <a:xfrm flipH="1">
            <a:off x="1427163" y="4800600"/>
            <a:ext cx="22860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0" name="Text Box 64"/>
          <p:cNvSpPr txBox="1">
            <a:spLocks noChangeArrowheads="1"/>
          </p:cNvSpPr>
          <p:nvPr/>
        </p:nvSpPr>
        <p:spPr bwMode="auto">
          <a:xfrm>
            <a:off x="1274763" y="5165725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1</a:t>
            </a:r>
          </a:p>
        </p:txBody>
      </p:sp>
      <p:sp>
        <p:nvSpPr>
          <p:cNvPr id="37951" name="Oval 65"/>
          <p:cNvSpPr>
            <a:spLocks noChangeArrowheads="1"/>
          </p:cNvSpPr>
          <p:nvPr/>
        </p:nvSpPr>
        <p:spPr bwMode="auto">
          <a:xfrm>
            <a:off x="2646363" y="5103813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7952" name="Line 66"/>
          <p:cNvSpPr>
            <a:spLocks noChangeShapeType="1"/>
          </p:cNvSpPr>
          <p:nvPr/>
        </p:nvSpPr>
        <p:spPr bwMode="auto">
          <a:xfrm flipH="1">
            <a:off x="2874963" y="4875213"/>
            <a:ext cx="152400" cy="228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3" name="Text Box 67"/>
          <p:cNvSpPr txBox="1">
            <a:spLocks noChangeArrowheads="1"/>
          </p:cNvSpPr>
          <p:nvPr/>
        </p:nvSpPr>
        <p:spPr bwMode="auto">
          <a:xfrm>
            <a:off x="2722563" y="5164138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5</a:t>
            </a:r>
          </a:p>
        </p:txBody>
      </p:sp>
      <p:sp>
        <p:nvSpPr>
          <p:cNvPr id="37954" name="Oval 68"/>
          <p:cNvSpPr>
            <a:spLocks noChangeArrowheads="1"/>
          </p:cNvSpPr>
          <p:nvPr/>
        </p:nvSpPr>
        <p:spPr bwMode="auto">
          <a:xfrm>
            <a:off x="3657600" y="5715000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7955" name="Line 69"/>
          <p:cNvSpPr>
            <a:spLocks noChangeShapeType="1"/>
          </p:cNvSpPr>
          <p:nvPr/>
        </p:nvSpPr>
        <p:spPr bwMode="auto">
          <a:xfrm>
            <a:off x="3733800" y="5486400"/>
            <a:ext cx="76200" cy="228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6" name="Text Box 70"/>
          <p:cNvSpPr txBox="1">
            <a:spLocks noChangeArrowheads="1"/>
          </p:cNvSpPr>
          <p:nvPr/>
        </p:nvSpPr>
        <p:spPr bwMode="auto">
          <a:xfrm>
            <a:off x="3657600" y="5775325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16</a:t>
            </a:r>
          </a:p>
        </p:txBody>
      </p:sp>
      <p:sp>
        <p:nvSpPr>
          <p:cNvPr id="37957" name="Oval 71"/>
          <p:cNvSpPr>
            <a:spLocks noChangeArrowheads="1"/>
          </p:cNvSpPr>
          <p:nvPr/>
        </p:nvSpPr>
        <p:spPr bwMode="auto">
          <a:xfrm>
            <a:off x="3352800" y="6324600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7958" name="Line 72"/>
          <p:cNvSpPr>
            <a:spLocks noChangeShapeType="1"/>
          </p:cNvSpPr>
          <p:nvPr/>
        </p:nvSpPr>
        <p:spPr bwMode="auto">
          <a:xfrm flipH="1">
            <a:off x="3581400" y="6096000"/>
            <a:ext cx="152400" cy="228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9" name="Text Box 73"/>
          <p:cNvSpPr txBox="1">
            <a:spLocks noChangeArrowheads="1"/>
          </p:cNvSpPr>
          <p:nvPr/>
        </p:nvSpPr>
        <p:spPr bwMode="auto">
          <a:xfrm>
            <a:off x="3352800" y="6384925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15</a:t>
            </a:r>
          </a:p>
        </p:txBody>
      </p:sp>
      <p:sp>
        <p:nvSpPr>
          <p:cNvPr id="37960" name="Text Box 74"/>
          <p:cNvSpPr txBox="1">
            <a:spLocks noChangeArrowheads="1"/>
          </p:cNvSpPr>
          <p:nvPr/>
        </p:nvSpPr>
        <p:spPr bwMode="auto">
          <a:xfrm>
            <a:off x="914400" y="5715000"/>
            <a:ext cx="233749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>
                <a:solidFill>
                  <a:schemeClr val="accent4"/>
                </a:solidFill>
                <a:latin typeface="+mn-lt"/>
              </a:rPr>
              <a:t>Insert 16, fine </a:t>
            </a:r>
            <a:br>
              <a:rPr lang="en-US" altLang="zh-CN" sz="2000">
                <a:solidFill>
                  <a:schemeClr val="accent4"/>
                </a:solidFill>
                <a:latin typeface="+mn-lt"/>
              </a:rPr>
            </a:br>
            <a:r>
              <a:rPr lang="en-US" altLang="zh-CN" sz="2000">
                <a:solidFill>
                  <a:schemeClr val="accent4"/>
                </a:solidFill>
                <a:latin typeface="+mn-lt"/>
              </a:rPr>
              <a:t>Insert 15</a:t>
            </a:r>
            <a:br>
              <a:rPr lang="en-US" altLang="zh-CN" sz="2000">
                <a:solidFill>
                  <a:schemeClr val="accent4"/>
                </a:solidFill>
                <a:latin typeface="+mn-lt"/>
              </a:rPr>
            </a:br>
            <a:r>
              <a:rPr lang="en-US" altLang="zh-CN" sz="2000">
                <a:solidFill>
                  <a:schemeClr val="accent4"/>
                </a:solidFill>
                <a:latin typeface="+mn-lt"/>
              </a:rPr>
              <a:t>violation at node 7</a:t>
            </a:r>
          </a:p>
        </p:txBody>
      </p:sp>
      <p:pic>
        <p:nvPicPr>
          <p:cNvPr id="37961" name="Picture 75" descr="MMj03033640000[1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399088"/>
            <a:ext cx="1524000" cy="145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62" name="Line 76"/>
          <p:cNvSpPr>
            <a:spLocks noChangeShapeType="1"/>
          </p:cNvSpPr>
          <p:nvPr/>
        </p:nvSpPr>
        <p:spPr bwMode="auto">
          <a:xfrm>
            <a:off x="4419600" y="5181600"/>
            <a:ext cx="457200" cy="0"/>
          </a:xfrm>
          <a:prstGeom prst="line">
            <a:avLst/>
          </a:prstGeom>
          <a:noFill/>
          <a:ln w="31750">
            <a:solidFill>
              <a:schemeClr val="bg2">
                <a:lumMod val="75000"/>
              </a:schemeClr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3" name="Oval 77"/>
          <p:cNvSpPr>
            <a:spLocks noChangeArrowheads="1"/>
          </p:cNvSpPr>
          <p:nvPr/>
        </p:nvSpPr>
        <p:spPr bwMode="auto">
          <a:xfrm>
            <a:off x="5507038" y="4283075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7964" name="Oval 78"/>
          <p:cNvSpPr>
            <a:spLocks noChangeArrowheads="1"/>
          </p:cNvSpPr>
          <p:nvPr/>
        </p:nvSpPr>
        <p:spPr bwMode="auto">
          <a:xfrm>
            <a:off x="6802438" y="4283075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7965" name="Line 79"/>
          <p:cNvSpPr>
            <a:spLocks noChangeShapeType="1"/>
          </p:cNvSpPr>
          <p:nvPr/>
        </p:nvSpPr>
        <p:spPr bwMode="auto">
          <a:xfrm flipH="1">
            <a:off x="5735638" y="4054475"/>
            <a:ext cx="381000" cy="2301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6" name="Line 80"/>
          <p:cNvSpPr>
            <a:spLocks noChangeShapeType="1"/>
          </p:cNvSpPr>
          <p:nvPr/>
        </p:nvSpPr>
        <p:spPr bwMode="auto">
          <a:xfrm>
            <a:off x="6573838" y="4054475"/>
            <a:ext cx="381000" cy="228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7" name="Oval 81"/>
          <p:cNvSpPr>
            <a:spLocks noChangeArrowheads="1"/>
          </p:cNvSpPr>
          <p:nvPr/>
        </p:nvSpPr>
        <p:spPr bwMode="auto">
          <a:xfrm>
            <a:off x="6116638" y="3751263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7968" name="Text Box 82"/>
          <p:cNvSpPr txBox="1">
            <a:spLocks noChangeArrowheads="1"/>
          </p:cNvSpPr>
          <p:nvPr/>
        </p:nvSpPr>
        <p:spPr bwMode="auto">
          <a:xfrm>
            <a:off x="6172200" y="38100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4</a:t>
            </a:r>
          </a:p>
        </p:txBody>
      </p:sp>
      <p:sp>
        <p:nvSpPr>
          <p:cNvPr id="37969" name="Text Box 83"/>
          <p:cNvSpPr txBox="1">
            <a:spLocks noChangeArrowheads="1"/>
          </p:cNvSpPr>
          <p:nvPr/>
        </p:nvSpPr>
        <p:spPr bwMode="auto">
          <a:xfrm>
            <a:off x="5562600" y="43592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2</a:t>
            </a:r>
          </a:p>
        </p:txBody>
      </p:sp>
      <p:sp>
        <p:nvSpPr>
          <p:cNvPr id="37970" name="Text Box 84"/>
          <p:cNvSpPr txBox="1">
            <a:spLocks noChangeArrowheads="1"/>
          </p:cNvSpPr>
          <p:nvPr/>
        </p:nvSpPr>
        <p:spPr bwMode="auto">
          <a:xfrm>
            <a:off x="6878638" y="4343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6</a:t>
            </a:r>
          </a:p>
        </p:txBody>
      </p:sp>
      <p:sp>
        <p:nvSpPr>
          <p:cNvPr id="37971" name="Line 86"/>
          <p:cNvSpPr>
            <a:spLocks noChangeShapeType="1"/>
          </p:cNvSpPr>
          <p:nvPr/>
        </p:nvSpPr>
        <p:spPr bwMode="auto">
          <a:xfrm>
            <a:off x="7183438" y="4665663"/>
            <a:ext cx="22860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2" name="Oval 88"/>
          <p:cNvSpPr>
            <a:spLocks noChangeArrowheads="1"/>
          </p:cNvSpPr>
          <p:nvPr/>
        </p:nvSpPr>
        <p:spPr bwMode="auto">
          <a:xfrm>
            <a:off x="5943600" y="4970463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7973" name="Line 89"/>
          <p:cNvSpPr>
            <a:spLocks noChangeShapeType="1"/>
          </p:cNvSpPr>
          <p:nvPr/>
        </p:nvSpPr>
        <p:spPr bwMode="auto">
          <a:xfrm>
            <a:off x="5867400" y="4692649"/>
            <a:ext cx="228600" cy="27781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4" name="Text Box 90"/>
          <p:cNvSpPr txBox="1">
            <a:spLocks noChangeArrowheads="1"/>
          </p:cNvSpPr>
          <p:nvPr/>
        </p:nvSpPr>
        <p:spPr bwMode="auto">
          <a:xfrm>
            <a:off x="6019800" y="503078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3</a:t>
            </a:r>
          </a:p>
        </p:txBody>
      </p:sp>
      <p:sp>
        <p:nvSpPr>
          <p:cNvPr id="37975" name="Oval 91"/>
          <p:cNvSpPr>
            <a:spLocks noChangeArrowheads="1"/>
          </p:cNvSpPr>
          <p:nvPr/>
        </p:nvSpPr>
        <p:spPr bwMode="auto">
          <a:xfrm>
            <a:off x="5105400" y="4970463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7976" name="Line 92"/>
          <p:cNvSpPr>
            <a:spLocks noChangeShapeType="1"/>
          </p:cNvSpPr>
          <p:nvPr/>
        </p:nvSpPr>
        <p:spPr bwMode="auto">
          <a:xfrm flipH="1">
            <a:off x="5334000" y="4665663"/>
            <a:ext cx="22860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7" name="Text Box 93"/>
          <p:cNvSpPr txBox="1">
            <a:spLocks noChangeArrowheads="1"/>
          </p:cNvSpPr>
          <p:nvPr/>
        </p:nvSpPr>
        <p:spPr bwMode="auto">
          <a:xfrm>
            <a:off x="5181600" y="503078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1</a:t>
            </a:r>
          </a:p>
        </p:txBody>
      </p:sp>
      <p:sp>
        <p:nvSpPr>
          <p:cNvPr id="37978" name="Oval 94"/>
          <p:cNvSpPr>
            <a:spLocks noChangeArrowheads="1"/>
          </p:cNvSpPr>
          <p:nvPr/>
        </p:nvSpPr>
        <p:spPr bwMode="auto">
          <a:xfrm>
            <a:off x="6553200" y="4968875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7979" name="Line 95"/>
          <p:cNvSpPr>
            <a:spLocks noChangeShapeType="1"/>
          </p:cNvSpPr>
          <p:nvPr/>
        </p:nvSpPr>
        <p:spPr bwMode="auto">
          <a:xfrm flipH="1">
            <a:off x="6781800" y="4740275"/>
            <a:ext cx="152400" cy="228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0" name="Text Box 96"/>
          <p:cNvSpPr txBox="1">
            <a:spLocks noChangeArrowheads="1"/>
          </p:cNvSpPr>
          <p:nvPr/>
        </p:nvSpPr>
        <p:spPr bwMode="auto">
          <a:xfrm>
            <a:off x="6629400" y="50292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>
                <a:latin typeface="Arial" charset="0"/>
              </a:rPr>
              <a:t>5</a:t>
            </a:r>
          </a:p>
        </p:txBody>
      </p:sp>
      <p:sp>
        <p:nvSpPr>
          <p:cNvPr id="37981" name="Text Box 104"/>
          <p:cNvSpPr txBox="1">
            <a:spLocks noChangeArrowheads="1"/>
          </p:cNvSpPr>
          <p:nvPr/>
        </p:nvSpPr>
        <p:spPr bwMode="auto">
          <a:xfrm>
            <a:off x="4572000" y="5486400"/>
            <a:ext cx="217489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>
                <a:solidFill>
                  <a:schemeClr val="accent4"/>
                </a:solidFill>
                <a:latin typeface="+mn-lt"/>
              </a:rPr>
              <a:t>Single rotation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>
                <a:solidFill>
                  <a:schemeClr val="accent4"/>
                </a:solidFill>
                <a:latin typeface="+mn-lt"/>
              </a:rPr>
              <a:t>But….</a:t>
            </a:r>
            <a:br>
              <a:rPr lang="en-US" altLang="zh-CN" sz="2000">
                <a:solidFill>
                  <a:schemeClr val="accent4"/>
                </a:solidFill>
                <a:latin typeface="+mn-lt"/>
              </a:rPr>
            </a:br>
            <a:r>
              <a:rPr lang="en-US" altLang="zh-CN" sz="2000">
                <a:solidFill>
                  <a:schemeClr val="accent4"/>
                </a:solidFill>
                <a:latin typeface="+mn-lt"/>
              </a:rPr>
              <a:t>Violation remains</a:t>
            </a:r>
          </a:p>
        </p:txBody>
      </p:sp>
      <p:sp>
        <p:nvSpPr>
          <p:cNvPr id="37982" name="Text Box 105"/>
          <p:cNvSpPr txBox="1">
            <a:spLocks noChangeArrowheads="1"/>
          </p:cNvSpPr>
          <p:nvPr/>
        </p:nvSpPr>
        <p:spPr bwMode="auto">
          <a:xfrm>
            <a:off x="7062788" y="4937125"/>
            <a:ext cx="2005012" cy="336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1600" b="1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What is the result?</a:t>
            </a:r>
          </a:p>
        </p:txBody>
      </p:sp>
    </p:spTree>
    <p:extLst>
      <p:ext uri="{BB962C8B-B14F-4D97-AF65-F5344CB8AC3E}">
        <p14:creationId xmlns:p14="http://schemas.microsoft.com/office/powerpoint/2010/main" val="138889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nimBg="1"/>
      <p:bldP spid="37892" grpId="0" animBg="1"/>
      <p:bldP spid="37893" grpId="0" animBg="1"/>
      <p:bldP spid="37894" grpId="0" animBg="1"/>
      <p:bldP spid="37895" grpId="0" animBg="1"/>
      <p:bldP spid="37896" grpId="0"/>
      <p:bldP spid="37897" grpId="0"/>
      <p:bldP spid="37898" grpId="0"/>
      <p:bldP spid="37899" grpId="0" animBg="1"/>
      <p:bldP spid="37900" grpId="0" animBg="1"/>
      <p:bldP spid="37901" grpId="0"/>
      <p:bldP spid="37902" grpId="0" animBg="1"/>
      <p:bldP spid="37903" grpId="0" animBg="1"/>
      <p:bldP spid="37904" grpId="0"/>
      <p:bldP spid="37905" grpId="0" animBg="1"/>
      <p:bldP spid="37906" grpId="0" animBg="1"/>
      <p:bldP spid="37907" grpId="0"/>
      <p:bldP spid="37908" grpId="0" animBg="1"/>
      <p:bldP spid="37909" grpId="0" animBg="1"/>
      <p:bldP spid="37910" grpId="0"/>
      <p:bldP spid="37911" grpId="0"/>
      <p:bldP spid="37912" grpId="0" animBg="1"/>
      <p:bldP spid="37913" grpId="0" animBg="1"/>
      <p:bldP spid="37914" grpId="0" animBg="1"/>
      <p:bldP spid="37915" grpId="0" animBg="1"/>
      <p:bldP spid="37916" grpId="0" animBg="1"/>
      <p:bldP spid="37917" grpId="0"/>
      <p:bldP spid="37918" grpId="0"/>
      <p:bldP spid="37919" grpId="0"/>
      <p:bldP spid="37920" grpId="0" animBg="1"/>
      <p:bldP spid="37921" grpId="0" animBg="1"/>
      <p:bldP spid="37922" grpId="0"/>
      <p:bldP spid="37923" grpId="0" animBg="1"/>
      <p:bldP spid="37924" grpId="0" animBg="1"/>
      <p:bldP spid="37925" grpId="0"/>
      <p:bldP spid="37926" grpId="0" animBg="1"/>
      <p:bldP spid="37927" grpId="0" animBg="1"/>
      <p:bldP spid="37928" grpId="0"/>
      <p:bldP spid="37929" grpId="0" animBg="1"/>
      <p:bldP spid="37930" grpId="0" animBg="1"/>
      <p:bldP spid="37931" grpId="0"/>
      <p:bldP spid="37932" grpId="0"/>
      <p:bldP spid="37933" grpId="0" animBg="1"/>
      <p:bldP spid="37934" grpId="0" animBg="1"/>
      <p:bldP spid="37935" grpId="0" animBg="1"/>
      <p:bldP spid="37936" grpId="0" animBg="1"/>
      <p:bldP spid="37937" grpId="0" animBg="1"/>
      <p:bldP spid="37938" grpId="0" animBg="1"/>
      <p:bldP spid="37939" grpId="0"/>
      <p:bldP spid="37940" grpId="0"/>
      <p:bldP spid="37941" grpId="0"/>
      <p:bldP spid="37942" grpId="0" animBg="1"/>
      <p:bldP spid="37943" grpId="0" animBg="1"/>
      <p:bldP spid="37944" grpId="0"/>
      <p:bldP spid="37945" grpId="0" animBg="1"/>
      <p:bldP spid="37946" grpId="0" animBg="1"/>
      <p:bldP spid="37947" grpId="0"/>
      <p:bldP spid="37948" grpId="0" animBg="1"/>
      <p:bldP spid="37949" grpId="0" animBg="1"/>
      <p:bldP spid="37950" grpId="0"/>
      <p:bldP spid="37951" grpId="0" animBg="1"/>
      <p:bldP spid="37952" grpId="0" animBg="1"/>
      <p:bldP spid="37953" grpId="0"/>
      <p:bldP spid="37954" grpId="0" animBg="1"/>
      <p:bldP spid="37955" grpId="0" animBg="1"/>
      <p:bldP spid="37956" grpId="0"/>
      <p:bldP spid="37957" grpId="0" animBg="1"/>
      <p:bldP spid="37958" grpId="0" animBg="1"/>
      <p:bldP spid="37959" grpId="0"/>
      <p:bldP spid="37960" grpId="0"/>
      <p:bldP spid="37962" grpId="0" animBg="1"/>
      <p:bldP spid="37963" grpId="0" animBg="1"/>
      <p:bldP spid="37964" grpId="0" animBg="1"/>
      <p:bldP spid="37965" grpId="0" animBg="1"/>
      <p:bldP spid="37966" grpId="0" animBg="1"/>
      <p:bldP spid="37967" grpId="0" animBg="1"/>
      <p:bldP spid="37968" grpId="0"/>
      <p:bldP spid="37969" grpId="0"/>
      <p:bldP spid="37970" grpId="0"/>
      <p:bldP spid="37971" grpId="0" animBg="1"/>
      <p:bldP spid="37972" grpId="0" animBg="1"/>
      <p:bldP spid="37973" grpId="0" animBg="1"/>
      <p:bldP spid="37974" grpId="0"/>
      <p:bldP spid="37975" grpId="0" animBg="1"/>
      <p:bldP spid="37976" grpId="0" animBg="1"/>
      <p:bldP spid="37977" grpId="0"/>
      <p:bldP spid="37978" grpId="0" animBg="1"/>
      <p:bldP spid="37979" grpId="0" animBg="1"/>
      <p:bldP spid="37980" grpId="0"/>
      <p:bldP spid="37981" grpId="0"/>
      <p:bldP spid="3798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ea typeface="宋体" pitchFamily="2" charset="-122"/>
              </a:rPr>
              <a:t>Single Rotation Fails to fix Case 2&amp;3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572000"/>
            <a:ext cx="7848600" cy="19050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Single rotation fails to fix case 2&amp;3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Take case 2 as an example (case 3 is a symmetry to it )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The problem is: </a:t>
            </a:r>
            <a:r>
              <a:rPr lang="en-US" altLang="zh-CN" dirty="0" err="1">
                <a:solidFill>
                  <a:schemeClr val="accent4"/>
                </a:solidFill>
                <a:ea typeface="宋体" pitchFamily="2" charset="-122"/>
              </a:rPr>
              <a:t>subtree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 Y is too deep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Single rotation doesn</a:t>
            </a:r>
            <a:r>
              <a:rPr lang="en-US" altLang="zh-CN" dirty="0">
                <a:latin typeface="Arial" charset="0"/>
                <a:ea typeface="宋体" pitchFamily="2" charset="-122"/>
              </a:rPr>
              <a:t>’</a:t>
            </a:r>
            <a:r>
              <a:rPr lang="en-US" altLang="zh-CN" dirty="0">
                <a:ea typeface="宋体" pitchFamily="2" charset="-122"/>
              </a:rPr>
              <a:t>t make it any less deep</a:t>
            </a:r>
          </a:p>
          <a:p>
            <a:pPr lvl="1" eaLnBrk="1" hangingPunct="1"/>
            <a:endParaRPr lang="en-US" altLang="zh-CN" dirty="0">
              <a:ea typeface="宋体" pitchFamily="2" charset="-122"/>
            </a:endParaRPr>
          </a:p>
        </p:txBody>
      </p:sp>
      <p:pic>
        <p:nvPicPr>
          <p:cNvPr id="39940" name="Picture 4" descr="fig04_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343775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5486400" y="3581400"/>
            <a:ext cx="2498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Single rotation result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838200" y="3581400"/>
            <a:ext cx="39798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Case 2: violation in k2 because of</a:t>
            </a:r>
            <a:b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</a:b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insertion in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subtree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490989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Single Rotation Fails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What shall we do?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We need to rotate twice </a:t>
            </a:r>
          </a:p>
          <a:p>
            <a:pPr lvl="1" eaLnBrk="1" hangingPunct="1"/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Double Rotation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33DF917-B141-4A67-9D7B-BEE8B5D301D7}"/>
              </a:ext>
            </a:extLst>
          </p:cNvPr>
          <p:cNvSpPr/>
          <p:nvPr/>
        </p:nvSpPr>
        <p:spPr>
          <a:xfrm flipH="1">
            <a:off x="4343400" y="3810000"/>
            <a:ext cx="2160000" cy="2160000"/>
          </a:xfrm>
          <a:prstGeom prst="arc">
            <a:avLst>
              <a:gd name="adj1" fmla="val 11892031"/>
              <a:gd name="adj2" fmla="val 10067437"/>
            </a:avLst>
          </a:prstGeom>
          <a:ln w="15240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84293931-8A7D-41B7-B685-5ADFEA22CECA}"/>
              </a:ext>
            </a:extLst>
          </p:cNvPr>
          <p:cNvSpPr/>
          <p:nvPr/>
        </p:nvSpPr>
        <p:spPr>
          <a:xfrm>
            <a:off x="2928068" y="3810000"/>
            <a:ext cx="2160000" cy="2160000"/>
          </a:xfrm>
          <a:prstGeom prst="arc">
            <a:avLst>
              <a:gd name="adj1" fmla="val 11892031"/>
              <a:gd name="adj2" fmla="val 10067437"/>
            </a:avLst>
          </a:prstGeom>
          <a:ln w="15240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02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with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5257800" cy="1828800"/>
          </a:xfrm>
        </p:spPr>
        <p:txBody>
          <a:bodyPr>
            <a:normAutofit/>
          </a:bodyPr>
          <a:lstStyle/>
          <a:p>
            <a:r>
              <a:rPr lang="en-US" sz="2600" dirty="0"/>
              <a:t>The cost for all the operations are bounded by the </a:t>
            </a:r>
            <a:r>
              <a:rPr lang="en-US" sz="2600" dirty="0">
                <a:solidFill>
                  <a:schemeClr val="accent4"/>
                </a:solidFill>
              </a:rPr>
              <a:t>tree height</a:t>
            </a:r>
          </a:p>
          <a:p>
            <a:r>
              <a:rPr lang="en-US" sz="2600" dirty="0"/>
              <a:t>Worst case height of a binary search tree is </a:t>
            </a:r>
            <a:r>
              <a:rPr lang="en-US" sz="2600" dirty="0">
                <a:solidFill>
                  <a:schemeClr val="accent4"/>
                </a:solidFill>
              </a:rPr>
              <a:t>n-1</a:t>
            </a:r>
          </a:p>
        </p:txBody>
      </p:sp>
      <p:sp>
        <p:nvSpPr>
          <p:cNvPr id="4" name="Right Brace 3"/>
          <p:cNvSpPr/>
          <p:nvPr/>
        </p:nvSpPr>
        <p:spPr>
          <a:xfrm>
            <a:off x="5478049" y="1751556"/>
            <a:ext cx="228600" cy="1601244"/>
          </a:xfrm>
          <a:prstGeom prst="rightBrace">
            <a:avLst>
              <a:gd name="adj1" fmla="val 8333"/>
              <a:gd name="adj2" fmla="val 49486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04470" y="2199503"/>
            <a:ext cx="2743200" cy="840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All the operations are </a:t>
            </a:r>
            <a:r>
              <a:rPr lang="en-US" sz="2400" dirty="0">
                <a:solidFill>
                  <a:schemeClr val="accent4"/>
                </a:solidFill>
              </a:rPr>
              <a:t>O(n)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3810000"/>
            <a:ext cx="8342870" cy="266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Goal: Keep the height of a binary search tree </a:t>
            </a:r>
            <a:r>
              <a:rPr lang="en-US" sz="2600" dirty="0">
                <a:solidFill>
                  <a:schemeClr val="accent4"/>
                </a:solidFill>
              </a:rPr>
              <a:t>O(log(n))</a:t>
            </a:r>
          </a:p>
          <a:p>
            <a:r>
              <a:rPr lang="en-US" sz="2600" dirty="0"/>
              <a:t>Solution: (somehow) </a:t>
            </a:r>
            <a:r>
              <a:rPr lang="en-US" sz="2600" dirty="0">
                <a:solidFill>
                  <a:schemeClr val="accent4"/>
                </a:solidFill>
              </a:rPr>
              <a:t>Balanced</a:t>
            </a:r>
            <a:r>
              <a:rPr lang="en-US" sz="2600" dirty="0"/>
              <a:t> binary search trees</a:t>
            </a:r>
            <a:endParaRPr lang="en-US" sz="5400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239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20217" cy="4525963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Suggestion 1:</a:t>
            </a:r>
            <a:r>
              <a:rPr lang="en-US" altLang="zh-CN" dirty="0">
                <a:ea typeface="宋体" pitchFamily="2" charset="-122"/>
              </a:rPr>
              <a:t> the left and right </a:t>
            </a:r>
            <a:r>
              <a:rPr lang="en-US" altLang="zh-CN" dirty="0" err="1">
                <a:ea typeface="宋体" pitchFamily="2" charset="-122"/>
              </a:rPr>
              <a:t>subtrees</a:t>
            </a:r>
            <a:r>
              <a:rPr lang="en-US" altLang="zh-CN" dirty="0">
                <a:ea typeface="宋体" pitchFamily="2" charset="-122"/>
              </a:rPr>
              <a:t> of 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root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have the 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same height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Tree height is O(n)</a:t>
            </a:r>
          </a:p>
          <a:p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Suggestion 2:</a:t>
            </a:r>
            <a:r>
              <a:rPr lang="en-US" altLang="zh-CN" dirty="0">
                <a:ea typeface="宋体" pitchFamily="2" charset="-122"/>
              </a:rPr>
              <a:t> every 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node </a:t>
            </a:r>
            <a:r>
              <a:rPr lang="en-US" altLang="zh-CN" dirty="0">
                <a:ea typeface="宋体" pitchFamily="2" charset="-122"/>
              </a:rPr>
              <a:t>must have left and right </a:t>
            </a:r>
            <a:r>
              <a:rPr lang="en-US" altLang="zh-CN" dirty="0" err="1">
                <a:ea typeface="宋体" pitchFamily="2" charset="-122"/>
              </a:rPr>
              <a:t>subtrees</a:t>
            </a:r>
            <a:r>
              <a:rPr lang="en-US" altLang="zh-CN" dirty="0">
                <a:ea typeface="宋体" pitchFamily="2" charset="-122"/>
              </a:rPr>
              <a:t> of the 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same height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Too rigid to be useful</a:t>
            </a:r>
          </a:p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Our choice: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for each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node</a:t>
            </a:r>
            <a:r>
              <a:rPr lang="en-US" altLang="zh-CN" dirty="0">
                <a:ea typeface="宋体" pitchFamily="2" charset="-122"/>
              </a:rPr>
              <a:t>, the height of the left and right </a:t>
            </a:r>
            <a:r>
              <a:rPr lang="en-US" altLang="zh-CN" dirty="0" err="1">
                <a:ea typeface="宋体" pitchFamily="2" charset="-122"/>
              </a:rPr>
              <a:t>subtrees</a:t>
            </a:r>
            <a:r>
              <a:rPr lang="en-US" altLang="zh-CN" dirty="0">
                <a:ea typeface="宋体" pitchFamily="2" charset="-122"/>
              </a:rPr>
              <a:t> can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differ at most 1</a:t>
            </a:r>
          </a:p>
          <a:p>
            <a:endParaRPr lang="en-US" dirty="0"/>
          </a:p>
        </p:txBody>
      </p:sp>
      <p:pic>
        <p:nvPicPr>
          <p:cNvPr id="1031" name="Picture 7" descr="C:\Users\Dummies\Desktop\PlumTree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417" y="2116694"/>
            <a:ext cx="4866583" cy="477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0" y="5486400"/>
            <a:ext cx="4038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AVL Tree</a:t>
            </a:r>
          </a:p>
        </p:txBody>
      </p:sp>
    </p:spTree>
    <p:extLst>
      <p:ext uri="{BB962C8B-B14F-4D97-AF65-F5344CB8AC3E}">
        <p14:creationId xmlns:p14="http://schemas.microsoft.com/office/powerpoint/2010/main" val="125654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An AVL tree is a 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binary search tree </a:t>
            </a:r>
            <a:r>
              <a:rPr lang="en-US" altLang="zh-CN" dirty="0">
                <a:ea typeface="宋体" pitchFamily="2" charset="-122"/>
              </a:rPr>
              <a:t>in which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for 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every node </a:t>
            </a:r>
            <a:r>
              <a:rPr lang="en-US" altLang="zh-CN" dirty="0">
                <a:ea typeface="宋体" pitchFamily="2" charset="-122"/>
              </a:rPr>
              <a:t>in the tree, the height of the left and right </a:t>
            </a:r>
            <a:r>
              <a:rPr lang="en-US" altLang="zh-CN" dirty="0" err="1">
                <a:ea typeface="宋体" pitchFamily="2" charset="-122"/>
              </a:rPr>
              <a:t>subtrees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differ by at most 1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r>
              <a:rPr lang="en-US" altLang="zh-CN" dirty="0">
                <a:ea typeface="宋体" pitchFamily="2" charset="-122"/>
              </a:rPr>
              <a:t>Height of </a:t>
            </a:r>
            <a:r>
              <a:rPr lang="en-US" altLang="zh-CN" dirty="0" err="1">
                <a:ea typeface="宋体" pitchFamily="2" charset="-122"/>
              </a:rPr>
              <a:t>subtree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Number of edges to the deepest leaf</a:t>
            </a:r>
          </a:p>
          <a:p>
            <a:r>
              <a:rPr lang="en-US" altLang="zh-CN" dirty="0">
                <a:ea typeface="宋体" pitchFamily="2" charset="-122"/>
              </a:rPr>
              <a:t>Height of an empty </a:t>
            </a:r>
            <a:r>
              <a:rPr lang="en-US" altLang="zh-CN" dirty="0" err="1">
                <a:ea typeface="宋体" pitchFamily="2" charset="-122"/>
              </a:rPr>
              <a:t>subtree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-1</a:t>
            </a:r>
            <a:endParaRPr lang="en-US" altLang="zh-CN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19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060" y="5105400"/>
            <a:ext cx="1884039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An AVL Tree</a:t>
            </a:r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F441345E-A164-463F-9FF6-C892C51F4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936" y="20955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6E5CB4-615E-4833-ACD5-F7D2E0C17E25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1485900" y="2476500"/>
            <a:ext cx="437536" cy="2081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13">
            <a:extLst>
              <a:ext uri="{FF2B5EF4-FFF2-40B4-BE49-F238E27FC236}">
                <a16:creationId xmlns:a16="http://schemas.microsoft.com/office/drawing/2014/main" id="{9BECA266-7D45-4231-9A73-4CFDB9552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684696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2DAEC6-0D44-482D-B714-EB1778C2074C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1923436" y="2476500"/>
            <a:ext cx="467402" cy="2081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A7794B4-2596-44CA-AF49-0A693BDB8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0338" y="2684696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D05BBE-ABDE-4AE6-910C-169A056F5289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1181100" y="3065696"/>
            <a:ext cx="304800" cy="48716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13">
            <a:extLst>
              <a:ext uri="{FF2B5EF4-FFF2-40B4-BE49-F238E27FC236}">
                <a16:creationId xmlns:a16="http://schemas.microsoft.com/office/drawing/2014/main" id="{F3169C02-7949-42AC-B1C3-EB2656935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552858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B58929-2EB8-4A66-B262-378D26407D3C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>
            <a:off x="1485900" y="3065696"/>
            <a:ext cx="304800" cy="48716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B8EBFB3-2574-49BE-AA51-528635EB7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552858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C42CEF-FC03-430D-B203-6B60DBDFF9D9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 flipH="1">
            <a:off x="1535499" y="3933858"/>
            <a:ext cx="255201" cy="49848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34C0279-686B-47A0-944B-F5BBA228D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999" y="4432343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B58929-2EB8-4A66-B262-378D26407D3C}"/>
              </a:ext>
            </a:extLst>
          </p:cNvPr>
          <p:cNvCxnSpPr>
            <a:cxnSpLocks/>
            <a:stCxn id="8" idx="4"/>
            <a:endCxn id="16" idx="0"/>
          </p:cNvCxnSpPr>
          <p:nvPr/>
        </p:nvCxnSpPr>
        <p:spPr>
          <a:xfrm>
            <a:off x="2390838" y="3065696"/>
            <a:ext cx="325761" cy="44906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B8EBFB3-2574-49BE-AA51-528635EB7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6099" y="3514758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58929-2EB8-4A66-B262-378D26407D3C}"/>
              </a:ext>
            </a:extLst>
          </p:cNvPr>
          <p:cNvCxnSpPr>
            <a:cxnSpLocks/>
            <a:stCxn id="12" idx="4"/>
            <a:endCxn id="19" idx="0"/>
          </p:cNvCxnSpPr>
          <p:nvPr/>
        </p:nvCxnSpPr>
        <p:spPr>
          <a:xfrm>
            <a:off x="1790700" y="3933858"/>
            <a:ext cx="316299" cy="49848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5B8EBFB3-2574-49BE-AA51-528635EB7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499" y="4432343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3634821" y="5049604"/>
            <a:ext cx="2091678" cy="8177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itchFamily="34" charset="0"/>
              <a:buNone/>
            </a:pPr>
            <a:r>
              <a:rPr lang="en-US" sz="2400" dirty="0"/>
              <a:t>Not An AVL Tree</a:t>
            </a:r>
            <a:br>
              <a:rPr lang="en-US" sz="2400" dirty="0"/>
            </a:br>
            <a:r>
              <a:rPr lang="en-US" sz="2400" b="1" dirty="0">
                <a:solidFill>
                  <a:schemeClr val="accent4"/>
                </a:solidFill>
              </a:rPr>
              <a:t>WHY?</a:t>
            </a:r>
          </a:p>
        </p:txBody>
      </p:sp>
      <p:sp>
        <p:nvSpPr>
          <p:cNvPr id="22" name="Oval 13">
            <a:extLst>
              <a:ext uri="{FF2B5EF4-FFF2-40B4-BE49-F238E27FC236}">
                <a16:creationId xmlns:a16="http://schemas.microsoft.com/office/drawing/2014/main" id="{F441345E-A164-463F-9FF6-C892C51F4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697" y="2039704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66E5CB4-615E-4833-ACD5-F7D2E0C17E25}"/>
              </a:ext>
            </a:extLst>
          </p:cNvPr>
          <p:cNvCxnSpPr>
            <a:cxnSpLocks/>
            <a:stCxn id="22" idx="4"/>
            <a:endCxn id="24" idx="0"/>
          </p:cNvCxnSpPr>
          <p:nvPr/>
        </p:nvCxnSpPr>
        <p:spPr>
          <a:xfrm flipH="1">
            <a:off x="4097661" y="2420704"/>
            <a:ext cx="437536" cy="2081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3">
            <a:extLst>
              <a:ext uri="{FF2B5EF4-FFF2-40B4-BE49-F238E27FC236}">
                <a16:creationId xmlns:a16="http://schemas.microsoft.com/office/drawing/2014/main" id="{9BECA266-7D45-4231-9A73-4CFDB9552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7161" y="26289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2DAEC6-0D44-482D-B714-EB1778C2074C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>
            <a:off x="4535197" y="2420704"/>
            <a:ext cx="467402" cy="2081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A7794B4-2596-44CA-AF49-0A693BDB8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2099" y="26289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9D05BBE-ABDE-4AE6-910C-169A056F5289}"/>
              </a:ext>
            </a:extLst>
          </p:cNvPr>
          <p:cNvCxnSpPr>
            <a:cxnSpLocks/>
            <a:stCxn id="24" idx="4"/>
            <a:endCxn id="28" idx="0"/>
          </p:cNvCxnSpPr>
          <p:nvPr/>
        </p:nvCxnSpPr>
        <p:spPr>
          <a:xfrm flipH="1">
            <a:off x="3792861" y="3009900"/>
            <a:ext cx="304800" cy="48716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3">
            <a:extLst>
              <a:ext uri="{FF2B5EF4-FFF2-40B4-BE49-F238E27FC236}">
                <a16:creationId xmlns:a16="http://schemas.microsoft.com/office/drawing/2014/main" id="{F3169C02-7949-42AC-B1C3-EB2656935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361" y="3497062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B58929-2EB8-4A66-B262-378D26407D3C}"/>
              </a:ext>
            </a:extLst>
          </p:cNvPr>
          <p:cNvCxnSpPr>
            <a:cxnSpLocks/>
            <a:stCxn id="24" idx="4"/>
            <a:endCxn id="30" idx="0"/>
          </p:cNvCxnSpPr>
          <p:nvPr/>
        </p:nvCxnSpPr>
        <p:spPr>
          <a:xfrm>
            <a:off x="4097661" y="3009900"/>
            <a:ext cx="304800" cy="48716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5B8EBFB3-2574-49BE-AA51-528635EB7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961" y="3497062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C42CEF-FC03-430D-B203-6B60DBDFF9D9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 flipH="1">
            <a:off x="4147260" y="3878062"/>
            <a:ext cx="255201" cy="49848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334C0279-686B-47A0-944B-F5BBA228D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760" y="4376547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6B58929-2EB8-4A66-B262-378D26407D3C}"/>
              </a:ext>
            </a:extLst>
          </p:cNvPr>
          <p:cNvCxnSpPr>
            <a:cxnSpLocks/>
            <a:stCxn id="26" idx="4"/>
            <a:endCxn id="34" idx="0"/>
          </p:cNvCxnSpPr>
          <p:nvPr/>
        </p:nvCxnSpPr>
        <p:spPr>
          <a:xfrm>
            <a:off x="5002599" y="3009900"/>
            <a:ext cx="325761" cy="44906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B8EBFB3-2574-49BE-AA51-528635EB7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860" y="3458962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6280860" y="5049604"/>
            <a:ext cx="2091678" cy="8177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itchFamily="34" charset="0"/>
              <a:buNone/>
            </a:pPr>
            <a:r>
              <a:rPr lang="en-US" sz="2400" dirty="0"/>
              <a:t>Not An AVL Tree</a:t>
            </a:r>
            <a:br>
              <a:rPr lang="en-US" sz="2400" dirty="0"/>
            </a:br>
            <a:r>
              <a:rPr lang="en-US" sz="2400" b="1" dirty="0">
                <a:solidFill>
                  <a:schemeClr val="accent4"/>
                </a:solidFill>
              </a:rPr>
              <a:t>WHY?</a:t>
            </a:r>
          </a:p>
        </p:txBody>
      </p:sp>
      <p:sp>
        <p:nvSpPr>
          <p:cNvPr id="38" name="Oval 13">
            <a:extLst>
              <a:ext uri="{FF2B5EF4-FFF2-40B4-BE49-F238E27FC236}">
                <a16:creationId xmlns:a16="http://schemas.microsoft.com/office/drawing/2014/main" id="{F441345E-A164-463F-9FF6-C892C51F4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0736" y="2039704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66E5CB4-615E-4833-ACD5-F7D2E0C17E25}"/>
              </a:ext>
            </a:extLst>
          </p:cNvPr>
          <p:cNvCxnSpPr>
            <a:cxnSpLocks/>
            <a:stCxn id="38" idx="4"/>
            <a:endCxn id="40" idx="0"/>
          </p:cNvCxnSpPr>
          <p:nvPr/>
        </p:nvCxnSpPr>
        <p:spPr>
          <a:xfrm flipH="1">
            <a:off x="6743700" y="2420704"/>
            <a:ext cx="437536" cy="2081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13">
            <a:extLst>
              <a:ext uri="{FF2B5EF4-FFF2-40B4-BE49-F238E27FC236}">
                <a16:creationId xmlns:a16="http://schemas.microsoft.com/office/drawing/2014/main" id="{9BECA266-7D45-4231-9A73-4CFDB9552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6289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82DAEC6-0D44-482D-B714-EB1778C2074C}"/>
              </a:ext>
            </a:extLst>
          </p:cNvPr>
          <p:cNvCxnSpPr>
            <a:cxnSpLocks/>
            <a:stCxn id="38" idx="4"/>
            <a:endCxn id="42" idx="0"/>
          </p:cNvCxnSpPr>
          <p:nvPr/>
        </p:nvCxnSpPr>
        <p:spPr>
          <a:xfrm>
            <a:off x="7181236" y="2420704"/>
            <a:ext cx="467402" cy="2081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7794B4-2596-44CA-AF49-0A693BDB8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138" y="26289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9D05BBE-ABDE-4AE6-910C-169A056F5289}"/>
              </a:ext>
            </a:extLst>
          </p:cNvPr>
          <p:cNvCxnSpPr>
            <a:cxnSpLocks/>
            <a:stCxn id="40" idx="4"/>
            <a:endCxn id="44" idx="0"/>
          </p:cNvCxnSpPr>
          <p:nvPr/>
        </p:nvCxnSpPr>
        <p:spPr>
          <a:xfrm flipH="1">
            <a:off x="6438900" y="3009900"/>
            <a:ext cx="304800" cy="48716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13">
            <a:extLst>
              <a:ext uri="{FF2B5EF4-FFF2-40B4-BE49-F238E27FC236}">
                <a16:creationId xmlns:a16="http://schemas.microsoft.com/office/drawing/2014/main" id="{F3169C02-7949-42AC-B1C3-EB2656935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497062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6B58929-2EB8-4A66-B262-378D26407D3C}"/>
              </a:ext>
            </a:extLst>
          </p:cNvPr>
          <p:cNvCxnSpPr>
            <a:cxnSpLocks/>
            <a:stCxn id="40" idx="4"/>
            <a:endCxn id="46" idx="0"/>
          </p:cNvCxnSpPr>
          <p:nvPr/>
        </p:nvCxnSpPr>
        <p:spPr>
          <a:xfrm>
            <a:off x="6743700" y="3009900"/>
            <a:ext cx="304800" cy="48716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5B8EBFB3-2574-49BE-AA51-528635EB7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497062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BC42CEF-FC03-430D-B203-6B60DBDFF9D9}"/>
              </a:ext>
            </a:extLst>
          </p:cNvPr>
          <p:cNvCxnSpPr>
            <a:cxnSpLocks/>
            <a:stCxn id="46" idx="4"/>
            <a:endCxn id="48" idx="0"/>
          </p:cNvCxnSpPr>
          <p:nvPr/>
        </p:nvCxnSpPr>
        <p:spPr>
          <a:xfrm flipH="1">
            <a:off x="6793299" y="3878062"/>
            <a:ext cx="255201" cy="49848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334C0279-686B-47A0-944B-F5BBA228D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2799" y="4376547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3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4" grpId="0" animBg="1"/>
      <p:bldP spid="26" grpId="0" animBg="1"/>
      <p:bldP spid="28" grpId="0" animBg="1"/>
      <p:bldP spid="30" grpId="0" animBg="1"/>
      <p:bldP spid="32" grpId="0" animBg="1"/>
      <p:bldP spid="34" grpId="0" animBg="1"/>
      <p:bldP spid="37" grpId="0"/>
      <p:bldP spid="38" grpId="0" animBg="1"/>
      <p:bldP spid="40" grpId="0" animBg="1"/>
      <p:bldP spid="42" grpId="0" animBg="1"/>
      <p:bldP spid="44" grpId="0" animBg="1"/>
      <p:bldP spid="46" grpId="0" animBg="1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Isosceles Triangle 47"/>
          <p:cNvSpPr/>
          <p:nvPr/>
        </p:nvSpPr>
        <p:spPr>
          <a:xfrm>
            <a:off x="5824151" y="3695700"/>
            <a:ext cx="1852998" cy="2126278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  <a:p>
            <a:pPr algn="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898288" y="5421868"/>
            <a:ext cx="4683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49" name="Isosceles Triangle 48"/>
          <p:cNvSpPr/>
          <p:nvPr/>
        </p:nvSpPr>
        <p:spPr>
          <a:xfrm>
            <a:off x="7432589" y="3665838"/>
            <a:ext cx="1219201" cy="1546540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of an AVL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>
            <a:normAutofit/>
          </a:bodyPr>
          <a:lstStyle/>
          <a:p>
            <a:r>
              <a:rPr lang="en-US" sz="2800" dirty="0"/>
              <a:t>To analyze the relation between </a:t>
            </a:r>
            <a:r>
              <a:rPr lang="en-US" sz="2800" dirty="0">
                <a:solidFill>
                  <a:schemeClr val="accent4"/>
                </a:solidFill>
              </a:rPr>
              <a:t>tree height </a:t>
            </a:r>
            <a:r>
              <a:rPr lang="en-US" sz="2800" dirty="0"/>
              <a:t>and the </a:t>
            </a:r>
            <a:r>
              <a:rPr lang="en-US" sz="2800" dirty="0">
                <a:solidFill>
                  <a:schemeClr val="accent4"/>
                </a:solidFill>
              </a:rPr>
              <a:t>number of nodes </a:t>
            </a:r>
            <a:r>
              <a:rPr lang="en-US" sz="2800" dirty="0"/>
              <a:t>in a tree, we list the </a:t>
            </a:r>
            <a:r>
              <a:rPr lang="en-US" sz="2800" dirty="0">
                <a:solidFill>
                  <a:schemeClr val="accent4"/>
                </a:solidFill>
              </a:rPr>
              <a:t>minimum AVL trees </a:t>
            </a:r>
            <a:r>
              <a:rPr lang="en-US" sz="2800" dirty="0"/>
              <a:t>of all heights</a:t>
            </a:r>
          </a:p>
        </p:txBody>
      </p:sp>
      <p:sp>
        <p:nvSpPr>
          <p:cNvPr id="5" name="Oval 13">
            <a:extLst>
              <a:ext uri="{FF2B5EF4-FFF2-40B4-BE49-F238E27FC236}">
                <a16:creationId xmlns:a16="http://schemas.microsoft.com/office/drawing/2014/main" id="{F441345E-A164-463F-9FF6-C892C51F4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471" y="35814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13">
            <a:extLst>
              <a:ext uri="{FF2B5EF4-FFF2-40B4-BE49-F238E27FC236}">
                <a16:creationId xmlns:a16="http://schemas.microsoft.com/office/drawing/2014/main" id="{F441345E-A164-463F-9FF6-C892C51F4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7229" y="35814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6E5CB4-615E-4833-ACD5-F7D2E0C17E25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2789129" y="3962400"/>
            <a:ext cx="228600" cy="2286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13">
            <a:extLst>
              <a:ext uri="{FF2B5EF4-FFF2-40B4-BE49-F238E27FC236}">
                <a16:creationId xmlns:a16="http://schemas.microsoft.com/office/drawing/2014/main" id="{9BECA266-7D45-4231-9A73-4CFDB9552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629" y="41910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id="{F441345E-A164-463F-9FF6-C892C51F4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1910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6E5CB4-615E-4833-ACD5-F7D2E0C17E25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4381500" y="4572000"/>
            <a:ext cx="228600" cy="2286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3">
            <a:extLst>
              <a:ext uri="{FF2B5EF4-FFF2-40B4-BE49-F238E27FC236}">
                <a16:creationId xmlns:a16="http://schemas.microsoft.com/office/drawing/2014/main" id="{9BECA266-7D45-4231-9A73-4CFDB9552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006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13">
            <a:extLst>
              <a:ext uri="{FF2B5EF4-FFF2-40B4-BE49-F238E27FC236}">
                <a16:creationId xmlns:a16="http://schemas.microsoft.com/office/drawing/2014/main" id="{F441345E-A164-463F-9FF6-C892C51F4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5814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6E5CB4-615E-4833-ACD5-F7D2E0C17E25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>
            <a:off x="4914900" y="3962400"/>
            <a:ext cx="304800" cy="2286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3">
            <a:extLst>
              <a:ext uri="{FF2B5EF4-FFF2-40B4-BE49-F238E27FC236}">
                <a16:creationId xmlns:a16="http://schemas.microsoft.com/office/drawing/2014/main" id="{9BECA266-7D45-4231-9A73-4CFDB9552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6E5CB4-615E-4833-ACD5-F7D2E0C17E25}"/>
              </a:ext>
            </a:extLst>
          </p:cNvPr>
          <p:cNvCxnSpPr>
            <a:cxnSpLocks/>
            <a:stCxn id="13" idx="4"/>
            <a:endCxn id="10" idx="0"/>
          </p:cNvCxnSpPr>
          <p:nvPr/>
        </p:nvCxnSpPr>
        <p:spPr>
          <a:xfrm flipH="1">
            <a:off x="4610100" y="3962400"/>
            <a:ext cx="304800" cy="2286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13">
            <a:extLst>
              <a:ext uri="{FF2B5EF4-FFF2-40B4-BE49-F238E27FC236}">
                <a16:creationId xmlns:a16="http://schemas.microsoft.com/office/drawing/2014/main" id="{F441345E-A164-463F-9FF6-C892C51F4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8006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6E5CB4-615E-4833-ACD5-F7D2E0C17E25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 flipH="1">
            <a:off x="6210300" y="5181600"/>
            <a:ext cx="228600" cy="2286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13">
            <a:extLst>
              <a:ext uri="{FF2B5EF4-FFF2-40B4-BE49-F238E27FC236}">
                <a16:creationId xmlns:a16="http://schemas.microsoft.com/office/drawing/2014/main" id="{9BECA266-7D45-4231-9A73-4CFDB9552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4102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13">
            <a:extLst>
              <a:ext uri="{FF2B5EF4-FFF2-40B4-BE49-F238E27FC236}">
                <a16:creationId xmlns:a16="http://schemas.microsoft.com/office/drawing/2014/main" id="{F441345E-A164-463F-9FF6-C892C51F4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1910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66E5CB4-615E-4833-ACD5-F7D2E0C17E25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>
            <a:off x="6743700" y="4572000"/>
            <a:ext cx="304800" cy="2286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3">
            <a:extLst>
              <a:ext uri="{FF2B5EF4-FFF2-40B4-BE49-F238E27FC236}">
                <a16:creationId xmlns:a16="http://schemas.microsoft.com/office/drawing/2014/main" id="{9BECA266-7D45-4231-9A73-4CFDB9552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8006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6E5CB4-615E-4833-ACD5-F7D2E0C17E25}"/>
              </a:ext>
            </a:extLst>
          </p:cNvPr>
          <p:cNvCxnSpPr>
            <a:cxnSpLocks/>
            <a:stCxn id="30" idx="4"/>
            <a:endCxn id="27" idx="0"/>
          </p:cNvCxnSpPr>
          <p:nvPr/>
        </p:nvCxnSpPr>
        <p:spPr>
          <a:xfrm flipH="1">
            <a:off x="6438900" y="4572000"/>
            <a:ext cx="304800" cy="2286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13">
            <a:extLst>
              <a:ext uri="{FF2B5EF4-FFF2-40B4-BE49-F238E27FC236}">
                <a16:creationId xmlns:a16="http://schemas.microsoft.com/office/drawing/2014/main" id="{F441345E-A164-463F-9FF6-C892C51F4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2670" y="41910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66E5CB4-615E-4833-ACD5-F7D2E0C17E25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>
          <a:xfrm flipH="1">
            <a:off x="7764570" y="4572000"/>
            <a:ext cx="228600" cy="2286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13">
            <a:extLst>
              <a:ext uri="{FF2B5EF4-FFF2-40B4-BE49-F238E27FC236}">
                <a16:creationId xmlns:a16="http://schemas.microsoft.com/office/drawing/2014/main" id="{9BECA266-7D45-4231-9A73-4CFDB9552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4070" y="48006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Oval 13">
            <a:extLst>
              <a:ext uri="{FF2B5EF4-FFF2-40B4-BE49-F238E27FC236}">
                <a16:creationId xmlns:a16="http://schemas.microsoft.com/office/drawing/2014/main" id="{F441345E-A164-463F-9FF6-C892C51F4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629" y="35814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66E5CB4-615E-4833-ACD5-F7D2E0C17E25}"/>
              </a:ext>
            </a:extLst>
          </p:cNvPr>
          <p:cNvCxnSpPr>
            <a:cxnSpLocks/>
            <a:stCxn id="37" idx="4"/>
            <a:endCxn id="34" idx="0"/>
          </p:cNvCxnSpPr>
          <p:nvPr/>
        </p:nvCxnSpPr>
        <p:spPr>
          <a:xfrm>
            <a:off x="7361129" y="3962400"/>
            <a:ext cx="632041" cy="2286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66E5CB4-615E-4833-ACD5-F7D2E0C17E25}"/>
              </a:ext>
            </a:extLst>
          </p:cNvPr>
          <p:cNvCxnSpPr>
            <a:cxnSpLocks/>
            <a:stCxn id="37" idx="4"/>
            <a:endCxn id="30" idx="0"/>
          </p:cNvCxnSpPr>
          <p:nvPr/>
        </p:nvCxnSpPr>
        <p:spPr>
          <a:xfrm flipH="1">
            <a:off x="6743700" y="3962400"/>
            <a:ext cx="617429" cy="2286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/>
          <p:cNvSpPr txBox="1">
            <a:spLocks/>
          </p:cNvSpPr>
          <p:nvPr/>
        </p:nvSpPr>
        <p:spPr>
          <a:xfrm>
            <a:off x="1074629" y="3148731"/>
            <a:ext cx="982771" cy="585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</a:t>
            </a:r>
            <a:r>
              <a:rPr lang="en-US" sz="2000" baseline="-25000" dirty="0"/>
              <a:t>0</a:t>
            </a:r>
            <a:r>
              <a:rPr lang="en-US" sz="2000" dirty="0"/>
              <a:t>=1</a:t>
            </a: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2598629" y="3156039"/>
            <a:ext cx="982771" cy="585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</a:t>
            </a:r>
            <a:r>
              <a:rPr lang="en-US" sz="2000" baseline="-25000" dirty="0"/>
              <a:t>1</a:t>
            </a:r>
            <a:r>
              <a:rPr lang="en-US" sz="2000" dirty="0"/>
              <a:t>=2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4495800" y="3148730"/>
            <a:ext cx="982771" cy="585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</a:t>
            </a:r>
            <a:r>
              <a:rPr lang="en-US" sz="2000" baseline="-25000" dirty="0"/>
              <a:t>2</a:t>
            </a:r>
            <a:r>
              <a:rPr lang="en-US" sz="2000" dirty="0"/>
              <a:t>=4</a:t>
            </a: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6934200" y="3148729"/>
            <a:ext cx="982771" cy="585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</a:t>
            </a:r>
            <a:r>
              <a:rPr lang="en-US" sz="2000" baseline="-25000" dirty="0"/>
              <a:t>3</a:t>
            </a:r>
            <a:r>
              <a:rPr lang="en-US" sz="2000" dirty="0"/>
              <a:t>=7</a:t>
            </a: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1569929" y="5943600"/>
            <a:ext cx="6126271" cy="585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Relation: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N</a:t>
            </a:r>
            <a:r>
              <a:rPr lang="en-US" b="1" baseline="-25000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h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=1+N</a:t>
            </a:r>
            <a:r>
              <a:rPr lang="en-US" b="1" baseline="-250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h-1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+N</a:t>
            </a:r>
            <a:r>
              <a:rPr lang="en-US" b="1" baseline="-250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h-2</a:t>
            </a:r>
            <a:endParaRPr 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011753" y="4851398"/>
            <a:ext cx="425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val="301063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1" grpId="0"/>
      <p:bldP spid="49" grpId="0" animBg="1"/>
      <p:bldP spid="5" grpId="0" animBg="1"/>
      <p:bldP spid="6" grpId="0" animBg="1"/>
      <p:bldP spid="8" grpId="0" animBg="1"/>
      <p:bldP spid="10" grpId="0" animBg="1"/>
      <p:bldP spid="12" grpId="0" animBg="1"/>
      <p:bldP spid="13" grpId="0" animBg="1"/>
      <p:bldP spid="15" grpId="0" animBg="1"/>
      <p:bldP spid="27" grpId="0" animBg="1"/>
      <p:bldP spid="29" grpId="0" animBg="1"/>
      <p:bldP spid="30" grpId="0" animBg="1"/>
      <p:bldP spid="32" grpId="0" animBg="1"/>
      <p:bldP spid="34" grpId="0" animBg="1"/>
      <p:bldP spid="36" grpId="0" animBg="1"/>
      <p:bldP spid="37" grpId="0" animBg="1"/>
      <p:bldP spid="43" grpId="0"/>
      <p:bldP spid="44" grpId="0"/>
      <p:bldP spid="45" grpId="0"/>
      <p:bldP spid="46" grpId="0"/>
      <p:bldP spid="47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of an AVL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can be proved that the height of an AVL tree is </a:t>
            </a:r>
            <a:r>
              <a:rPr lang="en-US" dirty="0">
                <a:solidFill>
                  <a:schemeClr val="accent4"/>
                </a:solidFill>
              </a:rPr>
              <a:t>O(log(n))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HOW?</a:t>
            </a:r>
          </a:p>
          <a:p>
            <a:r>
              <a:rPr lang="en-US" dirty="0"/>
              <a:t>Further, an AVL tree is a </a:t>
            </a:r>
            <a:r>
              <a:rPr lang="en-US" dirty="0">
                <a:solidFill>
                  <a:schemeClr val="accent4"/>
                </a:solidFill>
              </a:rPr>
              <a:t>BST</a:t>
            </a:r>
          </a:p>
          <a:p>
            <a:r>
              <a:rPr lang="en-US" dirty="0"/>
              <a:t>Therefore, all the operations on an AVL tree take </a:t>
            </a:r>
            <a:r>
              <a:rPr lang="en-US" dirty="0">
                <a:solidFill>
                  <a:schemeClr val="accent4"/>
                </a:solidFill>
              </a:rPr>
              <a:t>O(log(n)) </a:t>
            </a:r>
            <a:r>
              <a:rPr lang="en-US" dirty="0"/>
              <a:t>time</a:t>
            </a:r>
          </a:p>
          <a:p>
            <a:r>
              <a:rPr lang="en-US" dirty="0"/>
              <a:t>The AVL tree property must be maintained on each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insert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75477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39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>
                <a:ea typeface="宋体" pitchFamily="2" charset="-122"/>
              </a:rPr>
              <a:t>Basically follows insertion strategy of BST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But may cause violation of AVL tree property</a:t>
            </a:r>
          </a:p>
          <a:p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Restore the destroyed balance </a:t>
            </a:r>
            <a:r>
              <a:rPr lang="en-US" altLang="zh-CN" dirty="0">
                <a:ea typeface="宋体" pitchFamily="2" charset="-122"/>
              </a:rPr>
              <a:t>if needed</a:t>
            </a:r>
          </a:p>
          <a:p>
            <a:pPr lvl="1"/>
            <a:endParaRPr lang="zh-CN" altLang="en-US" dirty="0">
              <a:ea typeface="宋体" pitchFamily="2" charset="-122"/>
            </a:endParaRPr>
          </a:p>
          <a:p>
            <a:endParaRPr lang="en-US" dirty="0"/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F441345E-A164-463F-9FF6-C892C51F4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839" y="28956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6E5CB4-615E-4833-ACD5-F7D2E0C17E25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779139" y="3276600"/>
            <a:ext cx="457200" cy="2081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13">
            <a:extLst>
              <a:ext uri="{FF2B5EF4-FFF2-40B4-BE49-F238E27FC236}">
                <a16:creationId xmlns:a16="http://schemas.microsoft.com/office/drawing/2014/main" id="{9BECA266-7D45-4231-9A73-4CFDB9552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39" y="3484796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2DAEC6-0D44-482D-B714-EB1778C2074C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1236339" y="3276600"/>
            <a:ext cx="588639" cy="2081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A7794B4-2596-44CA-AF49-0A693BDB8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78" y="3484796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D05BBE-ABDE-4AE6-910C-169A056F5289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474339" y="3865796"/>
            <a:ext cx="304800" cy="48716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13">
            <a:extLst>
              <a:ext uri="{FF2B5EF4-FFF2-40B4-BE49-F238E27FC236}">
                <a16:creationId xmlns:a16="http://schemas.microsoft.com/office/drawing/2014/main" id="{F3169C02-7949-42AC-B1C3-EB2656935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839" y="4352958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B58929-2EB8-4A66-B262-378D26407D3C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>
            <a:off x="779139" y="3865796"/>
            <a:ext cx="285136" cy="48716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B8EBFB3-2574-49BE-AA51-528635EB7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775" y="4352958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B58929-2EB8-4A66-B262-378D26407D3C}"/>
              </a:ext>
            </a:extLst>
          </p:cNvPr>
          <p:cNvCxnSpPr>
            <a:cxnSpLocks/>
            <a:stCxn id="8" idx="4"/>
            <a:endCxn id="16" idx="0"/>
          </p:cNvCxnSpPr>
          <p:nvPr/>
        </p:nvCxnSpPr>
        <p:spPr>
          <a:xfrm>
            <a:off x="1824978" y="3865796"/>
            <a:ext cx="325761" cy="48716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B8EBFB3-2574-49BE-AA51-528635EB7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0239" y="4352958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07639" y="5819742"/>
            <a:ext cx="2190136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/>
              <a:t>Valid AVL tree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3235975" y="5819742"/>
            <a:ext cx="1400238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/>
              <a:t>Insert 9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 flipH="1">
            <a:off x="4627239" y="2962242"/>
            <a:ext cx="1800532" cy="1290395"/>
          </a:xfrm>
          <a:prstGeom prst="homePlate">
            <a:avLst>
              <a:gd name="adj" fmla="val 28644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Left 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</a:rPr>
              <a:t>subtree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 height: -1</a:t>
            </a:r>
          </a:p>
          <a:p>
            <a:pPr marL="0" indent="0" algn="r">
              <a:buFont typeface="Arial" pitchFamily="34" charset="0"/>
              <a:buNone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Right 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</a:rPr>
              <a:t>subtree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 height: 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9D05BBE-ABDE-4AE6-910C-169A056F5289}"/>
              </a:ext>
            </a:extLst>
          </p:cNvPr>
          <p:cNvCxnSpPr>
            <a:cxnSpLocks/>
            <a:stCxn id="12" idx="4"/>
            <a:endCxn id="52" idx="0"/>
          </p:cNvCxnSpPr>
          <p:nvPr/>
        </p:nvCxnSpPr>
        <p:spPr>
          <a:xfrm flipH="1">
            <a:off x="759475" y="4733958"/>
            <a:ext cx="304800" cy="44764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13">
            <a:extLst>
              <a:ext uri="{FF2B5EF4-FFF2-40B4-BE49-F238E27FC236}">
                <a16:creationId xmlns:a16="http://schemas.microsoft.com/office/drawing/2014/main" id="{F3169C02-7949-42AC-B1C3-EB2656935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75" y="51816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B58929-2EB8-4A66-B262-378D26407D3C}"/>
              </a:ext>
            </a:extLst>
          </p:cNvPr>
          <p:cNvCxnSpPr>
            <a:cxnSpLocks/>
            <a:stCxn id="12" idx="4"/>
            <a:endCxn id="54" idx="0"/>
          </p:cNvCxnSpPr>
          <p:nvPr/>
        </p:nvCxnSpPr>
        <p:spPr>
          <a:xfrm>
            <a:off x="1064275" y="4733958"/>
            <a:ext cx="285136" cy="44764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5B8EBFB3-2574-49BE-AA51-528635EB7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911" y="51816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Oval 13">
            <a:extLst>
              <a:ext uri="{FF2B5EF4-FFF2-40B4-BE49-F238E27FC236}">
                <a16:creationId xmlns:a16="http://schemas.microsoft.com/office/drawing/2014/main" id="{F441345E-A164-463F-9FF6-C892C51F4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639" y="28956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66E5CB4-615E-4833-ACD5-F7D2E0C17E25}"/>
              </a:ext>
            </a:extLst>
          </p:cNvPr>
          <p:cNvCxnSpPr>
            <a:cxnSpLocks/>
            <a:stCxn id="60" idx="4"/>
            <a:endCxn id="62" idx="0"/>
          </p:cNvCxnSpPr>
          <p:nvPr/>
        </p:nvCxnSpPr>
        <p:spPr>
          <a:xfrm flipH="1">
            <a:off x="3369939" y="3276600"/>
            <a:ext cx="457200" cy="2081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13">
            <a:extLst>
              <a:ext uri="{FF2B5EF4-FFF2-40B4-BE49-F238E27FC236}">
                <a16:creationId xmlns:a16="http://schemas.microsoft.com/office/drawing/2014/main" id="{9BECA266-7D45-4231-9A73-4CFDB9552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439" y="3484796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82DAEC6-0D44-482D-B714-EB1778C2074C}"/>
              </a:ext>
            </a:extLst>
          </p:cNvPr>
          <p:cNvCxnSpPr>
            <a:cxnSpLocks/>
            <a:stCxn id="60" idx="4"/>
            <a:endCxn id="64" idx="0"/>
          </p:cNvCxnSpPr>
          <p:nvPr/>
        </p:nvCxnSpPr>
        <p:spPr>
          <a:xfrm>
            <a:off x="3827139" y="3276600"/>
            <a:ext cx="588639" cy="2081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3A7794B4-2596-44CA-AF49-0A693BDB8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278" y="3484796"/>
            <a:ext cx="381000" cy="381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9D05BBE-ABDE-4AE6-910C-169A056F5289}"/>
              </a:ext>
            </a:extLst>
          </p:cNvPr>
          <p:cNvCxnSpPr>
            <a:cxnSpLocks/>
            <a:stCxn id="62" idx="4"/>
            <a:endCxn id="66" idx="0"/>
          </p:cNvCxnSpPr>
          <p:nvPr/>
        </p:nvCxnSpPr>
        <p:spPr>
          <a:xfrm flipH="1">
            <a:off x="3065139" y="3865796"/>
            <a:ext cx="304800" cy="48716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13">
            <a:extLst>
              <a:ext uri="{FF2B5EF4-FFF2-40B4-BE49-F238E27FC236}">
                <a16:creationId xmlns:a16="http://schemas.microsoft.com/office/drawing/2014/main" id="{F3169C02-7949-42AC-B1C3-EB2656935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639" y="4352958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6B58929-2EB8-4A66-B262-378D26407D3C}"/>
              </a:ext>
            </a:extLst>
          </p:cNvPr>
          <p:cNvCxnSpPr>
            <a:cxnSpLocks/>
            <a:stCxn id="62" idx="4"/>
            <a:endCxn id="68" idx="0"/>
          </p:cNvCxnSpPr>
          <p:nvPr/>
        </p:nvCxnSpPr>
        <p:spPr>
          <a:xfrm>
            <a:off x="3369939" y="3865796"/>
            <a:ext cx="285136" cy="48716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5B8EBFB3-2574-49BE-AA51-528635EB7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4575" y="4352958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6B58929-2EB8-4A66-B262-378D26407D3C}"/>
              </a:ext>
            </a:extLst>
          </p:cNvPr>
          <p:cNvCxnSpPr>
            <a:cxnSpLocks/>
            <a:stCxn id="64" idx="4"/>
            <a:endCxn id="70" idx="0"/>
          </p:cNvCxnSpPr>
          <p:nvPr/>
        </p:nvCxnSpPr>
        <p:spPr>
          <a:xfrm>
            <a:off x="4415778" y="3865796"/>
            <a:ext cx="325761" cy="48716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5B8EBFB3-2574-49BE-AA51-528635EB7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1039" y="4352958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9D05BBE-ABDE-4AE6-910C-169A056F5289}"/>
              </a:ext>
            </a:extLst>
          </p:cNvPr>
          <p:cNvCxnSpPr>
            <a:cxnSpLocks/>
            <a:stCxn id="68" idx="4"/>
            <a:endCxn id="72" idx="0"/>
          </p:cNvCxnSpPr>
          <p:nvPr/>
        </p:nvCxnSpPr>
        <p:spPr>
          <a:xfrm flipH="1">
            <a:off x="3350275" y="4733958"/>
            <a:ext cx="304800" cy="44764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13">
            <a:extLst>
              <a:ext uri="{FF2B5EF4-FFF2-40B4-BE49-F238E27FC236}">
                <a16:creationId xmlns:a16="http://schemas.microsoft.com/office/drawing/2014/main" id="{F3169C02-7949-42AC-B1C3-EB2656935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775" y="51816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6B58929-2EB8-4A66-B262-378D26407D3C}"/>
              </a:ext>
            </a:extLst>
          </p:cNvPr>
          <p:cNvCxnSpPr>
            <a:cxnSpLocks/>
            <a:stCxn id="68" idx="4"/>
            <a:endCxn id="74" idx="0"/>
          </p:cNvCxnSpPr>
          <p:nvPr/>
        </p:nvCxnSpPr>
        <p:spPr>
          <a:xfrm>
            <a:off x="3655075" y="4733958"/>
            <a:ext cx="285136" cy="44764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5B8EBFB3-2574-49BE-AA51-528635EB7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9711" y="51816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9D05BBE-ABDE-4AE6-910C-169A056F5289}"/>
              </a:ext>
            </a:extLst>
          </p:cNvPr>
          <p:cNvCxnSpPr>
            <a:cxnSpLocks/>
            <a:stCxn id="70" idx="4"/>
            <a:endCxn id="76" idx="0"/>
          </p:cNvCxnSpPr>
          <p:nvPr/>
        </p:nvCxnSpPr>
        <p:spPr>
          <a:xfrm>
            <a:off x="4741539" y="4733958"/>
            <a:ext cx="381000" cy="447642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13">
            <a:extLst>
              <a:ext uri="{FF2B5EF4-FFF2-40B4-BE49-F238E27FC236}">
                <a16:creationId xmlns:a16="http://schemas.microsoft.com/office/drawing/2014/main" id="{F3169C02-7949-42AC-B1C3-EB2656935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039" y="5181600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9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sp>
        <p:nvSpPr>
          <p:cNvPr id="77" name="Content Placeholder 2"/>
          <p:cNvSpPr txBox="1">
            <a:spLocks/>
          </p:cNvSpPr>
          <p:nvPr/>
        </p:nvSpPr>
        <p:spPr>
          <a:xfrm>
            <a:off x="6629400" y="5781642"/>
            <a:ext cx="20574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400" dirty="0"/>
              <a:t>Restore AVL property</a:t>
            </a:r>
          </a:p>
        </p:txBody>
      </p:sp>
      <p:sp>
        <p:nvSpPr>
          <p:cNvPr id="78" name="Oval 13">
            <a:extLst>
              <a:ext uri="{FF2B5EF4-FFF2-40B4-BE49-F238E27FC236}">
                <a16:creationId xmlns:a16="http://schemas.microsoft.com/office/drawing/2014/main" id="{F441345E-A164-463F-9FF6-C892C51F4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8956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66E5CB4-615E-4833-ACD5-F7D2E0C17E25}"/>
              </a:ext>
            </a:extLst>
          </p:cNvPr>
          <p:cNvCxnSpPr>
            <a:cxnSpLocks/>
            <a:stCxn id="78" idx="4"/>
            <a:endCxn id="80" idx="0"/>
          </p:cNvCxnSpPr>
          <p:nvPr/>
        </p:nvCxnSpPr>
        <p:spPr>
          <a:xfrm flipH="1">
            <a:off x="7124700" y="3276600"/>
            <a:ext cx="457200" cy="2081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13">
            <a:extLst>
              <a:ext uri="{FF2B5EF4-FFF2-40B4-BE49-F238E27FC236}">
                <a16:creationId xmlns:a16="http://schemas.microsoft.com/office/drawing/2014/main" id="{9BECA266-7D45-4231-9A73-4CFDB9552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484796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82DAEC6-0D44-482D-B714-EB1778C2074C}"/>
              </a:ext>
            </a:extLst>
          </p:cNvPr>
          <p:cNvCxnSpPr>
            <a:cxnSpLocks/>
            <a:stCxn id="78" idx="4"/>
            <a:endCxn id="82" idx="0"/>
          </p:cNvCxnSpPr>
          <p:nvPr/>
        </p:nvCxnSpPr>
        <p:spPr>
          <a:xfrm>
            <a:off x="7581900" y="3276600"/>
            <a:ext cx="588639" cy="2081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3A7794B4-2596-44CA-AF49-0A693BDB8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039" y="3484796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9D05BBE-ABDE-4AE6-910C-169A056F5289}"/>
              </a:ext>
            </a:extLst>
          </p:cNvPr>
          <p:cNvCxnSpPr>
            <a:cxnSpLocks/>
            <a:stCxn id="80" idx="4"/>
            <a:endCxn id="84" idx="0"/>
          </p:cNvCxnSpPr>
          <p:nvPr/>
        </p:nvCxnSpPr>
        <p:spPr>
          <a:xfrm flipH="1">
            <a:off x="6819900" y="3865796"/>
            <a:ext cx="304800" cy="48716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13">
            <a:extLst>
              <a:ext uri="{FF2B5EF4-FFF2-40B4-BE49-F238E27FC236}">
                <a16:creationId xmlns:a16="http://schemas.microsoft.com/office/drawing/2014/main" id="{F3169C02-7949-42AC-B1C3-EB2656935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352958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6B58929-2EB8-4A66-B262-378D26407D3C}"/>
              </a:ext>
            </a:extLst>
          </p:cNvPr>
          <p:cNvCxnSpPr>
            <a:cxnSpLocks/>
            <a:stCxn id="80" idx="4"/>
            <a:endCxn id="86" idx="0"/>
          </p:cNvCxnSpPr>
          <p:nvPr/>
        </p:nvCxnSpPr>
        <p:spPr>
          <a:xfrm>
            <a:off x="7124700" y="3865796"/>
            <a:ext cx="285136" cy="48716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5B8EBFB3-2574-49BE-AA51-528635EB7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336" y="4352958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6B58929-2EB8-4A66-B262-378D26407D3C}"/>
              </a:ext>
            </a:extLst>
          </p:cNvPr>
          <p:cNvCxnSpPr>
            <a:cxnSpLocks/>
            <a:stCxn id="82" idx="4"/>
            <a:endCxn id="88" idx="0"/>
          </p:cNvCxnSpPr>
          <p:nvPr/>
        </p:nvCxnSpPr>
        <p:spPr>
          <a:xfrm>
            <a:off x="8170539" y="3865796"/>
            <a:ext cx="304800" cy="48716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5B8EBFB3-2574-49BE-AA51-528635EB7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4839" y="4352958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9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9D05BBE-ABDE-4AE6-910C-169A056F5289}"/>
              </a:ext>
            </a:extLst>
          </p:cNvPr>
          <p:cNvCxnSpPr>
            <a:cxnSpLocks/>
            <a:stCxn id="86" idx="4"/>
            <a:endCxn id="90" idx="0"/>
          </p:cNvCxnSpPr>
          <p:nvPr/>
        </p:nvCxnSpPr>
        <p:spPr>
          <a:xfrm flipH="1">
            <a:off x="7105036" y="4733958"/>
            <a:ext cx="304800" cy="44764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13">
            <a:extLst>
              <a:ext uri="{FF2B5EF4-FFF2-40B4-BE49-F238E27FC236}">
                <a16:creationId xmlns:a16="http://schemas.microsoft.com/office/drawing/2014/main" id="{F3169C02-7949-42AC-B1C3-EB2656935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4536" y="51816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6B58929-2EB8-4A66-B262-378D26407D3C}"/>
              </a:ext>
            </a:extLst>
          </p:cNvPr>
          <p:cNvCxnSpPr>
            <a:cxnSpLocks/>
            <a:stCxn id="86" idx="4"/>
            <a:endCxn id="92" idx="0"/>
          </p:cNvCxnSpPr>
          <p:nvPr/>
        </p:nvCxnSpPr>
        <p:spPr>
          <a:xfrm>
            <a:off x="7409836" y="4733958"/>
            <a:ext cx="285136" cy="44764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5B8EBFB3-2574-49BE-AA51-528635EB7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472" y="51816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9D05BBE-ABDE-4AE6-910C-169A056F5289}"/>
              </a:ext>
            </a:extLst>
          </p:cNvPr>
          <p:cNvCxnSpPr>
            <a:cxnSpLocks/>
            <a:stCxn id="82" idx="4"/>
            <a:endCxn id="94" idx="0"/>
          </p:cNvCxnSpPr>
          <p:nvPr/>
        </p:nvCxnSpPr>
        <p:spPr>
          <a:xfrm flipH="1">
            <a:off x="7865739" y="3865796"/>
            <a:ext cx="304800" cy="477604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13">
            <a:extLst>
              <a:ext uri="{FF2B5EF4-FFF2-40B4-BE49-F238E27FC236}">
                <a16:creationId xmlns:a16="http://schemas.microsoft.com/office/drawing/2014/main" id="{F3169C02-7949-42AC-B1C3-EB2656935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239" y="4343400"/>
            <a:ext cx="381000" cy="381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5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12" grpId="0" animBg="1"/>
      <p:bldP spid="16" grpId="0" animBg="1"/>
      <p:bldP spid="19" grpId="0"/>
      <p:bldP spid="35" grpId="0"/>
      <p:bldP spid="50" grpId="0" animBg="1"/>
      <p:bldP spid="52" grpId="0" animBg="1"/>
      <p:bldP spid="54" grpId="0" animBg="1"/>
      <p:bldP spid="60" grpId="0" animBg="1"/>
      <p:bldP spid="62" grpId="0" animBg="1"/>
      <p:bldP spid="64" grpId="0" animBg="1"/>
      <p:bldP spid="66" grpId="0" animBg="1"/>
      <p:bldP spid="68" grpId="0" animBg="1"/>
      <p:bldP spid="70" grpId="0" animBg="1"/>
      <p:bldP spid="72" grpId="0" animBg="1"/>
      <p:bldP spid="74" grpId="0" animBg="1"/>
      <p:bldP spid="76" grpId="0" animBg="1"/>
      <p:bldP spid="77" grpId="0"/>
      <p:bldP spid="78" grpId="0" animBg="1"/>
      <p:bldP spid="80" grpId="0" animBg="1"/>
      <p:bldP spid="82" grpId="0" animBg="1"/>
      <p:bldP spid="84" grpId="0" animBg="1"/>
      <p:bldP spid="86" grpId="0" animBg="1"/>
      <p:bldP spid="88" grpId="0" animBg="1"/>
      <p:bldP spid="90" grpId="0" animBg="1"/>
      <p:bldP spid="92" grpId="0" animBg="1"/>
      <p:bldP spid="9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ea typeface="宋体" pitchFamily="2" charset="-122"/>
              </a:rPr>
              <a:t>After an insertion, only nodes that are on the path </a:t>
            </a:r>
            <a:r>
              <a:rPr lang="en-US" altLang="zh-CN" sz="2400" dirty="0">
                <a:solidFill>
                  <a:schemeClr val="accent4"/>
                </a:solidFill>
                <a:ea typeface="宋体" pitchFamily="2" charset="-122"/>
              </a:rPr>
              <a:t>from the insertion point to the root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might </a:t>
            </a:r>
            <a:r>
              <a:rPr lang="en-US" altLang="zh-CN" sz="2400" dirty="0">
                <a:ea typeface="宋体" pitchFamily="2" charset="-122"/>
              </a:rPr>
              <a:t>have their balance altered</a:t>
            </a:r>
          </a:p>
          <a:p>
            <a:pPr lvl="1"/>
            <a:r>
              <a:rPr lang="en-US" altLang="zh-CN" sz="2000" dirty="0">
                <a:ea typeface="宋体" pitchFamily="2" charset="-122"/>
              </a:rPr>
              <a:t>Because only those nodes have their </a:t>
            </a:r>
            <a:r>
              <a:rPr lang="en-US" altLang="zh-CN" sz="2000" dirty="0" err="1">
                <a:ea typeface="宋体" pitchFamily="2" charset="-122"/>
              </a:rPr>
              <a:t>subtrees</a:t>
            </a:r>
            <a:r>
              <a:rPr lang="en-US" altLang="zh-CN" sz="2000" dirty="0">
                <a:ea typeface="宋体" pitchFamily="2" charset="-122"/>
              </a:rPr>
              <a:t> altered</a:t>
            </a:r>
          </a:p>
          <a:p>
            <a:r>
              <a:rPr lang="en-US" altLang="zh-CN" sz="2400" dirty="0">
                <a:solidFill>
                  <a:schemeClr val="accent4"/>
                </a:solidFill>
                <a:ea typeface="宋体" pitchFamily="2" charset="-122"/>
              </a:rPr>
              <a:t>Rebalance </a:t>
            </a:r>
            <a:r>
              <a:rPr lang="en-US" altLang="zh-CN" sz="2400" dirty="0">
                <a:ea typeface="宋体" pitchFamily="2" charset="-122"/>
              </a:rPr>
              <a:t>the tree </a:t>
            </a:r>
            <a:r>
              <a:rPr lang="en-US" altLang="zh-CN" sz="2400" dirty="0">
                <a:solidFill>
                  <a:schemeClr val="accent4"/>
                </a:solidFill>
                <a:ea typeface="宋体" pitchFamily="2" charset="-122"/>
              </a:rPr>
              <a:t>at the deepest such node </a:t>
            </a:r>
            <a:r>
              <a:rPr lang="en-US" altLang="zh-CN" sz="2400" dirty="0">
                <a:ea typeface="宋体" pitchFamily="2" charset="-122"/>
              </a:rPr>
              <a:t>guarantees that the entire tree satisfies the AVL property</a:t>
            </a:r>
          </a:p>
          <a:p>
            <a:pPr lvl="1"/>
            <a:r>
              <a:rPr lang="en-US" altLang="zh-CN" sz="2000" dirty="0">
                <a:ea typeface="宋体" pitchFamily="2" charset="-122"/>
              </a:rPr>
              <a:t>Insertion increases the height of the altered </a:t>
            </a:r>
            <a:r>
              <a:rPr lang="en-US" altLang="zh-CN" sz="2000" dirty="0" err="1">
                <a:ea typeface="宋体" pitchFamily="2" charset="-122"/>
              </a:rPr>
              <a:t>subtree</a:t>
            </a:r>
            <a:r>
              <a:rPr lang="en-US" altLang="zh-CN" sz="2000" dirty="0">
                <a:ea typeface="宋体" pitchFamily="2" charset="-122"/>
              </a:rPr>
              <a:t> by 1</a:t>
            </a:r>
          </a:p>
          <a:p>
            <a:pPr lvl="1"/>
            <a:r>
              <a:rPr lang="en-US" altLang="zh-CN" sz="2000" dirty="0">
                <a:ea typeface="宋体" pitchFamily="2" charset="-122"/>
              </a:rPr>
              <a:t>Rebalance decreases the height of the altered </a:t>
            </a:r>
            <a:r>
              <a:rPr lang="en-US" altLang="zh-CN" sz="2000" dirty="0" err="1">
                <a:ea typeface="宋体" pitchFamily="2" charset="-122"/>
              </a:rPr>
              <a:t>subtree</a:t>
            </a:r>
            <a:r>
              <a:rPr lang="en-US" altLang="zh-CN" sz="2000" dirty="0">
                <a:ea typeface="宋体" pitchFamily="2" charset="-122"/>
              </a:rPr>
              <a:t> by 1</a:t>
            </a:r>
          </a:p>
          <a:p>
            <a:pPr lvl="1"/>
            <a:r>
              <a:rPr lang="en-US" altLang="zh-CN" sz="2000" dirty="0">
                <a:ea typeface="宋体" pitchFamily="2" charset="-122"/>
              </a:rPr>
              <a:t>No height change!</a:t>
            </a:r>
          </a:p>
          <a:p>
            <a:pPr lvl="1"/>
            <a:endParaRPr lang="en-US" altLang="zh-CN" sz="20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7121169"/>
      </p:ext>
    </p:extLst>
  </p:cSld>
  <p:clrMapOvr>
    <a:masterClrMapping/>
  </p:clrMapOvr>
</p:sld>
</file>

<file path=ppt/theme/theme1.xml><?xml version="1.0" encoding="utf-8"?>
<a:theme xmlns:a="http://schemas.openxmlformats.org/drawingml/2006/main" name="知识图谱及其应用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00"/>
      </a:accent1>
      <a:accent2>
        <a:srgbClr val="C0504D"/>
      </a:accent2>
      <a:accent3>
        <a:srgbClr val="4F79FF"/>
      </a:accent3>
      <a:accent4>
        <a:srgbClr val="6699FF"/>
      </a:accent4>
      <a:accent5>
        <a:srgbClr val="4BACC6"/>
      </a:accent5>
      <a:accent6>
        <a:srgbClr val="548DD4"/>
      </a:accent6>
      <a:hlink>
        <a:srgbClr val="4F81BD"/>
      </a:hlink>
      <a:folHlink>
        <a:srgbClr val="C2BB93"/>
      </a:folHlink>
    </a:clrScheme>
    <a:fontScheme name="Custom 1">
      <a:majorFont>
        <a:latin typeface="Verdana"/>
        <a:ea typeface=""/>
        <a:cs typeface=""/>
      </a:majorFont>
      <a:minorFont>
        <a:latin typeface="微软雅黑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Lec9 - Binary Search Trees</Template>
  <TotalTime>337</TotalTime>
  <Words>1099</Words>
  <Application>Microsoft Office PowerPoint</Application>
  <PresentationFormat>On-screen Show (4:3)</PresentationFormat>
  <Paragraphs>284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Monotype Sorts</vt:lpstr>
      <vt:lpstr>新細明體</vt:lpstr>
      <vt:lpstr>宋体</vt:lpstr>
      <vt:lpstr>微软雅黑</vt:lpstr>
      <vt:lpstr>微软雅黑 Light</vt:lpstr>
      <vt:lpstr>Arial</vt:lpstr>
      <vt:lpstr>Calibri</vt:lpstr>
      <vt:lpstr>Verdana</vt:lpstr>
      <vt:lpstr>知识图谱及其应用</vt:lpstr>
      <vt:lpstr>Data Structures and Algorithms</vt:lpstr>
      <vt:lpstr>Problem with BST</vt:lpstr>
      <vt:lpstr>Balanced Trees</vt:lpstr>
      <vt:lpstr>AVL Tree</vt:lpstr>
      <vt:lpstr>AVL Tree Examples</vt:lpstr>
      <vt:lpstr>Height of an AVL Tree</vt:lpstr>
      <vt:lpstr>Height of an AVL Tree</vt:lpstr>
      <vt:lpstr>Insertion</vt:lpstr>
      <vt:lpstr>Some Observation</vt:lpstr>
      <vt:lpstr>Different Cases for Rebalance</vt:lpstr>
      <vt:lpstr>Rotations</vt:lpstr>
      <vt:lpstr>Insertion Algorithm</vt:lpstr>
      <vt:lpstr>Single Right Rotation to Fix Case 1 (left-left)</vt:lpstr>
      <vt:lpstr>Single Right Rotation Example</vt:lpstr>
      <vt:lpstr>Single Left Rotation to Fix  Case 4 (right-right)</vt:lpstr>
      <vt:lpstr>Single Rotation Example</vt:lpstr>
      <vt:lpstr>PowerPoint Presentation</vt:lpstr>
      <vt:lpstr>Single Rotation Fails to fix Case 2&amp;3</vt:lpstr>
      <vt:lpstr>Single Rotation Fails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UIC</dc:creator>
  <cp:lastModifiedBy>Dyce ZHAO</cp:lastModifiedBy>
  <cp:revision>29</cp:revision>
  <dcterms:created xsi:type="dcterms:W3CDTF">2006-08-16T00:00:00Z</dcterms:created>
  <dcterms:modified xsi:type="dcterms:W3CDTF">2018-04-21T10:36:25Z</dcterms:modified>
</cp:coreProperties>
</file>