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7" r:id="rId2"/>
    <p:sldId id="259" r:id="rId3"/>
    <p:sldId id="358" r:id="rId4"/>
    <p:sldId id="373" r:id="rId5"/>
    <p:sldId id="371" r:id="rId6"/>
    <p:sldId id="374" r:id="rId7"/>
    <p:sldId id="375" r:id="rId8"/>
    <p:sldId id="350" r:id="rId9"/>
    <p:sldId id="343" r:id="rId10"/>
    <p:sldId id="353" r:id="rId11"/>
    <p:sldId id="354" r:id="rId12"/>
    <p:sldId id="355" r:id="rId13"/>
    <p:sldId id="356" r:id="rId14"/>
    <p:sldId id="357" r:id="rId15"/>
    <p:sldId id="376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5" autoAdjust="0"/>
    <p:restoredTop sz="94660"/>
  </p:normalViewPr>
  <p:slideViewPr>
    <p:cSldViewPr>
      <p:cViewPr varScale="1">
        <p:scale>
          <a:sx n="90" d="100"/>
          <a:sy n="90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CF215-757D-448D-AEAA-F4348FA1978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E951D-57D1-422E-8A36-49203CB5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5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C57B831E-68DE-4B77-9F4A-145E60AB7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571B7-AB17-41E8-B8D4-C1D25025FC0F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xmlns="" id="{D30411A4-1728-4AEE-A714-9744C7C2A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xmlns="" id="{1501CBD1-DC3B-4DE4-917E-223A06941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069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AE138B2-2E45-4EF6-860A-8604310F0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245BE-3016-4A52-B727-7F08517CA9B8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89474" name="Rectangle 2">
            <a:extLst>
              <a:ext uri="{FF2B5EF4-FFF2-40B4-BE49-F238E27FC236}">
                <a16:creationId xmlns:a16="http://schemas.microsoft.com/office/drawing/2014/main" xmlns="" id="{2B5B81CB-8621-4185-9F6F-E2F185574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xmlns="" id="{01BB4231-E259-4C19-8A73-491029D60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80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FB92FEB-43E0-4337-98BF-32D10A45C4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70FAE-EE75-461D-B842-68958EBEBD6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90498" name="Rectangle 2">
            <a:extLst>
              <a:ext uri="{FF2B5EF4-FFF2-40B4-BE49-F238E27FC236}">
                <a16:creationId xmlns:a16="http://schemas.microsoft.com/office/drawing/2014/main" xmlns="" id="{4E9C0C92-5D6B-4D1E-A717-B3B4926FCC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xmlns="" id="{0E359AF2-9E63-46A9-BC72-99A48FDEF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62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8E6AB9A-5C1A-47B7-BD71-A61A9DE32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665DC-CDAF-4EFE-8461-020AEA25F33A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91522" name="Rectangle 2">
            <a:extLst>
              <a:ext uri="{FF2B5EF4-FFF2-40B4-BE49-F238E27FC236}">
                <a16:creationId xmlns:a16="http://schemas.microsoft.com/office/drawing/2014/main" xmlns="" id="{583DD854-DC39-4AF5-B0D2-6A91DF75F2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xmlns="" id="{7C7E7643-05C4-43F8-988F-FF811E5AE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788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FEF952E-6EDE-4206-AA9C-89D6C43D45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9BB8F-4293-4EE8-8A4D-63581F03E72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92546" name="Rectangle 2">
            <a:extLst>
              <a:ext uri="{FF2B5EF4-FFF2-40B4-BE49-F238E27FC236}">
                <a16:creationId xmlns:a16="http://schemas.microsoft.com/office/drawing/2014/main" xmlns="" id="{BB1256C6-67AC-473A-A3BA-0F53B14531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xmlns="" id="{C76BB3E9-2D12-4B48-833B-055B05D45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800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FD13452-BAD3-4F51-A989-13F1C81017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3DFF8A-7401-40F9-9429-6300BE5B7EC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93570" name="Rectangle 2">
            <a:extLst>
              <a:ext uri="{FF2B5EF4-FFF2-40B4-BE49-F238E27FC236}">
                <a16:creationId xmlns:a16="http://schemas.microsoft.com/office/drawing/2014/main" xmlns="" id="{2C25B62D-6F71-4DDD-B837-DC83E952F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xmlns="" id="{E8357508-5302-466E-AD90-58112A870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34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073A83F-C781-4523-87D9-ED3B5C21E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8FEFF-2A4A-48B3-8111-E0CD18AC3FE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94594" name="Rectangle 2">
            <a:extLst>
              <a:ext uri="{FF2B5EF4-FFF2-40B4-BE49-F238E27FC236}">
                <a16:creationId xmlns:a16="http://schemas.microsoft.com/office/drawing/2014/main" xmlns="" id="{C263E71B-81A5-4E7A-BA5A-76FE0EB63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xmlns="" id="{57424010-0361-4055-9472-DF0A9FC19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992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17F3BF57-F6A4-42BF-B365-9CBD98B42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2DFD50-528F-4431-8809-CAAB12799D8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xmlns="" id="{09314110-3040-4053-B6E3-C12AF8115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xmlns="" id="{B0F6AFBC-936D-419C-BFC9-BD4A74873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052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EE425DD-8EB1-46DB-B808-B843A10F9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F4244C-38B2-4892-A0F8-EAA6D8F3B1FE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96642" name="Rectangle 2">
            <a:extLst>
              <a:ext uri="{FF2B5EF4-FFF2-40B4-BE49-F238E27FC236}">
                <a16:creationId xmlns:a16="http://schemas.microsoft.com/office/drawing/2014/main" xmlns="" id="{5C5CA26D-644F-453A-B263-AC52952976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xmlns="" id="{D2E25B16-97F0-445A-BA53-290CE26BB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536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24650D6-DF07-407B-A05D-7F6176661C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243BF-5599-48B9-96FE-9628C70E52D8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xmlns="" id="{A7D622ED-DB9E-4B95-9277-4E2B61B120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xmlns="" id="{0120473F-2CCD-4FD3-8CBF-AD12DEC39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904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C9D3766-BC41-4B3E-B1C5-9BB241D19B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0DDE1-D688-456B-BDFF-6E67A3695F86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98690" name="Rectangle 2">
            <a:extLst>
              <a:ext uri="{FF2B5EF4-FFF2-40B4-BE49-F238E27FC236}">
                <a16:creationId xmlns:a16="http://schemas.microsoft.com/office/drawing/2014/main" xmlns="" id="{44074113-AA6E-416F-8975-044056118D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xmlns="" id="{3B7A070E-BCF3-4CF4-A6FD-5980B8DA8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42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6AD4EE8-4899-4482-8883-D3906753E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8FC885-56D6-48C2-AB33-4ED6AC12F93C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xmlns="" id="{67C9009B-E4C5-4187-87CA-EA5DD0412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xmlns="" id="{767EFB3A-16AB-4B1C-A3B2-9EEA77FD9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652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4ED7F64-73B8-4CF2-923C-C3EBC5BF9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ACD8C6-76BB-42D7-80A7-E4A5DED24AA0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99714" name="Rectangle 2">
            <a:extLst>
              <a:ext uri="{FF2B5EF4-FFF2-40B4-BE49-F238E27FC236}">
                <a16:creationId xmlns:a16="http://schemas.microsoft.com/office/drawing/2014/main" xmlns="" id="{9D2AB174-F29F-4884-8152-D358DA695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xmlns="" id="{44538AD2-BFDB-45ED-98D1-FB9DB890B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217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1FEB12A0-A5B5-4B31-9D2D-B687E8235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F88CD-769B-4375-A3BD-4CB42998597F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00738" name="Rectangle 2">
            <a:extLst>
              <a:ext uri="{FF2B5EF4-FFF2-40B4-BE49-F238E27FC236}">
                <a16:creationId xmlns:a16="http://schemas.microsoft.com/office/drawing/2014/main" xmlns="" id="{1A99473B-179C-4DDF-977B-11EB3231E0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xmlns="" id="{5B3BFB5D-7246-4B51-BE21-72C175B87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529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B74075E-B5B0-470A-9BC6-24DADC5C47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E561D-3C90-4AB7-90FE-460B06716106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xmlns="" id="{38B00643-25F1-475D-8F68-B6902701E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xmlns="" id="{E7F070F4-7991-4EA7-809F-3636A25AF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97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930E7DB-FD8F-4C90-A173-638BBC8AB0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AE89F-56E3-4C1D-8034-DBBB3F9BF3E2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xmlns="" id="{0F6619AD-4169-43FE-94C1-7196582EB5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xmlns="" id="{9E80A6F5-FCBB-40ED-B616-94EA08AC6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64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A398A17-C287-48BC-B748-1C5E229168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0E2B4-A235-4D52-B514-F93DB465CD1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3330" name="Rectangle 2">
            <a:extLst>
              <a:ext uri="{FF2B5EF4-FFF2-40B4-BE49-F238E27FC236}">
                <a16:creationId xmlns:a16="http://schemas.microsoft.com/office/drawing/2014/main" xmlns="" id="{11AB5461-819D-442E-B5E5-ED45CE682C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xmlns="" id="{5D3CD8FD-FC59-4AAE-8E4E-97BAD78FE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51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F0E18A1-E974-4A3D-B847-261FE9EEF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1ABBEC-C601-48F8-8381-BDF26A1C813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4354" name="Rectangle 2">
            <a:extLst>
              <a:ext uri="{FF2B5EF4-FFF2-40B4-BE49-F238E27FC236}">
                <a16:creationId xmlns:a16="http://schemas.microsoft.com/office/drawing/2014/main" xmlns="" id="{CA375BE9-EDF5-4DD1-B952-222F19FA70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xmlns="" id="{631483FA-8AE9-49BD-BA48-6963ADA5B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04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E94807F-7780-40E0-89EB-386CADB5EC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BE555-1694-4791-A36B-F4AAE79BB943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5378" name="Rectangle 2">
            <a:extLst>
              <a:ext uri="{FF2B5EF4-FFF2-40B4-BE49-F238E27FC236}">
                <a16:creationId xmlns:a16="http://schemas.microsoft.com/office/drawing/2014/main" xmlns="" id="{B9280BBA-BA37-4278-B665-E8FEF4A232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xmlns="" id="{0D755980-9093-4CB1-B620-F1E1B39A8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5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E5F2C67-984E-45D2-95E8-97AC6EFEDE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37AFD-6155-4067-8E59-D1C7B9B035E8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6402" name="Rectangle 2">
            <a:extLst>
              <a:ext uri="{FF2B5EF4-FFF2-40B4-BE49-F238E27FC236}">
                <a16:creationId xmlns:a16="http://schemas.microsoft.com/office/drawing/2014/main" xmlns="" id="{C1133FA3-7C2C-4826-91F3-0D252DB519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9DE8731E-FB60-4D0D-9E58-EC75C2025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74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C7F839F-1AC8-435B-A828-86FDBF40CA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2A1A9-89B6-4C6E-BE40-D3E1EC492CA9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7426" name="Rectangle 2">
            <a:extLst>
              <a:ext uri="{FF2B5EF4-FFF2-40B4-BE49-F238E27FC236}">
                <a16:creationId xmlns:a16="http://schemas.microsoft.com/office/drawing/2014/main" xmlns="" id="{01994A1D-1FEC-4E03-A139-DDACD679C3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xmlns="" id="{B9F7D1F5-6105-4CAC-A69E-DFBAA9C50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337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552C04D-79DF-4C3C-93C7-B1DD504508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DF58D9-4DCB-4A31-9ACC-1985A3DF12C3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8450" name="Rectangle 2">
            <a:extLst>
              <a:ext uri="{FF2B5EF4-FFF2-40B4-BE49-F238E27FC236}">
                <a16:creationId xmlns:a16="http://schemas.microsoft.com/office/drawing/2014/main" xmlns="" id="{03C42CD9-26B9-403C-9E05-441D1D8DB2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xmlns="" id="{9EDAB24C-6C4E-4852-875D-88EDF5744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5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  <a:ea typeface="微软雅黑 Light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84CF-179D-4BA1-AAAC-1059AF2041D0}" type="datetime1">
              <a:rPr lang="en-US" altLang="zh-CN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EABA-AE75-454B-9D26-4A36EF2C7D99}" type="datetime1">
              <a:rPr lang="en-US" altLang="zh-CN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BAA7-1B31-4381-A13D-5CA2C2C4DE05}" type="datetime1">
              <a:rPr lang="en-US" altLang="zh-CN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CD4D10-2DE7-4170-BD17-3E1291D086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D89AEC-E90D-4969-83AF-10E15B1951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806-83C8-4C29-A154-A04CB7C649F8}" type="datetime1">
              <a:rPr lang="en-US" altLang="zh-CN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E75-CE15-4D64-BB2E-B23AB0C8719B}" type="datetime1">
              <a:rPr lang="en-US" altLang="zh-CN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CD8D-0152-405B-8D07-B125FE5C0D39}" type="datetime1">
              <a:rPr lang="en-US" altLang="zh-CN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6380-BDC1-4CBC-99BB-B61AD96CCBD6}" type="datetime1">
              <a:rPr lang="en-US" altLang="zh-CN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2DC0-5EAF-4678-9533-2B1352F95B84}" type="datetime1">
              <a:rPr lang="en-US" altLang="zh-CN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0ABD-82A1-400A-B119-445BE5B78D70}" type="datetime1">
              <a:rPr lang="en-US" altLang="zh-CN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73A-EEA6-4E42-8DF9-79233AB87768}" type="datetime1">
              <a:rPr lang="en-US" altLang="zh-CN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71C8-6FB9-4F0B-98B3-F758BAAE1389}" type="datetime1">
              <a:rPr lang="en-US" altLang="zh-CN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6C10-A07C-492F-8FA3-C8862857FEBB}" type="datetime1">
              <a:rPr lang="en-US" altLang="zh-CN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447801"/>
            <a:ext cx="9144000" cy="838200"/>
          </a:xfrm>
          <a:noFill/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Data Structures and Algorithms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4495800"/>
            <a:ext cx="9144000" cy="1371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Department of Computer Science &amp; Technology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United International College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A814DF-525A-464D-8AA9-D8C175C011C2}"/>
              </a:ext>
            </a:extLst>
          </p:cNvPr>
          <p:cNvGrpSpPr/>
          <p:nvPr/>
        </p:nvGrpSpPr>
        <p:grpSpPr>
          <a:xfrm>
            <a:off x="952500" y="3048000"/>
            <a:ext cx="7239000" cy="1107996"/>
            <a:chOff x="990600" y="3048000"/>
            <a:chExt cx="7239000" cy="1107996"/>
          </a:xfrm>
        </p:grpSpPr>
        <p:sp>
          <p:nvSpPr>
            <p:cNvPr id="2" name="Rectangle 1"/>
            <p:cNvSpPr/>
            <p:nvPr/>
          </p:nvSpPr>
          <p:spPr>
            <a:xfrm>
              <a:off x="2819400" y="3048000"/>
              <a:ext cx="54102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6600" b="1" dirty="0">
                  <a:solidFill>
                    <a:schemeClr val="bg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r>
                <a:rPr lang="en-US" altLang="zh-CN" sz="6600" b="1" baseline="30000" dirty="0">
                  <a:solidFill>
                    <a:schemeClr val="bg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+</a:t>
              </a:r>
              <a:r>
                <a:rPr lang="en-US" altLang="zh-CN" sz="6600" b="1" dirty="0">
                  <a:solidFill>
                    <a:schemeClr val="bg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Trees I</a:t>
              </a:r>
              <a:endParaRPr lang="en-US" sz="66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990600" y="3576935"/>
              <a:ext cx="21515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>
                  <a:solidFill>
                    <a:schemeClr val="bg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Lecture</a:t>
              </a:r>
              <a:r>
                <a:rPr lang="en-US" altLang="zh-CN" sz="2400" b="1" dirty="0">
                  <a:solidFill>
                    <a:schemeClr val="bg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12</a:t>
              </a:r>
              <a:r>
                <a:rPr lang="en-US" altLang="zh-TW" sz="2400" b="1" dirty="0">
                  <a:solidFill>
                    <a:schemeClr val="bg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: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002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xmlns="" id="{C226FA8B-3926-4D15-AD2A-9454F436A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Tree Example 2 (</a:t>
            </a:r>
            <a:r>
              <a:rPr lang="en-US" altLang="zh-CN" dirty="0" smtClean="0">
                <a:ea typeface="宋体" panose="02010600030101010101" pitchFamily="2" charset="-122"/>
              </a:rPr>
              <a:t>M=4,L=3)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2678" name="Rectangle 6">
            <a:extLst>
              <a:ext uri="{FF2B5EF4-FFF2-40B4-BE49-F238E27FC236}">
                <a16:creationId xmlns:a16="http://schemas.microsoft.com/office/drawing/2014/main" xmlns="" id="{76E2518C-41FC-407F-9EFF-425C519AD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5029200"/>
            <a:ext cx="78486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We can still talk about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left</a:t>
            </a:r>
            <a:r>
              <a:rPr lang="en-US" altLang="zh-CN" sz="2000" dirty="0"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right child pointers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E.g. the left child pointer of N is the same as the right child pointer of J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We can also talk about the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left subtree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right subtree </a:t>
            </a:r>
            <a:r>
              <a:rPr lang="en-US" altLang="zh-CN" sz="2000" dirty="0">
                <a:ea typeface="宋体" panose="02010600030101010101" pitchFamily="2" charset="-122"/>
              </a:rPr>
              <a:t>of a key in internal nodes</a:t>
            </a:r>
          </a:p>
        </p:txBody>
      </p:sp>
      <p:graphicFrame>
        <p:nvGraphicFramePr>
          <p:cNvPr id="412676" name="Object 4">
            <a:extLst>
              <a:ext uri="{FF2B5EF4-FFF2-40B4-BE49-F238E27FC236}">
                <a16:creationId xmlns:a16="http://schemas.microsoft.com/office/drawing/2014/main" xmlns="" id="{C1392343-F9C4-4671-8719-9A16C01E8BE2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08439916"/>
              </p:ext>
            </p:extLst>
          </p:nvPr>
        </p:nvGraphicFramePr>
        <p:xfrm>
          <a:off x="1752600" y="1285875"/>
          <a:ext cx="5348288" cy="359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MP 图像" r:id="rId4" imgW="6810480" imgH="4572000" progId="Paint.Picture">
                  <p:embed/>
                </p:oleObj>
              </mc:Choice>
              <mc:Fallback>
                <p:oleObj name="BMP 图像" r:id="rId4" imgW="6810480" imgH="4572000" progId="Paint.Picture">
                  <p:embed/>
                  <p:pic>
                    <p:nvPicPr>
                      <p:cNvPr id="412676" name="Object 4">
                        <a:extLst>
                          <a:ext uri="{FF2B5EF4-FFF2-40B4-BE49-F238E27FC236}">
                            <a16:creationId xmlns:a16="http://schemas.microsoft.com/office/drawing/2014/main" xmlns="" id="{C1392343-F9C4-4671-8719-9A16C01E8B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85875"/>
                        <a:ext cx="5348288" cy="359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97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xmlns="" id="{09E500E1-2AC7-4CC8-BE4B-177DD2315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58000" cy="762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B+ Tree in Practical Usage</a:t>
            </a:r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xmlns="" id="{E2301E4F-1011-4E92-9E5D-7BAA9EFEF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>
            <a:noAutofit/>
          </a:bodyPr>
          <a:lstStyle/>
          <a:p>
            <a:pPr marL="180975" indent="-180975">
              <a:lnSpc>
                <a:spcPct val="11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Each internal node/leaf is designed to fit into one I/O block of data.  An I/O block usually can hold quite a lot of data.  Hence, an internal node can keep a lot of keys, i.e., large M.  This implies that the tree has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only a few levels</a:t>
            </a:r>
            <a:r>
              <a:rPr lang="en-US" altLang="zh-CN" sz="2000" dirty="0"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only a few disk accesses </a:t>
            </a:r>
            <a:r>
              <a:rPr lang="en-US" altLang="zh-CN" sz="2000" dirty="0">
                <a:ea typeface="宋体" panose="02010600030101010101" pitchFamily="2" charset="-122"/>
              </a:rPr>
              <a:t>can accomplish a search, insertion, or deletion</a:t>
            </a:r>
            <a:r>
              <a:rPr lang="en-US" altLang="zh-CN" sz="2000" dirty="0" smtClean="0">
                <a:ea typeface="宋体" panose="02010600030101010101" pitchFamily="2" charset="-122"/>
              </a:rPr>
              <a:t>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180975" indent="-180975">
              <a:lnSpc>
                <a:spcPct val="11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 B</a:t>
            </a:r>
            <a:r>
              <a:rPr lang="en-US" altLang="zh-CN" sz="2000" baseline="30000" dirty="0"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ea typeface="宋体" panose="02010600030101010101" pitchFamily="2" charset="-122"/>
              </a:rPr>
              <a:t>-tree is a popular structure used in commercial databases. To further speed up the search,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the first one or two levels of the B</a:t>
            </a:r>
            <a:r>
              <a:rPr lang="en-US" altLang="zh-CN" sz="2000" baseline="30000" dirty="0">
                <a:solidFill>
                  <a:schemeClr val="accent4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-tree are usually kept in main memory</a:t>
            </a:r>
            <a:r>
              <a:rPr lang="en-US" altLang="zh-CN" sz="200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.</a:t>
            </a:r>
            <a:endParaRPr lang="en-US" altLang="zh-CN" sz="2000" dirty="0">
              <a:solidFill>
                <a:srgbClr val="00CC00"/>
              </a:solidFill>
              <a:ea typeface="宋体" panose="02010600030101010101" pitchFamily="2" charset="-122"/>
            </a:endParaRPr>
          </a:p>
          <a:p>
            <a:pPr marL="180975" indent="-180975">
              <a:lnSpc>
                <a:spcPct val="11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 disadvantage of B</a:t>
            </a:r>
            <a:r>
              <a:rPr lang="en-US" altLang="zh-CN" sz="2000" baseline="30000" dirty="0"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ea typeface="宋体" panose="02010600030101010101" pitchFamily="2" charset="-122"/>
              </a:rPr>
              <a:t>-tree is that most nodes will have less than M-1 keys most of the time.  This could lead to severe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space wastage</a:t>
            </a:r>
            <a:r>
              <a:rPr lang="en-US" altLang="zh-CN" sz="2000" dirty="0">
                <a:ea typeface="宋体" panose="02010600030101010101" pitchFamily="2" charset="-122"/>
              </a:rPr>
              <a:t>.  Thus, it is not a good dictionary structure for data in main memory</a:t>
            </a:r>
            <a:r>
              <a:rPr lang="en-US" altLang="zh-CN" sz="2000" dirty="0" smtClean="0">
                <a:ea typeface="宋体" panose="02010600030101010101" pitchFamily="2" charset="-122"/>
              </a:rPr>
              <a:t>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180975" indent="-180975">
              <a:lnSpc>
                <a:spcPct val="11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 textbook calls the tree B-tree instead of B</a:t>
            </a:r>
            <a:r>
              <a:rPr lang="en-US" altLang="zh-CN" sz="2000" baseline="30000" dirty="0"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ea typeface="宋体" panose="02010600030101010101" pitchFamily="2" charset="-122"/>
              </a:rPr>
              <a:t>-tree.  In some other textbooks, B-tree refers to the variant where the actual records are kept at internal nodes as well as the leaves. Such a scheme is not practical.  Keeping actual records at the internal nodes will limit the number of keys stored there, and thus increasing the number of tree levels</a:t>
            </a:r>
            <a:r>
              <a:rPr lang="en-US" altLang="zh-CN" sz="2000" dirty="0" smtClean="0">
                <a:ea typeface="宋体" panose="02010600030101010101" pitchFamily="2" charset="-122"/>
              </a:rPr>
              <a:t>.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pic>
        <p:nvPicPr>
          <p:cNvPr id="416772" name="Picture 4" descr="j0234687">
            <a:extLst>
              <a:ext uri="{FF2B5EF4-FFF2-40B4-BE49-F238E27FC236}">
                <a16:creationId xmlns:a16="http://schemas.microsoft.com/office/drawing/2014/main" xmlns="" id="{CD2BAB88-FF3F-47D3-94D3-42EA1C6928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28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7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8" name="Rectangle 6">
            <a:extLst>
              <a:ext uri="{FF2B5EF4-FFF2-40B4-BE49-F238E27FC236}">
                <a16:creationId xmlns:a16="http://schemas.microsoft.com/office/drawing/2014/main" xmlns="" id="{72070170-236E-49BB-83B6-35B7D4B85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Example</a:t>
            </a: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xmlns="" id="{D8C53561-165E-402D-885F-C7F5CFD5D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Suppose that we want to search for the key K. The path traversed is shown in bold.</a:t>
            </a:r>
          </a:p>
        </p:txBody>
      </p:sp>
      <p:graphicFrame>
        <p:nvGraphicFramePr>
          <p:cNvPr id="417797" name="Object 5">
            <a:extLst>
              <a:ext uri="{FF2B5EF4-FFF2-40B4-BE49-F238E27FC236}">
                <a16:creationId xmlns:a16="http://schemas.microsoft.com/office/drawing/2014/main" xmlns="" id="{7AC70CD0-D5BE-412A-9145-C98BF1923025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1752600" y="2743200"/>
          <a:ext cx="5638800" cy="378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itmap Image" r:id="rId4" imgW="5095238" imgH="3419952" progId="Paint.Picture">
                  <p:embed/>
                </p:oleObj>
              </mc:Choice>
              <mc:Fallback>
                <p:oleObj name="Bitmap Image" r:id="rId4" imgW="5095238" imgH="3419952" progId="Paint.Picture">
                  <p:embed/>
                  <p:pic>
                    <p:nvPicPr>
                      <p:cNvPr id="417797" name="Object 5">
                        <a:extLst>
                          <a:ext uri="{FF2B5EF4-FFF2-40B4-BE49-F238E27FC236}">
                            <a16:creationId xmlns:a16="http://schemas.microsoft.com/office/drawing/2014/main" xmlns="" id="{7AC70CD0-D5BE-412A-9145-C98BF1923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5638800" cy="378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62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xmlns="" id="{8DC1D00F-A80E-43F5-8823-A2B01BA4E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Algorithm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xmlns="" id="{252DB16E-EB9D-4785-99B9-0A1B078F1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Let 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be the input search 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key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Start the searching at the root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If we encounter an 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internal node v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search</a:t>
            </a:r>
            <a:r>
              <a:rPr lang="en-US" altLang="zh-CN" sz="2400" dirty="0">
                <a:ea typeface="宋体" panose="02010600030101010101" pitchFamily="2" charset="-122"/>
              </a:rPr>
              <a:t> (linear search or binary search) for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x among the keys stored at v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If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x  &lt; </a:t>
            </a:r>
            <a:r>
              <a:rPr lang="en-US" altLang="zh-CN" sz="2000" dirty="0" err="1">
                <a:solidFill>
                  <a:schemeClr val="accent4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aseline="-25000" dirty="0" err="1">
                <a:solidFill>
                  <a:schemeClr val="accent4"/>
                </a:solidFill>
                <a:ea typeface="宋体" panose="02010600030101010101" pitchFamily="2" charset="-122"/>
              </a:rPr>
              <a:t>min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at v, follow the left child pointer of </a:t>
            </a:r>
            <a:r>
              <a:rPr lang="en-US" altLang="zh-CN" sz="2000" dirty="0" err="1">
                <a:ea typeface="宋体" panose="02010600030101010101" pitchFamily="2" charset="-122"/>
              </a:rPr>
              <a:t>K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min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If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aseline="-25000" dirty="0">
                <a:solidFill>
                  <a:schemeClr val="accent4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≤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x &lt; K</a:t>
            </a:r>
            <a:r>
              <a:rPr lang="en-US" altLang="zh-CN" sz="2000" baseline="-25000" dirty="0">
                <a:solidFill>
                  <a:schemeClr val="accent4"/>
                </a:solidFill>
                <a:ea typeface="宋体" panose="02010600030101010101" pitchFamily="2" charset="-122"/>
              </a:rPr>
              <a:t>i+1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for two consecutive keys K</a:t>
            </a:r>
            <a:r>
              <a:rPr lang="en-US" altLang="zh-CN" sz="2000" baseline="-25000" dirty="0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and K</a:t>
            </a:r>
            <a:r>
              <a:rPr lang="en-US" altLang="zh-CN" sz="2000" baseline="-25000" dirty="0">
                <a:ea typeface="宋体" panose="02010600030101010101" pitchFamily="2" charset="-122"/>
              </a:rPr>
              <a:t>i+1</a:t>
            </a:r>
            <a:r>
              <a:rPr lang="en-US" altLang="zh-CN" sz="2000" dirty="0">
                <a:ea typeface="宋体" panose="02010600030101010101" pitchFamily="2" charset="-122"/>
              </a:rPr>
              <a:t> at v,  follow the left child pointer of K</a:t>
            </a:r>
            <a:r>
              <a:rPr lang="en-US" altLang="zh-CN" sz="2000" baseline="-25000" dirty="0">
                <a:ea typeface="宋体" panose="02010600030101010101" pitchFamily="2" charset="-122"/>
              </a:rPr>
              <a:t>i+1 </a:t>
            </a:r>
            <a:r>
              <a:rPr lang="en-US" altLang="zh-CN" sz="2000" dirty="0" smtClean="0">
                <a:ea typeface="宋体" panose="02010600030101010101" pitchFamily="2" charset="-122"/>
              </a:rPr>
              <a:t>(same as the right </a:t>
            </a:r>
            <a:r>
              <a:rPr lang="en-US" altLang="zh-CN" sz="2000" dirty="0">
                <a:ea typeface="宋体" panose="02010600030101010101" pitchFamily="2" charset="-122"/>
              </a:rPr>
              <a:t>child pointer of </a:t>
            </a:r>
            <a:r>
              <a:rPr lang="en-US" altLang="zh-CN" sz="2000" dirty="0" smtClean="0">
                <a:ea typeface="宋体" panose="02010600030101010101" pitchFamily="2" charset="-122"/>
              </a:rPr>
              <a:t>K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If x ≥ </a:t>
            </a:r>
            <a:r>
              <a:rPr lang="en-US" altLang="zh-CN" sz="2000" dirty="0" err="1">
                <a:solidFill>
                  <a:schemeClr val="accent4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aseline="-25000" dirty="0" err="1">
                <a:solidFill>
                  <a:schemeClr val="accent4"/>
                </a:solidFill>
                <a:ea typeface="宋体" panose="02010600030101010101" pitchFamily="2" charset="-122"/>
              </a:rPr>
              <a:t>max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at v, follow the right child pointer of </a:t>
            </a:r>
            <a:r>
              <a:rPr lang="en-US" altLang="zh-CN" sz="2000" dirty="0" err="1">
                <a:ea typeface="宋体" panose="02010600030101010101" pitchFamily="2" charset="-122"/>
              </a:rPr>
              <a:t>K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max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If we encounter a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leaf v</a:t>
            </a:r>
            <a:r>
              <a:rPr lang="en-US" altLang="zh-CN" sz="2400" dirty="0">
                <a:ea typeface="宋体" panose="02010600030101010101" pitchFamily="2" charset="-122"/>
              </a:rPr>
              <a:t>, we search (linear search or binary search) for x among the keys stored at v.  If 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found</a:t>
            </a:r>
            <a:r>
              <a:rPr lang="en-US" altLang="zh-CN" sz="2400" dirty="0">
                <a:ea typeface="宋体" panose="02010600030101010101" pitchFamily="2" charset="-122"/>
              </a:rPr>
              <a:t>, we return the entire record; otherwise, report 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not found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421893" name="Picture 5" descr="MMj02867660000[1]">
            <a:extLst>
              <a:ext uri="{FF2B5EF4-FFF2-40B4-BE49-F238E27FC236}">
                <a16:creationId xmlns:a16="http://schemas.microsoft.com/office/drawing/2014/main" xmlns="" id="{6A2044A9-47D7-4901-BFE2-F96B5F734F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143000"/>
            <a:ext cx="914400" cy="87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xmlns="" id="{E938D6FA-6B3D-4777-B513-73E59D40F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Insertion Procedure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xmlns="" id="{91CBC7E5-FDEC-41B6-92D9-7E555146F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Suppose that we want to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insert a key K </a:t>
            </a:r>
            <a:r>
              <a:rPr lang="en-US" altLang="zh-CN" dirty="0">
                <a:ea typeface="宋体" panose="02010600030101010101" pitchFamily="2" charset="-122"/>
              </a:rPr>
              <a:t>and its associated record.</a:t>
            </a:r>
          </a:p>
          <a:p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Search for the key K </a:t>
            </a:r>
            <a:r>
              <a:rPr lang="en-US" altLang="zh-CN" dirty="0">
                <a:ea typeface="宋体" panose="02010600030101010101" pitchFamily="2" charset="-122"/>
              </a:rPr>
              <a:t>using the search procedure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This will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bring us to a leaf x</a:t>
            </a:r>
          </a:p>
          <a:p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Insert K into x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Splitting </a:t>
            </a:r>
            <a:r>
              <a:rPr lang="en-US" altLang="zh-CN" dirty="0" smtClean="0">
                <a:ea typeface="宋体" panose="02010600030101010101" pitchFamily="2" charset="-122"/>
              </a:rPr>
              <a:t>(instead </a:t>
            </a:r>
            <a:r>
              <a:rPr lang="en-US" altLang="zh-CN" dirty="0">
                <a:ea typeface="宋体" panose="02010600030101010101" pitchFamily="2" charset="-122"/>
              </a:rPr>
              <a:t>of rotations in AVL trees) of nodes is used to maintain properties of B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-trees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[next slide]</a:t>
            </a:r>
          </a:p>
        </p:txBody>
      </p:sp>
    </p:spTree>
    <p:extLst>
      <p:ext uri="{BB962C8B-B14F-4D97-AF65-F5344CB8AC3E}">
        <p14:creationId xmlns:p14="http://schemas.microsoft.com/office/powerpoint/2010/main" val="227276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xmlns="" id="{677F68C8-783F-4474-93E9-E291F3B91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Insertion into a Leaf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xmlns="" id="{C059A815-494C-4B8B-AF0E-22878ADF5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If </a:t>
            </a:r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leaf</a:t>
            </a:r>
            <a:r>
              <a:rPr lang="en-US" altLang="zh-TW" sz="2400" dirty="0">
                <a:solidFill>
                  <a:srgbClr val="00FF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x contains </a:t>
            </a:r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&lt; L keys</a:t>
            </a:r>
            <a:r>
              <a:rPr lang="en-US" altLang="zh-TW" sz="2400" dirty="0">
                <a:ea typeface="新細明體" panose="02020500000000000000" pitchFamily="18" charset="-120"/>
              </a:rPr>
              <a:t>, then insert K into x (at the correct position in node x)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If x is </a:t>
            </a:r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already full </a:t>
            </a:r>
            <a:r>
              <a:rPr lang="en-US" altLang="zh-TW" sz="2400" dirty="0">
                <a:ea typeface="新細明體" panose="02020500000000000000" pitchFamily="18" charset="-120"/>
              </a:rPr>
              <a:t>(i.e. containing L keys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then </a:t>
            </a:r>
            <a:r>
              <a:rPr lang="en-US" altLang="zh-TW" sz="2400" dirty="0" smtClean="0">
                <a:solidFill>
                  <a:schemeClr val="accent4"/>
                </a:solidFill>
                <a:ea typeface="新細明體" panose="02020500000000000000" pitchFamily="18" charset="-120"/>
              </a:rPr>
              <a:t>split </a:t>
            </a:r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x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Cut x off from its parent 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Insert K into x, pretending x has space for K. Now x has </a:t>
            </a:r>
            <a:r>
              <a:rPr lang="en-US" altLang="zh-TW" sz="2000" dirty="0">
                <a:solidFill>
                  <a:schemeClr val="hlink"/>
                </a:solidFill>
                <a:ea typeface="新細明體" panose="02020500000000000000" pitchFamily="18" charset="-120"/>
              </a:rPr>
              <a:t>L+1</a:t>
            </a:r>
            <a:r>
              <a:rPr lang="en-US" altLang="zh-TW" sz="2000" dirty="0">
                <a:ea typeface="新細明體" panose="02020500000000000000" pitchFamily="18" charset="-120"/>
              </a:rPr>
              <a:t> keys.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After inserting K, split x into 2 new leaves </a:t>
            </a:r>
            <a:r>
              <a:rPr lang="en-US" altLang="zh-TW" sz="2000" dirty="0" err="1">
                <a:ea typeface="新細明體" panose="02020500000000000000" pitchFamily="18" charset="-120"/>
              </a:rPr>
              <a:t>x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L</a:t>
            </a:r>
            <a:r>
              <a:rPr lang="en-US" altLang="zh-TW" sz="2000" dirty="0">
                <a:ea typeface="新細明體" panose="02020500000000000000" pitchFamily="18" charset="-120"/>
              </a:rPr>
              <a:t> and </a:t>
            </a:r>
            <a:r>
              <a:rPr lang="en-US" altLang="zh-TW" sz="2000" dirty="0" err="1">
                <a:ea typeface="新細明體" panose="02020500000000000000" pitchFamily="18" charset="-120"/>
              </a:rPr>
              <a:t>x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, with </a:t>
            </a:r>
            <a:r>
              <a:rPr lang="en-US" altLang="zh-TW" sz="2000" dirty="0" err="1">
                <a:ea typeface="新細明體" panose="02020500000000000000" pitchFamily="18" charset="-120"/>
              </a:rPr>
              <a:t>x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L</a:t>
            </a:r>
            <a:r>
              <a:rPr lang="en-US" altLang="zh-TW" sz="2000" dirty="0">
                <a:ea typeface="新細明體" panose="02020500000000000000" pitchFamily="18" charset="-120"/>
              </a:rPr>
              <a:t> containing the 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(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L+1)/2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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smallest keys</a:t>
            </a:r>
            <a:r>
              <a:rPr lang="en-US" altLang="zh-TW" sz="2000" dirty="0">
                <a:ea typeface="新細明體" panose="02020500000000000000" pitchFamily="18" charset="-120"/>
              </a:rPr>
              <a:t>, and </a:t>
            </a:r>
            <a:r>
              <a:rPr lang="en-US" altLang="zh-TW" sz="2000" dirty="0" err="1">
                <a:ea typeface="新細明體" panose="02020500000000000000" pitchFamily="18" charset="-120"/>
              </a:rPr>
              <a:t>x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containing the </a:t>
            </a: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remaining 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(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L+1)/2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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keys</a:t>
            </a:r>
            <a:r>
              <a:rPr lang="en-US" altLang="zh-TW" sz="2000" dirty="0">
                <a:ea typeface="新細明體" panose="02020500000000000000" pitchFamily="18" charset="-120"/>
              </a:rPr>
              <a:t>.  Let J be the minimum key in </a:t>
            </a:r>
            <a:r>
              <a:rPr lang="en-US" altLang="zh-TW" sz="2000" dirty="0" err="1">
                <a:ea typeface="新細明體" panose="02020500000000000000" pitchFamily="18" charset="-120"/>
              </a:rPr>
              <a:t>x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R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Make a copy of J to be the parent of </a:t>
            </a:r>
            <a:r>
              <a:rPr lang="en-US" altLang="zh-TW" sz="2000" dirty="0" err="1">
                <a:ea typeface="新細明體" panose="02020500000000000000" pitchFamily="18" charset="-120"/>
              </a:rPr>
              <a:t>x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L</a:t>
            </a:r>
            <a:r>
              <a:rPr lang="en-US" altLang="zh-TW" sz="2000" dirty="0">
                <a:ea typeface="新細明體" panose="02020500000000000000" pitchFamily="18" charset="-120"/>
              </a:rPr>
              <a:t> and </a:t>
            </a:r>
            <a:r>
              <a:rPr lang="en-US" altLang="zh-TW" sz="2000" dirty="0" err="1">
                <a:ea typeface="新細明體" panose="02020500000000000000" pitchFamily="18" charset="-120"/>
              </a:rPr>
              <a:t>x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, and insert the copy together with its child pointers into the old parent of x.</a:t>
            </a:r>
            <a:endParaRPr lang="en-US" altLang="zh-CN" sz="2000" dirty="0">
              <a:ea typeface="新細明體" panose="02020500000000000000" pitchFamily="18" charset="-120"/>
            </a:endParaRPr>
          </a:p>
        </p:txBody>
      </p:sp>
      <p:pic>
        <p:nvPicPr>
          <p:cNvPr id="423943" name="Picture 7" descr="MCj03243760000[1]">
            <a:extLst>
              <a:ext uri="{FF2B5EF4-FFF2-40B4-BE49-F238E27FC236}">
                <a16:creationId xmlns:a16="http://schemas.microsoft.com/office/drawing/2014/main" xmlns="" id="{9F355935-E94B-42B0-A91F-0766CAA1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"/>
            <a:ext cx="1463675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02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964" name="Object 4">
            <a:extLst>
              <a:ext uri="{FF2B5EF4-FFF2-40B4-BE49-F238E27FC236}">
                <a16:creationId xmlns:a16="http://schemas.microsoft.com/office/drawing/2014/main" xmlns="" id="{5F25A71A-87CB-428D-B9D2-031E65458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752600"/>
          <a:ext cx="426720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Bitmap Image" r:id="rId4" imgW="3809524" imgH="3086531" progId="Paint.Picture">
                  <p:embed/>
                </p:oleObj>
              </mc:Choice>
              <mc:Fallback>
                <p:oleObj name="Bitmap Image" r:id="rId4" imgW="3809524" imgH="3086531" progId="Paint.Picture">
                  <p:embed/>
                  <p:pic>
                    <p:nvPicPr>
                      <p:cNvPr id="424964" name="Object 4">
                        <a:extLst>
                          <a:ext uri="{FF2B5EF4-FFF2-40B4-BE49-F238E27FC236}">
                            <a16:creationId xmlns:a16="http://schemas.microsoft.com/office/drawing/2014/main" xmlns="" id="{5F25A71A-87CB-428D-B9D2-031E65458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267200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5" name="Object 5">
            <a:extLst>
              <a:ext uri="{FF2B5EF4-FFF2-40B4-BE49-F238E27FC236}">
                <a16:creationId xmlns:a16="http://schemas.microsoft.com/office/drawing/2014/main" xmlns="" id="{830F37D3-35F4-48F8-A1DF-0B449DCA95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800225"/>
          <a:ext cx="42672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Bitmap Image" r:id="rId6" imgW="4048690" imgH="3258005" progId="Paint.Picture">
                  <p:embed/>
                </p:oleObj>
              </mc:Choice>
              <mc:Fallback>
                <p:oleObj name="Bitmap Image" r:id="rId6" imgW="4048690" imgH="3258005" progId="Paint.Picture">
                  <p:embed/>
                  <p:pic>
                    <p:nvPicPr>
                      <p:cNvPr id="424965" name="Object 5">
                        <a:extLst>
                          <a:ext uri="{FF2B5EF4-FFF2-40B4-BE49-F238E27FC236}">
                            <a16:creationId xmlns:a16="http://schemas.microsoft.com/office/drawing/2014/main" xmlns="" id="{830F37D3-35F4-48F8-A1DF-0B449DCA9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00225"/>
                        <a:ext cx="42672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6" name="Rectangle 6">
            <a:extLst>
              <a:ext uri="{FF2B5EF4-FFF2-40B4-BE49-F238E27FC236}">
                <a16:creationId xmlns:a16="http://schemas.microsoft.com/office/drawing/2014/main" xmlns="" id="{116AE202-4F9E-419C-8C5B-CA1D59229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Inserting into a Non-full Leaf (L=3)</a:t>
            </a:r>
          </a:p>
        </p:txBody>
      </p:sp>
      <p:sp>
        <p:nvSpPr>
          <p:cNvPr id="424967" name="Oval 7">
            <a:extLst>
              <a:ext uri="{FF2B5EF4-FFF2-40B4-BE49-F238E27FC236}">
                <a16:creationId xmlns:a16="http://schemas.microsoft.com/office/drawing/2014/main" xmlns="" id="{051160CB-F1B4-466A-9353-AB62EB0E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533400" cy="4572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5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7" name="Rectangle 9">
            <a:extLst>
              <a:ext uri="{FF2B5EF4-FFF2-40B4-BE49-F238E27FC236}">
                <a16:creationId xmlns:a16="http://schemas.microsoft.com/office/drawing/2014/main" xmlns="" id="{874D04A6-9CAD-45BE-9AB4-084F8DFE6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Splitting a Leaf: Inserting T</a:t>
            </a:r>
          </a:p>
        </p:txBody>
      </p:sp>
      <p:graphicFrame>
        <p:nvGraphicFramePr>
          <p:cNvPr id="427013" name="Object 5">
            <a:extLst>
              <a:ext uri="{FF2B5EF4-FFF2-40B4-BE49-F238E27FC236}">
                <a16:creationId xmlns:a16="http://schemas.microsoft.com/office/drawing/2014/main" xmlns="" id="{EC4AD901-11CF-4177-9E3E-52AA24DF1CD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" y="2205038"/>
          <a:ext cx="4300538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Bitmap Image" r:id="rId4" imgW="3839111" imgH="3019048" progId="Paint.Picture">
                  <p:embed/>
                </p:oleObj>
              </mc:Choice>
              <mc:Fallback>
                <p:oleObj name="Bitmap Image" r:id="rId4" imgW="3839111" imgH="3019048" progId="Paint.Picture">
                  <p:embed/>
                  <p:pic>
                    <p:nvPicPr>
                      <p:cNvPr id="427013" name="Object 5">
                        <a:extLst>
                          <a:ext uri="{FF2B5EF4-FFF2-40B4-BE49-F238E27FC236}">
                            <a16:creationId xmlns:a16="http://schemas.microsoft.com/office/drawing/2014/main" xmlns="" id="{EC4AD901-11CF-4177-9E3E-52AA24DF1C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05038"/>
                        <a:ext cx="4300538" cy="338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6" name="Object 8">
            <a:extLst>
              <a:ext uri="{FF2B5EF4-FFF2-40B4-BE49-F238E27FC236}">
                <a16:creationId xmlns:a16="http://schemas.microsoft.com/office/drawing/2014/main" xmlns="" id="{C4050B3D-DAFD-4AA6-9529-61E950B3592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610100" y="2219325"/>
          <a:ext cx="4305300" cy="335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Bitmap Image" r:id="rId6" imgW="4019048" imgH="3134162" progId="Paint.Picture">
                  <p:embed/>
                </p:oleObj>
              </mc:Choice>
              <mc:Fallback>
                <p:oleObj name="Bitmap Image" r:id="rId6" imgW="4019048" imgH="3134162" progId="Paint.Picture">
                  <p:embed/>
                  <p:pic>
                    <p:nvPicPr>
                      <p:cNvPr id="427016" name="Object 8">
                        <a:extLst>
                          <a:ext uri="{FF2B5EF4-FFF2-40B4-BE49-F238E27FC236}">
                            <a16:creationId xmlns:a16="http://schemas.microsoft.com/office/drawing/2014/main" xmlns="" id="{C4050B3D-DAFD-4AA6-9529-61E950B35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219325"/>
                        <a:ext cx="4305300" cy="335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19" name="Oval 11">
            <a:extLst>
              <a:ext uri="{FF2B5EF4-FFF2-40B4-BE49-F238E27FC236}">
                <a16:creationId xmlns:a16="http://schemas.microsoft.com/office/drawing/2014/main" xmlns="" id="{901E7CAD-3A55-47D9-B637-F77EE92F4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533400" cy="4572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8" name="Rectangle 4">
            <a:extLst>
              <a:ext uri="{FF2B5EF4-FFF2-40B4-BE49-F238E27FC236}">
                <a16:creationId xmlns:a16="http://schemas.microsoft.com/office/drawing/2014/main" xmlns="" id="{CEC00EC9-28DA-4F24-9BF8-A1DDB3D62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Splitting Example 1</a:t>
            </a:r>
          </a:p>
        </p:txBody>
      </p:sp>
      <p:graphicFrame>
        <p:nvGraphicFramePr>
          <p:cNvPr id="431109" name="Object 5">
            <a:extLst>
              <a:ext uri="{FF2B5EF4-FFF2-40B4-BE49-F238E27FC236}">
                <a16:creationId xmlns:a16="http://schemas.microsoft.com/office/drawing/2014/main" xmlns="" id="{7CEE6638-9BFF-44C7-83C0-07C79F04CE4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8100" y="2057400"/>
          <a:ext cx="4457700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Bitmap Image" r:id="rId4" imgW="3847619" imgH="3067478" progId="Paint.Picture">
                  <p:embed/>
                </p:oleObj>
              </mc:Choice>
              <mc:Fallback>
                <p:oleObj name="Bitmap Image" r:id="rId4" imgW="3847619" imgH="3067478" progId="Paint.Picture">
                  <p:embed/>
                  <p:pic>
                    <p:nvPicPr>
                      <p:cNvPr id="431109" name="Object 5">
                        <a:extLst>
                          <a:ext uri="{FF2B5EF4-FFF2-40B4-BE49-F238E27FC236}">
                            <a16:creationId xmlns:a16="http://schemas.microsoft.com/office/drawing/2014/main" xmlns="" id="{7CEE6638-9BFF-44C7-83C0-07C79F04C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2057400"/>
                        <a:ext cx="4457700" cy="3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1" name="Object 7">
            <a:extLst>
              <a:ext uri="{FF2B5EF4-FFF2-40B4-BE49-F238E27FC236}">
                <a16:creationId xmlns:a16="http://schemas.microsoft.com/office/drawing/2014/main" xmlns="" id="{689E4A12-F18E-4A99-BC3D-BBECB771776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619625" y="2071688"/>
          <a:ext cx="4371975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Bitmap Image" r:id="rId6" imgW="3828571" imgH="3123810" progId="Paint.Picture">
                  <p:embed/>
                </p:oleObj>
              </mc:Choice>
              <mc:Fallback>
                <p:oleObj name="Bitmap Image" r:id="rId6" imgW="3828571" imgH="3123810" progId="Paint.Picture">
                  <p:embed/>
                  <p:pic>
                    <p:nvPicPr>
                      <p:cNvPr id="431111" name="Object 7">
                        <a:extLst>
                          <a:ext uri="{FF2B5EF4-FFF2-40B4-BE49-F238E27FC236}">
                            <a16:creationId xmlns:a16="http://schemas.microsoft.com/office/drawing/2014/main" xmlns="" id="{689E4A12-F18E-4A99-BC3D-BBECB7717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2071688"/>
                        <a:ext cx="4371975" cy="356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3" name="Oval 9">
            <a:extLst>
              <a:ext uri="{FF2B5EF4-FFF2-40B4-BE49-F238E27FC236}">
                <a16:creationId xmlns:a16="http://schemas.microsoft.com/office/drawing/2014/main" xmlns="" id="{3A16EF94-8C62-4259-912A-6865854E3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657600"/>
            <a:ext cx="838200" cy="1371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14" name="Oval 10">
            <a:extLst>
              <a:ext uri="{FF2B5EF4-FFF2-40B4-BE49-F238E27FC236}">
                <a16:creationId xmlns:a16="http://schemas.microsoft.com/office/drawing/2014/main" xmlns="" id="{D083FD40-EF93-4249-BE4A-8B9A3DADF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429000"/>
            <a:ext cx="3048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7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204" name="Object 4">
            <a:extLst>
              <a:ext uri="{FF2B5EF4-FFF2-40B4-BE49-F238E27FC236}">
                <a16:creationId xmlns:a16="http://schemas.microsoft.com/office/drawing/2014/main" xmlns="" id="{DAEF2C78-5922-4244-B394-40E7CF32E54A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1905000" y="457200"/>
          <a:ext cx="5253038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Bitmap Image" r:id="rId4" imgW="4638095" imgH="3982006" progId="Paint.Picture">
                  <p:embed/>
                </p:oleObj>
              </mc:Choice>
              <mc:Fallback>
                <p:oleObj name="Bitmap Image" r:id="rId4" imgW="4638095" imgH="3982006" progId="Paint.Picture">
                  <p:embed/>
                  <p:pic>
                    <p:nvPicPr>
                      <p:cNvPr id="435204" name="Object 4">
                        <a:extLst>
                          <a:ext uri="{FF2B5EF4-FFF2-40B4-BE49-F238E27FC236}">
                            <a16:creationId xmlns:a16="http://schemas.microsoft.com/office/drawing/2014/main" xmlns="" id="{DAEF2C78-5922-4244-B394-40E7CF32E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"/>
                        <a:ext cx="5253038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6" name="Oval 6">
            <a:extLst>
              <a:ext uri="{FF2B5EF4-FFF2-40B4-BE49-F238E27FC236}">
                <a16:creationId xmlns:a16="http://schemas.microsoft.com/office/drawing/2014/main" xmlns="" id="{298B08B6-582E-49C5-9265-1B6C2B757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371600"/>
            <a:ext cx="1371600" cy="609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07" name="Rectangle 7">
            <a:extLst>
              <a:ext uri="{FF2B5EF4-FFF2-40B4-BE49-F238E27FC236}">
                <a16:creationId xmlns:a16="http://schemas.microsoft.com/office/drawing/2014/main" xmlns="" id="{D0F0FEAC-107B-4623-B81B-5236B12D5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29200"/>
            <a:ext cx="7620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0975" indent="-180975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</a:rPr>
              <a:t>Two </a:t>
            </a:r>
            <a:r>
              <a:rPr lang="en-US" altLang="zh-CN" sz="2000" dirty="0">
                <a:latin typeface="Arial" panose="020B0604020202020204" pitchFamily="34" charset="0"/>
              </a:rPr>
              <a:t>disk accesses to write the two leaves, one disk access to update the parent</a:t>
            </a:r>
          </a:p>
          <a:p>
            <a:pPr marL="180975" indent="-180975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</a:rPr>
              <a:t>For </a:t>
            </a:r>
            <a:r>
              <a:rPr lang="en-US" altLang="zh-CN" sz="2000" dirty="0">
                <a:latin typeface="Arial" panose="020B0604020202020204" pitchFamily="34" charset="0"/>
              </a:rPr>
              <a:t>L=32, two leaves with 16 and 17 items are created. We can perform 15 more insertions without another split</a:t>
            </a:r>
          </a:p>
        </p:txBody>
      </p:sp>
    </p:spTree>
    <p:extLst>
      <p:ext uri="{BB962C8B-B14F-4D97-AF65-F5344CB8AC3E}">
        <p14:creationId xmlns:p14="http://schemas.microsoft.com/office/powerpoint/2010/main" val="14999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Why </a:t>
            </a:r>
            <a:r>
              <a:rPr lang="en-US" altLang="zh-CN" dirty="0" smtClean="0">
                <a:ea typeface="宋体" pitchFamily="2" charset="-122"/>
              </a:rPr>
              <a:t>B</a:t>
            </a:r>
            <a:r>
              <a:rPr lang="en-US" altLang="zh-CN" baseline="30000" dirty="0" smtClean="0">
                <a:ea typeface="宋体" pitchFamily="2" charset="-122"/>
              </a:rPr>
              <a:t>+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Trees?</a:t>
            </a:r>
          </a:p>
          <a:p>
            <a:r>
              <a:rPr lang="en-US" altLang="zh-CN" dirty="0">
                <a:ea typeface="宋体" pitchFamily="2" charset="-122"/>
              </a:rPr>
              <a:t>B</a:t>
            </a:r>
            <a:r>
              <a:rPr lang="en-US" altLang="zh-CN" baseline="30000" dirty="0">
                <a:ea typeface="宋体" pitchFamily="2" charset="-122"/>
              </a:rPr>
              <a:t>+</a:t>
            </a:r>
            <a:r>
              <a:rPr lang="en-US" altLang="zh-CN" dirty="0">
                <a:ea typeface="宋体" pitchFamily="2" charset="-122"/>
              </a:rPr>
              <a:t> Tree Introduction</a:t>
            </a:r>
          </a:p>
          <a:p>
            <a:r>
              <a:rPr lang="en-US" altLang="zh-CN" dirty="0">
                <a:ea typeface="宋体" pitchFamily="2" charset="-122"/>
              </a:rPr>
              <a:t>B</a:t>
            </a:r>
            <a:r>
              <a:rPr lang="en-US" altLang="zh-CN" baseline="30000" dirty="0">
                <a:ea typeface="宋体" pitchFamily="2" charset="-122"/>
              </a:rPr>
              <a:t>+</a:t>
            </a:r>
            <a:r>
              <a:rPr lang="en-US" altLang="zh-CN" dirty="0">
                <a:ea typeface="宋体" pitchFamily="2" charset="-122"/>
              </a:rPr>
              <a:t> Tree Operations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Search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Insertion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Deletion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A0E6EF-007D-43AB-A608-936001C7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90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81" name="Rectangle 9">
            <a:extLst>
              <a:ext uri="{FF2B5EF4-FFF2-40B4-BE49-F238E27FC236}">
                <a16:creationId xmlns:a16="http://schemas.microsoft.com/office/drawing/2014/main" xmlns="" id="{E80BA824-EA1A-40F0-BF70-2D58BFB95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Splitting Example 2</a:t>
            </a:r>
          </a:p>
        </p:txBody>
      </p:sp>
      <p:graphicFrame>
        <p:nvGraphicFramePr>
          <p:cNvPr id="438277" name="Object 5">
            <a:extLst>
              <a:ext uri="{FF2B5EF4-FFF2-40B4-BE49-F238E27FC236}">
                <a16:creationId xmlns:a16="http://schemas.microsoft.com/office/drawing/2014/main" xmlns="" id="{6F2DEB97-A43A-4F86-B387-5C307C8F1F7A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0" y="2133600"/>
          <a:ext cx="4419600" cy="347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Bitmap Image" r:id="rId4" imgW="4019048" imgH="3161905" progId="Paint.Picture">
                  <p:embed/>
                </p:oleObj>
              </mc:Choice>
              <mc:Fallback>
                <p:oleObj name="Bitmap Image" r:id="rId4" imgW="4019048" imgH="3161905" progId="Paint.Picture">
                  <p:embed/>
                  <p:pic>
                    <p:nvPicPr>
                      <p:cNvPr id="438277" name="Object 5">
                        <a:extLst>
                          <a:ext uri="{FF2B5EF4-FFF2-40B4-BE49-F238E27FC236}">
                            <a16:creationId xmlns:a16="http://schemas.microsoft.com/office/drawing/2014/main" xmlns="" id="{6F2DEB97-A43A-4F86-B387-5C307C8F1F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33600"/>
                        <a:ext cx="4419600" cy="347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0" name="Object 8">
            <a:extLst>
              <a:ext uri="{FF2B5EF4-FFF2-40B4-BE49-F238E27FC236}">
                <a16:creationId xmlns:a16="http://schemas.microsoft.com/office/drawing/2014/main" xmlns="" id="{AD5E6473-500A-4BD1-81D8-38645C6CB46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610100" y="2028825"/>
          <a:ext cx="4381500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Bitmap Image" r:id="rId6" imgW="3885714" imgH="3238952" progId="Paint.Picture">
                  <p:embed/>
                </p:oleObj>
              </mc:Choice>
              <mc:Fallback>
                <p:oleObj name="Bitmap Image" r:id="rId6" imgW="3885714" imgH="3238952" progId="Paint.Picture">
                  <p:embed/>
                  <p:pic>
                    <p:nvPicPr>
                      <p:cNvPr id="438280" name="Object 8">
                        <a:extLst>
                          <a:ext uri="{FF2B5EF4-FFF2-40B4-BE49-F238E27FC236}">
                            <a16:creationId xmlns:a16="http://schemas.microsoft.com/office/drawing/2014/main" xmlns="" id="{AD5E6473-500A-4BD1-81D8-38645C6CB4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028825"/>
                        <a:ext cx="4381500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3" name="Oval 11">
            <a:extLst>
              <a:ext uri="{FF2B5EF4-FFF2-40B4-BE49-F238E27FC236}">
                <a16:creationId xmlns:a16="http://schemas.microsoft.com/office/drawing/2014/main" xmlns="" id="{1084328F-17B5-47BF-9556-3E5131F83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00600"/>
            <a:ext cx="533400" cy="4572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7" name="Rectangle 9">
            <a:extLst>
              <a:ext uri="{FF2B5EF4-FFF2-40B4-BE49-F238E27FC236}">
                <a16:creationId xmlns:a16="http://schemas.microsoft.com/office/drawing/2014/main" xmlns="" id="{E2911771-9CD1-4E0A-930A-AB09DB3AC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>
                <a:ea typeface="宋体" panose="02010600030101010101" pitchFamily="2" charset="-122"/>
              </a:rPr>
              <a:t>d </a:t>
            </a:r>
          </a:p>
        </p:txBody>
      </p:sp>
      <p:graphicFrame>
        <p:nvGraphicFramePr>
          <p:cNvPr id="442373" name="Object 5">
            <a:extLst>
              <a:ext uri="{FF2B5EF4-FFF2-40B4-BE49-F238E27FC236}">
                <a16:creationId xmlns:a16="http://schemas.microsoft.com/office/drawing/2014/main" xmlns="" id="{0EA8DB4B-6981-46B6-8355-2B3880FD7A90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6728909"/>
              </p:ext>
            </p:extLst>
          </p:nvPr>
        </p:nvGraphicFramePr>
        <p:xfrm>
          <a:off x="0" y="2209800"/>
          <a:ext cx="4033838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Bitmap Image" r:id="rId4" imgW="3610479" imgH="2895238" progId="Paint.Picture">
                  <p:embed/>
                </p:oleObj>
              </mc:Choice>
              <mc:Fallback>
                <p:oleObj name="Bitmap Image" r:id="rId4" imgW="3610479" imgH="2895238" progId="Paint.Picture">
                  <p:embed/>
                  <p:pic>
                    <p:nvPicPr>
                      <p:cNvPr id="442373" name="Object 5">
                        <a:extLst>
                          <a:ext uri="{FF2B5EF4-FFF2-40B4-BE49-F238E27FC236}">
                            <a16:creationId xmlns:a16="http://schemas.microsoft.com/office/drawing/2014/main" xmlns="" id="{0EA8DB4B-6981-46B6-8355-2B3880FD7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4033838" cy="323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6" name="Object 8">
            <a:extLst>
              <a:ext uri="{FF2B5EF4-FFF2-40B4-BE49-F238E27FC236}">
                <a16:creationId xmlns:a16="http://schemas.microsoft.com/office/drawing/2014/main" xmlns="" id="{52BCB52E-DC91-4D56-98AF-3D414F32B4B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114800" y="2058988"/>
          <a:ext cx="5029200" cy="333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Bitmap Image" r:id="rId6" imgW="4772691" imgH="3161905" progId="Paint.Picture">
                  <p:embed/>
                </p:oleObj>
              </mc:Choice>
              <mc:Fallback>
                <p:oleObj name="Bitmap Image" r:id="rId6" imgW="4772691" imgH="3161905" progId="Paint.Picture">
                  <p:embed/>
                  <p:pic>
                    <p:nvPicPr>
                      <p:cNvPr id="442376" name="Object 8">
                        <a:extLst>
                          <a:ext uri="{FF2B5EF4-FFF2-40B4-BE49-F238E27FC236}">
                            <a16:creationId xmlns:a16="http://schemas.microsoft.com/office/drawing/2014/main" xmlns="" id="{52BCB52E-DC91-4D56-98AF-3D414F32B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58988"/>
                        <a:ext cx="5029200" cy="333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9" name="Oval 11">
            <a:extLst>
              <a:ext uri="{FF2B5EF4-FFF2-40B4-BE49-F238E27FC236}">
                <a16:creationId xmlns:a16="http://schemas.microsoft.com/office/drawing/2014/main" xmlns="" id="{896E9E5B-4F1C-44DF-93A0-914EEDEFE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581400"/>
            <a:ext cx="838200" cy="13716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380" name="Oval 12">
            <a:extLst>
              <a:ext uri="{FF2B5EF4-FFF2-40B4-BE49-F238E27FC236}">
                <a16:creationId xmlns:a16="http://schemas.microsoft.com/office/drawing/2014/main" xmlns="" id="{89C48B9E-0FC5-41D2-90B8-E1F9FB000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0"/>
            <a:ext cx="304800" cy="3810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381" name="Text Box 13">
            <a:extLst>
              <a:ext uri="{FF2B5EF4-FFF2-40B4-BE49-F238E27FC236}">
                <a16:creationId xmlns:a16="http://schemas.microsoft.com/office/drawing/2014/main" xmlns="" id="{331F12CB-A1E5-4009-BD46-4751B866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6030913"/>
            <a:ext cx="5120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=&gt; Need to split the internal node</a:t>
            </a:r>
          </a:p>
        </p:txBody>
      </p:sp>
    </p:spTree>
    <p:extLst>
      <p:ext uri="{BB962C8B-B14F-4D97-AF65-F5344CB8AC3E}">
        <p14:creationId xmlns:p14="http://schemas.microsoft.com/office/powerpoint/2010/main" val="9238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xmlns="" id="{1C8A1BE0-A286-41E4-8B1C-6AA28944E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Splitting an Internal Node</a:t>
            </a:r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xmlns="" id="{ECFE3D56-1BC3-4751-9B64-75200B243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To insert a 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key K</a:t>
            </a:r>
            <a:r>
              <a:rPr lang="en-US" altLang="zh-CN" sz="2400" dirty="0">
                <a:ea typeface="宋体" panose="02010600030101010101" pitchFamily="2" charset="-122"/>
              </a:rPr>
              <a:t> into a full 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internal node x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Cut x off from its parent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Insert K and its left and right child pointers into x, pretending there is space.  Now x has M </a:t>
            </a:r>
            <a:r>
              <a:rPr lang="en-US" altLang="zh-CN" sz="2400" dirty="0" smtClean="0">
                <a:ea typeface="宋体" panose="02010600030101010101" pitchFamily="2" charset="-122"/>
              </a:rPr>
              <a:t>keys (and M+1 pointers).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Split x </a:t>
            </a:r>
            <a:r>
              <a:rPr lang="en-US" altLang="zh-CN" sz="2400" dirty="0">
                <a:ea typeface="宋体" panose="02010600030101010101" pitchFamily="2" charset="-122"/>
              </a:rPr>
              <a:t>into 2 new internal nodes </a:t>
            </a:r>
            <a:r>
              <a:rPr lang="en-US" altLang="zh-CN" sz="2400" dirty="0" err="1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 err="1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, with </a:t>
            </a:r>
            <a:r>
              <a:rPr lang="en-US" altLang="zh-CN" sz="2400" dirty="0" err="1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ea typeface="宋体" panose="02010600030101010101" pitchFamily="2" charset="-122"/>
              </a:rPr>
              <a:t> containing the 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M/2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 - 1 ) 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smallest keys</a:t>
            </a:r>
            <a:r>
              <a:rPr lang="en-US" altLang="zh-CN" sz="2400" dirty="0">
                <a:ea typeface="宋体" panose="02010600030101010101" pitchFamily="2" charset="-122"/>
              </a:rPr>
              <a:t>, and </a:t>
            </a:r>
            <a:r>
              <a:rPr lang="en-US" altLang="zh-CN" sz="2400" dirty="0" err="1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 containing the 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M/2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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 largest keys</a:t>
            </a:r>
            <a:r>
              <a:rPr lang="en-US" altLang="zh-CN" sz="2400" dirty="0">
                <a:ea typeface="宋体" panose="02010600030101010101" pitchFamily="2" charset="-122"/>
              </a:rPr>
              <a:t>.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Note that the (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M/2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)</a:t>
            </a:r>
            <a:r>
              <a:rPr lang="en-US" altLang="zh-CN" sz="2400" baseline="30000" dirty="0" err="1" smtClean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key J is not placed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in </a:t>
            </a: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 or </a:t>
            </a: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R</a:t>
            </a:r>
            <a:endParaRPr lang="en-US" altLang="zh-CN" sz="2400" baseline="-25000" dirty="0">
              <a:solidFill>
                <a:schemeClr val="bg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Make J the parent of </a:t>
            </a:r>
            <a:r>
              <a:rPr lang="en-US" altLang="zh-CN" sz="2400" dirty="0" err="1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 err="1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, and insert J together with its child pointers into the old parent of x.</a:t>
            </a:r>
          </a:p>
        </p:txBody>
      </p:sp>
    </p:spTree>
    <p:extLst>
      <p:ext uri="{BB962C8B-B14F-4D97-AF65-F5344CB8AC3E}">
        <p14:creationId xmlns:p14="http://schemas.microsoft.com/office/powerpoint/2010/main" val="3352873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517" name="Object 5">
            <a:extLst>
              <a:ext uri="{FF2B5EF4-FFF2-40B4-BE49-F238E27FC236}">
                <a16:creationId xmlns:a16="http://schemas.microsoft.com/office/drawing/2014/main" xmlns="" id="{6EBF08AE-2DD8-40B0-91E4-00BEBB08F1BD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903413"/>
          <a:ext cx="4419600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Bitmap Image" r:id="rId4" imgW="3390476" imgH="2866667" progId="Paint.Picture">
                  <p:embed/>
                </p:oleObj>
              </mc:Choice>
              <mc:Fallback>
                <p:oleObj name="Bitmap Image" r:id="rId4" imgW="3390476" imgH="2866667" progId="Paint.Picture">
                  <p:embed/>
                  <p:pic>
                    <p:nvPicPr>
                      <p:cNvPr id="448517" name="Object 5">
                        <a:extLst>
                          <a:ext uri="{FF2B5EF4-FFF2-40B4-BE49-F238E27FC236}">
                            <a16:creationId xmlns:a16="http://schemas.microsoft.com/office/drawing/2014/main" xmlns="" id="{6EBF08AE-2DD8-40B0-91E4-00BEBB08F1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3413"/>
                        <a:ext cx="4419600" cy="373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5" name="Rectangle 13">
            <a:extLst>
              <a:ext uri="{FF2B5EF4-FFF2-40B4-BE49-F238E27FC236}">
                <a16:creationId xmlns:a16="http://schemas.microsoft.com/office/drawing/2014/main" xmlns="" id="{2EEC39B0-0E4F-44A0-9EFB-9632DD4F9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Example: Splitting Internal Node (M=4)</a:t>
            </a:r>
          </a:p>
        </p:txBody>
      </p:sp>
      <p:graphicFrame>
        <p:nvGraphicFramePr>
          <p:cNvPr id="448520" name="Object 8">
            <a:extLst>
              <a:ext uri="{FF2B5EF4-FFF2-40B4-BE49-F238E27FC236}">
                <a16:creationId xmlns:a16="http://schemas.microsoft.com/office/drawing/2014/main" xmlns="" id="{F63CF050-29E3-48F6-B817-27B571999F1C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495800" y="1849438"/>
          <a:ext cx="4648200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Bitmap Image" r:id="rId6" imgW="4172532" imgH="3409524" progId="Paint.Picture">
                  <p:embed/>
                </p:oleObj>
              </mc:Choice>
              <mc:Fallback>
                <p:oleObj name="Bitmap Image" r:id="rId6" imgW="4172532" imgH="3409524" progId="Paint.Picture">
                  <p:embed/>
                  <p:pic>
                    <p:nvPicPr>
                      <p:cNvPr id="448520" name="Object 8">
                        <a:extLst>
                          <a:ext uri="{FF2B5EF4-FFF2-40B4-BE49-F238E27FC236}">
                            <a16:creationId xmlns:a16="http://schemas.microsoft.com/office/drawing/2014/main" xmlns="" id="{F63CF050-29E3-48F6-B817-27B571999F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49438"/>
                        <a:ext cx="4648200" cy="379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4" name="Oval 12">
            <a:extLst>
              <a:ext uri="{FF2B5EF4-FFF2-40B4-BE49-F238E27FC236}">
                <a16:creationId xmlns:a16="http://schemas.microsoft.com/office/drawing/2014/main" xmlns="" id="{83283230-C349-41B3-A802-B9FEA2432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90800"/>
            <a:ext cx="1371600" cy="6096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2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4" name="Rectangle 6">
            <a:extLst>
              <a:ext uri="{FF2B5EF4-FFF2-40B4-BE49-F238E27FC236}">
                <a16:creationId xmlns:a16="http://schemas.microsoft.com/office/drawing/2014/main" xmlns="" id="{D2C055A1-7B4B-4C14-850D-329262A53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>
                <a:ea typeface="宋体" panose="02010600030101010101" pitchFamily="2" charset="-122"/>
              </a:rPr>
              <a:t>d</a:t>
            </a:r>
          </a:p>
        </p:txBody>
      </p:sp>
      <p:graphicFrame>
        <p:nvGraphicFramePr>
          <p:cNvPr id="452613" name="Object 5">
            <a:extLst>
              <a:ext uri="{FF2B5EF4-FFF2-40B4-BE49-F238E27FC236}">
                <a16:creationId xmlns:a16="http://schemas.microsoft.com/office/drawing/2014/main" xmlns="" id="{8FF8649E-AAD7-4593-91D7-72CA56CFFD8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057400" y="1571625"/>
          <a:ext cx="5443538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Bitmap Image" r:id="rId4" imgW="4563112" imgH="4048690" progId="Paint.Picture">
                  <p:embed/>
                </p:oleObj>
              </mc:Choice>
              <mc:Fallback>
                <p:oleObj name="Bitmap Image" r:id="rId4" imgW="4563112" imgH="4048690" progId="Paint.Picture">
                  <p:embed/>
                  <p:pic>
                    <p:nvPicPr>
                      <p:cNvPr id="452613" name="Object 5">
                        <a:extLst>
                          <a:ext uri="{FF2B5EF4-FFF2-40B4-BE49-F238E27FC236}">
                            <a16:creationId xmlns:a16="http://schemas.microsoft.com/office/drawing/2014/main" xmlns="" id="{8FF8649E-AAD7-4593-91D7-72CA56CFFD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71625"/>
                        <a:ext cx="5443538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6" name="Oval 8">
            <a:extLst>
              <a:ext uri="{FF2B5EF4-FFF2-40B4-BE49-F238E27FC236}">
                <a16:creationId xmlns:a16="http://schemas.microsoft.com/office/drawing/2014/main" xmlns="" id="{BDC12D7E-FB95-496B-AD62-A1AB7AD35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676400"/>
            <a:ext cx="1371600" cy="6096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95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xmlns="" id="{B44BA39D-FBB8-4487-BCCA-6AC48D50B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Termination 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xmlns="" id="{143EFD50-2D45-417C-B04C-BB48CA334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Splitting will continue as long as we encounter full internal nodes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If the split internal node x does not have a parent (i.e.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x is a root</a:t>
            </a:r>
            <a:r>
              <a:rPr lang="en-US" altLang="zh-CN" dirty="0">
                <a:ea typeface="宋体" panose="02010600030101010101" pitchFamily="2" charset="-122"/>
              </a:rPr>
              <a:t>), then create a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new root </a:t>
            </a:r>
            <a:r>
              <a:rPr lang="en-US" altLang="zh-CN" dirty="0">
                <a:ea typeface="宋体" panose="02010600030101010101" pitchFamily="2" charset="-122"/>
              </a:rPr>
              <a:t>containing the key J and its two children</a:t>
            </a:r>
          </a:p>
        </p:txBody>
      </p:sp>
      <p:pic>
        <p:nvPicPr>
          <p:cNvPr id="455684" name="Picture 4" descr="MMj02363030000[1]">
            <a:extLst>
              <a:ext uri="{FF2B5EF4-FFF2-40B4-BE49-F238E27FC236}">
                <a16:creationId xmlns:a16="http://schemas.microsoft.com/office/drawing/2014/main" xmlns="" id="{3A1710F1-CF76-46DD-AC6B-289AF61891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71975"/>
            <a:ext cx="10287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53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23B48D-03DB-4F09-8E05-AD414E1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5FBF70-4876-40D0-A3F7-5B32529A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An AVL </a:t>
            </a:r>
            <a:r>
              <a:rPr lang="en-US" altLang="zh-CN" dirty="0">
                <a:ea typeface="宋体" panose="02010600030101010101" pitchFamily="2" charset="-122"/>
              </a:rPr>
              <a:t>tree with N nodes is an excellent data structure for searching, indexing, etc.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Big-Oh analysis shows most operations </a:t>
            </a:r>
            <a:r>
              <a:rPr lang="en-US" altLang="zh-CN" dirty="0" smtClean="0">
                <a:ea typeface="宋体" panose="02010600030101010101" pitchFamily="2" charset="-122"/>
              </a:rPr>
              <a:t>finish </a:t>
            </a:r>
            <a:r>
              <a:rPr lang="en-US" altLang="zh-CN" dirty="0">
                <a:ea typeface="宋体" panose="02010600030101010101" pitchFamily="2" charset="-122"/>
              </a:rPr>
              <a:t>within </a:t>
            </a:r>
            <a:r>
              <a:rPr lang="en-US" altLang="zh-CN" dirty="0" smtClean="0">
                <a:ea typeface="宋体" panose="02010600030101010101" pitchFamily="2" charset="-122"/>
              </a:rPr>
              <a:t>O(log(N)) </a:t>
            </a:r>
            <a:r>
              <a:rPr lang="en-US" altLang="zh-CN" dirty="0">
                <a:ea typeface="宋体" panose="02010600030101010101" pitchFamily="2" charset="-122"/>
              </a:rPr>
              <a:t>time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theoretical conclusion works as long as the entire structure can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fit into the main memory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When the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data size is too large </a:t>
            </a:r>
            <a:r>
              <a:rPr lang="en-US" altLang="zh-CN" dirty="0">
                <a:ea typeface="宋体" panose="02010600030101010101" pitchFamily="2" charset="-122"/>
              </a:rPr>
              <a:t>and has to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reside on disk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the performance of AVL </a:t>
            </a:r>
            <a:r>
              <a:rPr lang="en-US" altLang="zh-CN" dirty="0" smtClean="0">
                <a:ea typeface="宋体" panose="02010600030101010101" pitchFamily="2" charset="-122"/>
              </a:rPr>
              <a:t>trees </a:t>
            </a:r>
            <a:r>
              <a:rPr lang="en-US" altLang="zh-CN" dirty="0">
                <a:ea typeface="宋体" panose="02010600030101010101" pitchFamily="2" charset="-122"/>
              </a:rPr>
              <a:t>may deteriorate rapidly</a:t>
            </a:r>
            <a:endParaRPr lang="en-US" altLang="zh-CN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5487F0-2240-477E-97A3-11545C7C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xmlns="" id="{88C80D24-9BF0-4053-A2FC-FF8B9D38B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Practical Example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xmlns="" id="{799F3B53-92D4-4891-8D9B-016323EAD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543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 500-MIPS machine, with 7200 RPM hard disk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500 million instruction executions, and approximately 120 disk accesses each second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machine is shared by 20 users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Thus for each user, can handle 120/20=6 disk access/sec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 database with 10,000,000 items,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256 bytes/item (assume it doesn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t fit in main memory)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 typical searching time for one user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A successful search need </a:t>
            </a:r>
            <a:r>
              <a:rPr lang="en-US" altLang="zh-CN" sz="2000" dirty="0" smtClean="0">
                <a:ea typeface="宋体" panose="02010600030101010101" pitchFamily="2" charset="-122"/>
              </a:rPr>
              <a:t>log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000" dirty="0" smtClean="0">
                <a:ea typeface="宋体" panose="02010600030101010101" pitchFamily="2" charset="-122"/>
              </a:rPr>
              <a:t>(10,000,000) </a:t>
            </a:r>
            <a:r>
              <a:rPr lang="en-US" altLang="zh-CN" sz="2000" dirty="0">
                <a:ea typeface="宋体" panose="02010600030101010101" pitchFamily="2" charset="-122"/>
              </a:rPr>
              <a:t>= 24 disk access,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Takes </a:t>
            </a:r>
            <a:r>
              <a:rPr lang="en-US" altLang="zh-CN" sz="2000" dirty="0">
                <a:ea typeface="宋体" panose="02010600030101010101" pitchFamily="2" charset="-122"/>
              </a:rPr>
              <a:t>around 24/6=4 sec.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accent4"/>
                </a:solidFill>
                <a:ea typeface="宋体" panose="02010600030101010101" pitchFamily="2" charset="-122"/>
              </a:rPr>
              <a:t>This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is way too slow!!</a:t>
            </a:r>
            <a:endParaRPr lang="en-US" altLang="zh-CN" dirty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We want to reduce the number of disk access to a very small constant</a:t>
            </a:r>
          </a:p>
          <a:p>
            <a:pPr>
              <a:lnSpc>
                <a:spcPct val="90000"/>
              </a:lnSpc>
            </a:pPr>
            <a:endParaRPr lang="zh-CN" altLang="en-US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pic>
        <p:nvPicPr>
          <p:cNvPr id="472068" name="Picture 4" descr="MCj02152940000[1]">
            <a:extLst>
              <a:ext uri="{FF2B5EF4-FFF2-40B4-BE49-F238E27FC236}">
                <a16:creationId xmlns:a16="http://schemas.microsoft.com/office/drawing/2014/main" xmlns="" id="{A5E1F8B8-16F7-4C05-B7D4-387F8907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886200"/>
            <a:ext cx="94456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069" name="Picture 5" descr="MCBD07865_0000[1]">
            <a:extLst>
              <a:ext uri="{FF2B5EF4-FFF2-40B4-BE49-F238E27FC236}">
                <a16:creationId xmlns:a16="http://schemas.microsoft.com/office/drawing/2014/main" xmlns="" id="{D1A59C2D-2376-40E6-A662-3A9F2258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295400"/>
            <a:ext cx="9906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>
            <a:extLst>
              <a:ext uri="{FF2B5EF4-FFF2-40B4-BE49-F238E27FC236}">
                <a16:creationId xmlns:a16="http://schemas.microsoft.com/office/drawing/2014/main" xmlns="" id="{E7B69CAA-F0DB-4015-A8C4-068ED23F9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From Binary to M-ary</a:t>
            </a:r>
          </a:p>
        </p:txBody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xmlns="" id="{D8B1DAD3-A143-4F15-9588-93DE294B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Idea: allow a node in a tree to have many children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Less disk access = smaller tree height = more branching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As branching increases, the depth decreases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M-</a:t>
            </a:r>
            <a:r>
              <a:rPr lang="en-US" altLang="zh-CN" dirty="0" err="1">
                <a:solidFill>
                  <a:schemeClr val="accent4"/>
                </a:solidFill>
                <a:ea typeface="宋体" panose="02010600030101010101" pitchFamily="2" charset="-122"/>
              </a:rPr>
              <a:t>ary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 tree </a:t>
            </a:r>
            <a:r>
              <a:rPr lang="en-US" altLang="zh-CN" dirty="0">
                <a:ea typeface="宋体" panose="02010600030101010101" pitchFamily="2" charset="-122"/>
              </a:rPr>
              <a:t>allows M-way branching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internal node has at most M </a:t>
            </a:r>
            <a:r>
              <a:rPr lang="en-US" altLang="zh-CN" dirty="0" smtClean="0">
                <a:ea typeface="宋体" panose="02010600030101010101" pitchFamily="2" charset="-122"/>
              </a:rPr>
              <a:t>children</a:t>
            </a:r>
            <a:endParaRPr lang="en-US" altLang="zh-CN" sz="1800" dirty="0">
              <a:solidFill>
                <a:srgbClr val="00FF0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complete M-</a:t>
            </a:r>
            <a:r>
              <a:rPr lang="en-US" altLang="zh-CN" dirty="0" err="1">
                <a:ea typeface="宋体" panose="02010600030101010101" pitchFamily="2" charset="-122"/>
              </a:rPr>
              <a:t>ary</a:t>
            </a:r>
            <a:r>
              <a:rPr lang="en-US" altLang="zh-CN" dirty="0">
                <a:ea typeface="宋体" panose="02010600030101010101" pitchFamily="2" charset="-122"/>
              </a:rPr>
              <a:t> tree has height that is roughly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accent4"/>
                </a:solidFill>
                <a:ea typeface="宋体" panose="02010600030101010101" pitchFamily="2" charset="-122"/>
              </a:rPr>
              <a:t>log</a:t>
            </a:r>
            <a:r>
              <a:rPr lang="en-US" altLang="zh-CN" baseline="-25000" dirty="0" err="1" smtClean="0">
                <a:solidFill>
                  <a:schemeClr val="accent4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 smtClean="0">
                <a:solidFill>
                  <a:schemeClr val="accent4"/>
                </a:solidFill>
                <a:ea typeface="宋体" panose="02010600030101010101" pitchFamily="2" charset="-122"/>
              </a:rPr>
              <a:t>(N) </a:t>
            </a:r>
            <a:r>
              <a:rPr lang="en-US" altLang="zh-CN" dirty="0">
                <a:ea typeface="宋体" panose="02010600030101010101" pitchFamily="2" charset="-122"/>
              </a:rPr>
              <a:t>instead of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log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(N)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M = </a:t>
            </a:r>
            <a:r>
              <a:rPr lang="en-US" altLang="zh-CN" dirty="0" smtClean="0">
                <a:ea typeface="宋体" panose="02010600030101010101" pitchFamily="2" charset="-122"/>
              </a:rPr>
              <a:t>20 </a:t>
            </a:r>
            <a:r>
              <a:rPr lang="en-US" altLang="zh-CN" dirty="0">
                <a:ea typeface="宋体" panose="02010600030101010101" pitchFamily="2" charset="-122"/>
              </a:rPr>
              <a:t>then </a:t>
            </a:r>
            <a:r>
              <a:rPr lang="en-US" altLang="zh-CN" dirty="0" smtClean="0">
                <a:ea typeface="宋体" panose="02010600030101010101" pitchFamily="2" charset="-122"/>
              </a:rPr>
              <a:t>log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20</a:t>
            </a:r>
            <a:r>
              <a:rPr lang="en-US" altLang="zh-CN" dirty="0" smtClean="0">
                <a:ea typeface="宋体" panose="02010600030101010101" pitchFamily="2" charset="-122"/>
              </a:rPr>
              <a:t>(2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20</a:t>
            </a:r>
            <a:r>
              <a:rPr lang="en-US" altLang="zh-CN" dirty="0" smtClean="0">
                <a:ea typeface="宋体" panose="02010600030101010101" pitchFamily="2" charset="-122"/>
              </a:rPr>
              <a:t>) &lt; 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Thus, we can speedup the search </a:t>
            </a:r>
            <a:r>
              <a:rPr lang="en-US" altLang="zh-CN" dirty="0" smtClean="0">
                <a:ea typeface="宋体" panose="02010600030101010101" pitchFamily="2" charset="-122"/>
              </a:rPr>
              <a:t>significantly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6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xmlns="" id="{597D6E32-F1F9-46C1-ACD3-853473EA1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M-ary Search Tree</a:t>
            </a:r>
          </a:p>
        </p:txBody>
      </p:sp>
      <p:sp>
        <p:nvSpPr>
          <p:cNvPr id="473115" name="Rectangle 27">
            <a:extLst>
              <a:ext uri="{FF2B5EF4-FFF2-40B4-BE49-F238E27FC236}">
                <a16:creationId xmlns:a16="http://schemas.microsoft.com/office/drawing/2014/main" xmlns="" id="{0FACC614-95D4-48F6-A207-8BEE00176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Binary search tree has one key to decide which of the two branches to take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M-</a:t>
            </a:r>
            <a:r>
              <a:rPr lang="en-US" altLang="zh-CN" dirty="0" err="1">
                <a:ea typeface="宋体" panose="02010600030101010101" pitchFamily="2" charset="-122"/>
              </a:rPr>
              <a:t>ary</a:t>
            </a:r>
            <a:r>
              <a:rPr lang="en-US" altLang="zh-CN" dirty="0">
                <a:ea typeface="宋体" panose="02010600030101010101" pitchFamily="2" charset="-122"/>
              </a:rPr>
              <a:t> search tree needs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M-1 keys to decide which branch to take</a:t>
            </a:r>
          </a:p>
          <a:p>
            <a:endParaRPr lang="en-US" altLang="zh-CN" dirty="0">
              <a:solidFill>
                <a:srgbClr val="00CC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M-</a:t>
            </a:r>
            <a:r>
              <a:rPr lang="en-US" altLang="zh-CN" dirty="0" err="1">
                <a:ea typeface="宋体" panose="02010600030101010101" pitchFamily="2" charset="-122"/>
              </a:rPr>
              <a:t>ary</a:t>
            </a:r>
            <a:r>
              <a:rPr lang="en-US" altLang="zh-CN" dirty="0">
                <a:ea typeface="宋体" panose="02010600030101010101" pitchFamily="2" charset="-122"/>
              </a:rPr>
              <a:t> search tree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should be balanced in some way too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don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t want an M-</a:t>
            </a:r>
            <a:r>
              <a:rPr lang="en-US" altLang="zh-CN" dirty="0" err="1">
                <a:ea typeface="宋体" panose="02010600030101010101" pitchFamily="2" charset="-122"/>
              </a:rPr>
              <a:t>ary</a:t>
            </a:r>
            <a:r>
              <a:rPr lang="en-US" altLang="zh-CN" dirty="0">
                <a:ea typeface="宋体" panose="02010600030101010101" pitchFamily="2" charset="-122"/>
              </a:rPr>
              <a:t> search tree to degenerate to a linked list, or even a binary search tree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Thus, require that each node is at least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half </a:t>
            </a:r>
            <a:r>
              <a:rPr lang="en-US" altLang="zh-CN" dirty="0" smtClean="0">
                <a:ea typeface="宋体" panose="02010600030101010101" pitchFamily="2" charset="-122"/>
              </a:rPr>
              <a:t>full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6565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Text Box 4">
            <a:extLst>
              <a:ext uri="{FF2B5EF4-FFF2-40B4-BE49-F238E27FC236}">
                <a16:creationId xmlns:a16="http://schemas.microsoft.com/office/drawing/2014/main" xmlns="" id="{9E126F57-1F49-4B35-9E3B-DA5148054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5410200"/>
            <a:ext cx="9220200" cy="144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square" anchor="ctr" anchorCtr="1">
            <a:no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There are various definitions of </a:t>
            </a:r>
            <a:r>
              <a:rPr lang="en-US" altLang="zh-CN" sz="20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B-trees that differ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in minor </a:t>
            </a:r>
            <a:r>
              <a:rPr lang="en-US" altLang="zh-CN" sz="20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ways.</a:t>
            </a:r>
            <a:br>
              <a:rPr lang="en-US" altLang="zh-CN" sz="20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</a:br>
            <a:r>
              <a:rPr lang="en-US" altLang="zh-CN" sz="20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The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above definition is one of the popular forms.</a:t>
            </a:r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xmlns="" id="{F830F4DC-1626-41F9-836C-DD897D1B1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Tree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xmlns="" id="{DE66DBDF-74E9-4868-9DF9-7DBB917A4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953000"/>
          </a:xfrm>
        </p:spPr>
        <p:txBody>
          <a:bodyPr/>
          <a:lstStyle/>
          <a:p>
            <a:pPr marL="265113" indent="-265113"/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baseline="30000" dirty="0">
                <a:solidFill>
                  <a:schemeClr val="accent4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-tree </a:t>
            </a:r>
            <a:r>
              <a:rPr lang="en-US" altLang="zh-CN" sz="2400" dirty="0">
                <a:ea typeface="宋体" panose="02010600030101010101" pitchFamily="2" charset="-122"/>
              </a:rPr>
              <a:t>of order M (M&gt;3) is an M-</a:t>
            </a:r>
            <a:r>
              <a:rPr lang="en-US" altLang="zh-CN" sz="2400" dirty="0" err="1">
                <a:ea typeface="宋体" panose="02010600030101010101" pitchFamily="2" charset="-122"/>
              </a:rPr>
              <a:t>ary</a:t>
            </a:r>
            <a:r>
              <a:rPr lang="en-US" altLang="zh-CN" sz="2400" dirty="0">
                <a:ea typeface="宋体" panose="02010600030101010101" pitchFamily="2" charset="-122"/>
              </a:rPr>
              <a:t> tree with the following properties: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The data items are stored in leaves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 dirty="0">
                <a:ea typeface="宋体" panose="02010600030101010101" pitchFamily="2" charset="-122"/>
              </a:rPr>
              <a:t>The root is either a leaf or has between two and M children 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non-leaf nodes </a:t>
            </a:r>
            <a:r>
              <a:rPr lang="en-US" altLang="zh-CN" sz="2000" dirty="0">
                <a:ea typeface="宋体" panose="02010600030101010101" pitchFamily="2" charset="-122"/>
              </a:rPr>
              <a:t>store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up to M-1 keys </a:t>
            </a:r>
            <a:r>
              <a:rPr lang="en-US" altLang="zh-CN" sz="2000" dirty="0">
                <a:ea typeface="宋体" panose="02010600030101010101" pitchFamily="2" charset="-122"/>
              </a:rPr>
              <a:t>to guide the searching;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key</a:t>
            </a:r>
            <a:r>
              <a:rPr lang="en-US" altLang="zh-CN" sz="2000" i="1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 err="1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represents the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smallest key in subtree </a:t>
            </a:r>
            <a:r>
              <a:rPr lang="en-US" altLang="zh-CN" sz="2000" i="1" dirty="0">
                <a:solidFill>
                  <a:schemeClr val="accent4"/>
                </a:solidFill>
                <a:ea typeface="宋体" panose="02010600030101010101" pitchFamily="2" charset="-122"/>
              </a:rPr>
              <a:t>i+1</a:t>
            </a:r>
            <a:endParaRPr lang="en-US" altLang="zh-CN" sz="2000" dirty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 dirty="0">
                <a:ea typeface="宋体" panose="02010600030101010101" pitchFamily="2" charset="-122"/>
              </a:rPr>
              <a:t>All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non-leaf nodes (except the root) </a:t>
            </a:r>
            <a:r>
              <a:rPr lang="en-US" altLang="zh-CN" sz="2000" dirty="0">
                <a:ea typeface="宋体" panose="02010600030101010101" pitchFamily="2" charset="-122"/>
              </a:rPr>
              <a:t>have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between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M/2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 and M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children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All leaves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are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at the same depth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and have between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L/2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 and L data items</a:t>
            </a:r>
            <a:r>
              <a:rPr lang="en-US" altLang="zh-CN" sz="2000" dirty="0">
                <a:ea typeface="宋体" panose="02010600030101010101" pitchFamily="2" charset="-122"/>
              </a:rPr>
              <a:t>, for some L (usually L &lt;&lt; M, but we will assume M=L in most examples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70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xmlns="" id="{BC8AD9CB-BB6C-4B96-994E-E37EA0377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Keys in Internal Nodes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xmlns="" id="{C4730B92-B1A4-4E8D-9D2D-196E52C3F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Which keys are stored at the internal nodes?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There are several ways to do it.  Different books adopt different conventions.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will adopt the following convention: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key </a:t>
            </a:r>
            <a:r>
              <a:rPr lang="en-US" altLang="zh-CN" i="1" dirty="0" err="1">
                <a:solidFill>
                  <a:schemeClr val="accent4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  in an internal node is the smallest key in its </a:t>
            </a:r>
            <a:r>
              <a:rPr lang="en-US" altLang="zh-CN" i="1" dirty="0">
                <a:solidFill>
                  <a:schemeClr val="accent4"/>
                </a:solidFill>
                <a:ea typeface="宋体" panose="02010600030101010101" pitchFamily="2" charset="-122"/>
              </a:rPr>
              <a:t>i+1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 subtree (i.e. right subtree of key </a:t>
            </a:r>
            <a:r>
              <a:rPr lang="en-US" altLang="zh-CN" i="1" dirty="0" err="1">
                <a:solidFill>
                  <a:schemeClr val="accent4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)</a:t>
            </a:r>
          </a:p>
          <a:p>
            <a:endParaRPr lang="en-US" altLang="zh-CN" dirty="0">
              <a:solidFill>
                <a:srgbClr val="00CC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Even following this convention, there is no unique B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-tree for the same set of records.</a:t>
            </a:r>
          </a:p>
        </p:txBody>
      </p:sp>
    </p:spTree>
    <p:extLst>
      <p:ext uri="{BB962C8B-B14F-4D97-AF65-F5344CB8AC3E}">
        <p14:creationId xmlns:p14="http://schemas.microsoft.com/office/powerpoint/2010/main" val="103927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xmlns="" id="{F1B3D56F-6FDB-4D18-BA56-74FADF8AC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Tree Example 1 (M=L=5)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xmlns="" id="{521C6685-600D-4187-96D6-1C4F0A74A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575175"/>
            <a:ext cx="7848600" cy="2054225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Records are stored at the leaves </a:t>
            </a:r>
            <a:r>
              <a:rPr lang="en-US" altLang="zh-CN" sz="2000" dirty="0">
                <a:ea typeface="宋体" panose="02010600030101010101" pitchFamily="2" charset="-122"/>
              </a:rPr>
              <a:t>(we only show the keys here)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Since L=5, each leaf has between 3 and 5 data items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Since M=5, each </a:t>
            </a:r>
            <a:r>
              <a:rPr lang="en-US" altLang="zh-CN" sz="2000" dirty="0" err="1">
                <a:ea typeface="宋体" panose="02010600030101010101" pitchFamily="2" charset="-122"/>
              </a:rPr>
              <a:t>nonleaf</a:t>
            </a:r>
            <a:r>
              <a:rPr lang="en-US" altLang="zh-CN" sz="2000" dirty="0">
                <a:ea typeface="宋体" panose="02010600030101010101" pitchFamily="2" charset="-122"/>
              </a:rPr>
              <a:t> nodes has between 3 to 5 children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Requiring nodes to be </a:t>
            </a:r>
            <a:r>
              <a:rPr lang="en-US" altLang="zh-CN" sz="3900" dirty="0">
                <a:solidFill>
                  <a:schemeClr val="accent4"/>
                </a:solidFill>
                <a:ea typeface="宋体" panose="02010600030101010101" pitchFamily="2" charset="-122"/>
              </a:rPr>
              <a:t>half full </a:t>
            </a:r>
            <a:r>
              <a:rPr lang="en-US" altLang="zh-CN" sz="2000" dirty="0">
                <a:ea typeface="宋体" panose="02010600030101010101" pitchFamily="2" charset="-122"/>
              </a:rPr>
              <a:t>guarantees that the B+ tree does not degenerate into a simple binary tree</a:t>
            </a:r>
          </a:p>
        </p:txBody>
      </p:sp>
      <p:pic>
        <p:nvPicPr>
          <p:cNvPr id="400388" name="Picture 4" descr="fig4_62">
            <a:extLst>
              <a:ext uri="{FF2B5EF4-FFF2-40B4-BE49-F238E27FC236}">
                <a16:creationId xmlns:a16="http://schemas.microsoft.com/office/drawing/2014/main" xmlns="" id="{EB16DFB4-6927-46B7-9064-846F02A7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143000"/>
            <a:ext cx="865187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092388"/>
      </p:ext>
    </p:extLst>
  </p:cSld>
  <p:clrMapOvr>
    <a:masterClrMapping/>
  </p:clrMapOvr>
</p:sld>
</file>

<file path=ppt/theme/theme1.xml><?xml version="1.0" encoding="utf-8"?>
<a:theme xmlns:a="http://schemas.openxmlformats.org/drawingml/2006/main" name="知识图谱及其应用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00"/>
      </a:accent1>
      <a:accent2>
        <a:srgbClr val="C0504D"/>
      </a:accent2>
      <a:accent3>
        <a:srgbClr val="4F79FF"/>
      </a:accent3>
      <a:accent4>
        <a:srgbClr val="6699FF"/>
      </a:accent4>
      <a:accent5>
        <a:srgbClr val="4BACC6"/>
      </a:accent5>
      <a:accent6>
        <a:srgbClr val="548DD4"/>
      </a:accent6>
      <a:hlink>
        <a:srgbClr val="4F81BD"/>
      </a:hlink>
      <a:folHlink>
        <a:srgbClr val="C2BB93"/>
      </a:folHlink>
    </a:clrScheme>
    <a:fontScheme name="Custom 1">
      <a:majorFont>
        <a:latin typeface="Verdana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Lec9 - Binary Search Trees</Template>
  <TotalTime>1175</TotalTime>
  <Words>1541</Words>
  <Application>Microsoft Office PowerPoint</Application>
  <PresentationFormat>On-screen Show (4:3)</PresentationFormat>
  <Paragraphs>142</Paragraphs>
  <Slides>25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知识图谱及其应用</vt:lpstr>
      <vt:lpstr>BMP 图像</vt:lpstr>
      <vt:lpstr>Bitmap Image</vt:lpstr>
      <vt:lpstr>Data Structures and Algorithms</vt:lpstr>
      <vt:lpstr>Agenda</vt:lpstr>
      <vt:lpstr>Motivation</vt:lpstr>
      <vt:lpstr>A Practical Example</vt:lpstr>
      <vt:lpstr>From Binary to M-ary</vt:lpstr>
      <vt:lpstr>M-ary Search Tree</vt:lpstr>
      <vt:lpstr>B+ Tree</vt:lpstr>
      <vt:lpstr>Keys in Internal Nodes</vt:lpstr>
      <vt:lpstr>B+ Tree Example 1 (M=L=5)</vt:lpstr>
      <vt:lpstr>B+ Tree Example 2 (M=4,L=3)</vt:lpstr>
      <vt:lpstr>B+ Tree in Practical Usage</vt:lpstr>
      <vt:lpstr>Searching Example</vt:lpstr>
      <vt:lpstr>Searching Algorithm</vt:lpstr>
      <vt:lpstr>Insertion Procedure</vt:lpstr>
      <vt:lpstr>Insertion into a Leaf</vt:lpstr>
      <vt:lpstr>Inserting into a Non-full Leaf (L=3)</vt:lpstr>
      <vt:lpstr>Splitting a Leaf: Inserting T</vt:lpstr>
      <vt:lpstr>Splitting Example 1</vt:lpstr>
      <vt:lpstr>PowerPoint Presentation</vt:lpstr>
      <vt:lpstr>Splitting Example 2</vt:lpstr>
      <vt:lpstr>Cont’d </vt:lpstr>
      <vt:lpstr>Splitting an Internal Node</vt:lpstr>
      <vt:lpstr>Example: Splitting Internal Node (M=4)</vt:lpstr>
      <vt:lpstr>Cont’d</vt:lpstr>
      <vt:lpstr>Termination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UIC</dc:creator>
  <cp:lastModifiedBy>Philippe</cp:lastModifiedBy>
  <cp:revision>135</cp:revision>
  <dcterms:created xsi:type="dcterms:W3CDTF">2006-08-16T00:00:00Z</dcterms:created>
  <dcterms:modified xsi:type="dcterms:W3CDTF">2021-05-18T06:19:26Z</dcterms:modified>
</cp:coreProperties>
</file>