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95" autoAdjust="0"/>
    <p:restoredTop sz="94660"/>
  </p:normalViewPr>
  <p:slideViewPr>
    <p:cSldViewPr>
      <p:cViewPr varScale="1">
        <p:scale>
          <a:sx n="90" d="100"/>
          <a:sy n="90" d="100"/>
        </p:scale>
        <p:origin x="-12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CF215-757D-448D-AEAA-F4348FA1978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E951D-57D1-422E-8A36-49203CB5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5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6236596-9396-4423-A44F-D0449CF45F1F}" type="slidenum">
              <a:rPr lang="zh-CN" altLang="en-US" sz="1200">
                <a:latin typeface="Arial" charset="0"/>
              </a:rPr>
              <a:pPr eaLnBrk="1" hangingPunct="1"/>
              <a:t>2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9BAD34BE-B58C-47AB-9364-57BE3EE57206}" type="slidenum">
              <a:rPr lang="zh-CN" altLang="en-US" sz="1200">
                <a:latin typeface="Arial" charset="0"/>
              </a:rPr>
              <a:pPr eaLnBrk="1" hangingPunct="1"/>
              <a:t>11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BC916B8-41F8-4D5E-BB7A-29DA990705E6}" type="slidenum">
              <a:rPr lang="zh-CN" altLang="en-US" sz="1200">
                <a:latin typeface="Arial" charset="0"/>
              </a:rPr>
              <a:pPr eaLnBrk="1" hangingPunct="1"/>
              <a:t>12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7F09C9D-244D-47CC-A7F3-3034EA32A6AD}" type="slidenum">
              <a:rPr lang="zh-CN" altLang="en-US" sz="1200">
                <a:latin typeface="Arial" charset="0"/>
              </a:rPr>
              <a:pPr eaLnBrk="1" hangingPunct="1"/>
              <a:t>13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7BB7EE9-4CC3-44DE-9037-BEAAE2336479}" type="slidenum">
              <a:rPr lang="zh-CN" altLang="en-US" sz="1200">
                <a:latin typeface="Arial" charset="0"/>
              </a:rPr>
              <a:pPr eaLnBrk="1" hangingPunct="1"/>
              <a:t>14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866E276-5FCA-4E9B-B2FE-461A5E52D42B}" type="slidenum">
              <a:rPr lang="zh-CN" altLang="en-US" sz="1200">
                <a:latin typeface="Arial" charset="0"/>
              </a:rPr>
              <a:pPr eaLnBrk="1" hangingPunct="1"/>
              <a:t>15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490C239-DB8B-4D48-8890-B4A4F7FD7F80}" type="slidenum">
              <a:rPr lang="zh-CN" altLang="en-US" sz="1200">
                <a:latin typeface="Arial" charset="0"/>
              </a:rPr>
              <a:pPr eaLnBrk="1" hangingPunct="1"/>
              <a:t>16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FE1E9F6-D76D-4F99-A144-D05D071DE31E}" type="slidenum">
              <a:rPr lang="zh-CN" altLang="en-US" sz="1200">
                <a:latin typeface="Arial" charset="0"/>
              </a:rPr>
              <a:pPr eaLnBrk="1" hangingPunct="1"/>
              <a:t>17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03466D2E-AB1C-46C8-8E98-5DBB2AAC70F1}" type="slidenum">
              <a:rPr lang="zh-CN" altLang="en-US" sz="1200">
                <a:latin typeface="Arial" charset="0"/>
              </a:rPr>
              <a:pPr eaLnBrk="1" hangingPunct="1"/>
              <a:t>18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7431065-F8F8-496C-8D33-C50E1FC914DF}" type="slidenum">
              <a:rPr lang="zh-CN" altLang="en-US" sz="1200">
                <a:latin typeface="Arial" charset="0"/>
              </a:rPr>
              <a:pPr eaLnBrk="1" hangingPunct="1"/>
              <a:t>19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006F3EA-ADFD-4C5D-A34B-8B1FF831912C}" type="slidenum">
              <a:rPr lang="zh-CN" altLang="en-US" sz="1200">
                <a:latin typeface="Arial" charset="0"/>
              </a:rPr>
              <a:pPr eaLnBrk="1" hangingPunct="1"/>
              <a:t>20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849AF1F-A734-4FFB-B567-86F4EDEF74BB}" type="slidenum">
              <a:rPr lang="zh-CN" altLang="en-US" sz="1200">
                <a:latin typeface="Arial" charset="0"/>
              </a:rPr>
              <a:pPr eaLnBrk="1" hangingPunct="1"/>
              <a:t>3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72943C3D-3866-44B8-9E44-2BA225EA5AE3}" type="slidenum">
              <a:rPr lang="zh-CN" altLang="en-US" sz="1200">
                <a:latin typeface="Arial" charset="0"/>
              </a:rPr>
              <a:pPr eaLnBrk="1" hangingPunct="1"/>
              <a:t>21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EBD77DF-DFE9-49B9-AD78-90596D4AAFE5}" type="slidenum">
              <a:rPr lang="zh-CN" altLang="en-US" sz="1200">
                <a:latin typeface="Arial" charset="0"/>
              </a:rPr>
              <a:pPr eaLnBrk="1" hangingPunct="1"/>
              <a:t>22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B030FAF-5D6F-40A1-B020-B630FDD5B79D}" type="slidenum">
              <a:rPr lang="zh-CN" altLang="en-US" sz="1200">
                <a:latin typeface="Arial" charset="0"/>
              </a:rPr>
              <a:pPr eaLnBrk="1" hangingPunct="1"/>
              <a:t>23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881EB47-F64E-4443-8565-57D797E614A4}" type="slidenum">
              <a:rPr lang="zh-CN" altLang="en-US" sz="1200">
                <a:latin typeface="Arial" charset="0"/>
              </a:rPr>
              <a:pPr eaLnBrk="1" hangingPunct="1"/>
              <a:t>24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C01C3A3B-58BC-42C2-AA5B-98A6EF77ECE8}" type="slidenum">
              <a:rPr lang="zh-CN" altLang="en-US" sz="1200">
                <a:latin typeface="Arial" charset="0"/>
              </a:rPr>
              <a:pPr eaLnBrk="1" hangingPunct="1"/>
              <a:t>25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DE1E087-67E4-46B8-8B34-5233A312A636}" type="slidenum">
              <a:rPr lang="zh-CN" altLang="en-US" sz="1200">
                <a:latin typeface="Arial" charset="0"/>
              </a:rPr>
              <a:pPr eaLnBrk="1" hangingPunct="1"/>
              <a:t>26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71DF54FE-C141-4F52-BFB0-2EDB4170E96C}" type="slidenum">
              <a:rPr lang="zh-CN" altLang="en-US" sz="1200">
                <a:latin typeface="Arial" charset="0"/>
              </a:rPr>
              <a:pPr eaLnBrk="1" hangingPunct="1"/>
              <a:t>27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16A718C-3427-415E-A1BD-ED08A98BC137}" type="slidenum">
              <a:rPr lang="zh-CN" altLang="en-US" sz="1200">
                <a:latin typeface="Arial" charset="0"/>
              </a:rPr>
              <a:pPr eaLnBrk="1" hangingPunct="1"/>
              <a:t>28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0E56C0C-708F-4078-ABC2-AA504F5B681C}" type="slidenum">
              <a:rPr lang="zh-CN" altLang="en-US" sz="1200">
                <a:latin typeface="Arial" charset="0"/>
              </a:rPr>
              <a:pPr eaLnBrk="1" hangingPunct="1"/>
              <a:t>4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CE8AC91-BDBD-4B55-A265-3F61E296A923}" type="slidenum">
              <a:rPr lang="zh-CN" altLang="en-US" sz="1200">
                <a:latin typeface="Arial" charset="0"/>
              </a:rPr>
              <a:pPr eaLnBrk="1" hangingPunct="1"/>
              <a:t>5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B58D68A-8E8C-4C41-A647-1E19473EF5DD}" type="slidenum">
              <a:rPr lang="zh-CN" altLang="en-US" sz="1200">
                <a:latin typeface="Arial" charset="0"/>
              </a:rPr>
              <a:pPr eaLnBrk="1" hangingPunct="1"/>
              <a:t>6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BCD7775-787E-401B-9413-D6DBEAFE2A75}" type="slidenum">
              <a:rPr lang="zh-CN" altLang="en-US" sz="1200">
                <a:latin typeface="Arial" charset="0"/>
              </a:rPr>
              <a:pPr eaLnBrk="1" hangingPunct="1"/>
              <a:t>7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31FC041-0838-484A-ACE9-8387908E6E47}" type="slidenum">
              <a:rPr lang="zh-CN" altLang="en-US" sz="1200">
                <a:latin typeface="Arial" charset="0"/>
              </a:rPr>
              <a:pPr eaLnBrk="1" hangingPunct="1"/>
              <a:t>8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06234F7-2413-4073-9C89-944B52E779E8}" type="slidenum">
              <a:rPr lang="zh-CN" altLang="en-US" sz="1200">
                <a:latin typeface="Arial" charset="0"/>
              </a:rPr>
              <a:pPr eaLnBrk="1" hangingPunct="1"/>
              <a:t>9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CC9890F6-C3C2-4D25-B23E-7BC11C00B0CE}" type="slidenum">
              <a:rPr lang="zh-CN" altLang="en-US" sz="1200">
                <a:latin typeface="Arial" charset="0"/>
              </a:rPr>
              <a:pPr eaLnBrk="1" hangingPunct="1"/>
              <a:t>10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  <a:latin typeface="+mj-lt"/>
                <a:ea typeface="微软雅黑 Light" pitchFamily="34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84CF-179D-4BA1-AAAC-1059AF2041D0}" type="datetime1">
              <a:rPr lang="en-US" altLang="zh-CN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4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EABA-AE75-454B-9D26-4A36EF2C7D99}" type="datetime1">
              <a:rPr lang="en-US" altLang="zh-CN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BAA7-1B31-4381-A13D-5CA2C2C4DE05}" type="datetime1">
              <a:rPr lang="en-US" altLang="zh-CN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06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CD4D10-2DE7-4170-BD17-3E1291D086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6D89AEC-E90D-4969-83AF-10E15B1951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9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E806-83C8-4C29-A154-A04CB7C649F8}" type="datetime1">
              <a:rPr lang="en-US" altLang="zh-CN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EE75-CE15-4D64-BB2E-B23AB0C8719B}" type="datetime1">
              <a:rPr lang="en-US" altLang="zh-CN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6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CD8D-0152-405B-8D07-B125FE5C0D39}" type="datetime1">
              <a:rPr lang="en-US" altLang="zh-CN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6380-BDC1-4CBC-99BB-B61AD96CCBD6}" type="datetime1">
              <a:rPr lang="en-US" altLang="zh-CN" smtClean="0"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2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2DC0-5EAF-4678-9533-2B1352F95B84}" type="datetime1">
              <a:rPr lang="en-US" altLang="zh-CN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0ABD-82A1-400A-B119-445BE5B78D70}" type="datetime1">
              <a:rPr lang="en-US" altLang="zh-CN" smtClean="0"/>
              <a:t>5/11/2021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6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873A-EEA6-4E42-8DF9-79233AB87768}" type="datetime1">
              <a:rPr lang="en-US" altLang="zh-CN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2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71C8-6FB9-4F0B-98B3-F758BAAE1389}" type="datetime1">
              <a:rPr lang="en-US" altLang="zh-CN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9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06C10-A07C-492F-8FA3-C8862857FEBB}" type="datetime1">
              <a:rPr lang="en-US" altLang="zh-CN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1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50000"/>
              <a:lumOff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1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1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1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1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0" y="1447801"/>
            <a:ext cx="9144000" cy="838200"/>
          </a:xfrm>
          <a:noFill/>
        </p:spPr>
        <p:txBody>
          <a:bodyPr>
            <a:noAutofit/>
          </a:bodyPr>
          <a:lstStyle/>
          <a:p>
            <a:r>
              <a:rPr lang="en-US" altLang="zh-TW" sz="3200" dirty="0">
                <a:solidFill>
                  <a:schemeClr val="tx1">
                    <a:tint val="75000"/>
                  </a:schemeClr>
                </a:solidFill>
              </a:rPr>
              <a:t>Data Structures and Algorithms</a:t>
            </a:r>
            <a:endParaRPr lang="en-US" altLang="zh-TW" sz="3200" b="1" dirty="0">
              <a:solidFill>
                <a:schemeClr val="bg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0" y="4495800"/>
            <a:ext cx="9144000" cy="1371600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altLang="zh-CN" sz="2400" dirty="0">
                <a:ea typeface="宋体" pitchFamily="2" charset="-122"/>
              </a:rPr>
              <a:t>Department of Computer Science &amp; Technology</a:t>
            </a:r>
          </a:p>
          <a:p>
            <a:pPr eaLnBrk="1" hangingPunct="1"/>
            <a:r>
              <a:rPr lang="en-US" altLang="zh-CN" sz="2400" dirty="0">
                <a:ea typeface="宋体" pitchFamily="2" charset="-122"/>
              </a:rPr>
              <a:t>United International College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3A814DF-525A-464D-8AA9-D8C175C011C2}"/>
              </a:ext>
            </a:extLst>
          </p:cNvPr>
          <p:cNvGrpSpPr/>
          <p:nvPr/>
        </p:nvGrpSpPr>
        <p:grpSpPr>
          <a:xfrm>
            <a:off x="838200" y="3048000"/>
            <a:ext cx="7467600" cy="1107996"/>
            <a:chOff x="876300" y="3048000"/>
            <a:chExt cx="7467600" cy="1107996"/>
          </a:xfrm>
        </p:grpSpPr>
        <p:sp>
          <p:nvSpPr>
            <p:cNvPr id="2" name="Rectangle 1"/>
            <p:cNvSpPr/>
            <p:nvPr/>
          </p:nvSpPr>
          <p:spPr>
            <a:xfrm>
              <a:off x="2933700" y="3048000"/>
              <a:ext cx="5410200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6600" b="1" dirty="0">
                  <a:solidFill>
                    <a:schemeClr val="bg2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B</a:t>
              </a:r>
              <a:r>
                <a:rPr lang="en-US" altLang="zh-CN" sz="6600" b="1" baseline="30000" dirty="0">
                  <a:solidFill>
                    <a:schemeClr val="bg2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+</a:t>
              </a:r>
              <a:r>
                <a:rPr lang="en-US" altLang="zh-CN" sz="6600" b="1" dirty="0">
                  <a:solidFill>
                    <a:schemeClr val="bg2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Trees II</a:t>
              </a:r>
              <a:endParaRPr lang="en-US" sz="66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76300" y="3576935"/>
              <a:ext cx="21515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b="1" dirty="0">
                  <a:solidFill>
                    <a:schemeClr val="bg2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Lecture</a:t>
              </a:r>
              <a:r>
                <a:rPr lang="en-US" altLang="zh-CN" sz="2400" b="1" dirty="0">
                  <a:solidFill>
                    <a:schemeClr val="bg2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13</a:t>
              </a:r>
              <a:r>
                <a:rPr lang="en-US" altLang="zh-TW" sz="2400" b="1" dirty="0">
                  <a:solidFill>
                    <a:schemeClr val="bg2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: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0025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857250" y="1381125"/>
          <a:ext cx="7431088" cy="532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Bitmap Image" r:id="rId4" imgW="7430537" imgH="5323810" progId="Paint.Picture">
                  <p:embed/>
                </p:oleObj>
              </mc:Choice>
              <mc:Fallback>
                <p:oleObj name="Bitmap Image" r:id="rId4" imgW="7430537" imgH="532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381125"/>
                        <a:ext cx="7431088" cy="532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68" name="Oval 4"/>
          <p:cNvSpPr>
            <a:spLocks noChangeArrowheads="1"/>
          </p:cNvSpPr>
          <p:nvPr/>
        </p:nvSpPr>
        <p:spPr bwMode="auto">
          <a:xfrm>
            <a:off x="3962400" y="4038600"/>
            <a:ext cx="1295400" cy="2057400"/>
          </a:xfrm>
          <a:prstGeom prst="ellipse">
            <a:avLst/>
          </a:prstGeom>
          <a:noFill/>
          <a:ln w="31750">
            <a:solidFill>
              <a:schemeClr val="accent4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2070" name="Text Box 6"/>
          <p:cNvSpPr txBox="1">
            <a:spLocks noChangeArrowheads="1"/>
          </p:cNvSpPr>
          <p:nvPr/>
        </p:nvSpPr>
        <p:spPr bwMode="auto">
          <a:xfrm>
            <a:off x="3733800" y="403225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 dirty="0">
                <a:solidFill>
                  <a:schemeClr val="accent4"/>
                </a:solidFill>
                <a:latin typeface="Arial" charset="0"/>
              </a:rPr>
              <a:t>u</a:t>
            </a:r>
          </a:p>
        </p:txBody>
      </p:sp>
      <p:sp>
        <p:nvSpPr>
          <p:cNvPr id="472071" name="Text Box 7"/>
          <p:cNvSpPr txBox="1">
            <a:spLocks noChangeArrowheads="1"/>
          </p:cNvSpPr>
          <p:nvPr/>
        </p:nvSpPr>
        <p:spPr bwMode="auto">
          <a:xfrm>
            <a:off x="4994275" y="38957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accent4"/>
                </a:solidFill>
                <a:latin typeface="Arial" charset="0"/>
              </a:rPr>
              <a:t>v</a:t>
            </a:r>
          </a:p>
        </p:txBody>
      </p:sp>
      <p:sp>
        <p:nvSpPr>
          <p:cNvPr id="472072" name="Text Box 8"/>
          <p:cNvSpPr txBox="1">
            <a:spLocks noChangeArrowheads="1"/>
          </p:cNvSpPr>
          <p:nvPr/>
        </p:nvSpPr>
        <p:spPr bwMode="auto">
          <a:xfrm>
            <a:off x="4908550" y="1919288"/>
            <a:ext cx="415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1800" b="1" dirty="0">
                <a:solidFill>
                  <a:schemeClr val="accent4"/>
                </a:solidFill>
                <a:latin typeface="Arial" charset="0"/>
              </a:rPr>
              <a:t>Deletion of 10 also incurs situation 2</a:t>
            </a:r>
          </a:p>
        </p:txBody>
      </p:sp>
      <p:sp>
        <p:nvSpPr>
          <p:cNvPr id="6151" name="Rectangle 9"/>
          <p:cNvSpPr>
            <a:spLocks noChangeArrowheads="1"/>
          </p:cNvSpPr>
          <p:nvPr/>
        </p:nvSpPr>
        <p:spPr bwMode="auto">
          <a:xfrm>
            <a:off x="609600" y="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宋体" pitchFamily="2" charset="-122"/>
                <a:cs typeface="+mj-cs"/>
              </a:rPr>
              <a:t>Deletion Example (Cont’d)</a:t>
            </a:r>
          </a:p>
        </p:txBody>
      </p:sp>
    </p:spTree>
    <p:extLst>
      <p:ext uri="{BB962C8B-B14F-4D97-AF65-F5344CB8AC3E}">
        <p14:creationId xmlns:p14="http://schemas.microsoft.com/office/powerpoint/2010/main" val="135521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8" grpId="0" animBg="1"/>
      <p:bldP spid="472070" grpId="0"/>
      <p:bldP spid="472071" grpId="0"/>
      <p:bldP spid="4720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914400" y="1304925"/>
          <a:ext cx="7288213" cy="532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Bitmap Image" r:id="rId4" imgW="7287642" imgH="5323810" progId="Paint.Picture">
                  <p:embed/>
                </p:oleObj>
              </mc:Choice>
              <mc:Fallback>
                <p:oleObj name="Bitmap Image" r:id="rId4" imgW="7287642" imgH="532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04925"/>
                        <a:ext cx="7288213" cy="532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6"/>
          <p:cNvSpPr>
            <a:spLocks noChangeArrowheads="1"/>
          </p:cNvSpPr>
          <p:nvPr/>
        </p:nvSpPr>
        <p:spPr bwMode="auto">
          <a:xfrm>
            <a:off x="609600" y="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宋体" pitchFamily="2" charset="-122"/>
                <a:cs typeface="+mj-cs"/>
              </a:rPr>
              <a:t>Deletion Example (Cont’d)</a:t>
            </a:r>
          </a:p>
        </p:txBody>
      </p:sp>
    </p:spTree>
    <p:extLst>
      <p:ext uri="{BB962C8B-B14F-4D97-AF65-F5344CB8AC3E}">
        <p14:creationId xmlns:p14="http://schemas.microsoft.com/office/powerpoint/2010/main" val="901828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Merging Two Leaves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11175" indent="-511175" eaLnBrk="1" hangingPunct="1"/>
            <a:r>
              <a:rPr lang="en-US" altLang="zh-CN" dirty="0">
                <a:ea typeface="宋体" pitchFamily="2" charset="-122"/>
              </a:rPr>
              <a:t>If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no sibling leaf with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  <a:sym typeface="Symbol" pitchFamily="18" charset="2"/>
              </a:rPr>
              <a:t>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L/2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  <a:sym typeface="Symbol" pitchFamily="18" charset="2"/>
              </a:rPr>
              <a:t>+1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  <a:sym typeface="Symbol" pitchFamily="18" charset="2"/>
              </a:rPr>
              <a:t> or more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keys exists</a:t>
            </a:r>
            <a:r>
              <a:rPr lang="en-US" altLang="zh-CN" dirty="0">
                <a:ea typeface="宋体" pitchFamily="2" charset="-122"/>
              </a:rPr>
              <a:t>, then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merge</a:t>
            </a:r>
            <a:r>
              <a:rPr lang="en-US" altLang="zh-CN" dirty="0">
                <a:ea typeface="宋体" pitchFamily="2" charset="-122"/>
              </a:rPr>
              <a:t> two leaves. </a:t>
            </a:r>
          </a:p>
          <a:p>
            <a:pPr marL="511175" indent="-511175" eaLnBrk="1" hangingPunct="1"/>
            <a:r>
              <a:rPr lang="en-US" altLang="zh-CN" dirty="0">
                <a:ea typeface="宋体" pitchFamily="2" charset="-122"/>
              </a:rPr>
              <a:t>Case 1: Suppose that the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right sibling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v</a:t>
            </a:r>
            <a:r>
              <a:rPr lang="en-US" altLang="zh-CN" dirty="0">
                <a:ea typeface="宋体" pitchFamily="2" charset="-122"/>
              </a:rPr>
              <a:t> of u contains exactly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  <a:sym typeface="Symbol" pitchFamily="18" charset="2"/>
              </a:rPr>
              <a:t>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L/2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  <a:sym typeface="Symbol" pitchFamily="18" charset="2"/>
              </a:rPr>
              <a:t>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keys. Merge u and v</a:t>
            </a:r>
          </a:p>
          <a:p>
            <a:pPr marL="911225" lvl="1" indent="-166688" eaLnBrk="1" hangingPunct="1"/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Move the keys </a:t>
            </a:r>
            <a:r>
              <a:rPr lang="en-US" altLang="zh-CN" dirty="0">
                <a:ea typeface="宋体" pitchFamily="2" charset="-122"/>
              </a:rPr>
              <a:t>in u to v</a:t>
            </a:r>
          </a:p>
          <a:p>
            <a:pPr marL="911225" lvl="1" indent="-166688" eaLnBrk="1" hangingPunct="1"/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Remove the pointer</a:t>
            </a:r>
            <a:r>
              <a:rPr lang="en-US" altLang="zh-CN" dirty="0">
                <a:solidFill>
                  <a:srgbClr val="00CC00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to u at parent</a:t>
            </a:r>
          </a:p>
          <a:p>
            <a:pPr marL="911225" lvl="1" indent="-166688" eaLnBrk="1" hangingPunct="1"/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Delete the separating key </a:t>
            </a:r>
            <a:r>
              <a:rPr lang="en-US" altLang="zh-CN" dirty="0">
                <a:ea typeface="宋体" pitchFamily="2" charset="-122"/>
              </a:rPr>
              <a:t>between u and v from the parent of u</a:t>
            </a:r>
          </a:p>
          <a:p>
            <a:pPr marL="911225" lvl="1" indent="-166688" eaLnBrk="1" hangingPunct="1"/>
            <a:endParaRPr lang="zh-CN" altLang="en-US" dirty="0">
              <a:ea typeface="宋体" pitchFamily="2" charset="-122"/>
            </a:endParaRPr>
          </a:p>
        </p:txBody>
      </p:sp>
      <p:pic>
        <p:nvPicPr>
          <p:cNvPr id="27652" name="Picture 4" descr="MCj007884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410200"/>
            <a:ext cx="1685925" cy="13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918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>
                <a:ea typeface="宋体" pitchFamily="2" charset="-122"/>
              </a:rPr>
              <a:t>Merging Two Leaves (Cont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’</a:t>
            </a:r>
            <a:r>
              <a:rPr lang="en-US" altLang="zh-CN">
                <a:ea typeface="宋体" pitchFamily="2" charset="-122"/>
              </a:rPr>
              <a:t>d)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3225" indent="-403225" eaLnBrk="1" hangingPunct="1">
              <a:buFont typeface="Wingdings" pitchFamily="2" charset="2"/>
              <a:buNone/>
            </a:pPr>
            <a:endParaRPr lang="zh-CN" altLang="en-US" dirty="0">
              <a:ea typeface="宋体" pitchFamily="2" charset="-122"/>
            </a:endParaRPr>
          </a:p>
          <a:p>
            <a:pPr marL="403225" indent="-403225" eaLnBrk="1" hangingPunct="1"/>
            <a:r>
              <a:rPr lang="en-US" altLang="zh-CN" dirty="0">
                <a:ea typeface="宋体" pitchFamily="2" charset="-122"/>
              </a:rPr>
              <a:t>Case 2: Suppose that the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 left sibling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v</a:t>
            </a:r>
            <a:r>
              <a:rPr lang="en-US" altLang="zh-CN" dirty="0">
                <a:ea typeface="宋体" pitchFamily="2" charset="-122"/>
              </a:rPr>
              <a:t> of u contains exactly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  <a:sym typeface="Symbol" pitchFamily="18" charset="2"/>
              </a:rPr>
              <a:t>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L/2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  <a:sym typeface="Symbol" pitchFamily="18" charset="2"/>
              </a:rPr>
              <a:t> </a:t>
            </a:r>
            <a:r>
              <a:rPr lang="en-US" altLang="zh-CN" dirty="0">
                <a:ea typeface="宋体" pitchFamily="2" charset="-122"/>
              </a:rPr>
              <a:t>keys. Merge u and v</a:t>
            </a:r>
          </a:p>
          <a:p>
            <a:pPr marL="803275" lvl="1" indent="-168275" eaLnBrk="1" hangingPunct="1"/>
            <a:r>
              <a:rPr lang="en-US" altLang="zh-CN" dirty="0">
                <a:ea typeface="宋体" pitchFamily="2" charset="-122"/>
              </a:rPr>
              <a:t>Move the keys in u to v</a:t>
            </a:r>
          </a:p>
          <a:p>
            <a:pPr marL="803275" lvl="1" indent="-168275" eaLnBrk="1" hangingPunct="1"/>
            <a:r>
              <a:rPr lang="en-US" altLang="zh-CN" dirty="0">
                <a:ea typeface="宋体" pitchFamily="2" charset="-122"/>
              </a:rPr>
              <a:t>Remove the pointer to u at parent</a:t>
            </a:r>
          </a:p>
          <a:p>
            <a:pPr marL="803275" lvl="1" indent="-168275" eaLnBrk="1" hangingPunct="1"/>
            <a:r>
              <a:rPr lang="en-US" altLang="zh-CN" dirty="0">
                <a:ea typeface="宋体" pitchFamily="2" charset="-122"/>
              </a:rPr>
              <a:t>Delete the separating key between u and v from the parent of u</a:t>
            </a:r>
          </a:p>
          <a:p>
            <a:pPr marL="803275" lvl="1" indent="-168275" eaLnBrk="1" hangingPunct="1"/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1238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Example</a:t>
            </a:r>
          </a:p>
        </p:txBody>
      </p:sp>
      <p:graphicFrame>
        <p:nvGraphicFramePr>
          <p:cNvPr id="8194" name="Object 1027"/>
          <p:cNvGraphicFramePr>
            <a:graphicFrameLocks noChangeAspect="1"/>
          </p:cNvGraphicFramePr>
          <p:nvPr/>
        </p:nvGraphicFramePr>
        <p:xfrm>
          <a:off x="928688" y="1447800"/>
          <a:ext cx="7288212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Bitmap Image" r:id="rId4" imgW="7287642" imgH="5323810" progId="Paint.Picture">
                  <p:embed/>
                </p:oleObj>
              </mc:Choice>
              <mc:Fallback>
                <p:oleObj name="Bitmap Image" r:id="rId4" imgW="7287642" imgH="532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6976"/>
                      <a:stretch>
                        <a:fillRect/>
                      </a:stretch>
                    </p:blipFill>
                    <p:spPr bwMode="auto">
                      <a:xfrm>
                        <a:off x="928688" y="1447800"/>
                        <a:ext cx="7288212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076" name="Text Box 1028"/>
          <p:cNvSpPr txBox="1">
            <a:spLocks noChangeArrowheads="1"/>
          </p:cNvSpPr>
          <p:nvPr/>
        </p:nvSpPr>
        <p:spPr bwMode="auto">
          <a:xfrm>
            <a:off x="5403850" y="60340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1800" b="1" dirty="0">
                <a:solidFill>
                  <a:schemeClr val="accent4"/>
                </a:solidFill>
                <a:latin typeface="Arial" charset="0"/>
              </a:rPr>
              <a:t>Want to delete 12</a:t>
            </a:r>
          </a:p>
        </p:txBody>
      </p:sp>
      <p:sp>
        <p:nvSpPr>
          <p:cNvPr id="387077" name="Oval 1029"/>
          <p:cNvSpPr>
            <a:spLocks noChangeArrowheads="1"/>
          </p:cNvSpPr>
          <p:nvPr/>
        </p:nvSpPr>
        <p:spPr bwMode="auto">
          <a:xfrm>
            <a:off x="3886200" y="4800600"/>
            <a:ext cx="533400" cy="457200"/>
          </a:xfrm>
          <a:prstGeom prst="ellipse">
            <a:avLst/>
          </a:prstGeom>
          <a:noFill/>
          <a:ln w="31750">
            <a:solidFill>
              <a:schemeClr val="accent4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1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6" grpId="0"/>
      <p:bldP spid="38707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78486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Example (Cont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’</a:t>
            </a:r>
            <a:r>
              <a:rPr lang="en-US" altLang="zh-CN">
                <a:ea typeface="宋体" pitchFamily="2" charset="-122"/>
              </a:rPr>
              <a:t>d)</a:t>
            </a:r>
          </a:p>
        </p:txBody>
      </p:sp>
      <p:graphicFrame>
        <p:nvGraphicFramePr>
          <p:cNvPr id="9218" name="Object 1028"/>
          <p:cNvGraphicFramePr>
            <a:graphicFrameLocks noChangeAspect="1"/>
          </p:cNvGraphicFramePr>
          <p:nvPr/>
        </p:nvGraphicFramePr>
        <p:xfrm>
          <a:off x="958850" y="1257300"/>
          <a:ext cx="7227888" cy="529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Bitmap Image" r:id="rId4" imgW="7228571" imgH="5296639" progId="Paint.Picture">
                  <p:embed/>
                </p:oleObj>
              </mc:Choice>
              <mc:Fallback>
                <p:oleObj name="Bitmap Image" r:id="rId4" imgW="7228571" imgH="529663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1257300"/>
                        <a:ext cx="7227888" cy="529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01" name="Oval 1029"/>
          <p:cNvSpPr>
            <a:spLocks noChangeArrowheads="1"/>
          </p:cNvSpPr>
          <p:nvPr/>
        </p:nvSpPr>
        <p:spPr bwMode="auto">
          <a:xfrm>
            <a:off x="3962400" y="3962400"/>
            <a:ext cx="1219200" cy="1752600"/>
          </a:xfrm>
          <a:prstGeom prst="ellipse">
            <a:avLst/>
          </a:prstGeom>
          <a:noFill/>
          <a:ln w="31750">
            <a:solidFill>
              <a:schemeClr val="accent4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02" name="Text Box 1030"/>
          <p:cNvSpPr txBox="1">
            <a:spLocks noChangeArrowheads="1"/>
          </p:cNvSpPr>
          <p:nvPr/>
        </p:nvSpPr>
        <p:spPr bwMode="auto">
          <a:xfrm>
            <a:off x="3810000" y="38862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 dirty="0">
                <a:solidFill>
                  <a:schemeClr val="accent4"/>
                </a:solidFill>
                <a:latin typeface="Arial" charset="0"/>
              </a:rPr>
              <a:t>u</a:t>
            </a:r>
          </a:p>
        </p:txBody>
      </p:sp>
      <p:sp>
        <p:nvSpPr>
          <p:cNvPr id="388103" name="Text Box 1031"/>
          <p:cNvSpPr txBox="1">
            <a:spLocks noChangeArrowheads="1"/>
          </p:cNvSpPr>
          <p:nvPr/>
        </p:nvSpPr>
        <p:spPr bwMode="auto">
          <a:xfrm>
            <a:off x="4994275" y="3810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accent4"/>
                </a:solidFill>
                <a:latin typeface="Arial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64643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1" grpId="0" animBg="1"/>
      <p:bldP spid="388102" grpId="0"/>
      <p:bldP spid="38810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Example (Cont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’</a:t>
            </a:r>
            <a:r>
              <a:rPr lang="en-US" altLang="zh-CN">
                <a:ea typeface="宋体" pitchFamily="2" charset="-122"/>
              </a:rPr>
              <a:t>d)</a:t>
            </a:r>
          </a:p>
        </p:txBody>
      </p:sp>
      <p:graphicFrame>
        <p:nvGraphicFramePr>
          <p:cNvPr id="10242" name="Object 2048"/>
          <p:cNvGraphicFramePr>
            <a:graphicFrameLocks noChangeAspect="1"/>
          </p:cNvGraphicFramePr>
          <p:nvPr/>
        </p:nvGraphicFramePr>
        <p:xfrm>
          <a:off x="906463" y="1438275"/>
          <a:ext cx="7332662" cy="526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Bitmap Image" r:id="rId4" imgW="7333333" imgH="5266667" progId="Paint.Picture">
                  <p:embed/>
                </p:oleObj>
              </mc:Choice>
              <mc:Fallback>
                <p:oleObj name="Bitmap Image" r:id="rId4" imgW="7333333" imgH="526666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1438275"/>
                        <a:ext cx="7332662" cy="526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1024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Example (Cont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’</a:t>
            </a:r>
            <a:r>
              <a:rPr lang="en-US" altLang="zh-CN">
                <a:ea typeface="宋体" pitchFamily="2" charset="-122"/>
              </a:rPr>
              <a:t>d)</a:t>
            </a:r>
          </a:p>
        </p:txBody>
      </p:sp>
      <p:graphicFrame>
        <p:nvGraphicFramePr>
          <p:cNvPr id="11266" name="Object 1027"/>
          <p:cNvGraphicFramePr>
            <a:graphicFrameLocks noChangeAspect="1"/>
          </p:cNvGraphicFramePr>
          <p:nvPr/>
        </p:nvGraphicFramePr>
        <p:xfrm>
          <a:off x="882650" y="1362075"/>
          <a:ext cx="7380288" cy="534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Bitmap Image" r:id="rId4" imgW="7380952" imgH="5342857" progId="Paint.Picture">
                  <p:embed/>
                </p:oleObj>
              </mc:Choice>
              <mc:Fallback>
                <p:oleObj name="Bitmap Image" r:id="rId4" imgW="7380952" imgH="53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1362075"/>
                        <a:ext cx="7380288" cy="534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148" name="Oval 1028"/>
          <p:cNvSpPr>
            <a:spLocks noChangeArrowheads="1"/>
          </p:cNvSpPr>
          <p:nvPr/>
        </p:nvSpPr>
        <p:spPr bwMode="auto">
          <a:xfrm>
            <a:off x="3505200" y="3200400"/>
            <a:ext cx="1905000" cy="685800"/>
          </a:xfrm>
          <a:prstGeom prst="ellipse">
            <a:avLst/>
          </a:prstGeom>
          <a:noFill/>
          <a:ln w="31750">
            <a:solidFill>
              <a:schemeClr val="accent4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0149" name="Text Box 1029"/>
          <p:cNvSpPr txBox="1">
            <a:spLocks noChangeArrowheads="1"/>
          </p:cNvSpPr>
          <p:nvPr/>
        </p:nvSpPr>
        <p:spPr bwMode="auto">
          <a:xfrm>
            <a:off x="3200400" y="2619375"/>
            <a:ext cx="2133918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too few keys! …</a:t>
            </a:r>
          </a:p>
        </p:txBody>
      </p:sp>
    </p:spTree>
    <p:extLst>
      <p:ext uri="{BB962C8B-B14F-4D97-AF65-F5344CB8AC3E}">
        <p14:creationId xmlns:p14="http://schemas.microsoft.com/office/powerpoint/2010/main" val="112646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8" grpId="0" animBg="1"/>
      <p:bldP spid="3901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ea typeface="宋体" pitchFamily="2" charset="-122"/>
              </a:rPr>
              <a:t>Deleting a Key in an Internal Node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5138" indent="-465138" eaLnBrk="1" hangingPunct="1"/>
            <a:r>
              <a:rPr lang="en-US" altLang="zh-CN" dirty="0">
                <a:ea typeface="宋体" pitchFamily="2" charset="-122"/>
              </a:rPr>
              <a:t>Suppose we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remove a key from an internal node u</a:t>
            </a:r>
            <a:r>
              <a:rPr lang="en-US" altLang="zh-CN" dirty="0">
                <a:ea typeface="宋体" pitchFamily="2" charset="-122"/>
              </a:rPr>
              <a:t>, and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u has less than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  <a:sym typeface="Symbol" pitchFamily="18" charset="2"/>
              </a:rPr>
              <a:t>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M/2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  <a:sym typeface="Symbol" pitchFamily="18" charset="2"/>
              </a:rPr>
              <a:t>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-1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 keys after that</a:t>
            </a:r>
          </a:p>
          <a:p>
            <a:pPr marL="465138" indent="-465138" eaLnBrk="1" hangingPunct="1"/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Case 1: u is a root</a:t>
            </a:r>
          </a:p>
          <a:p>
            <a:pPr marL="865188" lvl="1" indent="-230188" eaLnBrk="1" hangingPunct="1"/>
            <a:r>
              <a:rPr lang="en-US" altLang="zh-CN" dirty="0">
                <a:ea typeface="宋体" pitchFamily="2" charset="-122"/>
              </a:rPr>
              <a:t>Thus u has only one child, then we remove u and make its child the new root</a:t>
            </a:r>
          </a:p>
          <a:p>
            <a:pPr marL="865188" lvl="1" indent="-230188" eaLnBrk="1" hangingPunct="1"/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756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8382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>
                <a:ea typeface="宋体" pitchFamily="2" charset="-122"/>
              </a:rPr>
              <a:t>Deleting a key in an internal node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848600" cy="5334000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Case 2A</a:t>
            </a:r>
            <a:r>
              <a:rPr lang="en-US" altLang="zh-CN" sz="2400" dirty="0">
                <a:ea typeface="宋体" pitchFamily="2" charset="-122"/>
              </a:rPr>
              <a:t>: the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right sibling </a:t>
            </a:r>
            <a:r>
              <a:rPr lang="en-US" altLang="zh-CN" sz="2400" dirty="0">
                <a:ea typeface="宋体" pitchFamily="2" charset="-122"/>
              </a:rPr>
              <a:t>v of u has</a:t>
            </a:r>
            <a:r>
              <a:rPr lang="en-US" altLang="zh-CN" sz="2400" dirty="0">
                <a:solidFill>
                  <a:schemeClr val="accent4"/>
                </a:solidFill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chemeClr val="accent4"/>
                </a:solidFill>
                <a:ea typeface="宋体" pitchFamily="2" charset="-122"/>
                <a:sym typeface="Symbol" pitchFamily="18" charset="2"/>
              </a:rPr>
              <a:t></a:t>
            </a:r>
            <a:r>
              <a:rPr lang="en-US" altLang="zh-CN" sz="2400" dirty="0">
                <a:solidFill>
                  <a:schemeClr val="accent4"/>
                </a:solidFill>
                <a:ea typeface="宋体" pitchFamily="2" charset="-122"/>
              </a:rPr>
              <a:t>M/2</a:t>
            </a:r>
            <a:r>
              <a:rPr lang="en-US" altLang="zh-CN" sz="2400" dirty="0">
                <a:solidFill>
                  <a:schemeClr val="accent4"/>
                </a:solidFill>
                <a:ea typeface="宋体" pitchFamily="2" charset="-122"/>
                <a:sym typeface="Symbol" pitchFamily="18" charset="2"/>
              </a:rPr>
              <a:t> </a:t>
            </a:r>
            <a:r>
              <a:rPr lang="en-US" altLang="zh-CN" sz="2400" dirty="0">
                <a:ea typeface="宋体" pitchFamily="2" charset="-122"/>
              </a:rPr>
              <a:t>keys or more</a:t>
            </a:r>
          </a:p>
          <a:p>
            <a:pPr lvl="1" eaLnBrk="1" hangingPunct="1"/>
            <a:r>
              <a:rPr lang="en-US" altLang="zh-CN" sz="2000" dirty="0">
                <a:ea typeface="宋体" pitchFamily="2" charset="-122"/>
              </a:rPr>
              <a:t>Move the</a:t>
            </a:r>
            <a:r>
              <a:rPr lang="en-US" altLang="zh-CN" sz="2000" dirty="0">
                <a:solidFill>
                  <a:srgbClr val="00CC00"/>
                </a:solidFill>
                <a:ea typeface="宋体" pitchFamily="2" charset="-122"/>
              </a:rPr>
              <a:t> </a:t>
            </a:r>
            <a:r>
              <a:rPr lang="en-US" altLang="zh-CN" sz="2000" dirty="0">
                <a:solidFill>
                  <a:schemeClr val="accent4"/>
                </a:solidFill>
                <a:ea typeface="宋体" pitchFamily="2" charset="-122"/>
              </a:rPr>
              <a:t>separating key </a:t>
            </a:r>
            <a:r>
              <a:rPr lang="en-US" altLang="zh-CN" sz="2000" dirty="0">
                <a:ea typeface="宋体" pitchFamily="2" charset="-122"/>
              </a:rPr>
              <a:t>between u and v in the parent of u and v </a:t>
            </a:r>
            <a:r>
              <a:rPr lang="en-US" altLang="zh-CN" sz="2000" dirty="0">
                <a:solidFill>
                  <a:schemeClr val="accent4"/>
                </a:solidFill>
                <a:ea typeface="宋体" pitchFamily="2" charset="-122"/>
              </a:rPr>
              <a:t>down to u</a:t>
            </a:r>
          </a:p>
          <a:p>
            <a:pPr lvl="1" eaLnBrk="1" hangingPunct="1"/>
            <a:r>
              <a:rPr lang="en-US" altLang="zh-CN" sz="2000" dirty="0">
                <a:ea typeface="宋体" pitchFamily="2" charset="-122"/>
              </a:rPr>
              <a:t>Move the </a:t>
            </a:r>
            <a:r>
              <a:rPr lang="en-US" altLang="zh-CN" sz="2000" dirty="0">
                <a:solidFill>
                  <a:schemeClr val="accent4"/>
                </a:solidFill>
                <a:ea typeface="宋体" pitchFamily="2" charset="-122"/>
              </a:rPr>
              <a:t>leftmost key in v </a:t>
            </a:r>
            <a:r>
              <a:rPr lang="en-US" altLang="zh-CN" sz="2000" dirty="0">
                <a:ea typeface="宋体" pitchFamily="2" charset="-122"/>
              </a:rPr>
              <a:t>to become </a:t>
            </a:r>
            <a:r>
              <a:rPr lang="en-US" altLang="zh-CN" sz="2000" dirty="0">
                <a:solidFill>
                  <a:schemeClr val="accent4"/>
                </a:solidFill>
                <a:ea typeface="宋体" pitchFamily="2" charset="-122"/>
              </a:rPr>
              <a:t>the separating key </a:t>
            </a:r>
            <a:r>
              <a:rPr lang="en-US" altLang="zh-CN" sz="2000" dirty="0">
                <a:ea typeface="宋体" pitchFamily="2" charset="-122"/>
              </a:rPr>
              <a:t>between u and v in the parent of u and v.</a:t>
            </a:r>
            <a:endParaRPr lang="en-US" altLang="zh-CN" sz="2000" dirty="0">
              <a:solidFill>
                <a:srgbClr val="00CC00"/>
              </a:solidFill>
              <a:ea typeface="宋体" pitchFamily="2" charset="-122"/>
            </a:endParaRPr>
          </a:p>
          <a:p>
            <a:pPr lvl="1" eaLnBrk="1" hangingPunct="1"/>
            <a:r>
              <a:rPr lang="en-US" altLang="zh-CN" sz="2000" dirty="0">
                <a:solidFill>
                  <a:schemeClr val="accent4"/>
                </a:solidFill>
                <a:ea typeface="宋体" pitchFamily="2" charset="-122"/>
              </a:rPr>
              <a:t>Make the leftmost child of v the rightmost child of u</a:t>
            </a:r>
          </a:p>
          <a:p>
            <a:pPr eaLnBrk="1" hangingPunct="1"/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Case 2B</a:t>
            </a:r>
            <a:r>
              <a:rPr lang="en-US" altLang="zh-CN" sz="2400" dirty="0">
                <a:ea typeface="宋体" pitchFamily="2" charset="-122"/>
              </a:rPr>
              <a:t>: the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left sibling </a:t>
            </a:r>
            <a:r>
              <a:rPr lang="en-US" altLang="zh-CN" sz="2400" dirty="0">
                <a:ea typeface="宋体" pitchFamily="2" charset="-122"/>
              </a:rPr>
              <a:t>v of u has </a:t>
            </a:r>
            <a:r>
              <a:rPr lang="en-US" altLang="zh-CN" sz="2400" dirty="0">
                <a:solidFill>
                  <a:schemeClr val="accent4"/>
                </a:solidFill>
                <a:ea typeface="宋体" pitchFamily="2" charset="-122"/>
                <a:sym typeface="Symbol" pitchFamily="18" charset="2"/>
              </a:rPr>
              <a:t></a:t>
            </a:r>
            <a:r>
              <a:rPr lang="en-US" altLang="zh-CN" sz="2400" dirty="0">
                <a:solidFill>
                  <a:schemeClr val="accent4"/>
                </a:solidFill>
                <a:ea typeface="宋体" pitchFamily="2" charset="-122"/>
              </a:rPr>
              <a:t>M/2</a:t>
            </a:r>
            <a:r>
              <a:rPr lang="en-US" altLang="zh-CN" sz="2400" dirty="0">
                <a:solidFill>
                  <a:schemeClr val="accent4"/>
                </a:solidFill>
                <a:ea typeface="宋体" pitchFamily="2" charset="-122"/>
                <a:sym typeface="Symbol" pitchFamily="18" charset="2"/>
              </a:rPr>
              <a:t> </a:t>
            </a:r>
            <a:r>
              <a:rPr lang="en-US" altLang="zh-CN" sz="2400" dirty="0">
                <a:ea typeface="宋体" pitchFamily="2" charset="-122"/>
              </a:rPr>
              <a:t>keys or more</a:t>
            </a:r>
          </a:p>
          <a:p>
            <a:pPr lvl="1" eaLnBrk="1" hangingPunct="1"/>
            <a:r>
              <a:rPr lang="en-US" altLang="zh-CN" sz="2000" dirty="0">
                <a:ea typeface="宋体" pitchFamily="2" charset="-122"/>
              </a:rPr>
              <a:t>Move the separating key between u and v in the parent of u and v down to u. </a:t>
            </a:r>
          </a:p>
          <a:p>
            <a:pPr lvl="1" eaLnBrk="1" hangingPunct="1"/>
            <a:r>
              <a:rPr lang="en-US" altLang="zh-CN" sz="2000" dirty="0">
                <a:ea typeface="宋体" pitchFamily="2" charset="-122"/>
              </a:rPr>
              <a:t>Move the </a:t>
            </a:r>
            <a:r>
              <a:rPr lang="en-US" altLang="zh-CN" sz="2000" dirty="0">
                <a:solidFill>
                  <a:schemeClr val="accent4"/>
                </a:solidFill>
                <a:ea typeface="宋体" pitchFamily="2" charset="-122"/>
              </a:rPr>
              <a:t>rightmost key in v</a:t>
            </a:r>
            <a:r>
              <a:rPr lang="en-US" altLang="zh-CN" sz="2000" dirty="0">
                <a:ea typeface="宋体" pitchFamily="2" charset="-122"/>
              </a:rPr>
              <a:t> to become the separating key between u and v in the parent of u and v.</a:t>
            </a:r>
          </a:p>
          <a:p>
            <a:pPr lvl="1" eaLnBrk="1" hangingPunct="1"/>
            <a:r>
              <a:rPr lang="en-US" altLang="zh-CN" sz="2000" dirty="0">
                <a:ea typeface="宋体" pitchFamily="2" charset="-122"/>
              </a:rPr>
              <a:t>Make the </a:t>
            </a:r>
            <a:r>
              <a:rPr lang="en-US" altLang="zh-CN" sz="2000" dirty="0">
                <a:solidFill>
                  <a:schemeClr val="accent4"/>
                </a:solidFill>
                <a:ea typeface="宋体" pitchFamily="2" charset="-122"/>
              </a:rPr>
              <a:t>rightmost</a:t>
            </a:r>
            <a:r>
              <a:rPr lang="en-US" altLang="zh-CN" sz="2000" dirty="0">
                <a:ea typeface="宋体" pitchFamily="2" charset="-122"/>
              </a:rPr>
              <a:t> child of v the </a:t>
            </a:r>
            <a:r>
              <a:rPr lang="en-US" altLang="zh-CN" sz="2000" dirty="0">
                <a:solidFill>
                  <a:schemeClr val="accent4"/>
                </a:solidFill>
                <a:ea typeface="宋体" pitchFamily="2" charset="-122"/>
              </a:rPr>
              <a:t>leftmost</a:t>
            </a:r>
            <a:r>
              <a:rPr lang="en-US" altLang="zh-CN" sz="2000" dirty="0">
                <a:ea typeface="宋体" pitchFamily="2" charset="-122"/>
              </a:rPr>
              <a:t> child of u</a:t>
            </a:r>
          </a:p>
          <a:p>
            <a:pPr lvl="1" eaLnBrk="1" hangingPunct="1">
              <a:buFont typeface="Wingdings" pitchFamily="2" charset="2"/>
              <a:buNone/>
            </a:pPr>
            <a:endParaRPr lang="zh-CN" altLang="en-US" sz="20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684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B+ Tree Review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A B+ tree of order M</a:t>
            </a:r>
            <a:r>
              <a:rPr lang="en-US" altLang="zh-CN" sz="2400" dirty="0">
                <a:ea typeface="宋体" pitchFamily="2" charset="-122"/>
              </a:rPr>
              <a:t> 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Each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internal node </a:t>
            </a:r>
            <a:r>
              <a:rPr lang="en-US" altLang="zh-CN" dirty="0">
                <a:ea typeface="宋体" pitchFamily="2" charset="-122"/>
              </a:rPr>
              <a:t>has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at most M children </a:t>
            </a:r>
            <a:r>
              <a:rPr lang="en-US" altLang="zh-CN" dirty="0">
                <a:ea typeface="宋体" pitchFamily="2" charset="-122"/>
              </a:rPr>
              <a:t>(M-1 keys)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Each internal node, except the root, has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between </a:t>
            </a:r>
            <a:r>
              <a:rPr lang="en-US" altLang="zh-CN" sz="4000" dirty="0">
                <a:solidFill>
                  <a:schemeClr val="accent4"/>
                </a:solidFill>
                <a:ea typeface="宋体" pitchFamily="2" charset="-122"/>
                <a:sym typeface="Symbol" pitchFamily="18" charset="2"/>
              </a:rPr>
              <a:t></a:t>
            </a:r>
            <a:r>
              <a:rPr lang="en-US" altLang="zh-CN" sz="4000" dirty="0">
                <a:solidFill>
                  <a:schemeClr val="accent4"/>
                </a:solidFill>
                <a:ea typeface="宋体" pitchFamily="2" charset="-122"/>
              </a:rPr>
              <a:t>M/2</a:t>
            </a:r>
            <a:r>
              <a:rPr lang="en-US" altLang="zh-CN" sz="4000" dirty="0">
                <a:solidFill>
                  <a:schemeClr val="accent4"/>
                </a:solidFill>
                <a:ea typeface="宋体" pitchFamily="2" charset="-122"/>
                <a:sym typeface="Symbol" pitchFamily="18" charset="2"/>
              </a:rPr>
              <a:t>-1</a:t>
            </a:r>
            <a:r>
              <a:rPr lang="en-US" altLang="zh-CN" sz="4000" dirty="0">
                <a:solidFill>
                  <a:schemeClr val="accent4"/>
                </a:solidFill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and </a:t>
            </a:r>
            <a:r>
              <a:rPr lang="en-US" altLang="zh-CN" sz="4000" dirty="0">
                <a:solidFill>
                  <a:schemeClr val="accent4"/>
                </a:solidFill>
                <a:ea typeface="宋体" pitchFamily="2" charset="-122"/>
              </a:rPr>
              <a:t>M-1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 keys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Each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leaf </a:t>
            </a:r>
            <a:r>
              <a:rPr lang="en-US" altLang="zh-CN" dirty="0">
                <a:ea typeface="宋体" pitchFamily="2" charset="-122"/>
              </a:rPr>
              <a:t>has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between </a:t>
            </a:r>
            <a:r>
              <a:rPr lang="en-US" altLang="zh-CN" sz="4000" dirty="0">
                <a:solidFill>
                  <a:schemeClr val="accent4"/>
                </a:solidFill>
                <a:ea typeface="宋体" pitchFamily="2" charset="-122"/>
                <a:sym typeface="Symbol" pitchFamily="18" charset="2"/>
              </a:rPr>
              <a:t></a:t>
            </a:r>
            <a:r>
              <a:rPr lang="en-US" altLang="zh-CN" sz="4000" dirty="0">
                <a:solidFill>
                  <a:schemeClr val="accent4"/>
                </a:solidFill>
                <a:ea typeface="宋体" pitchFamily="2" charset="-122"/>
              </a:rPr>
              <a:t>L/2</a:t>
            </a:r>
            <a:r>
              <a:rPr lang="en-US" altLang="zh-CN" sz="4000" dirty="0">
                <a:solidFill>
                  <a:schemeClr val="accent4"/>
                </a:solidFill>
                <a:ea typeface="宋体" pitchFamily="2" charset="-122"/>
                <a:sym typeface="Symbol" pitchFamily="18" charset="2"/>
              </a:rPr>
              <a:t></a:t>
            </a:r>
            <a:r>
              <a:rPr lang="en-US" altLang="zh-CN" sz="4000" dirty="0">
                <a:solidFill>
                  <a:schemeClr val="accent4"/>
                </a:solidFill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and </a:t>
            </a:r>
            <a:r>
              <a:rPr lang="en-US" altLang="zh-CN" sz="4000" dirty="0">
                <a:solidFill>
                  <a:schemeClr val="accent4"/>
                </a:solidFill>
                <a:ea typeface="宋体" pitchFamily="2" charset="-122"/>
              </a:rPr>
              <a:t>L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 keys</a:t>
            </a:r>
            <a:r>
              <a:rPr lang="en-US" altLang="zh-CN" dirty="0">
                <a:ea typeface="宋体" pitchFamily="2" charset="-122"/>
              </a:rPr>
              <a:t> and corresponding data items</a:t>
            </a:r>
            <a:endParaRPr lang="zh-CN" altLang="en-US" i="1" dirty="0">
              <a:solidFill>
                <a:srgbClr val="CC3399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0078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sz="3200">
                <a:ea typeface="宋体" pitchFamily="2" charset="-122"/>
              </a:rPr>
              <a:t>Continue From Previous Example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838200" y="1371600"/>
          <a:ext cx="7380288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Bitmap Image" r:id="rId4" imgW="7380952" imgH="5342857" progId="Paint.Picture">
                  <p:embed/>
                </p:oleObj>
              </mc:Choice>
              <mc:Fallback>
                <p:oleObj name="Bitmap Image" r:id="rId4" imgW="7380952" imgH="53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8556"/>
                      <a:stretch>
                        <a:fillRect/>
                      </a:stretch>
                    </p:blipFill>
                    <p:spPr bwMode="auto">
                      <a:xfrm>
                        <a:off x="838200" y="1371600"/>
                        <a:ext cx="7380288" cy="488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17" name="Oval 5"/>
          <p:cNvSpPr>
            <a:spLocks noChangeArrowheads="1"/>
          </p:cNvSpPr>
          <p:nvPr/>
        </p:nvSpPr>
        <p:spPr bwMode="auto">
          <a:xfrm>
            <a:off x="3505200" y="3048000"/>
            <a:ext cx="3810000" cy="990600"/>
          </a:xfrm>
          <a:prstGeom prst="ellipse">
            <a:avLst/>
          </a:prstGeom>
          <a:noFill/>
          <a:ln w="31750">
            <a:solidFill>
              <a:schemeClr val="accent4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118" name="Text Box 6"/>
          <p:cNvSpPr txBox="1">
            <a:spLocks noChangeArrowheads="1"/>
          </p:cNvSpPr>
          <p:nvPr/>
        </p:nvSpPr>
        <p:spPr bwMode="auto">
          <a:xfrm>
            <a:off x="3565525" y="2830513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 dirty="0">
                <a:solidFill>
                  <a:schemeClr val="accent4"/>
                </a:solidFill>
                <a:latin typeface="Arial" charset="0"/>
              </a:rPr>
              <a:t>u</a:t>
            </a:r>
          </a:p>
        </p:txBody>
      </p:sp>
      <p:sp>
        <p:nvSpPr>
          <p:cNvPr id="474119" name="Text Box 7"/>
          <p:cNvSpPr txBox="1">
            <a:spLocks noChangeArrowheads="1"/>
          </p:cNvSpPr>
          <p:nvPr/>
        </p:nvSpPr>
        <p:spPr bwMode="auto">
          <a:xfrm>
            <a:off x="7051675" y="28194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accent4"/>
                </a:solidFill>
                <a:latin typeface="Arial" charset="0"/>
              </a:rPr>
              <a:t>v</a:t>
            </a:r>
          </a:p>
        </p:txBody>
      </p:sp>
      <p:sp>
        <p:nvSpPr>
          <p:cNvPr id="474120" name="Line 8"/>
          <p:cNvSpPr>
            <a:spLocks noChangeShapeType="1"/>
          </p:cNvSpPr>
          <p:nvPr/>
        </p:nvSpPr>
        <p:spPr bwMode="auto">
          <a:xfrm flipH="1" flipV="1">
            <a:off x="4572000" y="2286000"/>
            <a:ext cx="914400" cy="685800"/>
          </a:xfrm>
          <a:prstGeom prst="line">
            <a:avLst/>
          </a:prstGeom>
          <a:noFill/>
          <a:ln w="31750">
            <a:solidFill>
              <a:schemeClr val="accent4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21" name="Line 9"/>
          <p:cNvSpPr>
            <a:spLocks noChangeShapeType="1"/>
          </p:cNvSpPr>
          <p:nvPr/>
        </p:nvSpPr>
        <p:spPr bwMode="auto">
          <a:xfrm>
            <a:off x="4038600" y="2286000"/>
            <a:ext cx="457200" cy="762000"/>
          </a:xfrm>
          <a:prstGeom prst="line">
            <a:avLst/>
          </a:prstGeom>
          <a:noFill/>
          <a:ln w="31750">
            <a:solidFill>
              <a:schemeClr val="accent4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Text Box 10"/>
          <p:cNvSpPr txBox="1">
            <a:spLocks noChangeArrowheads="1"/>
          </p:cNvSpPr>
          <p:nvPr/>
        </p:nvSpPr>
        <p:spPr bwMode="auto">
          <a:xfrm>
            <a:off x="6003925" y="2068513"/>
            <a:ext cx="96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accent4"/>
                </a:solidFill>
                <a:latin typeface="Arial" charset="0"/>
              </a:rPr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348394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7" grpId="0" animBg="1"/>
      <p:bldP spid="474118" grpId="0"/>
      <p:bldP spid="474119" grpId="0"/>
      <p:bldP spid="474120" grpId="0" animBg="1"/>
      <p:bldP spid="4741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Cont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’</a:t>
            </a:r>
            <a:r>
              <a:rPr lang="en-US" altLang="zh-CN">
                <a:ea typeface="宋体" pitchFamily="2" charset="-122"/>
              </a:rPr>
              <a:t>d</a:t>
            </a:r>
          </a:p>
        </p:txBody>
      </p:sp>
      <p:graphicFrame>
        <p:nvGraphicFramePr>
          <p:cNvPr id="13314" name="Object 1024"/>
          <p:cNvGraphicFramePr>
            <a:graphicFrameLocks noChangeAspect="1"/>
          </p:cNvGraphicFramePr>
          <p:nvPr/>
        </p:nvGraphicFramePr>
        <p:xfrm>
          <a:off x="1085850" y="1362075"/>
          <a:ext cx="6973888" cy="526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Bitmap Image" r:id="rId4" imgW="6973273" imgH="5266667" progId="Paint.Picture">
                  <p:embed/>
                </p:oleObj>
              </mc:Choice>
              <mc:Fallback>
                <p:oleObj name="Bitmap Image" r:id="rId4" imgW="6973273" imgH="526666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1362075"/>
                        <a:ext cx="6973888" cy="526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3533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>
                <a:ea typeface="宋体" pitchFamily="2" charset="-122"/>
              </a:rPr>
              <a:t>Deleting a key in an internal node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5138" indent="-465138" eaLnBrk="1" hangingPunct="1"/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Case 3</a:t>
            </a:r>
            <a:r>
              <a:rPr lang="en-US" altLang="zh-CN" dirty="0">
                <a:ea typeface="宋体" pitchFamily="2" charset="-122"/>
              </a:rPr>
              <a:t>: all sibling v of u contains exactly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  <a:sym typeface="Symbol" pitchFamily="18" charset="2"/>
              </a:rPr>
              <a:t>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M/2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  <a:sym typeface="Symbol" pitchFamily="18" charset="2"/>
              </a:rPr>
              <a:t> - 1 </a:t>
            </a:r>
            <a:r>
              <a:rPr lang="en-US" altLang="zh-CN" dirty="0">
                <a:ea typeface="宋体" pitchFamily="2" charset="-122"/>
              </a:rPr>
              <a:t>keys</a:t>
            </a:r>
          </a:p>
          <a:p>
            <a:pPr marL="865188" lvl="1" indent="-182563" eaLnBrk="1" hangingPunct="1"/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Move the separating key</a:t>
            </a:r>
            <a:r>
              <a:rPr lang="en-US" altLang="zh-CN" dirty="0">
                <a:ea typeface="宋体" pitchFamily="2" charset="-122"/>
              </a:rPr>
              <a:t> between u and v in the parent of u and v down to v </a:t>
            </a:r>
          </a:p>
          <a:p>
            <a:pPr marL="865188" lvl="1" indent="-182563" eaLnBrk="1" hangingPunct="1"/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Move the keys and child pointers</a:t>
            </a:r>
            <a:r>
              <a:rPr lang="en-US" altLang="zh-CN" dirty="0">
                <a:ea typeface="宋体" pitchFamily="2" charset="-122"/>
              </a:rPr>
              <a:t> in u to v</a:t>
            </a:r>
          </a:p>
          <a:p>
            <a:pPr marL="865188" lvl="1" indent="-182563" eaLnBrk="1" hangingPunct="1"/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Remove the pointer</a:t>
            </a:r>
            <a:r>
              <a:rPr lang="en-US" altLang="zh-CN" dirty="0">
                <a:ea typeface="宋体" pitchFamily="2" charset="-122"/>
              </a:rPr>
              <a:t> to u at parent.</a:t>
            </a:r>
          </a:p>
          <a:p>
            <a:pPr marL="465138" indent="-465138" eaLnBrk="1" hangingPunct="1"/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707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Example</a:t>
            </a: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1085850" y="1362075"/>
          <a:ext cx="6973888" cy="481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Bitmap Image" r:id="rId4" imgW="6973273" imgH="5266667" progId="Paint.Picture">
                  <p:embed/>
                </p:oleObj>
              </mc:Choice>
              <mc:Fallback>
                <p:oleObj name="Bitmap Image" r:id="rId4" imgW="6973273" imgH="526666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8679"/>
                      <a:stretch>
                        <a:fillRect/>
                      </a:stretch>
                    </p:blipFill>
                    <p:spPr bwMode="auto">
                      <a:xfrm>
                        <a:off x="1085850" y="1362075"/>
                        <a:ext cx="6973888" cy="481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40" name="Text Box 4"/>
          <p:cNvSpPr txBox="1">
            <a:spLocks noChangeArrowheads="1"/>
          </p:cNvSpPr>
          <p:nvPr/>
        </p:nvSpPr>
        <p:spPr bwMode="auto">
          <a:xfrm>
            <a:off x="5791200" y="1752600"/>
            <a:ext cx="193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1800" b="1" dirty="0">
                <a:solidFill>
                  <a:schemeClr val="accent4"/>
                </a:solidFill>
                <a:latin typeface="Arial" charset="0"/>
              </a:rPr>
              <a:t>Want to delete 5</a:t>
            </a:r>
          </a:p>
        </p:txBody>
      </p:sp>
      <p:sp>
        <p:nvSpPr>
          <p:cNvPr id="475141" name="Oval 5"/>
          <p:cNvSpPr>
            <a:spLocks noChangeArrowheads="1"/>
          </p:cNvSpPr>
          <p:nvPr/>
        </p:nvSpPr>
        <p:spPr bwMode="auto">
          <a:xfrm>
            <a:off x="2819400" y="4267200"/>
            <a:ext cx="457200" cy="381000"/>
          </a:xfrm>
          <a:prstGeom prst="ellipse">
            <a:avLst/>
          </a:prstGeom>
          <a:noFill/>
          <a:ln w="31750">
            <a:solidFill>
              <a:schemeClr val="accent4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5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0" grpId="0"/>
      <p:bldP spid="47514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Example (Cont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’</a:t>
            </a:r>
            <a:r>
              <a:rPr lang="en-US" altLang="zh-CN">
                <a:ea typeface="宋体" pitchFamily="2" charset="-122"/>
              </a:rPr>
              <a:t>d)</a:t>
            </a:r>
          </a:p>
        </p:txBody>
      </p:sp>
      <p:graphicFrame>
        <p:nvGraphicFramePr>
          <p:cNvPr id="15362" name="Object 0"/>
          <p:cNvGraphicFramePr>
            <a:graphicFrameLocks noChangeAspect="1"/>
          </p:cNvGraphicFramePr>
          <p:nvPr/>
        </p:nvGraphicFramePr>
        <p:xfrm>
          <a:off x="938213" y="1366838"/>
          <a:ext cx="6910387" cy="541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Bitmap Image" r:id="rId4" imgW="7268590" imgH="5695238" progId="Paint.Picture">
                  <p:embed/>
                </p:oleObj>
              </mc:Choice>
              <mc:Fallback>
                <p:oleObj name="Bitmap Image" r:id="rId4" imgW="7268590" imgH="56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1366838"/>
                        <a:ext cx="6910387" cy="541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1752600" y="4191000"/>
            <a:ext cx="1295400" cy="1981200"/>
          </a:xfrm>
          <a:prstGeom prst="ellipse">
            <a:avLst/>
          </a:prstGeom>
          <a:noFill/>
          <a:ln w="31750">
            <a:solidFill>
              <a:schemeClr val="accent4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727325" y="3897313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 dirty="0">
                <a:solidFill>
                  <a:schemeClr val="accent4"/>
                </a:solidFill>
                <a:latin typeface="Arial" charset="0"/>
              </a:rPr>
              <a:t>u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524000" y="40386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accent4"/>
                </a:solidFill>
                <a:latin typeface="Arial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863139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Example (Cont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’</a:t>
            </a:r>
            <a:r>
              <a:rPr lang="en-US" altLang="zh-CN">
                <a:ea typeface="宋体" pitchFamily="2" charset="-122"/>
              </a:rPr>
              <a:t>d)</a:t>
            </a:r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895350" y="1382713"/>
          <a:ext cx="7029450" cy="539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Bitmap Image" r:id="rId4" imgW="7354327" imgH="5649114" progId="Paint.Picture">
                  <p:embed/>
                </p:oleObj>
              </mc:Choice>
              <mc:Fallback>
                <p:oleObj name="Bitmap Image" r:id="rId4" imgW="7354327" imgH="56491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1382713"/>
                        <a:ext cx="7029450" cy="539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5906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Example (Cont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’</a:t>
            </a:r>
            <a:r>
              <a:rPr lang="en-US" altLang="zh-CN">
                <a:ea typeface="宋体" pitchFamily="2" charset="-122"/>
              </a:rPr>
              <a:t>d)</a:t>
            </a: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990600" y="1371600"/>
          <a:ext cx="6889750" cy="531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Bitmap Image" r:id="rId4" imgW="7380952" imgH="5687219" progId="Paint.Picture">
                  <p:embed/>
                </p:oleObj>
              </mc:Choice>
              <mc:Fallback>
                <p:oleObj name="Bitmap Image" r:id="rId4" imgW="7380952" imgH="56872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371600"/>
                        <a:ext cx="6889750" cy="531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1371600" y="2971800"/>
            <a:ext cx="3962400" cy="1066800"/>
          </a:xfrm>
          <a:prstGeom prst="ellipse">
            <a:avLst/>
          </a:prstGeom>
          <a:noFill/>
          <a:ln w="31750">
            <a:solidFill>
              <a:schemeClr val="accent4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431925" y="28194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accent4"/>
                </a:solidFill>
                <a:latin typeface="Arial" charset="0"/>
              </a:rPr>
              <a:t>u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841875" y="2743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accent4"/>
                </a:solidFill>
                <a:latin typeface="Arial" charset="0"/>
              </a:rPr>
              <a:t>v</a:t>
            </a: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3657600" y="2057400"/>
            <a:ext cx="304800" cy="685800"/>
          </a:xfrm>
          <a:prstGeom prst="line">
            <a:avLst/>
          </a:prstGeom>
          <a:noFill/>
          <a:ln w="31750">
            <a:solidFill>
              <a:schemeClr val="accent4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1279525" y="2373313"/>
            <a:ext cx="96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accent4"/>
                </a:solidFill>
                <a:latin typeface="Arial" charset="0"/>
              </a:rPr>
              <a:t>case 3</a:t>
            </a:r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3124200" y="3124200"/>
            <a:ext cx="685800" cy="0"/>
          </a:xfrm>
          <a:prstGeom prst="line">
            <a:avLst/>
          </a:prstGeom>
          <a:noFill/>
          <a:ln w="31750">
            <a:solidFill>
              <a:schemeClr val="accent4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263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Example (Cont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’</a:t>
            </a:r>
            <a:r>
              <a:rPr lang="en-US" altLang="zh-CN">
                <a:ea typeface="宋体" pitchFamily="2" charset="-122"/>
              </a:rPr>
              <a:t>d)</a:t>
            </a: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990600" y="1371600"/>
          <a:ext cx="6718300" cy="531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Bitmap Image" r:id="rId4" imgW="7190476" imgH="5687219" progId="Paint.Picture">
                  <p:embed/>
                </p:oleObj>
              </mc:Choice>
              <mc:Fallback>
                <p:oleObj name="Bitmap Image" r:id="rId4" imgW="7190476" imgH="56872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371600"/>
                        <a:ext cx="6718300" cy="531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3504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Example (Cont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’</a:t>
            </a:r>
            <a:r>
              <a:rPr lang="en-US" altLang="zh-CN">
                <a:ea typeface="宋体" pitchFamily="2" charset="-122"/>
              </a:rPr>
              <a:t>d)</a:t>
            </a:r>
          </a:p>
        </p:txBody>
      </p:sp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1295400" y="1295400"/>
          <a:ext cx="6196013" cy="532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Bitmap Image" r:id="rId4" imgW="6601746" imgH="5676190" progId="Paint.Picture">
                  <p:embed/>
                </p:oleObj>
              </mc:Choice>
              <mc:Fallback>
                <p:oleObj name="Bitmap Image" r:id="rId4" imgW="6601746" imgH="567619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95400"/>
                        <a:ext cx="6196013" cy="532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778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Deletion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5138" indent="-465138" eaLnBrk="1" hangingPunct="1"/>
            <a:r>
              <a:rPr lang="en-US" altLang="zh-CN" dirty="0">
                <a:ea typeface="宋体" pitchFamily="2" charset="-122"/>
              </a:rPr>
              <a:t>To delete a key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target</a:t>
            </a:r>
            <a:r>
              <a:rPr lang="en-US" altLang="zh-CN" dirty="0">
                <a:ea typeface="宋体" pitchFamily="2" charset="-122"/>
              </a:rPr>
              <a:t>, we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find it at a leaf x</a:t>
            </a:r>
            <a:r>
              <a:rPr lang="en-US" altLang="zh-CN" dirty="0">
                <a:ea typeface="宋体" pitchFamily="2" charset="-122"/>
              </a:rPr>
              <a:t>, and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remove it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 marL="465138" indent="-465138" eaLnBrk="1" hangingPunct="1"/>
            <a:r>
              <a:rPr lang="en-US" altLang="zh-CN" dirty="0">
                <a:ea typeface="宋体" pitchFamily="2" charset="-122"/>
              </a:rPr>
              <a:t>Two situations to worry </a:t>
            </a:r>
            <a:r>
              <a:rPr lang="en-US" altLang="zh-CN" dirty="0" smtClean="0">
                <a:ea typeface="宋体" pitchFamily="2" charset="-122"/>
              </a:rPr>
              <a:t>about, then:</a:t>
            </a:r>
          </a:p>
          <a:p>
            <a:pPr marL="893763" lvl="1" indent="-361950" eaLnBrk="1" hangingPunct="1">
              <a:buFont typeface="+mj-lt"/>
              <a:buAutoNum type="arabicPeriod"/>
            </a:pPr>
            <a:r>
              <a:rPr lang="en-US" altLang="zh-CN" dirty="0">
                <a:ea typeface="宋体" pitchFamily="2" charset="-122"/>
              </a:rPr>
              <a:t>The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target </a:t>
            </a:r>
            <a:r>
              <a:rPr lang="en-US" altLang="zh-CN" dirty="0" smtClean="0">
                <a:ea typeface="宋体" pitchFamily="2" charset="-122"/>
              </a:rPr>
              <a:t>is a key in some internal node </a:t>
            </a:r>
            <a:r>
              <a:rPr lang="en-US" altLang="zh-CN" dirty="0" smtClean="0">
                <a:solidFill>
                  <a:schemeClr val="accent4"/>
                </a:solidFill>
                <a:ea typeface="宋体" pitchFamily="2" charset="-122"/>
              </a:rPr>
              <a:t>(needs to be replaced, according to our convention)</a:t>
            </a:r>
          </a:p>
          <a:p>
            <a:pPr marL="893763" lvl="1" indent="-361950" eaLnBrk="1" hangingPunct="1">
              <a:buFont typeface="+mj-lt"/>
              <a:buAutoNum type="arabicPeriod"/>
            </a:pPr>
            <a:r>
              <a:rPr lang="en-US" altLang="zh-CN" dirty="0" smtClean="0">
                <a:ea typeface="宋体" pitchFamily="2" charset="-122"/>
              </a:rPr>
              <a:t>After </a:t>
            </a:r>
            <a:r>
              <a:rPr lang="en-US" altLang="zh-CN" dirty="0">
                <a:ea typeface="宋体" pitchFamily="2" charset="-122"/>
              </a:rPr>
              <a:t>deleting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target </a:t>
            </a:r>
            <a:r>
              <a:rPr lang="en-US" altLang="zh-CN" dirty="0">
                <a:ea typeface="宋体" pitchFamily="2" charset="-122"/>
              </a:rPr>
              <a:t>from leaf x, x contains less than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  <a:sym typeface="Symbol" pitchFamily="18" charset="2"/>
              </a:rPr>
              <a:t>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L/2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  <a:sym typeface="Symbol" pitchFamily="18" charset="2"/>
              </a:rPr>
              <a:t> </a:t>
            </a:r>
            <a:r>
              <a:rPr lang="en-US" altLang="zh-CN" dirty="0">
                <a:ea typeface="宋体" pitchFamily="2" charset="-122"/>
              </a:rPr>
              <a:t>keys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(needs to merge nodes)</a:t>
            </a:r>
          </a:p>
          <a:p>
            <a:pPr marL="749300" lvl="1" indent="-169863" eaLnBrk="1" hangingPunct="1">
              <a:buFont typeface="Wingdings" pitchFamily="2" charset="2"/>
              <a:buNone/>
            </a:pP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439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>
                <a:ea typeface="宋体" pitchFamily="2" charset="-122"/>
              </a:rPr>
              <a:t>Situation 1: Removal of a Key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5138" indent="-465138" eaLnBrk="1" hangingPunct="1"/>
            <a:r>
              <a:rPr lang="en-US" altLang="zh-CN" dirty="0">
                <a:ea typeface="宋体" pitchFamily="2" charset="-122"/>
              </a:rPr>
              <a:t>The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target </a:t>
            </a:r>
            <a:r>
              <a:rPr lang="en-US" altLang="zh-CN" dirty="0">
                <a:ea typeface="宋体" pitchFamily="2" charset="-122"/>
              </a:rPr>
              <a:t>can appear in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at most one</a:t>
            </a:r>
            <a:r>
              <a:rPr lang="en-US" altLang="zh-CN" dirty="0">
                <a:ea typeface="宋体" pitchFamily="2" charset="-122"/>
              </a:rPr>
              <a:t> ancestor y of x as a key </a:t>
            </a:r>
            <a:r>
              <a:rPr lang="en-US" altLang="zh-CN" b="1" dirty="0">
                <a:solidFill>
                  <a:schemeClr val="accent4"/>
                </a:solidFill>
                <a:ea typeface="宋体" pitchFamily="2" charset="-122"/>
              </a:rPr>
              <a:t>(WHY?)</a:t>
            </a:r>
          </a:p>
          <a:p>
            <a:pPr marL="465138" indent="-465138" eaLnBrk="1" hangingPunct="1"/>
            <a:r>
              <a:rPr lang="en-US" altLang="zh-CN" dirty="0">
                <a:ea typeface="宋体" pitchFamily="2" charset="-122"/>
              </a:rPr>
              <a:t>Node y is seen when we searched down the tree.  </a:t>
            </a:r>
          </a:p>
          <a:p>
            <a:pPr marL="465138" indent="-465138" eaLnBrk="1" hangingPunct="1"/>
            <a:r>
              <a:rPr lang="en-US" altLang="zh-CN" dirty="0">
                <a:ea typeface="宋体" pitchFamily="2" charset="-122"/>
              </a:rPr>
              <a:t>After deleting from node x, we can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access y directly and replace</a:t>
            </a:r>
            <a:r>
              <a:rPr lang="en-US" altLang="zh-CN" dirty="0">
                <a:solidFill>
                  <a:srgbClr val="00CC00"/>
                </a:solidFill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target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by the new smallest key in x</a:t>
            </a:r>
          </a:p>
        </p:txBody>
      </p:sp>
      <p:pic>
        <p:nvPicPr>
          <p:cNvPr id="24580" name="Picture 9" descr="MCj0287159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257800"/>
            <a:ext cx="179705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60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itchFamily="2" charset="-122"/>
              </a:rPr>
              <a:t>Situation 2: </a:t>
            </a:r>
            <a:br>
              <a:rPr lang="en-US" altLang="zh-CN" sz="3200">
                <a:ea typeface="宋体" pitchFamily="2" charset="-122"/>
              </a:rPr>
            </a:br>
            <a:r>
              <a:rPr lang="en-US" altLang="zh-CN" sz="3200">
                <a:ea typeface="宋体" pitchFamily="2" charset="-122"/>
              </a:rPr>
              <a:t>Handling Leaves with Too Few Keys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511175" indent="-511175" eaLnBrk="1" hangingPunct="1"/>
            <a:r>
              <a:rPr lang="en-US" altLang="zh-CN" dirty="0">
                <a:ea typeface="宋体" pitchFamily="2" charset="-122"/>
              </a:rPr>
              <a:t>Suppose we delete the record with key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target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from a leaf.</a:t>
            </a:r>
          </a:p>
          <a:p>
            <a:pPr marL="511175" indent="-511175" eaLnBrk="1" hangingPunct="1"/>
            <a:r>
              <a:rPr lang="en-US" altLang="zh-CN" dirty="0">
                <a:ea typeface="宋体" pitchFamily="2" charset="-122"/>
              </a:rPr>
              <a:t>Let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u</a:t>
            </a:r>
            <a:r>
              <a:rPr lang="en-US" altLang="zh-CN" dirty="0">
                <a:ea typeface="宋体" pitchFamily="2" charset="-122"/>
              </a:rPr>
              <a:t> be the leaf that has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  <a:sym typeface="Symbol" pitchFamily="18" charset="2"/>
              </a:rPr>
              <a:t>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L/2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  <a:sym typeface="Symbol" pitchFamily="18" charset="2"/>
              </a:rPr>
              <a:t> - 1 </a:t>
            </a:r>
            <a:r>
              <a:rPr lang="en-US" altLang="zh-CN" dirty="0">
                <a:ea typeface="宋体" pitchFamily="2" charset="-122"/>
              </a:rPr>
              <a:t>keys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(too few)</a:t>
            </a:r>
          </a:p>
          <a:p>
            <a:pPr marL="511175" indent="-511175" eaLnBrk="1" hangingPunct="1"/>
            <a:r>
              <a:rPr lang="en-US" altLang="zh-CN" dirty="0">
                <a:ea typeface="宋体" pitchFamily="2" charset="-122"/>
              </a:rPr>
              <a:t>Let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v</a:t>
            </a:r>
            <a:r>
              <a:rPr lang="en-US" altLang="zh-CN" dirty="0">
                <a:ea typeface="宋体" pitchFamily="2" charset="-122"/>
              </a:rPr>
              <a:t> be a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sibling</a:t>
            </a:r>
            <a:r>
              <a:rPr lang="en-US" altLang="zh-CN" dirty="0">
                <a:ea typeface="宋体" pitchFamily="2" charset="-122"/>
              </a:rPr>
              <a:t> of u with at least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  <a:sym typeface="Symbol" pitchFamily="18" charset="2"/>
              </a:rPr>
              <a:t>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L/2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  <a:sym typeface="Symbol" pitchFamily="18" charset="2"/>
              </a:rPr>
              <a:t>+1 </a:t>
            </a:r>
            <a:r>
              <a:rPr lang="en-US" altLang="zh-CN" dirty="0">
                <a:ea typeface="宋体" pitchFamily="2" charset="-122"/>
              </a:rPr>
              <a:t>keys </a:t>
            </a:r>
          </a:p>
          <a:p>
            <a:pPr marL="511175" indent="-511175" eaLnBrk="1" hangingPunct="1"/>
            <a:r>
              <a:rPr lang="en-US" altLang="zh-CN" dirty="0">
                <a:ea typeface="宋体" pitchFamily="2" charset="-122"/>
              </a:rPr>
              <a:t>Let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k</a:t>
            </a:r>
            <a:r>
              <a:rPr lang="en-US" altLang="zh-CN" dirty="0">
                <a:ea typeface="宋体" pitchFamily="2" charset="-122"/>
              </a:rPr>
              <a:t> be the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key in the parent of u and v that separates the pointers to u and v</a:t>
            </a:r>
          </a:p>
          <a:p>
            <a:pPr marL="511175" indent="-511175" eaLnBrk="1" hangingPunct="1"/>
            <a:r>
              <a:rPr lang="en-US" altLang="zh-CN" dirty="0">
                <a:ea typeface="宋体" pitchFamily="2" charset="-122"/>
              </a:rPr>
              <a:t>There are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two cases</a:t>
            </a:r>
          </a:p>
          <a:p>
            <a:pPr marL="511175" indent="-511175" eaLnBrk="1" hangingPunct="1"/>
            <a:endParaRPr lang="zh-CN" altLang="en-US" dirty="0">
              <a:solidFill>
                <a:srgbClr val="00CC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445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11430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itchFamily="2" charset="-122"/>
              </a:rPr>
              <a:t>Handling Leaves with Too Few Keys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4800600"/>
          </a:xfrm>
        </p:spPr>
        <p:txBody>
          <a:bodyPr/>
          <a:lstStyle/>
          <a:p>
            <a:pPr marL="511175" indent="-511175" eaLnBrk="1" hangingPunct="1"/>
            <a:r>
              <a:rPr lang="en-US" altLang="zh-CN" dirty="0">
                <a:ea typeface="宋体" pitchFamily="2" charset="-122"/>
              </a:rPr>
              <a:t>Case 1: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v</a:t>
            </a:r>
            <a:r>
              <a:rPr lang="en-US" altLang="zh-CN" dirty="0">
                <a:ea typeface="宋体" pitchFamily="2" charset="-122"/>
              </a:rPr>
              <a:t> contains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  <a:sym typeface="Symbol" pitchFamily="18" charset="2"/>
              </a:rPr>
              <a:t>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L/2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  <a:sym typeface="Symbol" pitchFamily="18" charset="2"/>
              </a:rPr>
              <a:t>+1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  <a:sym typeface="Symbol" pitchFamily="18" charset="2"/>
              </a:rPr>
              <a:t>or more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keys</a:t>
            </a:r>
            <a:r>
              <a:rPr lang="en-US" altLang="zh-CN" dirty="0">
                <a:solidFill>
                  <a:schemeClr val="folHlink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and v is the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right sibling </a:t>
            </a:r>
            <a:r>
              <a:rPr lang="en-US" altLang="zh-CN" dirty="0">
                <a:ea typeface="宋体" pitchFamily="2" charset="-122"/>
              </a:rPr>
              <a:t>of u</a:t>
            </a:r>
            <a:endParaRPr lang="en-US" altLang="zh-CN" dirty="0">
              <a:solidFill>
                <a:schemeClr val="accent4"/>
              </a:solidFill>
              <a:ea typeface="宋体" pitchFamily="2" charset="-122"/>
            </a:endParaRPr>
          </a:p>
          <a:p>
            <a:pPr marL="795338" lvl="1" indent="-169863" eaLnBrk="1" hangingPunct="1"/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 Move the leftmost record from v to u</a:t>
            </a:r>
          </a:p>
          <a:p>
            <a:pPr marL="511175" indent="-511175" eaLnBrk="1" hangingPunct="1"/>
            <a:r>
              <a:rPr lang="en-US" altLang="zh-CN" dirty="0">
                <a:ea typeface="宋体" pitchFamily="2" charset="-122"/>
              </a:rPr>
              <a:t>Case 2: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v</a:t>
            </a:r>
            <a:r>
              <a:rPr lang="en-US" altLang="zh-CN" dirty="0">
                <a:ea typeface="宋体" pitchFamily="2" charset="-122"/>
              </a:rPr>
              <a:t> contains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  <a:sym typeface="Symbol" pitchFamily="18" charset="2"/>
              </a:rPr>
              <a:t>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L/2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  <a:sym typeface="Symbol" pitchFamily="18" charset="2"/>
              </a:rPr>
              <a:t>+1</a:t>
            </a:r>
            <a:r>
              <a:rPr lang="en-US" altLang="zh-CN" dirty="0">
                <a:solidFill>
                  <a:schemeClr val="folHlink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  <a:sym typeface="Symbol" pitchFamily="18" charset="2"/>
              </a:rPr>
              <a:t>or more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keys</a:t>
            </a:r>
            <a:r>
              <a:rPr lang="en-US" altLang="zh-CN" dirty="0">
                <a:solidFill>
                  <a:schemeClr val="folHlink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and v is the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left sibling of u</a:t>
            </a:r>
          </a:p>
          <a:p>
            <a:pPr marL="795338" lvl="1" indent="-169863" eaLnBrk="1" hangingPunct="1"/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Move the rightmost record from v to u</a:t>
            </a:r>
          </a:p>
          <a:p>
            <a:pPr marL="511175" indent="-511175" eaLnBrk="1" hangingPunct="1"/>
            <a:r>
              <a:rPr lang="en-US" altLang="zh-CN" dirty="0">
                <a:ea typeface="宋体" pitchFamily="2" charset="-122"/>
              </a:rPr>
              <a:t>Then set the key in parent of u that separates u and v to be the new smallest key in u</a:t>
            </a:r>
          </a:p>
          <a:p>
            <a:pPr marL="795338" lvl="1" indent="-169863" eaLnBrk="1" hangingPunct="1"/>
            <a:endParaRPr lang="zh-CN" altLang="en-US" dirty="0">
              <a:ea typeface="宋体" pitchFamily="2" charset="-122"/>
            </a:endParaRPr>
          </a:p>
        </p:txBody>
      </p:sp>
      <p:pic>
        <p:nvPicPr>
          <p:cNvPr id="26628" name="Picture 4" descr="MCBD19783_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461000"/>
            <a:ext cx="1735138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84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Deletion Example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838200" y="1371600"/>
          <a:ext cx="7478713" cy="535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Bitmap Image" r:id="rId4" imgW="7478169" imgH="5353797" progId="Paint.Picture">
                  <p:embed/>
                </p:oleObj>
              </mc:Choice>
              <mc:Fallback>
                <p:oleObj name="Bitmap Image" r:id="rId4" imgW="7478169" imgH="535379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371600"/>
                        <a:ext cx="7478713" cy="535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996" name="Text Box 4"/>
          <p:cNvSpPr txBox="1">
            <a:spLocks noChangeArrowheads="1"/>
          </p:cNvSpPr>
          <p:nvPr/>
        </p:nvSpPr>
        <p:spPr bwMode="auto">
          <a:xfrm>
            <a:off x="5715000" y="6248400"/>
            <a:ext cx="206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1800" b="1" dirty="0">
                <a:solidFill>
                  <a:schemeClr val="accent4"/>
                </a:solidFill>
                <a:latin typeface="Arial" charset="0"/>
              </a:rPr>
              <a:t>Want to delete 15</a:t>
            </a:r>
          </a:p>
        </p:txBody>
      </p:sp>
      <p:sp>
        <p:nvSpPr>
          <p:cNvPr id="468997" name="Oval 5"/>
          <p:cNvSpPr>
            <a:spLocks noChangeArrowheads="1"/>
          </p:cNvSpPr>
          <p:nvPr/>
        </p:nvSpPr>
        <p:spPr bwMode="auto">
          <a:xfrm>
            <a:off x="5410200" y="4343400"/>
            <a:ext cx="609600" cy="457200"/>
          </a:xfrm>
          <a:prstGeom prst="ellipse">
            <a:avLst/>
          </a:prstGeom>
          <a:noFill/>
          <a:ln w="31750">
            <a:solidFill>
              <a:schemeClr val="accent4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6172200" y="1600200"/>
            <a:ext cx="1828800" cy="531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L=4  M=5</a:t>
            </a:r>
          </a:p>
        </p:txBody>
      </p:sp>
      <p:sp>
        <p:nvSpPr>
          <p:cNvPr id="468999" name="Oval 7"/>
          <p:cNvSpPr>
            <a:spLocks noChangeArrowheads="1"/>
          </p:cNvSpPr>
          <p:nvPr/>
        </p:nvSpPr>
        <p:spPr bwMode="auto">
          <a:xfrm>
            <a:off x="3581400" y="1447800"/>
            <a:ext cx="609600" cy="457200"/>
          </a:xfrm>
          <a:prstGeom prst="ellipse">
            <a:avLst/>
          </a:prstGeom>
          <a:noFill/>
          <a:ln w="31750">
            <a:solidFill>
              <a:schemeClr val="accent4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1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6" grpId="0"/>
      <p:bldP spid="468997" grpId="0" animBg="1"/>
      <p:bldP spid="46899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685800" y="1209675"/>
          <a:ext cx="7620000" cy="526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Bitmap Image" r:id="rId4" imgW="7895238" imgH="5458587" progId="Paint.Picture">
                  <p:embed/>
                </p:oleObj>
              </mc:Choice>
              <mc:Fallback>
                <p:oleObj name="Bitmap Image" r:id="rId4" imgW="7895238" imgH="545858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09675"/>
                        <a:ext cx="7620000" cy="526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20" name="Text Box 4"/>
          <p:cNvSpPr txBox="1">
            <a:spLocks noChangeArrowheads="1"/>
          </p:cNvSpPr>
          <p:nvPr/>
        </p:nvSpPr>
        <p:spPr bwMode="auto">
          <a:xfrm>
            <a:off x="5715000" y="1905000"/>
            <a:ext cx="193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1800" b="1" dirty="0">
                <a:solidFill>
                  <a:schemeClr val="accent4"/>
                </a:solidFill>
                <a:latin typeface="Arial" charset="0"/>
              </a:rPr>
              <a:t>Want to delete 9</a:t>
            </a:r>
          </a:p>
        </p:txBody>
      </p:sp>
      <p:sp>
        <p:nvSpPr>
          <p:cNvPr id="470021" name="Oval 5"/>
          <p:cNvSpPr>
            <a:spLocks noChangeArrowheads="1"/>
          </p:cNvSpPr>
          <p:nvPr/>
        </p:nvSpPr>
        <p:spPr bwMode="auto">
          <a:xfrm>
            <a:off x="3581400" y="3124200"/>
            <a:ext cx="609600" cy="457200"/>
          </a:xfrm>
          <a:prstGeom prst="ellipse">
            <a:avLst/>
          </a:prstGeom>
          <a:noFill/>
          <a:ln w="31750">
            <a:solidFill>
              <a:schemeClr val="accent4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609600" y="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宋体" pitchFamily="2" charset="-122"/>
                <a:cs typeface="+mj-cs"/>
              </a:rPr>
              <a:t>Deletion Example (Cont’d)</a:t>
            </a:r>
          </a:p>
        </p:txBody>
      </p:sp>
      <p:sp>
        <p:nvSpPr>
          <p:cNvPr id="470025" name="Oval 9"/>
          <p:cNvSpPr>
            <a:spLocks noChangeArrowheads="1"/>
          </p:cNvSpPr>
          <p:nvPr/>
        </p:nvSpPr>
        <p:spPr bwMode="auto">
          <a:xfrm>
            <a:off x="3962400" y="4191000"/>
            <a:ext cx="609600" cy="457200"/>
          </a:xfrm>
          <a:prstGeom prst="ellipse">
            <a:avLst/>
          </a:prstGeom>
          <a:noFill/>
          <a:ln w="31750">
            <a:solidFill>
              <a:schemeClr val="accent4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8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0" grpId="0"/>
      <p:bldP spid="470021" grpId="0" animBg="1"/>
      <p:bldP spid="4700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838200" y="1295400"/>
          <a:ext cx="7342188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Bitmap Image" r:id="rId4" imgW="7342857" imgH="5409524" progId="Paint.Picture">
                  <p:embed/>
                </p:oleObj>
              </mc:Choice>
              <mc:Fallback>
                <p:oleObj name="Bitmap Image" r:id="rId4" imgW="7342857" imgH="54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95400"/>
                        <a:ext cx="7342188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44" name="Oval 4"/>
          <p:cNvSpPr>
            <a:spLocks noChangeArrowheads="1"/>
          </p:cNvSpPr>
          <p:nvPr/>
        </p:nvSpPr>
        <p:spPr bwMode="auto">
          <a:xfrm>
            <a:off x="3810000" y="4343400"/>
            <a:ext cx="609600" cy="457200"/>
          </a:xfrm>
          <a:prstGeom prst="ellipse">
            <a:avLst/>
          </a:prstGeom>
          <a:noFill/>
          <a:ln w="31750">
            <a:solidFill>
              <a:schemeClr val="accent4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45" name="Text Box 5"/>
          <p:cNvSpPr txBox="1">
            <a:spLocks noChangeArrowheads="1"/>
          </p:cNvSpPr>
          <p:nvPr/>
        </p:nvSpPr>
        <p:spPr bwMode="auto">
          <a:xfrm>
            <a:off x="4648200" y="5943600"/>
            <a:ext cx="333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1800" b="1" dirty="0">
                <a:solidFill>
                  <a:schemeClr val="accent4"/>
                </a:solidFill>
                <a:latin typeface="Arial" charset="0"/>
              </a:rPr>
              <a:t>Want to delete 10, situation 1</a:t>
            </a:r>
          </a:p>
        </p:txBody>
      </p:sp>
      <p:sp>
        <p:nvSpPr>
          <p:cNvPr id="5125" name="Rectangle 7"/>
          <p:cNvSpPr>
            <a:spLocks noChangeArrowheads="1"/>
          </p:cNvSpPr>
          <p:nvPr/>
        </p:nvSpPr>
        <p:spPr bwMode="auto">
          <a:xfrm>
            <a:off x="609600" y="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宋体" pitchFamily="2" charset="-122"/>
                <a:cs typeface="+mj-cs"/>
              </a:rPr>
              <a:t>Deletion Example (Cont’d)</a:t>
            </a:r>
          </a:p>
        </p:txBody>
      </p:sp>
      <p:sp>
        <p:nvSpPr>
          <p:cNvPr id="471048" name="Oval 8"/>
          <p:cNvSpPr>
            <a:spLocks noChangeArrowheads="1"/>
          </p:cNvSpPr>
          <p:nvPr/>
        </p:nvSpPr>
        <p:spPr bwMode="auto">
          <a:xfrm>
            <a:off x="3429000" y="3200400"/>
            <a:ext cx="609600" cy="457200"/>
          </a:xfrm>
          <a:prstGeom prst="ellipse">
            <a:avLst/>
          </a:prstGeom>
          <a:noFill/>
          <a:ln w="31750">
            <a:solidFill>
              <a:schemeClr val="accent4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5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4" grpId="0" animBg="1"/>
      <p:bldP spid="471045" grpId="0"/>
      <p:bldP spid="471048" grpId="0" animBg="1"/>
    </p:bldLst>
  </p:timing>
</p:sld>
</file>

<file path=ppt/theme/theme1.xml><?xml version="1.0" encoding="utf-8"?>
<a:theme xmlns:a="http://schemas.openxmlformats.org/drawingml/2006/main" name="知识图谱及其应用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00"/>
      </a:accent1>
      <a:accent2>
        <a:srgbClr val="C0504D"/>
      </a:accent2>
      <a:accent3>
        <a:srgbClr val="4F79FF"/>
      </a:accent3>
      <a:accent4>
        <a:srgbClr val="6699FF"/>
      </a:accent4>
      <a:accent5>
        <a:srgbClr val="4BACC6"/>
      </a:accent5>
      <a:accent6>
        <a:srgbClr val="548DD4"/>
      </a:accent6>
      <a:hlink>
        <a:srgbClr val="4F81BD"/>
      </a:hlink>
      <a:folHlink>
        <a:srgbClr val="C2BB93"/>
      </a:folHlink>
    </a:clrScheme>
    <a:fontScheme name="Custom 1">
      <a:majorFont>
        <a:latin typeface="Verdana"/>
        <a:ea typeface=""/>
        <a:cs typeface=""/>
      </a:majorFont>
      <a:minorFont>
        <a:latin typeface="微软雅黑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Lec9 - Binary Search Trees</Template>
  <TotalTime>1253</TotalTime>
  <Words>885</Words>
  <Application>Microsoft Office PowerPoint</Application>
  <PresentationFormat>On-screen Show (4:3)</PresentationFormat>
  <Paragraphs>125</Paragraphs>
  <Slides>28</Slides>
  <Notes>27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知识图谱及其应用</vt:lpstr>
      <vt:lpstr>Bitmap Image</vt:lpstr>
      <vt:lpstr>Data Structures and Algorithms</vt:lpstr>
      <vt:lpstr>B+ Tree Review</vt:lpstr>
      <vt:lpstr>Deletion</vt:lpstr>
      <vt:lpstr>Situation 1: Removal of a Key</vt:lpstr>
      <vt:lpstr>Situation 2:  Handling Leaves with Too Few Keys </vt:lpstr>
      <vt:lpstr>Handling Leaves with Too Few Keys</vt:lpstr>
      <vt:lpstr>Deletion Example</vt:lpstr>
      <vt:lpstr>PowerPoint Presentation</vt:lpstr>
      <vt:lpstr>PowerPoint Presentation</vt:lpstr>
      <vt:lpstr>PowerPoint Presentation</vt:lpstr>
      <vt:lpstr>PowerPoint Presentation</vt:lpstr>
      <vt:lpstr>Merging Two Leaves</vt:lpstr>
      <vt:lpstr>Merging Two Leaves (Cont’d)</vt:lpstr>
      <vt:lpstr>Example</vt:lpstr>
      <vt:lpstr>Example (Cont’d)</vt:lpstr>
      <vt:lpstr>Example (Cont’d)</vt:lpstr>
      <vt:lpstr>Example (Cont’d)</vt:lpstr>
      <vt:lpstr>Deleting a Key in an Internal Node</vt:lpstr>
      <vt:lpstr>Deleting a key in an internal node</vt:lpstr>
      <vt:lpstr>…Continue From Previous Example</vt:lpstr>
      <vt:lpstr>Cont’d</vt:lpstr>
      <vt:lpstr>Deleting a key in an internal node</vt:lpstr>
      <vt:lpstr>Example</vt:lpstr>
      <vt:lpstr>Example (Cont’d)</vt:lpstr>
      <vt:lpstr>Example (Cont’d)</vt:lpstr>
      <vt:lpstr>Example (Cont’d)</vt:lpstr>
      <vt:lpstr>Example (Cont’d)</vt:lpstr>
      <vt:lpstr>Example (Cont’d)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UIC</dc:creator>
  <cp:lastModifiedBy>Philippe</cp:lastModifiedBy>
  <cp:revision>129</cp:revision>
  <dcterms:created xsi:type="dcterms:W3CDTF">2006-08-16T00:00:00Z</dcterms:created>
  <dcterms:modified xsi:type="dcterms:W3CDTF">2021-05-11T05:05:32Z</dcterms:modified>
</cp:coreProperties>
</file>