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
      <p:font typeface="Source Code Pr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404424-F59B-4558-8C06-F25E1D478CDC}">
  <a:tblStyle styleId="{53404424-F59B-4558-8C06-F25E1D478CD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33" Type="http://schemas.openxmlformats.org/officeDocument/2006/relationships/font" Target="fonts/SourceCodePro-regular.fntdata"/><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35" Type="http://schemas.openxmlformats.org/officeDocument/2006/relationships/font" Target="fonts/SourceCodePro-italic.fntdata"/><Relationship Id="rId12" Type="http://schemas.openxmlformats.org/officeDocument/2006/relationships/slide" Target="slides/slide6.xml"/><Relationship Id="rId34" Type="http://schemas.openxmlformats.org/officeDocument/2006/relationships/font" Target="fonts/SourceCodePr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SourceCodePr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381ccfd40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381ccfd40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489be5a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489be5a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381ccfd40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381ccfd4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381ccfd4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381ccfd4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381ccfd40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381ccfd4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381ccfd40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381ccfd40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381ccfd40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381ccfd40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381ccfd40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381ccfd40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6192bbd6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f6192bbd6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381ccfd4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381ccfd4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381ccfd4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381ccfd4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6192bbd6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6192bbd6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381ccfd4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381ccfd4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381ccfd4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381ccfd4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381ccfd40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381ccfd4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381ccfd4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381ccfd4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381ccfd4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381ccfd4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88350" y="1305475"/>
            <a:ext cx="7767300" cy="1872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0" lang="en"/>
              <a:t>Quantum Steganography for Hiding Secret Text</a:t>
            </a:r>
            <a:endParaRPr b="0"/>
          </a:p>
        </p:txBody>
      </p:sp>
      <p:sp>
        <p:nvSpPr>
          <p:cNvPr id="87" name="Google Shape;87;p13"/>
          <p:cNvSpPr txBox="1"/>
          <p:nvPr>
            <p:ph idx="1" type="subTitle"/>
          </p:nvPr>
        </p:nvSpPr>
        <p:spPr>
          <a:xfrm>
            <a:off x="3136475" y="3178375"/>
            <a:ext cx="5693100" cy="1969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358"/>
              <a:buNone/>
            </a:pPr>
            <a:r>
              <a:rPr lang="en" sz="1800"/>
              <a:t>Presentation by: Mitesh Adake</a:t>
            </a:r>
            <a:endParaRPr sz="1800"/>
          </a:p>
          <a:p>
            <a:pPr indent="0" lvl="0" marL="0" rtl="0" algn="l">
              <a:lnSpc>
                <a:spcPct val="80000"/>
              </a:lnSpc>
              <a:spcBef>
                <a:spcPts val="0"/>
              </a:spcBef>
              <a:spcAft>
                <a:spcPts val="0"/>
              </a:spcAft>
              <a:buSzPts val="358"/>
              <a:buNone/>
            </a:pPr>
            <a:r>
              <a:t/>
            </a:r>
            <a:endParaRPr sz="1800"/>
          </a:p>
          <a:p>
            <a:pPr indent="0" lvl="0" marL="0" rtl="0" algn="l">
              <a:lnSpc>
                <a:spcPct val="80000"/>
              </a:lnSpc>
              <a:spcBef>
                <a:spcPts val="0"/>
              </a:spcBef>
              <a:spcAft>
                <a:spcPts val="0"/>
              </a:spcAft>
              <a:buSzPts val="358"/>
              <a:buNone/>
            </a:pPr>
            <a:r>
              <a:rPr lang="en" sz="1800"/>
              <a:t>Roll No.: 31401</a:t>
            </a:r>
            <a:endParaRPr sz="1800"/>
          </a:p>
          <a:p>
            <a:pPr indent="0" lvl="0" marL="0" rtl="0" algn="l">
              <a:lnSpc>
                <a:spcPct val="80000"/>
              </a:lnSpc>
              <a:spcBef>
                <a:spcPts val="0"/>
              </a:spcBef>
              <a:spcAft>
                <a:spcPts val="0"/>
              </a:spcAft>
              <a:buSzPts val="358"/>
              <a:buNone/>
            </a:pPr>
            <a:r>
              <a:t/>
            </a:r>
            <a:endParaRPr sz="1800"/>
          </a:p>
          <a:p>
            <a:pPr indent="0" lvl="0" marL="0" rtl="0" algn="l">
              <a:lnSpc>
                <a:spcPct val="80000"/>
              </a:lnSpc>
              <a:spcBef>
                <a:spcPts val="0"/>
              </a:spcBef>
              <a:spcAft>
                <a:spcPts val="0"/>
              </a:spcAft>
              <a:buSzPts val="358"/>
              <a:buNone/>
            </a:pPr>
            <a:r>
              <a:rPr lang="en" sz="1800"/>
              <a:t>Seminar Guide: Prof. P. J. Jambhulkar</a:t>
            </a:r>
            <a:endParaRPr sz="1800"/>
          </a:p>
          <a:p>
            <a:pPr indent="0" lvl="0" marL="0" rtl="0" algn="l">
              <a:lnSpc>
                <a:spcPct val="80000"/>
              </a:lnSpc>
              <a:spcBef>
                <a:spcPts val="0"/>
              </a:spcBef>
              <a:spcAft>
                <a:spcPts val="0"/>
              </a:spcAft>
              <a:buSzPts val="358"/>
              <a:buNone/>
            </a:pPr>
            <a:r>
              <a:t/>
            </a:r>
            <a:endParaRPr sz="1800"/>
          </a:p>
          <a:p>
            <a:pPr indent="0" lvl="0" marL="0" rtl="0" algn="l">
              <a:lnSpc>
                <a:spcPct val="80000"/>
              </a:lnSpc>
              <a:spcBef>
                <a:spcPts val="0"/>
              </a:spcBef>
              <a:spcAft>
                <a:spcPts val="0"/>
              </a:spcAft>
              <a:buSzPts val="358"/>
              <a:buNone/>
            </a:pPr>
            <a:r>
              <a:rPr lang="en" sz="1800"/>
              <a:t>Domain: Quantum Computing</a:t>
            </a:r>
            <a:endParaRPr sz="1800"/>
          </a:p>
        </p:txBody>
      </p:sp>
      <p:sp>
        <p:nvSpPr>
          <p:cNvPr id="88" name="Google Shape;88;p13"/>
          <p:cNvSpPr txBox="1"/>
          <p:nvPr>
            <p:ph idx="12" type="sldNum"/>
          </p:nvPr>
        </p:nvSpPr>
        <p:spPr>
          <a:xfrm>
            <a:off x="448475" y="4736975"/>
            <a:ext cx="8551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chemeClr val="accent1"/>
                </a:solidFill>
                <a:latin typeface="Lato"/>
                <a:ea typeface="Lato"/>
                <a:cs typeface="Lato"/>
                <a:sym typeface="Lato"/>
              </a:rPr>
              <a:t>‹#›</a:t>
            </a:fld>
            <a:endParaRPr sz="1000">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BB84 PROTOCOL </a:t>
            </a:r>
            <a:endParaRPr/>
          </a:p>
        </p:txBody>
      </p:sp>
      <p:sp>
        <p:nvSpPr>
          <p:cNvPr id="154" name="Google Shape;154;p22"/>
          <p:cNvSpPr txBox="1"/>
          <p:nvPr>
            <p:ph idx="1" type="body"/>
          </p:nvPr>
        </p:nvSpPr>
        <p:spPr>
          <a:xfrm>
            <a:off x="729450" y="2078875"/>
            <a:ext cx="7688700" cy="3064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400"/>
              <a:t>Algorithm -</a:t>
            </a:r>
            <a:endParaRPr sz="1400"/>
          </a:p>
          <a:p>
            <a:pPr indent="-317500" lvl="0" marL="457200" rtl="0" algn="l">
              <a:spcBef>
                <a:spcPts val="1200"/>
              </a:spcBef>
              <a:spcAft>
                <a:spcPts val="0"/>
              </a:spcAft>
              <a:buSzPts val="1400"/>
              <a:buAutoNum type="arabicPeriod"/>
            </a:pPr>
            <a:r>
              <a:rPr lang="en" sz="1400"/>
              <a:t>Consider two parties: Alice and Bob. </a:t>
            </a:r>
            <a:endParaRPr sz="1400"/>
          </a:p>
          <a:p>
            <a:pPr indent="-317500" lvl="0" marL="457200" rtl="0" algn="l">
              <a:spcBef>
                <a:spcPts val="0"/>
              </a:spcBef>
              <a:spcAft>
                <a:spcPts val="0"/>
              </a:spcAft>
              <a:buSzPts val="1400"/>
              <a:buAutoNum type="arabicPeriod"/>
            </a:pPr>
            <a:r>
              <a:rPr lang="en" sz="1400"/>
              <a:t>SELECT ENCODING: Alice randomly selects a basis ( × or + ) to encode each bit. </a:t>
            </a:r>
            <a:endParaRPr sz="1400"/>
          </a:p>
          <a:p>
            <a:pPr indent="-317500" lvl="0" marL="457200" rtl="0" algn="l">
              <a:spcBef>
                <a:spcPts val="0"/>
              </a:spcBef>
              <a:spcAft>
                <a:spcPts val="0"/>
              </a:spcAft>
              <a:buSzPts val="1400"/>
              <a:buAutoNum type="arabicPeriod"/>
            </a:pPr>
            <a:r>
              <a:rPr lang="en" sz="1400"/>
              <a:t>SELECT MEASUREMENT: Bob randomly selects a basis ( × or + ) to measure each</a:t>
            </a:r>
            <a:endParaRPr sz="1400"/>
          </a:p>
          <a:p>
            <a:pPr indent="-317500" lvl="0" marL="457200" rtl="0" algn="l">
              <a:spcBef>
                <a:spcPts val="0"/>
              </a:spcBef>
              <a:spcAft>
                <a:spcPts val="0"/>
              </a:spcAft>
              <a:buSzPts val="1400"/>
              <a:buAutoNum type="arabicPeriod"/>
            </a:pPr>
            <a:r>
              <a:rPr lang="en" sz="1400"/>
              <a:t> ENCODING: Alice creates the quantum states encoded in the selected bases. </a:t>
            </a:r>
            <a:endParaRPr sz="1400"/>
          </a:p>
          <a:p>
            <a:pPr indent="-317500" lvl="0" marL="457200" rtl="0" algn="l">
              <a:spcBef>
                <a:spcPts val="0"/>
              </a:spcBef>
              <a:spcAft>
                <a:spcPts val="0"/>
              </a:spcAft>
              <a:buSzPts val="1400"/>
              <a:buAutoNum type="arabicPeriod"/>
            </a:pPr>
            <a:r>
              <a:rPr lang="en" sz="1400"/>
              <a:t>SENDING: Alice sends Bob the encoded states via the quantum channel. </a:t>
            </a:r>
            <a:endParaRPr sz="1400"/>
          </a:p>
          <a:p>
            <a:pPr indent="-317500" lvl="0" marL="457200" rtl="0" algn="l">
              <a:spcBef>
                <a:spcPts val="0"/>
              </a:spcBef>
              <a:spcAft>
                <a:spcPts val="0"/>
              </a:spcAft>
              <a:buSzPts val="1400"/>
              <a:buAutoNum type="arabicPeriod"/>
            </a:pPr>
            <a:r>
              <a:rPr lang="en" sz="1400"/>
              <a:t>MEASUREMENT: Bob measures the quantum states in his pre-selected measurement bases. </a:t>
            </a:r>
            <a:endParaRPr sz="1400"/>
          </a:p>
          <a:p>
            <a:pPr indent="-317500" lvl="0" marL="457200" rtl="0" algn="l">
              <a:spcBef>
                <a:spcPts val="0"/>
              </a:spcBef>
              <a:spcAft>
                <a:spcPts val="0"/>
              </a:spcAft>
              <a:buSzPts val="1400"/>
              <a:buAutoNum type="arabicPeriod"/>
            </a:pPr>
            <a:r>
              <a:rPr lang="en" sz="1400"/>
              <a:t>SEND BASES: Alice send which basis were used to encode each bit via the classical channel. </a:t>
            </a:r>
            <a:endParaRPr sz="1400"/>
          </a:p>
          <a:p>
            <a:pPr indent="-317500" lvl="0" marL="457200" rtl="0" algn="l">
              <a:spcBef>
                <a:spcPts val="0"/>
              </a:spcBef>
              <a:spcAft>
                <a:spcPts val="0"/>
              </a:spcAft>
              <a:buSzPts val="1400"/>
              <a:buAutoNum type="arabicPeriod"/>
            </a:pPr>
            <a:r>
              <a:rPr lang="en" sz="1400"/>
              <a:t>FIND SYMMETRIC KEY: Alice and Bob discard bits in their key that used a different encoding and decoding basis.</a:t>
            </a:r>
            <a:endParaRPr sz="1400"/>
          </a:p>
          <a:p>
            <a:pPr indent="0" lvl="0" marL="0" rtl="0" algn="l">
              <a:spcBef>
                <a:spcPts val="1200"/>
              </a:spcBef>
              <a:spcAft>
                <a:spcPts val="1200"/>
              </a:spcAft>
              <a:buNone/>
            </a:pPr>
            <a:r>
              <a:t/>
            </a:r>
            <a:endParaRPr sz="1400"/>
          </a:p>
        </p:txBody>
      </p:sp>
      <p:sp>
        <p:nvSpPr>
          <p:cNvPr id="155" name="Google Shape;155;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1" name="Google Shape;161;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62" name="Google Shape;162;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3" name="Google Shape;163;p23"/>
          <p:cNvPicPr preferRelativeResize="0"/>
          <p:nvPr/>
        </p:nvPicPr>
        <p:blipFill>
          <a:blip r:embed="rId3">
            <a:alphaModFix/>
          </a:blip>
          <a:stretch>
            <a:fillRect/>
          </a:stretch>
        </p:blipFill>
        <p:spPr>
          <a:xfrm>
            <a:off x="1304925" y="1318638"/>
            <a:ext cx="6534150" cy="3114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IMPLEMENTATION</a:t>
            </a:r>
            <a:endParaRPr/>
          </a:p>
        </p:txBody>
      </p:sp>
      <p:sp>
        <p:nvSpPr>
          <p:cNvPr id="169" name="Google Shape;169;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sz="1400"/>
              <a:t>BB84 Protocol -</a:t>
            </a:r>
            <a:endParaRPr sz="1400"/>
          </a:p>
          <a:p>
            <a:pPr indent="0" lvl="0" marL="457200" rtl="0" algn="l">
              <a:spcBef>
                <a:spcPts val="1200"/>
              </a:spcBef>
              <a:spcAft>
                <a:spcPts val="1200"/>
              </a:spcAft>
              <a:buNone/>
            </a:pPr>
            <a:r>
              <a:t/>
            </a:r>
            <a:endParaRPr sz="1400"/>
          </a:p>
        </p:txBody>
      </p:sp>
      <p:sp>
        <p:nvSpPr>
          <p:cNvPr id="170" name="Google Shape;170;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1" name="Google Shape;171;p24"/>
          <p:cNvPicPr preferRelativeResize="0"/>
          <p:nvPr/>
        </p:nvPicPr>
        <p:blipFill>
          <a:blip r:embed="rId3">
            <a:alphaModFix/>
          </a:blip>
          <a:stretch>
            <a:fillRect/>
          </a:stretch>
        </p:blipFill>
        <p:spPr>
          <a:xfrm>
            <a:off x="0" y="2480650"/>
            <a:ext cx="9143998" cy="2549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7" name="Google Shape;177;p25"/>
          <p:cNvSpPr txBox="1"/>
          <p:nvPr>
            <p:ph idx="1" type="body"/>
          </p:nvPr>
        </p:nvSpPr>
        <p:spPr>
          <a:xfrm>
            <a:off x="729450" y="1318650"/>
            <a:ext cx="7688700" cy="302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2. Embedding secret text in  cover message -</a:t>
            </a:r>
            <a:endParaRPr sz="1400"/>
          </a:p>
          <a:p>
            <a:pPr indent="0" lvl="0" marL="0" rtl="0" algn="l">
              <a:spcBef>
                <a:spcPts val="1200"/>
              </a:spcBef>
              <a:spcAft>
                <a:spcPts val="1200"/>
              </a:spcAft>
              <a:buNone/>
            </a:pPr>
            <a:r>
              <a:rPr lang="en" sz="1400"/>
              <a:t> </a:t>
            </a:r>
            <a:endParaRPr sz="1400"/>
          </a:p>
        </p:txBody>
      </p:sp>
      <p:sp>
        <p:nvSpPr>
          <p:cNvPr id="178" name="Google Shape;178;p2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25"/>
          <p:cNvPicPr preferRelativeResize="0"/>
          <p:nvPr/>
        </p:nvPicPr>
        <p:blipFill>
          <a:blip r:embed="rId3">
            <a:alphaModFix/>
          </a:blip>
          <a:stretch>
            <a:fillRect/>
          </a:stretch>
        </p:blipFill>
        <p:spPr>
          <a:xfrm>
            <a:off x="1800" y="1853845"/>
            <a:ext cx="9144000" cy="243076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type="title"/>
          </p:nvPr>
        </p:nvSpPr>
        <p:spPr>
          <a:xfrm flipH="1" rot="10800000">
            <a:off x="729450" y="574450"/>
            <a:ext cx="7688700" cy="2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5" name="Google Shape;185;p26"/>
          <p:cNvSpPr txBox="1"/>
          <p:nvPr>
            <p:ph idx="1" type="body"/>
          </p:nvPr>
        </p:nvSpPr>
        <p:spPr>
          <a:xfrm>
            <a:off x="729450" y="1373475"/>
            <a:ext cx="7688700" cy="296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3. Complete Protocol -</a:t>
            </a:r>
            <a:endParaRPr sz="1400"/>
          </a:p>
          <a:p>
            <a:pPr indent="0" lvl="0" marL="0" rtl="0" algn="l">
              <a:spcBef>
                <a:spcPts val="1200"/>
              </a:spcBef>
              <a:spcAft>
                <a:spcPts val="1200"/>
              </a:spcAft>
              <a:buNone/>
            </a:pPr>
            <a:r>
              <a:t/>
            </a:r>
            <a:endParaRPr sz="1400"/>
          </a:p>
        </p:txBody>
      </p:sp>
      <p:sp>
        <p:nvSpPr>
          <p:cNvPr id="186" name="Google Shape;186;p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7" name="Google Shape;187;p26"/>
          <p:cNvPicPr preferRelativeResize="0"/>
          <p:nvPr/>
        </p:nvPicPr>
        <p:blipFill>
          <a:blip r:embed="rId3">
            <a:alphaModFix/>
          </a:blip>
          <a:stretch>
            <a:fillRect/>
          </a:stretch>
        </p:blipFill>
        <p:spPr>
          <a:xfrm>
            <a:off x="0" y="1892025"/>
            <a:ext cx="9143999" cy="31813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3" name="Google Shape;193;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94" name="Google Shape;194;p2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5" name="Google Shape;195;p27"/>
          <p:cNvPicPr preferRelativeResize="0"/>
          <p:nvPr/>
        </p:nvPicPr>
        <p:blipFill>
          <a:blip r:embed="rId3">
            <a:alphaModFix/>
          </a:blip>
          <a:stretch>
            <a:fillRect/>
          </a:stretch>
        </p:blipFill>
        <p:spPr>
          <a:xfrm>
            <a:off x="0" y="1853850"/>
            <a:ext cx="9144001" cy="2322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FUTURE SCOPE</a:t>
            </a:r>
            <a:endParaRPr/>
          </a:p>
        </p:txBody>
      </p:sp>
      <p:sp>
        <p:nvSpPr>
          <p:cNvPr id="201" name="Google Shape;201;p28"/>
          <p:cNvSpPr txBox="1"/>
          <p:nvPr>
            <p:ph idx="1" type="body"/>
          </p:nvPr>
        </p:nvSpPr>
        <p:spPr>
          <a:xfrm>
            <a:off x="729450" y="2078875"/>
            <a:ext cx="7688700" cy="2980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Files types- </a:t>
            </a:r>
            <a:endParaRPr sz="1400"/>
          </a:p>
          <a:p>
            <a:pPr indent="0" lvl="0" marL="457200" rtl="0" algn="l">
              <a:spcBef>
                <a:spcPts val="1200"/>
              </a:spcBef>
              <a:spcAft>
                <a:spcPts val="0"/>
              </a:spcAft>
              <a:buNone/>
            </a:pPr>
            <a:r>
              <a:rPr lang="en" sz="1400"/>
              <a:t>This protocol can be extended for other type of files such as image, audio and video.</a:t>
            </a:r>
            <a:endParaRPr sz="1400"/>
          </a:p>
          <a:p>
            <a:pPr indent="-317500" lvl="0" marL="457200" rtl="0" algn="l">
              <a:spcBef>
                <a:spcPts val="1200"/>
              </a:spcBef>
              <a:spcAft>
                <a:spcPts val="0"/>
              </a:spcAft>
              <a:buSzPts val="1400"/>
              <a:buChar char="●"/>
            </a:pPr>
            <a:r>
              <a:rPr lang="en" sz="1400"/>
              <a:t>Errors -</a:t>
            </a:r>
            <a:endParaRPr sz="1400"/>
          </a:p>
          <a:p>
            <a:pPr indent="0" lvl="0" marL="457200" rtl="0" algn="l">
              <a:spcBef>
                <a:spcPts val="1200"/>
              </a:spcBef>
              <a:spcAft>
                <a:spcPts val="0"/>
              </a:spcAft>
              <a:buNone/>
            </a:pPr>
            <a:r>
              <a:rPr lang="en" sz="1400"/>
              <a:t>To reduce the errors in the quantum channel, Quantum Error Correction code can be written for running this protocol on a quantum hardware.</a:t>
            </a:r>
            <a:endParaRPr sz="1400"/>
          </a:p>
          <a:p>
            <a:pPr indent="-317500" lvl="0" marL="457200" rtl="0" algn="l">
              <a:spcBef>
                <a:spcPts val="1200"/>
              </a:spcBef>
              <a:spcAft>
                <a:spcPts val="0"/>
              </a:spcAft>
              <a:buSzPts val="1400"/>
              <a:buChar char="●"/>
            </a:pPr>
            <a:r>
              <a:rPr lang="en" sz="1400"/>
              <a:t>Number of qubits required-</a:t>
            </a:r>
            <a:endParaRPr sz="1400"/>
          </a:p>
          <a:p>
            <a:pPr indent="0" lvl="0" marL="457200" rtl="0" algn="l">
              <a:spcBef>
                <a:spcPts val="1200"/>
              </a:spcBef>
              <a:spcAft>
                <a:spcPts val="1200"/>
              </a:spcAft>
              <a:buNone/>
            </a:pPr>
            <a:r>
              <a:rPr lang="en" sz="1400"/>
              <a:t>It is observed that the length of  encrypted message is directly proportional to cover text, thus an efficient protocol to reduce the length of encrypted message can be implemented.</a:t>
            </a:r>
            <a:endParaRPr sz="1400"/>
          </a:p>
        </p:txBody>
      </p:sp>
      <p:sp>
        <p:nvSpPr>
          <p:cNvPr id="202" name="Google Shape;202;p2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CONCLUSION</a:t>
            </a:r>
            <a:endParaRPr/>
          </a:p>
        </p:txBody>
      </p:sp>
      <p:sp>
        <p:nvSpPr>
          <p:cNvPr id="208" name="Google Shape;208;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A quantum steganography model is successfully implemented to hide the secret text with the cover message. The model is able to generate different shared keys between the two parties and could embed the secret message into the cover message. The quantum steganography protocol was implemented on a simulator,  without any error in the qubits’ states. Thus, the protocol works for noiseless quantum computer.</a:t>
            </a:r>
            <a:endParaRPr sz="1400"/>
          </a:p>
        </p:txBody>
      </p:sp>
      <p:sp>
        <p:nvSpPr>
          <p:cNvPr id="209" name="Google Shape;209;p2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15" name="Google Shape;215;p30"/>
          <p:cNvSpPr txBox="1"/>
          <p:nvPr>
            <p:ph idx="1" type="body"/>
          </p:nvPr>
        </p:nvSpPr>
        <p:spPr>
          <a:xfrm>
            <a:off x="729450" y="1853850"/>
            <a:ext cx="7688700" cy="3276600"/>
          </a:xfrm>
          <a:prstGeom prst="rect">
            <a:avLst/>
          </a:prstGeom>
        </p:spPr>
        <p:txBody>
          <a:bodyPr anchorCtr="0" anchor="t" bIns="91425" lIns="91425" spcFirstLastPara="1" rIns="91425" wrap="square" tIns="91425">
            <a:normAutofit fontScale="55000" lnSpcReduction="20000"/>
          </a:bodyPr>
          <a:lstStyle/>
          <a:p>
            <a:pPr indent="-315912" lvl="0" marL="457200" rtl="0" algn="l">
              <a:lnSpc>
                <a:spcPct val="120000"/>
              </a:lnSpc>
              <a:spcBef>
                <a:spcPts val="0"/>
              </a:spcBef>
              <a:spcAft>
                <a:spcPts val="0"/>
              </a:spcAft>
              <a:buClr>
                <a:srgbClr val="111111"/>
              </a:buClr>
              <a:buSzPct val="100000"/>
              <a:buChar char="●"/>
            </a:pPr>
            <a:r>
              <a:rPr lang="en" sz="2500">
                <a:solidFill>
                  <a:srgbClr val="111111"/>
                </a:solidFill>
                <a:highlight>
                  <a:srgbClr val="FFFFFF"/>
                </a:highlight>
              </a:rPr>
              <a:t>[1] M. Tahmasbi and M. R. Bloch, ”Steganography Protocols for Quantum Channels,” 2019 IEEE International Symposium on Information Theory (ISIT), 2019, pp. 2179-2183, doi: 10.1109/ISIT.2019.8849593</a:t>
            </a:r>
            <a:endParaRPr sz="2500">
              <a:solidFill>
                <a:srgbClr val="111111"/>
              </a:solidFill>
              <a:highlight>
                <a:srgbClr val="FFFFFF"/>
              </a:highlight>
            </a:endParaRPr>
          </a:p>
          <a:p>
            <a:pPr indent="-315912" lvl="0" marL="457200" rtl="0" algn="l">
              <a:lnSpc>
                <a:spcPct val="120000"/>
              </a:lnSpc>
              <a:spcBef>
                <a:spcPts val="0"/>
              </a:spcBef>
              <a:spcAft>
                <a:spcPts val="0"/>
              </a:spcAft>
              <a:buClr>
                <a:srgbClr val="111111"/>
              </a:buClr>
              <a:buSzPct val="100000"/>
              <a:buChar char="●"/>
            </a:pPr>
            <a:r>
              <a:rPr lang="en" sz="2500">
                <a:solidFill>
                  <a:srgbClr val="111111"/>
                </a:solidFill>
                <a:highlight>
                  <a:srgbClr val="FFFFFF"/>
                </a:highlight>
              </a:rPr>
              <a:t> [2] C. H. Bennett and G. Brassard, ”Quantum cryptography: Public key distribution and coin tossing”, Theor. Comput. Sci., vol. 560, pp. 7-11, 2014. </a:t>
            </a:r>
            <a:endParaRPr sz="2500">
              <a:solidFill>
                <a:srgbClr val="111111"/>
              </a:solidFill>
              <a:highlight>
                <a:srgbClr val="FFFFFF"/>
              </a:highlight>
            </a:endParaRPr>
          </a:p>
          <a:p>
            <a:pPr indent="-315912" lvl="0" marL="457200" rtl="0" algn="l">
              <a:lnSpc>
                <a:spcPct val="120000"/>
              </a:lnSpc>
              <a:spcBef>
                <a:spcPts val="0"/>
              </a:spcBef>
              <a:spcAft>
                <a:spcPts val="0"/>
              </a:spcAft>
              <a:buClr>
                <a:srgbClr val="111111"/>
              </a:buClr>
              <a:buSzPct val="100000"/>
              <a:buChar char="●"/>
            </a:pPr>
            <a:r>
              <a:rPr lang="en" sz="2500">
                <a:solidFill>
                  <a:srgbClr val="111111"/>
                </a:solidFill>
                <a:highlight>
                  <a:srgbClr val="FFFFFF"/>
                </a:highlight>
              </a:rPr>
              <a:t>[3] Takashi Mihara, “Quantum Steganography Embedded Any Secret Text without Changing the Content of Cover Data”, Journal of Quantum Information Science Vol.2 N0.1, 2012. </a:t>
            </a:r>
            <a:endParaRPr sz="2500">
              <a:solidFill>
                <a:srgbClr val="111111"/>
              </a:solidFill>
              <a:highlight>
                <a:srgbClr val="FFFFFF"/>
              </a:highlight>
            </a:endParaRPr>
          </a:p>
          <a:p>
            <a:pPr indent="-315912" lvl="0" marL="457200" rtl="0" algn="l">
              <a:lnSpc>
                <a:spcPct val="120000"/>
              </a:lnSpc>
              <a:spcBef>
                <a:spcPts val="0"/>
              </a:spcBef>
              <a:spcAft>
                <a:spcPts val="0"/>
              </a:spcAft>
              <a:buClr>
                <a:srgbClr val="111111"/>
              </a:buClr>
              <a:buSzPct val="100000"/>
              <a:buChar char="●"/>
            </a:pPr>
            <a:r>
              <a:rPr lang="en" sz="2500">
                <a:solidFill>
                  <a:srgbClr val="111111"/>
                </a:solidFill>
                <a:highlight>
                  <a:srgbClr val="FFFFFF"/>
                </a:highlight>
              </a:rPr>
              <a:t>[4] S. Natori, “Why Quantum Steganography Can Be Stronger than Classical Steganography,” Quantum Computation and Information, Vol. 102, 2006, pp. 235-240, 2006. </a:t>
            </a:r>
            <a:endParaRPr sz="2500">
              <a:solidFill>
                <a:srgbClr val="111111"/>
              </a:solidFill>
              <a:highlight>
                <a:srgbClr val="FFFFFF"/>
              </a:highlight>
            </a:endParaRPr>
          </a:p>
          <a:p>
            <a:pPr indent="-315912" lvl="0" marL="457200" rtl="0" algn="l">
              <a:lnSpc>
                <a:spcPct val="120000"/>
              </a:lnSpc>
              <a:spcBef>
                <a:spcPts val="0"/>
              </a:spcBef>
              <a:spcAft>
                <a:spcPts val="0"/>
              </a:spcAft>
              <a:buClr>
                <a:srgbClr val="111111"/>
              </a:buClr>
              <a:buSzPct val="100000"/>
              <a:buChar char="●"/>
            </a:pPr>
            <a:r>
              <a:rPr lang="en" sz="2500">
                <a:solidFill>
                  <a:srgbClr val="111111"/>
                </a:solidFill>
                <a:highlight>
                  <a:srgbClr val="FFFFFF"/>
                </a:highlight>
              </a:rPr>
              <a:t>[5] Christian Cachin, “An information-theoretic model for steganography”, Information and Computation, Volume 192, Issue 1, 2004. </a:t>
            </a:r>
            <a:endParaRPr sz="2500">
              <a:solidFill>
                <a:srgbClr val="111111"/>
              </a:solidFill>
              <a:highlight>
                <a:srgbClr val="FFFFFF"/>
              </a:highlight>
            </a:endParaRPr>
          </a:p>
          <a:p>
            <a:pPr indent="-315912" lvl="0" marL="457200" rtl="0" algn="l">
              <a:lnSpc>
                <a:spcPct val="120000"/>
              </a:lnSpc>
              <a:spcBef>
                <a:spcPts val="0"/>
              </a:spcBef>
              <a:spcAft>
                <a:spcPts val="0"/>
              </a:spcAft>
              <a:buClr>
                <a:srgbClr val="111111"/>
              </a:buClr>
              <a:buSzPct val="100000"/>
              <a:buChar char="●"/>
            </a:pPr>
            <a:r>
              <a:rPr lang="en" sz="2500">
                <a:solidFill>
                  <a:srgbClr val="111111"/>
                </a:solidFill>
                <a:highlight>
                  <a:srgbClr val="FFFFFF"/>
                </a:highlight>
              </a:rPr>
              <a:t>[6] A. A. A. El-Latif, B. Abd-El-Atty, M. S. Hossain, S. Elmougy and A. Ghoneim, ”Secure Quantum Steganography Protocol for Fog Cloud Internet of Things,” in IEEE Access, vol. 6, pp. 10332-10340, 2018, doi: 10.1109/ACCESS.2018.2799879</a:t>
            </a:r>
            <a:endParaRPr sz="2500">
              <a:solidFill>
                <a:srgbClr val="111111"/>
              </a:solidFill>
              <a:highlight>
                <a:srgbClr val="FFFFFF"/>
              </a:highlight>
            </a:endParaRPr>
          </a:p>
          <a:p>
            <a:pPr indent="0" lvl="0" marL="457200" rtl="0" algn="l">
              <a:spcBef>
                <a:spcPts val="0"/>
              </a:spcBef>
              <a:spcAft>
                <a:spcPts val="1200"/>
              </a:spcAft>
              <a:buNone/>
            </a:pPr>
            <a:r>
              <a:t/>
            </a:r>
            <a:endParaRPr/>
          </a:p>
        </p:txBody>
      </p:sp>
      <p:sp>
        <p:nvSpPr>
          <p:cNvPr id="216" name="Google Shape;216;p30"/>
          <p:cNvSpPr txBox="1"/>
          <p:nvPr>
            <p:ph idx="12" type="sldNum"/>
          </p:nvPr>
        </p:nvSpPr>
        <p:spPr>
          <a:xfrm>
            <a:off x="448532" y="4736975"/>
            <a:ext cx="8551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chemeClr val="accent1"/>
                </a:solidFill>
                <a:latin typeface="Lato"/>
                <a:ea typeface="Lato"/>
                <a:cs typeface="Lato"/>
                <a:sym typeface="Lato"/>
              </a:rPr>
              <a:t>‹#›</a:t>
            </a:fld>
            <a:endParaRPr sz="1000">
              <a:solidFill>
                <a:schemeClr val="accen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CONTENT</a:t>
            </a:r>
            <a:endParaRPr/>
          </a:p>
        </p:txBody>
      </p:sp>
      <p:sp>
        <p:nvSpPr>
          <p:cNvPr id="94" name="Google Shape;94;p14"/>
          <p:cNvSpPr txBox="1"/>
          <p:nvPr>
            <p:ph idx="1" type="body"/>
          </p:nvPr>
        </p:nvSpPr>
        <p:spPr>
          <a:xfrm>
            <a:off x="729450" y="2078875"/>
            <a:ext cx="7688700" cy="2854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PROBLEM DEFINITION</a:t>
            </a:r>
            <a:endParaRPr sz="1400"/>
          </a:p>
          <a:p>
            <a:pPr indent="-317500" lvl="0" marL="457200" rtl="0" algn="l">
              <a:spcBef>
                <a:spcPts val="0"/>
              </a:spcBef>
              <a:spcAft>
                <a:spcPts val="0"/>
              </a:spcAft>
              <a:buSzPts val="1400"/>
              <a:buChar char="●"/>
            </a:pPr>
            <a:r>
              <a:rPr lang="en" sz="1400"/>
              <a:t>INTRODUCTION</a:t>
            </a:r>
            <a:endParaRPr sz="1400"/>
          </a:p>
          <a:p>
            <a:pPr indent="-317500" lvl="0" marL="457200" rtl="0" algn="l">
              <a:spcBef>
                <a:spcPts val="0"/>
              </a:spcBef>
              <a:spcAft>
                <a:spcPts val="0"/>
              </a:spcAft>
              <a:buSzPts val="1400"/>
              <a:buChar char="●"/>
            </a:pPr>
            <a:r>
              <a:rPr lang="en" sz="1400"/>
              <a:t>MOTIVATION</a:t>
            </a:r>
            <a:endParaRPr sz="1400"/>
          </a:p>
          <a:p>
            <a:pPr indent="-317500" lvl="0" marL="457200" rtl="0" algn="l">
              <a:spcBef>
                <a:spcPts val="0"/>
              </a:spcBef>
              <a:spcAft>
                <a:spcPts val="0"/>
              </a:spcAft>
              <a:buSzPts val="1400"/>
              <a:buChar char="●"/>
            </a:pPr>
            <a:r>
              <a:rPr lang="en" sz="1400"/>
              <a:t>LITERATURE SURVEY</a:t>
            </a:r>
            <a:endParaRPr sz="1400"/>
          </a:p>
          <a:p>
            <a:pPr indent="-317500" lvl="0" marL="457200" rtl="0" algn="l">
              <a:spcBef>
                <a:spcPts val="0"/>
              </a:spcBef>
              <a:spcAft>
                <a:spcPts val="0"/>
              </a:spcAft>
              <a:buSzPts val="1400"/>
              <a:buChar char="●"/>
            </a:pPr>
            <a:r>
              <a:rPr lang="en" sz="1400"/>
              <a:t>SOFTWARE and HARDWARE REQUIREMENTS</a:t>
            </a:r>
            <a:endParaRPr sz="1400"/>
          </a:p>
          <a:p>
            <a:pPr indent="-317500" lvl="0" marL="457200" rtl="0" algn="l">
              <a:spcBef>
                <a:spcPts val="0"/>
              </a:spcBef>
              <a:spcAft>
                <a:spcPts val="0"/>
              </a:spcAft>
              <a:buSzPts val="1400"/>
              <a:buChar char="●"/>
            </a:pPr>
            <a:r>
              <a:rPr lang="en" sz="1400"/>
              <a:t>BLOCK DIAGRAM</a:t>
            </a:r>
            <a:endParaRPr sz="1400"/>
          </a:p>
          <a:p>
            <a:pPr indent="-317500" lvl="0" marL="457200" rtl="0" algn="l">
              <a:spcBef>
                <a:spcPts val="0"/>
              </a:spcBef>
              <a:spcAft>
                <a:spcPts val="0"/>
              </a:spcAft>
              <a:buSzPts val="1400"/>
              <a:buChar char="●"/>
            </a:pPr>
            <a:r>
              <a:rPr lang="en" sz="1400"/>
              <a:t>BB84 PROTOCOL </a:t>
            </a:r>
            <a:endParaRPr sz="1400"/>
          </a:p>
          <a:p>
            <a:pPr indent="-317500" lvl="0" marL="457200" rtl="0" algn="l">
              <a:spcBef>
                <a:spcPts val="0"/>
              </a:spcBef>
              <a:spcAft>
                <a:spcPts val="0"/>
              </a:spcAft>
              <a:buSzPts val="1400"/>
              <a:buChar char="●"/>
            </a:pPr>
            <a:r>
              <a:rPr lang="en" sz="1400"/>
              <a:t>IMPLEMENTATION</a:t>
            </a:r>
            <a:endParaRPr sz="1400"/>
          </a:p>
          <a:p>
            <a:pPr indent="-317500" lvl="0" marL="457200" rtl="0" algn="l">
              <a:spcBef>
                <a:spcPts val="0"/>
              </a:spcBef>
              <a:spcAft>
                <a:spcPts val="0"/>
              </a:spcAft>
              <a:buSzPts val="1400"/>
              <a:buChar char="●"/>
            </a:pPr>
            <a:r>
              <a:rPr lang="en" sz="1400"/>
              <a:t>FUTURE SCOPE</a:t>
            </a:r>
            <a:endParaRPr sz="1400"/>
          </a:p>
          <a:p>
            <a:pPr indent="-317500" lvl="0" marL="457200" rtl="0" algn="l">
              <a:spcBef>
                <a:spcPts val="0"/>
              </a:spcBef>
              <a:spcAft>
                <a:spcPts val="0"/>
              </a:spcAft>
              <a:buSzPts val="1400"/>
              <a:buChar char="●"/>
            </a:pPr>
            <a:r>
              <a:rPr lang="en" sz="1400"/>
              <a:t>CONCLUSION</a:t>
            </a:r>
            <a:endParaRPr sz="1400"/>
          </a:p>
          <a:p>
            <a:pPr indent="-317500" lvl="0" marL="457200" rtl="0" algn="l">
              <a:spcBef>
                <a:spcPts val="0"/>
              </a:spcBef>
              <a:spcAft>
                <a:spcPts val="0"/>
              </a:spcAft>
              <a:buSzPts val="1400"/>
              <a:buChar char="●"/>
            </a:pPr>
            <a:r>
              <a:rPr lang="en" sz="1400"/>
              <a:t>REFERENCES</a:t>
            </a:r>
            <a:endParaRPr sz="1400"/>
          </a:p>
        </p:txBody>
      </p:sp>
      <p:sp>
        <p:nvSpPr>
          <p:cNvPr id="95" name="Google Shape;95;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PROBLEM DEFINITION</a:t>
            </a:r>
            <a:endParaRPr/>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To implement Quantum Steganography Protocol to hide secret text in cover data.</a:t>
            </a:r>
            <a:endParaRPr sz="1400"/>
          </a:p>
          <a:p>
            <a:pPr indent="0" lvl="0" marL="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Keywords :- Quantum Mechanics, Quantum Communication, Quantum Key Distribution, Cryptography, Hidden Data, Qubit</a:t>
            </a:r>
            <a:endParaRPr sz="1400"/>
          </a:p>
        </p:txBody>
      </p:sp>
      <p:sp>
        <p:nvSpPr>
          <p:cNvPr id="102" name="Google Shape;102;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INTRODUCTION	</a:t>
            </a:r>
            <a:endParaRPr/>
          </a:p>
        </p:txBody>
      </p:sp>
      <p:sp>
        <p:nvSpPr>
          <p:cNvPr id="108" name="Google Shape;108;p16"/>
          <p:cNvSpPr txBox="1"/>
          <p:nvPr>
            <p:ph idx="1" type="body"/>
          </p:nvPr>
        </p:nvSpPr>
        <p:spPr>
          <a:xfrm>
            <a:off x="1303800" y="1756527"/>
            <a:ext cx="7030500" cy="3176700"/>
          </a:xfrm>
          <a:prstGeom prst="rect">
            <a:avLst/>
          </a:prstGeom>
        </p:spPr>
        <p:txBody>
          <a:bodyPr anchorCtr="0" anchor="t" bIns="91425" lIns="91425" spcFirstLastPara="1" rIns="91425" wrap="square" tIns="91425">
            <a:noAutofit/>
          </a:bodyPr>
          <a:lstStyle/>
          <a:p>
            <a:pPr indent="-317500" lvl="0" marL="457200" rtl="0" algn="l">
              <a:lnSpc>
                <a:spcPct val="105000"/>
              </a:lnSpc>
              <a:spcBef>
                <a:spcPts val="0"/>
              </a:spcBef>
              <a:spcAft>
                <a:spcPts val="0"/>
              </a:spcAft>
              <a:buSzPts val="1400"/>
              <a:buChar char="●"/>
            </a:pPr>
            <a:r>
              <a:rPr lang="en" sz="1400"/>
              <a:t>Quantum Computing is bleeding-edge technology, which uses quantum mechanical properties to compute .</a:t>
            </a:r>
            <a:endParaRPr sz="1400"/>
          </a:p>
          <a:p>
            <a:pPr indent="0" lvl="0" marL="457200" rtl="0" algn="l">
              <a:lnSpc>
                <a:spcPct val="105000"/>
              </a:lnSpc>
              <a:spcBef>
                <a:spcPts val="1200"/>
              </a:spcBef>
              <a:spcAft>
                <a:spcPts val="0"/>
              </a:spcAft>
              <a:buSzPts val="1018"/>
              <a:buNone/>
            </a:pPr>
            <a:r>
              <a:t/>
            </a:r>
            <a:endParaRPr sz="1400"/>
          </a:p>
          <a:p>
            <a:pPr indent="-317500" lvl="0" marL="457200" rtl="0" algn="l">
              <a:lnSpc>
                <a:spcPct val="105000"/>
              </a:lnSpc>
              <a:spcBef>
                <a:spcPts val="1200"/>
              </a:spcBef>
              <a:spcAft>
                <a:spcPts val="0"/>
              </a:spcAft>
              <a:buSzPts val="1400"/>
              <a:buChar char="●"/>
            </a:pPr>
            <a:r>
              <a:rPr lang="en" sz="1400"/>
              <a:t>With its exponential power of computation, future is just decade away from breaking RSA encryption and Elliptic Curve Cryptography.</a:t>
            </a:r>
            <a:endParaRPr sz="1400"/>
          </a:p>
          <a:p>
            <a:pPr indent="0" lvl="0" marL="457200" rtl="0" algn="l">
              <a:lnSpc>
                <a:spcPct val="105000"/>
              </a:lnSpc>
              <a:spcBef>
                <a:spcPts val="1200"/>
              </a:spcBef>
              <a:spcAft>
                <a:spcPts val="0"/>
              </a:spcAft>
              <a:buSzPts val="1018"/>
              <a:buNone/>
            </a:pPr>
            <a:r>
              <a:t/>
            </a:r>
            <a:endParaRPr sz="1400"/>
          </a:p>
          <a:p>
            <a:pPr indent="-317500" lvl="0" marL="457200" rtl="0" algn="l">
              <a:lnSpc>
                <a:spcPct val="105000"/>
              </a:lnSpc>
              <a:spcBef>
                <a:spcPts val="1200"/>
              </a:spcBef>
              <a:spcAft>
                <a:spcPts val="0"/>
              </a:spcAft>
              <a:buSzPts val="1400"/>
              <a:buChar char="●"/>
            </a:pPr>
            <a:r>
              <a:rPr lang="en" sz="1400"/>
              <a:t>Steganography + Quantum Key Distribution(BB84 Protocol)</a:t>
            </a:r>
            <a:endParaRPr sz="1400"/>
          </a:p>
        </p:txBody>
      </p:sp>
      <p:sp>
        <p:nvSpPr>
          <p:cNvPr id="109" name="Google Shape;109;p16"/>
          <p:cNvSpPr txBox="1"/>
          <p:nvPr>
            <p:ph idx="12" type="sldNum"/>
          </p:nvPr>
        </p:nvSpPr>
        <p:spPr>
          <a:xfrm>
            <a:off x="448532" y="4736975"/>
            <a:ext cx="8551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chemeClr val="accent1"/>
                </a:solidFill>
                <a:latin typeface="Lato"/>
                <a:ea typeface="Lato"/>
                <a:cs typeface="Lato"/>
                <a:sym typeface="Lato"/>
              </a:rPr>
              <a:t>‹#›</a:t>
            </a:fld>
            <a:endParaRPr sz="1000">
              <a:solidFill>
                <a:schemeClr val="accen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MOTIVATION</a:t>
            </a:r>
            <a:endParaRPr/>
          </a:p>
        </p:txBody>
      </p:sp>
      <p:sp>
        <p:nvSpPr>
          <p:cNvPr id="115" name="Google Shape;115;p17"/>
          <p:cNvSpPr txBox="1"/>
          <p:nvPr>
            <p:ph idx="1" type="body"/>
          </p:nvPr>
        </p:nvSpPr>
        <p:spPr>
          <a:xfrm>
            <a:off x="729450" y="2078875"/>
            <a:ext cx="7688700" cy="2938500"/>
          </a:xfrm>
          <a:prstGeom prst="rect">
            <a:avLst/>
          </a:prstGeom>
        </p:spPr>
        <p:txBody>
          <a:bodyPr anchorCtr="0" anchor="t" bIns="91425" lIns="91425" spcFirstLastPara="1" rIns="91425" wrap="square" tIns="91425">
            <a:normAutofit lnSpcReduction="20000"/>
          </a:bodyPr>
          <a:lstStyle/>
          <a:p>
            <a:pPr indent="-319556" lvl="0" marL="457200" rtl="0" algn="l">
              <a:spcBef>
                <a:spcPts val="0"/>
              </a:spcBef>
              <a:spcAft>
                <a:spcPts val="0"/>
              </a:spcAft>
              <a:buSzPts val="1432"/>
              <a:buChar char="●"/>
            </a:pPr>
            <a:r>
              <a:rPr lang="en" sz="1432"/>
              <a:t>Recently the rise of privacy and data security has gained massive attention. Peer-to-peer communication can be vulnerable to various attacks. Using quantum mechanical properties in computer can help enhance the security.</a:t>
            </a:r>
            <a:endParaRPr sz="1432"/>
          </a:p>
          <a:p>
            <a:pPr indent="0" lvl="0" marL="457200" rtl="0" algn="l">
              <a:spcBef>
                <a:spcPts val="1200"/>
              </a:spcBef>
              <a:spcAft>
                <a:spcPts val="0"/>
              </a:spcAft>
              <a:buNone/>
            </a:pPr>
            <a:r>
              <a:t/>
            </a:r>
            <a:endParaRPr sz="1432"/>
          </a:p>
          <a:p>
            <a:pPr indent="-317500" lvl="0" marL="457200" rtl="0" algn="l">
              <a:spcBef>
                <a:spcPts val="1200"/>
              </a:spcBef>
              <a:spcAft>
                <a:spcPts val="0"/>
              </a:spcAft>
              <a:buSzPts val="1400"/>
              <a:buChar char="●"/>
            </a:pPr>
            <a:r>
              <a:rPr lang="en" sz="1400"/>
              <a:t>Quantum properties of qubit do not allow eavesdropper to keep transcript of quantum signals in the process of quantum key distribution. With potential of qubits to exhibit superposition and entanglement, which reduces the vulnerability of the key distribution.</a:t>
            </a:r>
            <a:endParaRPr sz="1400"/>
          </a:p>
          <a:p>
            <a:pPr indent="0" lvl="0" marL="45720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Quantum Computers have the ability to enhance the privacy of data with its properties of superposition, entanglement and no-cloning theorem.</a:t>
            </a:r>
            <a:endParaRPr sz="1400"/>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LITERATURE SURVEY</a:t>
            </a:r>
            <a:endParaRPr/>
          </a:p>
        </p:txBody>
      </p:sp>
      <p:sp>
        <p:nvSpPr>
          <p:cNvPr id="122" name="Google Shape;122;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24" name="Google Shape;124;p18"/>
          <p:cNvGraphicFramePr/>
          <p:nvPr/>
        </p:nvGraphicFramePr>
        <p:xfrm>
          <a:off x="581100" y="1809750"/>
          <a:ext cx="3000000" cy="3000000"/>
        </p:xfrm>
        <a:graphic>
          <a:graphicData uri="http://schemas.openxmlformats.org/drawingml/2006/table">
            <a:tbl>
              <a:tblPr>
                <a:noFill/>
                <a:tableStyleId>{53404424-F59B-4558-8C06-F25E1D478CDC}</a:tableStyleId>
              </a:tblPr>
              <a:tblGrid>
                <a:gridCol w="487400"/>
                <a:gridCol w="3542650"/>
                <a:gridCol w="2015025"/>
                <a:gridCol w="2015025"/>
              </a:tblGrid>
              <a:tr h="442250">
                <a:tc>
                  <a:txBody>
                    <a:bodyPr/>
                    <a:lstStyle/>
                    <a:p>
                      <a:pPr indent="0" lvl="0" marL="0" rtl="0" algn="l">
                        <a:spcBef>
                          <a:spcPts val="0"/>
                        </a:spcBef>
                        <a:spcAft>
                          <a:spcPts val="0"/>
                        </a:spcAft>
                        <a:buNone/>
                      </a:pPr>
                      <a:r>
                        <a:rPr lang="en"/>
                        <a:t>No.</a:t>
                      </a:r>
                      <a:endParaRPr/>
                    </a:p>
                  </a:txBody>
                  <a:tcPr marT="91425" marB="91425" marR="91425" marL="91425"/>
                </a:tc>
                <a:tc>
                  <a:txBody>
                    <a:bodyPr/>
                    <a:lstStyle/>
                    <a:p>
                      <a:pPr indent="0" lvl="0" marL="0" rtl="0" algn="ctr">
                        <a:spcBef>
                          <a:spcPts val="0"/>
                        </a:spcBef>
                        <a:spcAft>
                          <a:spcPts val="0"/>
                        </a:spcAft>
                        <a:buNone/>
                      </a:pPr>
                      <a:r>
                        <a:rPr lang="en"/>
                        <a:t>Paper Title</a:t>
                      </a:r>
                      <a:endParaRPr/>
                    </a:p>
                  </a:txBody>
                  <a:tcPr marT="91425" marB="91425" marR="91425" marL="91425"/>
                </a:tc>
                <a:tc>
                  <a:txBody>
                    <a:bodyPr/>
                    <a:lstStyle/>
                    <a:p>
                      <a:pPr indent="0" lvl="0" marL="0" rtl="0" algn="ctr">
                        <a:spcBef>
                          <a:spcPts val="0"/>
                        </a:spcBef>
                        <a:spcAft>
                          <a:spcPts val="0"/>
                        </a:spcAft>
                        <a:buNone/>
                      </a:pPr>
                      <a:r>
                        <a:rPr lang="en"/>
                        <a:t>Summary</a:t>
                      </a:r>
                      <a:endParaRPr/>
                    </a:p>
                  </a:txBody>
                  <a:tcPr marT="91425" marB="91425" marR="91425" marL="91425"/>
                </a:tc>
                <a:tc>
                  <a:txBody>
                    <a:bodyPr/>
                    <a:lstStyle/>
                    <a:p>
                      <a:pPr indent="0" lvl="0" marL="0" rtl="0" algn="ctr">
                        <a:spcBef>
                          <a:spcPts val="0"/>
                        </a:spcBef>
                        <a:spcAft>
                          <a:spcPts val="0"/>
                        </a:spcAft>
                        <a:buNone/>
                      </a:pPr>
                      <a:r>
                        <a:rPr lang="en"/>
                        <a:t>Limitations</a:t>
                      </a:r>
                      <a:endParaRPr/>
                    </a:p>
                  </a:txBody>
                  <a:tcPr marT="91425" marB="91425" marR="91425" marL="91425"/>
                </a:tc>
              </a:tr>
              <a:tr h="1642950">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W</a:t>
                      </a:r>
                      <a:r>
                        <a:rPr lang="en"/>
                        <a:t>hy Quantum Steganography Can Be Stronger Than Classical Steganography</a:t>
                      </a:r>
                      <a:endParaRPr/>
                    </a:p>
                  </a:txBody>
                  <a:tcPr marT="91425" marB="91425" marR="91425" marL="91425"/>
                </a:tc>
                <a:tc>
                  <a:txBody>
                    <a:bodyPr/>
                    <a:lstStyle/>
                    <a:p>
                      <a:pPr indent="0" lvl="0" marL="0" rtl="0" algn="l">
                        <a:spcBef>
                          <a:spcPts val="0"/>
                        </a:spcBef>
                        <a:spcAft>
                          <a:spcPts val="0"/>
                        </a:spcAft>
                        <a:buNone/>
                      </a:pPr>
                      <a:r>
                        <a:rPr lang="en"/>
                        <a:t>Extended the model of classical steganography and showed quantum steganography model can be secure than classical model </a:t>
                      </a:r>
                      <a:endParaRPr/>
                    </a:p>
                  </a:txBody>
                  <a:tcPr marT="91425" marB="91425" marR="91425" marL="91425"/>
                </a:tc>
                <a:tc>
                  <a:txBody>
                    <a:bodyPr/>
                    <a:lstStyle/>
                    <a:p>
                      <a:pPr indent="0" lvl="0" marL="0" rtl="0" algn="l">
                        <a:spcBef>
                          <a:spcPts val="0"/>
                        </a:spcBef>
                        <a:spcAft>
                          <a:spcPts val="0"/>
                        </a:spcAft>
                        <a:buNone/>
                      </a:pPr>
                      <a:r>
                        <a:rPr lang="en"/>
                        <a:t>Building a quantum steganography model while Noisy Intermediate-Scale Quantum(NISQ) era is difficult.</a:t>
                      </a:r>
                      <a:endParaRPr/>
                    </a:p>
                  </a:txBody>
                  <a:tcPr marT="91425" marB="91425" marR="91425" marL="91425"/>
                </a:tc>
              </a:tr>
              <a:tr h="1015625">
                <a:tc>
                  <a:txBody>
                    <a:bodyPr/>
                    <a:lstStyle/>
                    <a:p>
                      <a:pPr indent="0" lvl="0" marL="0" rtl="0" algn="l">
                        <a:spcBef>
                          <a:spcPts val="0"/>
                        </a:spcBef>
                        <a:spcAft>
                          <a:spcPts val="0"/>
                        </a:spcAft>
                        <a:buNone/>
                      </a:pPr>
                      <a:r>
                        <a:t/>
                      </a:r>
                      <a:endParaRPr/>
                    </a:p>
                    <a:p>
                      <a:pPr indent="0" lvl="0" marL="0" rtl="0" algn="ctr">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Steganography Protocols for Quantum Channels</a:t>
                      </a:r>
                      <a:endParaRPr/>
                    </a:p>
                  </a:txBody>
                  <a:tcPr marT="91425" marB="91425" marR="91425" marL="91425"/>
                </a:tc>
                <a:tc>
                  <a:txBody>
                    <a:bodyPr/>
                    <a:lstStyle/>
                    <a:p>
                      <a:pPr indent="0" lvl="0" marL="0" rtl="0" algn="l">
                        <a:spcBef>
                          <a:spcPts val="0"/>
                        </a:spcBef>
                        <a:spcAft>
                          <a:spcPts val="0"/>
                        </a:spcAft>
                        <a:buNone/>
                      </a:pPr>
                      <a:r>
                        <a:rPr lang="en"/>
                        <a:t>Showed that quantum channels are more diverse than classical channels</a:t>
                      </a:r>
                      <a:endParaRPr/>
                    </a:p>
                  </a:txBody>
                  <a:tcPr marT="91425" marB="91425" marR="91425" marL="91425"/>
                </a:tc>
                <a:tc>
                  <a:txBody>
                    <a:bodyPr/>
                    <a:lstStyle/>
                    <a:p>
                      <a:pPr indent="0" lvl="0" marL="0" rtl="0" algn="l">
                        <a:spcBef>
                          <a:spcPts val="0"/>
                        </a:spcBef>
                        <a:spcAft>
                          <a:spcPts val="0"/>
                        </a:spcAft>
                        <a:buNone/>
                      </a:pPr>
                      <a:r>
                        <a:rPr lang="en"/>
                        <a:t>Practical implementation with current number of qubits</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0" name="Google Shape;130;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32" name="Google Shape;132;p19"/>
          <p:cNvGraphicFramePr/>
          <p:nvPr/>
        </p:nvGraphicFramePr>
        <p:xfrm>
          <a:off x="614925" y="1853850"/>
          <a:ext cx="3000000" cy="3000000"/>
        </p:xfrm>
        <a:graphic>
          <a:graphicData uri="http://schemas.openxmlformats.org/drawingml/2006/table">
            <a:tbl>
              <a:tblPr>
                <a:noFill/>
                <a:tableStyleId>{53404424-F59B-4558-8C06-F25E1D478CDC}</a:tableStyleId>
              </a:tblPr>
              <a:tblGrid>
                <a:gridCol w="484375"/>
                <a:gridCol w="3359975"/>
                <a:gridCol w="1922175"/>
                <a:gridCol w="1922175"/>
              </a:tblGrid>
              <a:tr h="381000">
                <a:tc>
                  <a:txBody>
                    <a:bodyPr/>
                    <a:lstStyle/>
                    <a:p>
                      <a:pPr indent="0" lvl="0" marL="0" rtl="0" algn="l">
                        <a:spcBef>
                          <a:spcPts val="0"/>
                        </a:spcBef>
                        <a:spcAft>
                          <a:spcPts val="0"/>
                        </a:spcAft>
                        <a:buNone/>
                      </a:pPr>
                      <a:r>
                        <a:rPr lang="en"/>
                        <a:t>No.</a:t>
                      </a:r>
                      <a:endParaRPr/>
                    </a:p>
                  </a:txBody>
                  <a:tcPr marT="91425" marB="91425" marR="91425" marL="91425"/>
                </a:tc>
                <a:tc>
                  <a:txBody>
                    <a:bodyPr/>
                    <a:lstStyle/>
                    <a:p>
                      <a:pPr indent="0" lvl="0" marL="0" rtl="0" algn="ctr">
                        <a:spcBef>
                          <a:spcPts val="0"/>
                        </a:spcBef>
                        <a:spcAft>
                          <a:spcPts val="0"/>
                        </a:spcAft>
                        <a:buNone/>
                      </a:pPr>
                      <a:r>
                        <a:rPr lang="en"/>
                        <a:t>Paper Title</a:t>
                      </a:r>
                      <a:endParaRPr/>
                    </a:p>
                  </a:txBody>
                  <a:tcPr marT="91425" marB="91425" marR="91425" marL="91425"/>
                </a:tc>
                <a:tc>
                  <a:txBody>
                    <a:bodyPr/>
                    <a:lstStyle/>
                    <a:p>
                      <a:pPr indent="0" lvl="0" marL="0" rtl="0" algn="ctr">
                        <a:spcBef>
                          <a:spcPts val="0"/>
                        </a:spcBef>
                        <a:spcAft>
                          <a:spcPts val="0"/>
                        </a:spcAft>
                        <a:buNone/>
                      </a:pPr>
                      <a:r>
                        <a:rPr lang="en"/>
                        <a:t>Summary</a:t>
                      </a:r>
                      <a:endParaRPr/>
                    </a:p>
                  </a:txBody>
                  <a:tcPr marT="91425" marB="91425" marR="91425" marL="91425"/>
                </a:tc>
                <a:tc>
                  <a:txBody>
                    <a:bodyPr/>
                    <a:lstStyle/>
                    <a:p>
                      <a:pPr indent="0" lvl="0" marL="0" rtl="0" algn="ctr">
                        <a:spcBef>
                          <a:spcPts val="0"/>
                        </a:spcBef>
                        <a:spcAft>
                          <a:spcPts val="0"/>
                        </a:spcAft>
                        <a:buNone/>
                      </a:pPr>
                      <a:r>
                        <a:rPr lang="en"/>
                        <a:t>Limitations</a:t>
                      </a:r>
                      <a:endParaRPr/>
                    </a:p>
                  </a:txBody>
                  <a:tcPr marT="91425" marB="91425" marR="91425" marL="91425"/>
                </a:tc>
              </a:tr>
              <a:tr h="381000">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Quantum Steganography Embedded Any Secret Text without Changing the Content of Cover Data</a:t>
                      </a:r>
                      <a:endParaRPr/>
                    </a:p>
                  </a:txBody>
                  <a:tcPr marT="91425" marB="91425" marR="91425" marL="91425"/>
                </a:tc>
                <a:tc>
                  <a:txBody>
                    <a:bodyPr/>
                    <a:lstStyle/>
                    <a:p>
                      <a:pPr indent="0" lvl="0" marL="0" rtl="0" algn="l">
                        <a:spcBef>
                          <a:spcPts val="0"/>
                        </a:spcBef>
                        <a:spcAft>
                          <a:spcPts val="0"/>
                        </a:spcAft>
                        <a:buNone/>
                      </a:pPr>
                      <a:r>
                        <a:rPr lang="en"/>
                        <a:t>Proposed a quantum steganography protocol embedding a secret message in plain text. Describes about various steps/alternatives to implement the proposed protocol. </a:t>
                      </a:r>
                      <a:endParaRPr/>
                    </a:p>
                  </a:txBody>
                  <a:tcPr marT="91425" marB="91425" marR="91425" marL="91425"/>
                </a:tc>
                <a:tc>
                  <a:txBody>
                    <a:bodyPr/>
                    <a:lstStyle/>
                    <a:p>
                      <a:pPr indent="0" lvl="0" marL="0" rtl="0" algn="l">
                        <a:spcBef>
                          <a:spcPts val="0"/>
                        </a:spcBef>
                        <a:spcAft>
                          <a:spcPts val="0"/>
                        </a:spcAft>
                        <a:buNone/>
                      </a:pPr>
                      <a:r>
                        <a:rPr lang="en"/>
                        <a:t>Mathematical model without actual implementation.</a:t>
                      </a:r>
                      <a:endParaRPr/>
                    </a:p>
                    <a:p>
                      <a:pPr indent="0" lvl="0" marL="0" rtl="0" algn="l">
                        <a:spcBef>
                          <a:spcPts val="0"/>
                        </a:spcBef>
                        <a:spcAft>
                          <a:spcPts val="0"/>
                        </a:spcAft>
                        <a:buNone/>
                      </a:pPr>
                      <a:r>
                        <a:rPr lang="en"/>
                        <a:t>Requires in advance sharing of quantum keys.</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SOFTWARE and HARDWARE REQUIREMENTS</a:t>
            </a:r>
            <a:endParaRPr/>
          </a:p>
        </p:txBody>
      </p:sp>
      <p:sp>
        <p:nvSpPr>
          <p:cNvPr id="138" name="Google Shape;138;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SOFTWARE REQUIREMENTS:</a:t>
            </a:r>
            <a:endParaRPr sz="1400"/>
          </a:p>
          <a:p>
            <a:pPr indent="-317500" lvl="0" marL="457200" rtl="0" algn="l">
              <a:spcBef>
                <a:spcPts val="1200"/>
              </a:spcBef>
              <a:spcAft>
                <a:spcPts val="0"/>
              </a:spcAft>
              <a:buSzPts val="1400"/>
              <a:buChar char="●"/>
            </a:pPr>
            <a:r>
              <a:rPr lang="en" sz="1400"/>
              <a:t>Jupyter Notebook</a:t>
            </a:r>
            <a:endParaRPr sz="1400"/>
          </a:p>
          <a:p>
            <a:pPr indent="-317500" lvl="0" marL="457200" rtl="0" algn="l">
              <a:spcBef>
                <a:spcPts val="0"/>
              </a:spcBef>
              <a:spcAft>
                <a:spcPts val="0"/>
              </a:spcAft>
              <a:buSzPts val="1400"/>
              <a:buChar char="●"/>
            </a:pPr>
            <a:r>
              <a:rPr lang="en" sz="1400"/>
              <a:t>Qiskit -  0.27.0</a:t>
            </a:r>
            <a:endParaRPr sz="1400"/>
          </a:p>
          <a:p>
            <a:pPr indent="-317500" lvl="0" marL="457200" rtl="0" algn="l">
              <a:spcBef>
                <a:spcPts val="0"/>
              </a:spcBef>
              <a:spcAft>
                <a:spcPts val="0"/>
              </a:spcAft>
              <a:buSzPts val="1400"/>
              <a:buChar char="●"/>
            </a:pPr>
            <a:r>
              <a:rPr lang="en" sz="1400"/>
              <a:t>Python - 3.5 or above</a:t>
            </a:r>
            <a:endParaRPr sz="1400"/>
          </a:p>
          <a:p>
            <a:pPr indent="0" lvl="0" marL="0" rtl="0" algn="l">
              <a:spcBef>
                <a:spcPts val="1200"/>
              </a:spcBef>
              <a:spcAft>
                <a:spcPts val="0"/>
              </a:spcAft>
              <a:buNone/>
            </a:pPr>
            <a:r>
              <a:rPr lang="en" sz="1400"/>
              <a:t>HARDWARE REQUIREMENTS:</a:t>
            </a:r>
            <a:endParaRPr sz="1400"/>
          </a:p>
          <a:p>
            <a:pPr indent="-317500" lvl="0" marL="457200" rtl="0" algn="l">
              <a:spcBef>
                <a:spcPts val="1200"/>
              </a:spcBef>
              <a:spcAft>
                <a:spcPts val="0"/>
              </a:spcAft>
              <a:buSzPts val="1400"/>
              <a:buChar char="●"/>
            </a:pPr>
            <a:r>
              <a:rPr lang="en" sz="1400"/>
              <a:t>Core i5 or i7 machine</a:t>
            </a:r>
            <a:endParaRPr sz="1400"/>
          </a:p>
        </p:txBody>
      </p:sp>
      <p:sp>
        <p:nvSpPr>
          <p:cNvPr id="139" name="Google Shape;139;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BLOCK DIAGRAM</a:t>
            </a:r>
            <a:endParaRPr/>
          </a:p>
        </p:txBody>
      </p:sp>
      <p:sp>
        <p:nvSpPr>
          <p:cNvPr id="145" name="Google Shape;145;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7" name="Google Shape;147;p21"/>
          <p:cNvPicPr preferRelativeResize="0"/>
          <p:nvPr/>
        </p:nvPicPr>
        <p:blipFill rotWithShape="1">
          <a:blip r:embed="rId3">
            <a:alphaModFix/>
          </a:blip>
          <a:srcRect b="0" l="0" r="0" t="0"/>
          <a:stretch/>
        </p:blipFill>
        <p:spPr>
          <a:xfrm>
            <a:off x="971550" y="1999750"/>
            <a:ext cx="7200900" cy="2419350"/>
          </a:xfrm>
          <a:prstGeom prst="rect">
            <a:avLst/>
          </a:prstGeom>
          <a:noFill/>
          <a:ln>
            <a:noFill/>
          </a:ln>
        </p:spPr>
      </p:pic>
      <p:sp>
        <p:nvSpPr>
          <p:cNvPr id="148" name="Google Shape;148;p21"/>
          <p:cNvSpPr txBox="1"/>
          <p:nvPr/>
        </p:nvSpPr>
        <p:spPr>
          <a:xfrm>
            <a:off x="8240800" y="1737850"/>
            <a:ext cx="840900" cy="831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