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77" r:id="rId8"/>
    <p:sldId id="260" r:id="rId9"/>
    <p:sldId id="268" r:id="rId10"/>
    <p:sldId id="274" r:id="rId11"/>
    <p:sldId id="269"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3/1/2025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3/1/2025</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3/1/2025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3/1/2025</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3/1/2025</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3/1/2025</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3/1/2025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829761"/>
          </a:xfrm>
        </p:spPr>
        <p:txBody>
          <a:bodyPr>
            <a:normAutofit/>
          </a:bodyPr>
          <a:lstStyle/>
          <a:p>
            <a:pPr algn="ctr"/>
            <a:r>
              <a:rPr lang="en-US" sz="4000" dirty="0">
                <a:solidFill>
                  <a:schemeClr val="tx1"/>
                </a:solidFill>
              </a:rPr>
              <a:t>Brain tumor classification</a:t>
            </a:r>
          </a:p>
        </p:txBody>
      </p:sp>
      <p:sp>
        <p:nvSpPr>
          <p:cNvPr id="3" name="Subtitle 2"/>
          <p:cNvSpPr>
            <a:spLocks noGrp="1"/>
          </p:cNvSpPr>
          <p:nvPr>
            <p:ph type="subTitle" idx="1"/>
          </p:nvPr>
        </p:nvSpPr>
        <p:spPr>
          <a:xfrm>
            <a:off x="838200" y="2286000"/>
            <a:ext cx="7772400" cy="1199704"/>
          </a:xfrm>
        </p:spPr>
        <p:txBody>
          <a:bodyPr>
            <a:noAutofit/>
          </a:bodyPr>
          <a:lstStyle/>
          <a:p>
            <a:pPr algn="ctr"/>
            <a:r>
              <a:rPr lang="en-US" sz="2600" dirty="0"/>
              <a:t>Parul Institute of Computer Applications</a:t>
            </a:r>
          </a:p>
          <a:p>
            <a:pPr algn="ctr"/>
            <a:r>
              <a:rPr lang="en-US" sz="2800" dirty="0"/>
              <a:t>Semester 6 Project</a:t>
            </a:r>
          </a:p>
          <a:p>
            <a:pPr algn="ctr"/>
            <a:r>
              <a:rPr lang="en-US" sz="2400" dirty="0"/>
              <a:t>2024-25</a:t>
            </a:r>
          </a:p>
          <a:p>
            <a:pPr algn="ctr"/>
            <a:r>
              <a:rPr lang="en-US" sz="2600" dirty="0"/>
              <a:t>Fenil Ramani</a:t>
            </a:r>
          </a:p>
          <a:p>
            <a:pPr algn="ctr"/>
            <a:r>
              <a:rPr lang="en-US" sz="2600" dirty="0"/>
              <a:t>2205101110085</a:t>
            </a:r>
          </a:p>
          <a:p>
            <a:pPr algn="ctr"/>
            <a:r>
              <a:rPr lang="en-US" sz="2600" dirty="0" err="1"/>
              <a:t>Twilearn</a:t>
            </a:r>
            <a:r>
              <a:rPr lang="en-US" sz="2600" dirty="0"/>
              <a:t> </a:t>
            </a:r>
            <a:r>
              <a:rPr lang="en-US" sz="2600" dirty="0" err="1"/>
              <a:t>Edutech</a:t>
            </a:r>
            <a:endParaRPr lang="en-US" sz="2000" dirty="0"/>
          </a:p>
          <a:p>
            <a:pPr algn="ctr"/>
            <a:endParaRPr lang="en-US" sz="2000" dirty="0"/>
          </a:p>
          <a:p>
            <a:pPr algn="ctr"/>
            <a:endParaRPr lang="en-US" sz="2000" dirty="0"/>
          </a:p>
          <a:p>
            <a:pPr algn="l"/>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endParaRPr lang="en-IN" dirty="0"/>
          </a:p>
        </p:txBody>
      </p:sp>
      <p:sp>
        <p:nvSpPr>
          <p:cNvPr id="3" name="Content Placeholder 2"/>
          <p:cNvSpPr>
            <a:spLocks noGrp="1"/>
          </p:cNvSpPr>
          <p:nvPr>
            <p:ph sz="quarter" idx="1"/>
          </p:nvPr>
        </p:nvSpPr>
        <p:spPr/>
        <p:txBody>
          <a:bodyPr>
            <a:normAutofit/>
          </a:bodyPr>
          <a:lstStyle/>
          <a:p>
            <a:pPr>
              <a:lnSpc>
                <a:spcPct val="150000"/>
              </a:lnSpc>
            </a:pPr>
            <a:r>
              <a:rPr lang="en-US" sz="1400" b="1" dirty="0">
                <a:latin typeface="Times New Roman" panose="02020603050405020304" pitchFamily="18" charset="0"/>
                <a:cs typeface="Times New Roman" panose="02020603050405020304" pitchFamily="18" charset="0"/>
              </a:rPr>
              <a:t>Multi-modal Data Integration:</a:t>
            </a:r>
            <a:r>
              <a:rPr lang="en-US" sz="1400" dirty="0">
                <a:latin typeface="Times New Roman" panose="02020603050405020304" pitchFamily="18" charset="0"/>
                <a:cs typeface="Times New Roman" panose="02020603050405020304" pitchFamily="18" charset="0"/>
              </a:rPr>
              <a:t> Incorporate data from CT scans, PET scans, and genomics for more accurate and comprehensive tumor classification.</a:t>
            </a:r>
          </a:p>
          <a:p>
            <a:pPr>
              <a:lnSpc>
                <a:spcPct val="150000"/>
              </a:lnSpc>
            </a:pPr>
            <a:r>
              <a:rPr lang="en-US" sz="1400" b="1" dirty="0">
                <a:latin typeface="Times New Roman" panose="02020603050405020304" pitchFamily="18" charset="0"/>
                <a:cs typeface="Times New Roman" panose="02020603050405020304" pitchFamily="18" charset="0"/>
              </a:rPr>
              <a:t>Tumor Growth Monitoring:</a:t>
            </a:r>
            <a:r>
              <a:rPr lang="en-US" sz="1400" dirty="0">
                <a:latin typeface="Times New Roman" panose="02020603050405020304" pitchFamily="18" charset="0"/>
                <a:cs typeface="Times New Roman" panose="02020603050405020304" pitchFamily="18" charset="0"/>
              </a:rPr>
              <a:t> Enable real-time tracking of tumor progression using sequential MRI scans.</a:t>
            </a:r>
          </a:p>
          <a:p>
            <a:pPr>
              <a:lnSpc>
                <a:spcPct val="150000"/>
              </a:lnSpc>
            </a:pPr>
            <a:r>
              <a:rPr lang="en-US" sz="1400" b="1" dirty="0">
                <a:latin typeface="Times New Roman" panose="02020603050405020304" pitchFamily="18" charset="0"/>
                <a:cs typeface="Times New Roman" panose="02020603050405020304" pitchFamily="18" charset="0"/>
              </a:rPr>
              <a:t>Explainable AI:</a:t>
            </a:r>
            <a:r>
              <a:rPr lang="en-US" sz="1400" dirty="0">
                <a:latin typeface="Times New Roman" panose="02020603050405020304" pitchFamily="18" charset="0"/>
                <a:cs typeface="Times New Roman" panose="02020603050405020304" pitchFamily="18" charset="0"/>
              </a:rPr>
              <a:t> Improve model transparency by providing insights into the decision-making process, boosting trust in the system.</a:t>
            </a:r>
          </a:p>
          <a:p>
            <a:pPr>
              <a:lnSpc>
                <a:spcPct val="150000"/>
              </a:lnSpc>
            </a:pPr>
            <a:r>
              <a:rPr lang="en-US" sz="1400" b="1" dirty="0">
                <a:latin typeface="Times New Roman" panose="02020603050405020304" pitchFamily="18" charset="0"/>
                <a:cs typeface="Times New Roman" panose="02020603050405020304" pitchFamily="18" charset="0"/>
              </a:rPr>
              <a:t>Continuous Learning:</a:t>
            </a:r>
            <a:r>
              <a:rPr lang="en-US" sz="1400" dirty="0">
                <a:latin typeface="Times New Roman" panose="02020603050405020304" pitchFamily="18" charset="0"/>
                <a:cs typeface="Times New Roman" panose="02020603050405020304" pitchFamily="18" charset="0"/>
              </a:rPr>
              <a:t> Implement a feedback loop for model improvement with new data over time.</a:t>
            </a:r>
          </a:p>
          <a:p>
            <a:pPr>
              <a:lnSpc>
                <a:spcPct val="150000"/>
              </a:lnSpc>
            </a:pPr>
            <a:r>
              <a:rPr lang="en-US" sz="1400" b="1" dirty="0">
                <a:latin typeface="Times New Roman" panose="02020603050405020304" pitchFamily="18" charset="0"/>
                <a:cs typeface="Times New Roman" panose="02020603050405020304" pitchFamily="18" charset="0"/>
              </a:rPr>
              <a:t>Real-time Collaboration:</a:t>
            </a:r>
            <a:r>
              <a:rPr lang="en-US" sz="1400" dirty="0">
                <a:latin typeface="Times New Roman" panose="02020603050405020304" pitchFamily="18" charset="0"/>
                <a:cs typeface="Times New Roman" panose="02020603050405020304" pitchFamily="18" charset="0"/>
              </a:rPr>
              <a:t> Allow clinicians to collaborate on cases in real-time, enhancing decision-making in complex situations.</a:t>
            </a:r>
            <a:endParaRPr lang="en-IN" sz="1400" b="1" dirty="0">
              <a:latin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References &amp; Bibliography</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1">
            <a:extLst>
              <a:ext uri="{FF2B5EF4-FFF2-40B4-BE49-F238E27FC236}">
                <a16:creationId xmlns:a16="http://schemas.microsoft.com/office/drawing/2014/main" id="{B0214A05-9A75-4366-BCD4-980A1299FEEF}"/>
              </a:ext>
            </a:extLst>
          </p:cNvPr>
          <p:cNvSpPr>
            <a:spLocks noGrp="1" noChangeArrowheads="1"/>
          </p:cNvSpPr>
          <p:nvPr>
            <p:ph sz="quarter" idx="1"/>
          </p:nvPr>
        </p:nvSpPr>
        <p:spPr bwMode="auto">
          <a:xfrm>
            <a:off x="457200" y="2204864"/>
            <a:ext cx="8291264"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TensorFlow, </a:t>
            </a:r>
            <a:r>
              <a:rPr kumimoji="0" lang="en-US" altLang="en-US" sz="1800" b="1" i="0" u="none" strike="noStrike" cap="none" normalizeH="0" baseline="0" dirty="0" err="1">
                <a:ln>
                  <a:noFill/>
                </a:ln>
                <a:solidFill>
                  <a:schemeClr val="tx1"/>
                </a:solidFill>
                <a:effectLst/>
                <a:latin typeface="Arial" panose="020B0604020202020204" pitchFamily="34" charset="0"/>
              </a:rPr>
              <a:t>Keras</a:t>
            </a:r>
            <a:r>
              <a:rPr kumimoji="0" lang="en-US" altLang="en-US" sz="1800" b="1" i="0" u="none" strike="noStrike" cap="none" normalizeH="0" baseline="0" dirty="0">
                <a:ln>
                  <a:noFill/>
                </a:ln>
                <a:solidFill>
                  <a:schemeClr val="tx1"/>
                </a:solidFill>
                <a:effectLst/>
                <a:latin typeface="Arial" panose="020B0604020202020204" pitchFamily="34" charset="0"/>
              </a:rPr>
              <a:t> Documentation</a:t>
            </a:r>
            <a:r>
              <a:rPr kumimoji="0" lang="en-US" altLang="en-US" sz="1800" b="0" i="0" u="none" strike="noStrike" cap="none" normalizeH="0" baseline="0" dirty="0">
                <a:ln>
                  <a:noFill/>
                </a:ln>
                <a:solidFill>
                  <a:schemeClr val="tx1"/>
                </a:solidFill>
                <a:effectLst/>
                <a:latin typeface="Arial" panose="020B0604020202020204" pitchFamily="34" charset="0"/>
              </a:rPr>
              <a:t>. (2021). </a:t>
            </a:r>
            <a:r>
              <a:rPr kumimoji="0" lang="en-US" altLang="en-US" sz="1800" b="0" i="1" u="none" strike="noStrike" cap="none" normalizeH="0" baseline="0" dirty="0">
                <a:ln>
                  <a:noFill/>
                </a:ln>
                <a:solidFill>
                  <a:schemeClr val="tx1"/>
                </a:solidFill>
                <a:effectLst/>
                <a:latin typeface="Arial" panose="020B0604020202020204" pitchFamily="34" charset="0"/>
              </a:rPr>
              <a:t>TensorFlow 2.0: Deep Learning Framework for Brain Tumor Classification</a:t>
            </a:r>
            <a:r>
              <a:rPr kumimoji="0" lang="en-US" altLang="en-US" sz="1800" b="0" i="0" u="none" strike="noStrike" cap="none" normalizeH="0" baseline="0" dirty="0">
                <a:ln>
                  <a:noFill/>
                </a:ln>
                <a:solidFill>
                  <a:schemeClr val="tx1"/>
                </a:solidFill>
                <a:effectLst/>
                <a:latin typeface="Arial" panose="020B0604020202020204" pitchFamily="34" charset="0"/>
              </a:rPr>
              <a:t>. Available online: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https://www.tensorflow.org/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Kaggle Datasets</a:t>
            </a:r>
            <a:r>
              <a:rPr kumimoji="0" lang="en-US" altLang="en-US" sz="1800" b="0" i="0" u="none" strike="noStrike" cap="none" normalizeH="0" baseline="0" dirty="0">
                <a:ln>
                  <a:noFill/>
                </a:ln>
                <a:solidFill>
                  <a:schemeClr val="tx1"/>
                </a:solidFill>
                <a:effectLst/>
                <a:latin typeface="Arial" panose="020B0604020202020204" pitchFamily="34" charset="0"/>
              </a:rPr>
              <a:t> (2020). </a:t>
            </a:r>
            <a:r>
              <a:rPr kumimoji="0" lang="en-US" altLang="en-US" sz="1800" b="0" i="1" u="none" strike="noStrike" cap="none" normalizeH="0" baseline="0" dirty="0">
                <a:ln>
                  <a:noFill/>
                </a:ln>
                <a:solidFill>
                  <a:schemeClr val="tx1"/>
                </a:solidFill>
                <a:effectLst/>
                <a:latin typeface="Arial" panose="020B0604020202020204" pitchFamily="34" charset="0"/>
              </a:rPr>
              <a:t>Brain Tumor Classification Dataset</a:t>
            </a:r>
            <a:r>
              <a:rPr kumimoji="0" lang="en-US" altLang="en-US" sz="1800" b="0" i="0" u="none" strike="noStrike" cap="none" normalizeH="0" baseline="0" dirty="0">
                <a:ln>
                  <a:noFill/>
                </a:ln>
                <a:solidFill>
                  <a:schemeClr val="tx1"/>
                </a:solidFill>
                <a:effectLst/>
                <a:latin typeface="Arial" panose="020B0604020202020204" pitchFamily="34" charset="0"/>
              </a:rPr>
              <a:t>. Available online: https://www.kaggle.com/datasets/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800" dirty="0" err="1">
                <a:latin typeface="Arial" panose="020B0604020202020204" pitchFamily="34" charset="0"/>
              </a:rPr>
              <a:t>ChatGPT</a:t>
            </a:r>
            <a:r>
              <a:rPr lang="en-US" altLang="en-US" sz="1800" dirty="0">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GOOGLE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2" name="Content Placeholder 1"/>
          <p:cNvSpPr>
            <a:spLocks noGrp="1"/>
          </p:cNvSpPr>
          <p:nvPr>
            <p:ph sz="quarter" idx="1"/>
          </p:nvPr>
        </p:nvSpPr>
        <p:spPr/>
        <p:txBody>
          <a:bodyPr/>
          <a:lstStyle/>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hlinkClick r:id="rId2" action="ppaction://hlinksldjump"/>
              </a:rPr>
              <a:t>Abstract</a:t>
            </a:r>
            <a:endParaRPr lang="en-US" dirty="0"/>
          </a:p>
          <a:p>
            <a:pPr>
              <a:buFont typeface="Wingdings" pitchFamily="2" charset="2"/>
              <a:buChar char="Ø"/>
            </a:pPr>
            <a:r>
              <a:rPr lang="en-US" dirty="0">
                <a:hlinkClick r:id="rId3" action="ppaction://hlinksldjump"/>
              </a:rPr>
              <a:t>Comparison of New System with Existing System</a:t>
            </a:r>
            <a:endParaRPr lang="en-US" dirty="0"/>
          </a:p>
          <a:p>
            <a:pPr>
              <a:buFont typeface="Wingdings" pitchFamily="2" charset="2"/>
              <a:buChar char="Ø"/>
            </a:pPr>
            <a:r>
              <a:rPr lang="en-US" dirty="0">
                <a:hlinkClick r:id="" action="ppaction://noaction"/>
              </a:rPr>
              <a:t>Technology and HW, SW Requirement Specification</a:t>
            </a:r>
            <a:endParaRPr lang="en-US" dirty="0"/>
          </a:p>
          <a:p>
            <a:pPr>
              <a:buFont typeface="Wingdings" pitchFamily="2" charset="2"/>
              <a:buChar char="Ø"/>
            </a:pPr>
            <a:r>
              <a:rPr lang="en-US" dirty="0">
                <a:hlinkClick r:id="rId4" action="ppaction://hlinksldjump"/>
              </a:rPr>
              <a:t>Modules and its short description</a:t>
            </a:r>
            <a:endParaRPr lang="en-US" dirty="0"/>
          </a:p>
          <a:p>
            <a:pPr>
              <a:buFont typeface="Wingdings" pitchFamily="2" charset="2"/>
              <a:buChar char="Ø"/>
            </a:pPr>
            <a:r>
              <a:rPr lang="en-US" dirty="0">
                <a:hlinkClick r:id="rId5" action="ppaction://hlinksldjump"/>
              </a:rPr>
              <a:t>Users and their role description</a:t>
            </a:r>
            <a:endParaRPr lang="en-US" dirty="0"/>
          </a:p>
          <a:p>
            <a:pPr>
              <a:buFont typeface="Wingdings" pitchFamily="2" charset="2"/>
              <a:buChar char="Ø"/>
            </a:pPr>
            <a:r>
              <a:rPr lang="en-US" dirty="0">
                <a:hlinkClick r:id="rId6" action="ppaction://hlinksldjump"/>
              </a:rPr>
              <a:t>Limitations</a:t>
            </a:r>
            <a:endParaRPr lang="en-US" dirty="0"/>
          </a:p>
          <a:p>
            <a:pPr>
              <a:buFont typeface="Wingdings" pitchFamily="2" charset="2"/>
              <a:buChar char="Ø"/>
            </a:pPr>
            <a:r>
              <a:rPr lang="en-US" dirty="0">
                <a:hlinkClick r:id="rId7" action="ppaction://hlinksldjump"/>
              </a:rPr>
              <a:t>References &amp; Bibliography</a:t>
            </a: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5">
            <a:extLst>
              <a:ext uri="{FF2B5EF4-FFF2-40B4-BE49-F238E27FC236}">
                <a16:creationId xmlns:a16="http://schemas.microsoft.com/office/drawing/2014/main" id="{75D05F7E-6D3E-4172-B359-3FFD732C0947}"/>
              </a:ext>
            </a:extLst>
          </p:cNvPr>
          <p:cNvSpPr>
            <a:spLocks noGrp="1" noChangeArrowheads="1"/>
          </p:cNvSpPr>
          <p:nvPr>
            <p:ph sz="quarter" idx="1"/>
          </p:nvPr>
        </p:nvSpPr>
        <p:spPr bwMode="auto">
          <a:xfrm>
            <a:off x="179512" y="1505049"/>
            <a:ext cx="856895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Goal:</a:t>
            </a:r>
            <a:r>
              <a:rPr kumimoji="0" lang="en-US" altLang="en-US" sz="1800" b="0" i="0" u="none" strike="noStrike" cap="none" normalizeH="0" baseline="0" dirty="0">
                <a:ln>
                  <a:noFill/>
                </a:ln>
                <a:solidFill>
                  <a:schemeClr val="tx1"/>
                </a:solidFill>
                <a:effectLst/>
                <a:latin typeface="Arial" panose="020B0604020202020204" pitchFamily="34" charset="0"/>
              </a:rPr>
              <a:t> Build an AI-powered system to automate brain tumor detection and classification using MRI images.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Technologies:</a:t>
            </a:r>
            <a:r>
              <a:rPr kumimoji="0" lang="en-US" altLang="en-US" sz="1800" b="0" i="0" u="none" strike="noStrike" cap="none" normalizeH="0" baseline="0" dirty="0">
                <a:ln>
                  <a:noFill/>
                </a:ln>
                <a:solidFill>
                  <a:schemeClr val="tx1"/>
                </a:solidFill>
                <a:effectLst/>
                <a:latin typeface="Arial" panose="020B0604020202020204" pitchFamily="34" charset="0"/>
              </a:rPr>
              <a:t> Utilizes deep learning, specifically Convolutional Neural Networks (CNNs) with transfer learning.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Input:</a:t>
            </a:r>
            <a:r>
              <a:rPr kumimoji="0" lang="en-US" altLang="en-US" sz="1800" b="0" i="0" u="none" strike="noStrike" cap="none" normalizeH="0" baseline="0" dirty="0">
                <a:ln>
                  <a:noFill/>
                </a:ln>
                <a:solidFill>
                  <a:schemeClr val="tx1"/>
                </a:solidFill>
                <a:effectLst/>
                <a:latin typeface="Arial" panose="020B0604020202020204" pitchFamily="34" charset="0"/>
              </a:rPr>
              <a:t> MRI images for classification into tumor categories: glioma, meningioma, pituitary tumor, or no tumor.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Images are resized, normalized, and augmented to enhance model performance.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a:t>
            </a:r>
            <a:r>
              <a:rPr kumimoji="0" lang="en-US" altLang="en-US" sz="1800" b="0" i="0" u="none" strike="noStrike" cap="none" normalizeH="0" baseline="0" dirty="0">
                <a:ln>
                  <a:noFill/>
                </a:ln>
                <a:solidFill>
                  <a:schemeClr val="tx1"/>
                </a:solidFill>
                <a:effectLst/>
                <a:latin typeface="Arial" panose="020B0604020202020204" pitchFamily="34" charset="0"/>
              </a:rPr>
              <a:t> The system uses a pre-trained </a:t>
            </a:r>
            <a:r>
              <a:rPr kumimoji="0" lang="en-US" altLang="en-US" sz="1800" b="0" i="0" u="none" strike="noStrike" cap="none" normalizeH="0" baseline="0" dirty="0" err="1">
                <a:ln>
                  <a:noFill/>
                </a:ln>
                <a:solidFill>
                  <a:schemeClr val="tx1"/>
                </a:solidFill>
                <a:effectLst/>
                <a:latin typeface="Arial" panose="020B0604020202020204" pitchFamily="34" charset="0"/>
              </a:rPr>
              <a:t>Xception</a:t>
            </a:r>
            <a:r>
              <a:rPr kumimoji="0" lang="en-US" altLang="en-US" sz="1800" b="0" i="0" u="none" strike="noStrike" cap="none" normalizeH="0" baseline="0" dirty="0">
                <a:ln>
                  <a:noFill/>
                </a:ln>
                <a:solidFill>
                  <a:schemeClr val="tx1"/>
                </a:solidFill>
                <a:effectLst/>
                <a:latin typeface="Arial" panose="020B0604020202020204" pitchFamily="34" charset="0"/>
              </a:rPr>
              <a:t> model with additional layers for classification.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Model accuracy is measured using metrics like precision, recall, and F1-score.</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467600" cy="1143000"/>
          </a:xfrm>
        </p:spPr>
        <p:txBody>
          <a:bodyPr/>
          <a:lstStyle/>
          <a:p>
            <a:r>
              <a:rPr lang="en-IN" dirty="0"/>
              <a:t>Comparison of new system with existing system</a:t>
            </a:r>
          </a:p>
        </p:txBody>
      </p:sp>
      <p:graphicFrame>
        <p:nvGraphicFramePr>
          <p:cNvPr id="10" name="Content Placeholder 9">
            <a:extLst>
              <a:ext uri="{FF2B5EF4-FFF2-40B4-BE49-F238E27FC236}">
                <a16:creationId xmlns:a16="http://schemas.microsoft.com/office/drawing/2014/main" id="{67AF6DFD-E6E3-4073-827E-4054F99C661D}"/>
              </a:ext>
            </a:extLst>
          </p:cNvPr>
          <p:cNvGraphicFramePr>
            <a:graphicFrameLocks noGrp="1"/>
          </p:cNvGraphicFramePr>
          <p:nvPr>
            <p:ph sz="quarter" idx="1"/>
            <p:extLst>
              <p:ext uri="{D42A27DB-BD31-4B8C-83A1-F6EECF244321}">
                <p14:modId xmlns:p14="http://schemas.microsoft.com/office/powerpoint/2010/main" val="2666489334"/>
              </p:ext>
            </p:extLst>
          </p:nvPr>
        </p:nvGraphicFramePr>
        <p:xfrm>
          <a:off x="478582" y="1534795"/>
          <a:ext cx="7467600" cy="365760"/>
        </p:xfrm>
        <a:graphic>
          <a:graphicData uri="http://schemas.openxmlformats.org/drawingml/2006/table">
            <a:tbl>
              <a:tblPr/>
              <a:tblGrid>
                <a:gridCol w="2489200">
                  <a:extLst>
                    <a:ext uri="{9D8B030D-6E8A-4147-A177-3AD203B41FA5}">
                      <a16:colId xmlns:a16="http://schemas.microsoft.com/office/drawing/2014/main" val="958096556"/>
                    </a:ext>
                  </a:extLst>
                </a:gridCol>
                <a:gridCol w="2489200">
                  <a:extLst>
                    <a:ext uri="{9D8B030D-6E8A-4147-A177-3AD203B41FA5}">
                      <a16:colId xmlns:a16="http://schemas.microsoft.com/office/drawing/2014/main" val="1321610350"/>
                    </a:ext>
                  </a:extLst>
                </a:gridCol>
                <a:gridCol w="2489200">
                  <a:extLst>
                    <a:ext uri="{9D8B030D-6E8A-4147-A177-3AD203B41FA5}">
                      <a16:colId xmlns:a16="http://schemas.microsoft.com/office/drawing/2014/main" val="769112426"/>
                    </a:ext>
                  </a:extLst>
                </a:gridCol>
              </a:tblGrid>
              <a:tr h="0">
                <a:tc>
                  <a:txBody>
                    <a:bodyPr/>
                    <a:lstStyle/>
                    <a:p>
                      <a:r>
                        <a:rPr lang="en-IN" b="1" dirty="0"/>
                        <a:t>Aspect</a:t>
                      </a:r>
                      <a:endParaRPr lang="en-IN" dirty="0"/>
                    </a:p>
                  </a:txBody>
                  <a:tcPr anchor="ctr">
                    <a:lnL>
                      <a:noFill/>
                    </a:lnL>
                    <a:lnR>
                      <a:noFill/>
                    </a:lnR>
                    <a:lnT>
                      <a:noFill/>
                    </a:lnT>
                    <a:lnB>
                      <a:noFill/>
                    </a:lnB>
                  </a:tcPr>
                </a:tc>
                <a:tc>
                  <a:txBody>
                    <a:bodyPr/>
                    <a:lstStyle/>
                    <a:p>
                      <a:r>
                        <a:rPr lang="en-IN" b="1" dirty="0"/>
                        <a:t>Existing System</a:t>
                      </a:r>
                      <a:endParaRPr lang="en-IN" dirty="0"/>
                    </a:p>
                  </a:txBody>
                  <a:tcPr anchor="ctr">
                    <a:lnL>
                      <a:noFill/>
                    </a:lnL>
                    <a:lnR>
                      <a:noFill/>
                    </a:lnR>
                    <a:lnT>
                      <a:noFill/>
                    </a:lnT>
                    <a:lnB>
                      <a:noFill/>
                    </a:lnB>
                  </a:tcPr>
                </a:tc>
                <a:tc>
                  <a:txBody>
                    <a:bodyPr/>
                    <a:lstStyle/>
                    <a:p>
                      <a:r>
                        <a:rPr lang="en-IN" b="1" dirty="0"/>
                        <a:t>Proposed System</a:t>
                      </a:r>
                      <a:endParaRPr lang="en-IN" dirty="0"/>
                    </a:p>
                  </a:txBody>
                  <a:tcPr anchor="ctr">
                    <a:lnL>
                      <a:noFill/>
                    </a:lnL>
                    <a:lnR>
                      <a:noFill/>
                    </a:lnR>
                    <a:lnT>
                      <a:noFill/>
                    </a:lnT>
                    <a:lnB>
                      <a:noFill/>
                    </a:lnB>
                  </a:tcPr>
                </a:tc>
                <a:extLst>
                  <a:ext uri="{0D108BD9-81ED-4DB2-BD59-A6C34878D82A}">
                    <a16:rowId xmlns:a16="http://schemas.microsoft.com/office/drawing/2014/main" val="648272303"/>
                  </a:ext>
                </a:extLst>
              </a:tr>
            </a:tbl>
          </a:graphicData>
        </a:graphic>
      </p:graphicFrame>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Table 10">
            <a:extLst>
              <a:ext uri="{FF2B5EF4-FFF2-40B4-BE49-F238E27FC236}">
                <a16:creationId xmlns:a16="http://schemas.microsoft.com/office/drawing/2014/main" id="{8175ACDF-B7F6-4785-AA7E-C0E863C6AA76}"/>
              </a:ext>
            </a:extLst>
          </p:cNvPr>
          <p:cNvGraphicFramePr>
            <a:graphicFrameLocks noGrp="1"/>
          </p:cNvGraphicFramePr>
          <p:nvPr>
            <p:extLst>
              <p:ext uri="{D42A27DB-BD31-4B8C-83A1-F6EECF244321}">
                <p14:modId xmlns:p14="http://schemas.microsoft.com/office/powerpoint/2010/main" val="871106172"/>
              </p:ext>
            </p:extLst>
          </p:nvPr>
        </p:nvGraphicFramePr>
        <p:xfrm>
          <a:off x="457200" y="1900555"/>
          <a:ext cx="7467600" cy="1463040"/>
        </p:xfrm>
        <a:graphic>
          <a:graphicData uri="http://schemas.openxmlformats.org/drawingml/2006/table">
            <a:tbl>
              <a:tblPr/>
              <a:tblGrid>
                <a:gridCol w="2489200">
                  <a:extLst>
                    <a:ext uri="{9D8B030D-6E8A-4147-A177-3AD203B41FA5}">
                      <a16:colId xmlns:a16="http://schemas.microsoft.com/office/drawing/2014/main" val="2285610710"/>
                    </a:ext>
                  </a:extLst>
                </a:gridCol>
                <a:gridCol w="2489200">
                  <a:extLst>
                    <a:ext uri="{9D8B030D-6E8A-4147-A177-3AD203B41FA5}">
                      <a16:colId xmlns:a16="http://schemas.microsoft.com/office/drawing/2014/main" val="419587436"/>
                    </a:ext>
                  </a:extLst>
                </a:gridCol>
                <a:gridCol w="2489200">
                  <a:extLst>
                    <a:ext uri="{9D8B030D-6E8A-4147-A177-3AD203B41FA5}">
                      <a16:colId xmlns:a16="http://schemas.microsoft.com/office/drawing/2014/main" val="3333052730"/>
                    </a:ext>
                  </a:extLst>
                </a:gridCol>
              </a:tblGrid>
              <a:tr h="1240413">
                <a:tc>
                  <a:txBody>
                    <a:bodyPr/>
                    <a:lstStyle/>
                    <a:p>
                      <a:r>
                        <a:rPr lang="en-IN" b="1"/>
                        <a:t>Technology Used</a:t>
                      </a:r>
                      <a:endParaRPr lang="en-IN"/>
                    </a:p>
                  </a:txBody>
                  <a:tcPr anchor="ctr">
                    <a:lnL>
                      <a:noFill/>
                    </a:lnL>
                    <a:lnR>
                      <a:noFill/>
                    </a:lnR>
                    <a:lnT>
                      <a:noFill/>
                    </a:lnT>
                    <a:lnB>
                      <a:noFill/>
                    </a:lnB>
                  </a:tcPr>
                </a:tc>
                <a:tc>
                  <a:txBody>
                    <a:bodyPr/>
                    <a:lstStyle/>
                    <a:p>
                      <a:r>
                        <a:rPr lang="en-US" dirty="0"/>
                        <a:t>Traditional machine learning models (e.g., SVM, C-NN).</a:t>
                      </a:r>
                    </a:p>
                  </a:txBody>
                  <a:tcPr anchor="ctr">
                    <a:lnL>
                      <a:noFill/>
                    </a:lnL>
                    <a:lnR>
                      <a:noFill/>
                    </a:lnR>
                    <a:lnT>
                      <a:noFill/>
                    </a:lnT>
                    <a:lnB>
                      <a:noFill/>
                    </a:lnB>
                  </a:tcPr>
                </a:tc>
                <a:tc>
                  <a:txBody>
                    <a:bodyPr/>
                    <a:lstStyle/>
                    <a:p>
                      <a:r>
                        <a:rPr lang="en-US" dirty="0"/>
                        <a:t>Deep learning with Convolutional Neural Networks (CNNs) and transfer learning (e.g., </a:t>
                      </a:r>
                      <a:r>
                        <a:rPr lang="en-US" dirty="0" err="1"/>
                        <a:t>Xception</a:t>
                      </a:r>
                      <a:r>
                        <a:rPr lang="en-US" dirty="0"/>
                        <a:t>).</a:t>
                      </a:r>
                    </a:p>
                  </a:txBody>
                  <a:tcPr anchor="ctr">
                    <a:lnL>
                      <a:noFill/>
                    </a:lnL>
                    <a:lnR>
                      <a:noFill/>
                    </a:lnR>
                    <a:lnT>
                      <a:noFill/>
                    </a:lnT>
                    <a:lnB>
                      <a:noFill/>
                    </a:lnB>
                  </a:tcPr>
                </a:tc>
                <a:extLst>
                  <a:ext uri="{0D108BD9-81ED-4DB2-BD59-A6C34878D82A}">
                    <a16:rowId xmlns:a16="http://schemas.microsoft.com/office/drawing/2014/main" val="3259312417"/>
                  </a:ext>
                </a:extLst>
              </a:tr>
            </a:tbl>
          </a:graphicData>
        </a:graphic>
      </p:graphicFrame>
      <p:sp>
        <p:nvSpPr>
          <p:cNvPr id="14" name="Rectangle 13">
            <a:extLst>
              <a:ext uri="{FF2B5EF4-FFF2-40B4-BE49-F238E27FC236}">
                <a16:creationId xmlns:a16="http://schemas.microsoft.com/office/drawing/2014/main" id="{4B136144-7F80-4ED8-BC85-A1CE85E1D974}"/>
              </a:ext>
            </a:extLst>
          </p:cNvPr>
          <p:cNvSpPr/>
          <p:nvPr/>
        </p:nvSpPr>
        <p:spPr>
          <a:xfrm>
            <a:off x="457200" y="1469221"/>
            <a:ext cx="7647182" cy="49841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DCF9E0F9-E189-49B0-8B9F-8E6DBD6C535D}"/>
              </a:ext>
            </a:extLst>
          </p:cNvPr>
          <p:cNvCxnSpPr>
            <a:cxnSpLocks/>
          </p:cNvCxnSpPr>
          <p:nvPr/>
        </p:nvCxnSpPr>
        <p:spPr>
          <a:xfrm>
            <a:off x="457200" y="1900555"/>
            <a:ext cx="7647182" cy="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E45269-6501-4D2E-B5C7-821334BAEA03}"/>
              </a:ext>
            </a:extLst>
          </p:cNvPr>
          <p:cNvCxnSpPr>
            <a:cxnSpLocks/>
          </p:cNvCxnSpPr>
          <p:nvPr/>
        </p:nvCxnSpPr>
        <p:spPr>
          <a:xfrm flipH="1">
            <a:off x="2678410" y="1469221"/>
            <a:ext cx="21382" cy="4984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840657-CFA4-4832-80F1-50EB6C28F5EF}"/>
              </a:ext>
            </a:extLst>
          </p:cNvPr>
          <p:cNvCxnSpPr>
            <a:cxnSpLocks/>
          </p:cNvCxnSpPr>
          <p:nvPr/>
        </p:nvCxnSpPr>
        <p:spPr>
          <a:xfrm flipH="1">
            <a:off x="5391396" y="1479143"/>
            <a:ext cx="21382" cy="4984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983F4F-9E2F-42EC-B314-8ACFC38E8E12}"/>
              </a:ext>
            </a:extLst>
          </p:cNvPr>
          <p:cNvCxnSpPr/>
          <p:nvPr/>
        </p:nvCxnSpPr>
        <p:spPr>
          <a:xfrm>
            <a:off x="457200" y="3363595"/>
            <a:ext cx="7647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7">
            <a:extLst>
              <a:ext uri="{FF2B5EF4-FFF2-40B4-BE49-F238E27FC236}">
                <a16:creationId xmlns:a16="http://schemas.microsoft.com/office/drawing/2014/main" id="{18E9E051-8930-4C42-91A3-A91C745D84FC}"/>
              </a:ext>
            </a:extLst>
          </p:cNvPr>
          <p:cNvGraphicFramePr>
            <a:graphicFrameLocks noGrp="1"/>
          </p:cNvGraphicFramePr>
          <p:nvPr>
            <p:extLst>
              <p:ext uri="{D42A27DB-BD31-4B8C-83A1-F6EECF244321}">
                <p14:modId xmlns:p14="http://schemas.microsoft.com/office/powerpoint/2010/main" val="2245185809"/>
              </p:ext>
            </p:extLst>
          </p:nvPr>
        </p:nvGraphicFramePr>
        <p:xfrm>
          <a:off x="469479" y="3383042"/>
          <a:ext cx="7467600" cy="1737360"/>
        </p:xfrm>
        <a:graphic>
          <a:graphicData uri="http://schemas.openxmlformats.org/drawingml/2006/table">
            <a:tbl>
              <a:tblPr/>
              <a:tblGrid>
                <a:gridCol w="2489200">
                  <a:extLst>
                    <a:ext uri="{9D8B030D-6E8A-4147-A177-3AD203B41FA5}">
                      <a16:colId xmlns:a16="http://schemas.microsoft.com/office/drawing/2014/main" val="3577546025"/>
                    </a:ext>
                  </a:extLst>
                </a:gridCol>
                <a:gridCol w="2489200">
                  <a:extLst>
                    <a:ext uri="{9D8B030D-6E8A-4147-A177-3AD203B41FA5}">
                      <a16:colId xmlns:a16="http://schemas.microsoft.com/office/drawing/2014/main" val="807525608"/>
                    </a:ext>
                  </a:extLst>
                </a:gridCol>
                <a:gridCol w="2489200">
                  <a:extLst>
                    <a:ext uri="{9D8B030D-6E8A-4147-A177-3AD203B41FA5}">
                      <a16:colId xmlns:a16="http://schemas.microsoft.com/office/drawing/2014/main" val="3152301372"/>
                    </a:ext>
                  </a:extLst>
                </a:gridCol>
              </a:tblGrid>
              <a:tr h="0">
                <a:tc>
                  <a:txBody>
                    <a:bodyPr/>
                    <a:lstStyle/>
                    <a:p>
                      <a:r>
                        <a:rPr lang="en-IN" b="1" dirty="0"/>
                        <a:t>Accuracy</a:t>
                      </a:r>
                      <a:endParaRPr lang="en-IN" dirty="0"/>
                    </a:p>
                  </a:txBody>
                  <a:tcPr anchor="ctr">
                    <a:lnL>
                      <a:noFill/>
                    </a:lnL>
                    <a:lnR>
                      <a:noFill/>
                    </a:lnR>
                    <a:lnT>
                      <a:noFill/>
                    </a:lnT>
                    <a:lnB>
                      <a:noFill/>
                    </a:lnB>
                  </a:tcPr>
                </a:tc>
                <a:tc>
                  <a:txBody>
                    <a:bodyPr/>
                    <a:lstStyle/>
                    <a:p>
                      <a:r>
                        <a:rPr lang="en-US" dirty="0"/>
                        <a:t>Lower accuracy due to reliance on handcrafted features.</a:t>
                      </a:r>
                    </a:p>
                  </a:txBody>
                  <a:tcPr anchor="ctr">
                    <a:lnL>
                      <a:noFill/>
                    </a:lnL>
                    <a:lnR>
                      <a:noFill/>
                    </a:lnR>
                    <a:lnT>
                      <a:noFill/>
                    </a:lnT>
                    <a:lnB>
                      <a:noFill/>
                    </a:lnB>
                  </a:tcPr>
                </a:tc>
                <a:tc>
                  <a:txBody>
                    <a:bodyPr/>
                    <a:lstStyle/>
                    <a:p>
                      <a:r>
                        <a:rPr lang="en-US" dirty="0"/>
                        <a:t>Higher accuracy with advanced deep learning techniques that automatically learn features from raw data.</a:t>
                      </a:r>
                    </a:p>
                  </a:txBody>
                  <a:tcPr anchor="ctr">
                    <a:lnL>
                      <a:noFill/>
                    </a:lnL>
                    <a:lnR>
                      <a:noFill/>
                    </a:lnR>
                    <a:lnT>
                      <a:noFill/>
                    </a:lnT>
                    <a:lnB>
                      <a:noFill/>
                    </a:lnB>
                  </a:tcPr>
                </a:tc>
                <a:extLst>
                  <a:ext uri="{0D108BD9-81ED-4DB2-BD59-A6C34878D82A}">
                    <a16:rowId xmlns:a16="http://schemas.microsoft.com/office/drawing/2014/main" val="2142112642"/>
                  </a:ext>
                </a:extLst>
              </a:tr>
            </a:tbl>
          </a:graphicData>
        </a:graphic>
      </p:graphicFrame>
      <p:graphicFrame>
        <p:nvGraphicFramePr>
          <p:cNvPr id="29" name="Table 28">
            <a:extLst>
              <a:ext uri="{FF2B5EF4-FFF2-40B4-BE49-F238E27FC236}">
                <a16:creationId xmlns:a16="http://schemas.microsoft.com/office/drawing/2014/main" id="{96D2DA51-86C8-49E4-A213-CA372F1C76D6}"/>
              </a:ext>
            </a:extLst>
          </p:cNvPr>
          <p:cNvGraphicFramePr>
            <a:graphicFrameLocks noGrp="1"/>
          </p:cNvGraphicFramePr>
          <p:nvPr>
            <p:extLst>
              <p:ext uri="{D42A27DB-BD31-4B8C-83A1-F6EECF244321}">
                <p14:modId xmlns:p14="http://schemas.microsoft.com/office/powerpoint/2010/main" val="386514542"/>
              </p:ext>
            </p:extLst>
          </p:nvPr>
        </p:nvGraphicFramePr>
        <p:xfrm>
          <a:off x="546991" y="4718318"/>
          <a:ext cx="7467600" cy="2029876"/>
        </p:xfrm>
        <a:graphic>
          <a:graphicData uri="http://schemas.openxmlformats.org/drawingml/2006/table">
            <a:tbl>
              <a:tblPr/>
              <a:tblGrid>
                <a:gridCol w="2489200">
                  <a:extLst>
                    <a:ext uri="{9D8B030D-6E8A-4147-A177-3AD203B41FA5}">
                      <a16:colId xmlns:a16="http://schemas.microsoft.com/office/drawing/2014/main" val="338244091"/>
                    </a:ext>
                  </a:extLst>
                </a:gridCol>
                <a:gridCol w="2489200">
                  <a:extLst>
                    <a:ext uri="{9D8B030D-6E8A-4147-A177-3AD203B41FA5}">
                      <a16:colId xmlns:a16="http://schemas.microsoft.com/office/drawing/2014/main" val="1557194130"/>
                    </a:ext>
                  </a:extLst>
                </a:gridCol>
                <a:gridCol w="2489200">
                  <a:extLst>
                    <a:ext uri="{9D8B030D-6E8A-4147-A177-3AD203B41FA5}">
                      <a16:colId xmlns:a16="http://schemas.microsoft.com/office/drawing/2014/main" val="1981057601"/>
                    </a:ext>
                  </a:extLst>
                </a:gridCol>
              </a:tblGrid>
              <a:tr h="2029876">
                <a:tc>
                  <a:txBody>
                    <a:bodyPr/>
                    <a:lstStyle/>
                    <a:p>
                      <a:r>
                        <a:rPr lang="en-IN" b="1" dirty="0"/>
                        <a:t>Diagnosis Speed</a:t>
                      </a:r>
                      <a:endParaRPr lang="en-IN" dirty="0"/>
                    </a:p>
                  </a:txBody>
                  <a:tcPr anchor="ctr">
                    <a:lnL>
                      <a:noFill/>
                    </a:lnL>
                    <a:lnR>
                      <a:noFill/>
                    </a:lnR>
                    <a:lnT>
                      <a:noFill/>
                    </a:lnT>
                    <a:lnB>
                      <a:noFill/>
                    </a:lnB>
                  </a:tcPr>
                </a:tc>
                <a:tc>
                  <a:txBody>
                    <a:bodyPr/>
                    <a:lstStyle/>
                    <a:p>
                      <a:r>
                        <a:rPr lang="en-US" dirty="0"/>
                        <a:t>Slower diagnosis due to manual feature extraction and model training.</a:t>
                      </a:r>
                    </a:p>
                  </a:txBody>
                  <a:tcPr anchor="ctr">
                    <a:lnL>
                      <a:noFill/>
                    </a:lnL>
                    <a:lnR>
                      <a:noFill/>
                    </a:lnR>
                    <a:lnT>
                      <a:noFill/>
                    </a:lnT>
                    <a:lnB>
                      <a:noFill/>
                    </a:lnB>
                  </a:tcPr>
                </a:tc>
                <a:tc>
                  <a:txBody>
                    <a:bodyPr/>
                    <a:lstStyle/>
                    <a:p>
                      <a:r>
                        <a:rPr lang="en-US" dirty="0"/>
                        <a:t>Faster diagnosis through automated image analysis and real-time predictions.</a:t>
                      </a:r>
                    </a:p>
                  </a:txBody>
                  <a:tcPr anchor="ctr">
                    <a:lnL>
                      <a:noFill/>
                    </a:lnL>
                    <a:lnR>
                      <a:noFill/>
                    </a:lnR>
                    <a:lnT>
                      <a:noFill/>
                    </a:lnT>
                    <a:lnB>
                      <a:noFill/>
                    </a:lnB>
                  </a:tcPr>
                </a:tc>
                <a:extLst>
                  <a:ext uri="{0D108BD9-81ED-4DB2-BD59-A6C34878D82A}">
                    <a16:rowId xmlns:a16="http://schemas.microsoft.com/office/drawing/2014/main" val="1252853570"/>
                  </a:ext>
                </a:extLst>
              </a:tr>
            </a:tbl>
          </a:graphicData>
        </a:graphic>
      </p:graphicFrame>
      <p:cxnSp>
        <p:nvCxnSpPr>
          <p:cNvPr id="30" name="Straight Connector 29">
            <a:extLst>
              <a:ext uri="{FF2B5EF4-FFF2-40B4-BE49-F238E27FC236}">
                <a16:creationId xmlns:a16="http://schemas.microsoft.com/office/drawing/2014/main" id="{494AA991-EEB9-4867-A52B-A84C6365A82A}"/>
              </a:ext>
            </a:extLst>
          </p:cNvPr>
          <p:cNvCxnSpPr/>
          <p:nvPr/>
        </p:nvCxnSpPr>
        <p:spPr>
          <a:xfrm>
            <a:off x="469479" y="5167234"/>
            <a:ext cx="7647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dirty="0"/>
              <a:t>Technology and HW, SW Requirement Specification</a:t>
            </a:r>
          </a:p>
        </p:txBody>
      </p:sp>
      <p:sp>
        <p:nvSpPr>
          <p:cNvPr id="3" name="Content Placeholder 2"/>
          <p:cNvSpPr>
            <a:spLocks noGrp="1"/>
          </p:cNvSpPr>
          <p:nvPr>
            <p:ph sz="quarter" idx="1"/>
          </p:nvPr>
        </p:nvSpPr>
        <p:spPr/>
        <p:txBody>
          <a:bodyPr>
            <a:normAutofit/>
          </a:bodyPr>
          <a:lstStyle/>
          <a:p>
            <a:r>
              <a:rPr lang="en-US" sz="1400" b="1" dirty="0">
                <a:latin typeface="Times New Roman" panose="02020603050405020304" pitchFamily="18" charset="0"/>
                <a:cs typeface="Times New Roman" panose="02020603050405020304" pitchFamily="18" charset="0"/>
              </a:rPr>
              <a:t>Technology Stack</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Programming Languages:</a:t>
            </a:r>
            <a:endParaRPr lang="en-US"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Python:</a:t>
            </a:r>
            <a:r>
              <a:rPr lang="en-US" sz="1400" dirty="0">
                <a:latin typeface="Times New Roman" panose="02020603050405020304" pitchFamily="18" charset="0"/>
                <a:cs typeface="Times New Roman" panose="02020603050405020304" pitchFamily="18" charset="0"/>
              </a:rPr>
              <a:t> For developing machine learning models, data preprocessing, and integration with libraries like TensorFlow and </a:t>
            </a:r>
            <a:r>
              <a:rPr lang="en-US" sz="1400" dirty="0" err="1">
                <a:latin typeface="Times New Roman" panose="02020603050405020304" pitchFamily="18" charset="0"/>
                <a:cs typeface="Times New Roman" panose="02020603050405020304" pitchFamily="18" charset="0"/>
              </a:rPr>
              <a:t>Keras</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JavaScript (optional):</a:t>
            </a:r>
            <a:r>
              <a:rPr lang="en-US" sz="1400" dirty="0">
                <a:latin typeface="Times New Roman" panose="02020603050405020304" pitchFamily="18" charset="0"/>
                <a:cs typeface="Times New Roman" panose="02020603050405020304" pitchFamily="18" charset="0"/>
              </a:rPr>
              <a:t> For building the front-end (if a web-based user interface is needed).</a:t>
            </a:r>
          </a:p>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Frameworks and </a:t>
            </a:r>
            <a:r>
              <a:rPr lang="en-IN" sz="1400" b="1" dirty="0" err="1">
                <a:latin typeface="Times New Roman" panose="02020603050405020304" pitchFamily="18" charset="0"/>
                <a:cs typeface="Times New Roman" panose="02020603050405020304" pitchFamily="18" charset="0"/>
              </a:rPr>
              <a:t>Libraries:TensorFlow</a:t>
            </a:r>
            <a:r>
              <a:rPr lang="en-IN" sz="1400" b="1" dirty="0">
                <a:latin typeface="Times New Roman" panose="02020603050405020304" pitchFamily="18" charset="0"/>
                <a:cs typeface="Times New Roman" panose="02020603050405020304" pitchFamily="18" charset="0"/>
              </a:rPr>
              <a:t>/</a:t>
            </a:r>
            <a:r>
              <a:rPr lang="en-IN" sz="1400" b="1" dirty="0" err="1">
                <a:latin typeface="Times New Roman" panose="02020603050405020304" pitchFamily="18" charset="0"/>
                <a:cs typeface="Times New Roman" panose="02020603050405020304" pitchFamily="18" charset="0"/>
              </a:rPr>
              <a:t>Keras</a:t>
            </a:r>
            <a:r>
              <a:rPr lang="en-IN" sz="1400" b="1"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 Deep learning framework for building and training the brain </a:t>
            </a:r>
            <a:r>
              <a:rPr lang="en-IN" sz="1400" dirty="0" err="1">
                <a:latin typeface="Times New Roman" panose="02020603050405020304" pitchFamily="18" charset="0"/>
                <a:cs typeface="Times New Roman" panose="02020603050405020304" pitchFamily="18" charset="0"/>
              </a:rPr>
              <a:t>tumor</a:t>
            </a:r>
            <a:r>
              <a:rPr lang="en-IN" sz="1400" dirty="0">
                <a:latin typeface="Times New Roman" panose="02020603050405020304" pitchFamily="18" charset="0"/>
                <a:cs typeface="Times New Roman" panose="02020603050405020304" pitchFamily="18" charset="0"/>
              </a:rPr>
              <a:t> classification model.</a:t>
            </a:r>
          </a:p>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OpenCV:</a:t>
            </a:r>
            <a:r>
              <a:rPr lang="en-IN" sz="1400" dirty="0">
                <a:latin typeface="Times New Roman" panose="02020603050405020304" pitchFamily="18" charset="0"/>
                <a:cs typeface="Times New Roman" panose="02020603050405020304" pitchFamily="18" charset="0"/>
              </a:rPr>
              <a:t> For image </a:t>
            </a:r>
            <a:r>
              <a:rPr lang="en-IN" sz="1400" dirty="0" err="1">
                <a:latin typeface="Times New Roman" panose="02020603050405020304" pitchFamily="18" charset="0"/>
                <a:cs typeface="Times New Roman" panose="02020603050405020304" pitchFamily="18" charset="0"/>
              </a:rPr>
              <a:t>preprocessing</a:t>
            </a:r>
            <a:r>
              <a:rPr lang="en-IN" sz="1400" dirty="0">
                <a:latin typeface="Times New Roman" panose="02020603050405020304" pitchFamily="18" charset="0"/>
                <a:cs typeface="Times New Roman" panose="02020603050405020304" pitchFamily="18" charset="0"/>
              </a:rPr>
              <a:t>, resizing, and augmentation.</a:t>
            </a:r>
          </a:p>
          <a:p>
            <a:r>
              <a:rPr lang="en-IN" sz="1400"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For Development:</a:t>
            </a:r>
            <a:endParaRPr lang="en-IN"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CPU:</a:t>
            </a:r>
            <a:r>
              <a:rPr lang="en-IN" sz="1400" dirty="0">
                <a:latin typeface="Times New Roman" panose="02020603050405020304" pitchFamily="18" charset="0"/>
                <a:cs typeface="Times New Roman" panose="02020603050405020304" pitchFamily="18" charset="0"/>
              </a:rPr>
              <a:t> Intel Core i7 (or equivalent) with at least 4 cores for smooth development and model training.</a:t>
            </a:r>
          </a:p>
          <a:p>
            <a:pPr marL="742950" lvl="1"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RAM:</a:t>
            </a:r>
            <a:r>
              <a:rPr lang="en-IN" sz="1400" dirty="0">
                <a:latin typeface="Times New Roman" panose="02020603050405020304" pitchFamily="18" charset="0"/>
                <a:cs typeface="Times New Roman" panose="02020603050405020304" pitchFamily="18" charset="0"/>
              </a:rPr>
              <a:t> Minimum of 16 GB to handle large datasets and model training.</a:t>
            </a:r>
          </a:p>
          <a:p>
            <a:pPr marL="742950" lvl="1"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GPU:</a:t>
            </a:r>
            <a:r>
              <a:rPr lang="en-IN" sz="1400" dirty="0">
                <a:latin typeface="Times New Roman" panose="02020603050405020304" pitchFamily="18" charset="0"/>
                <a:cs typeface="Times New Roman" panose="02020603050405020304" pitchFamily="18" charset="0"/>
              </a:rPr>
              <a:t> NVIDIA GeForce GTX 1080 or better for faster training using TensorFlow/</a:t>
            </a:r>
            <a:r>
              <a:rPr lang="en-IN" sz="1400" dirty="0" err="1">
                <a:latin typeface="Times New Roman" panose="02020603050405020304" pitchFamily="18" charset="0"/>
                <a:cs typeface="Times New Roman" panose="02020603050405020304" pitchFamily="18" charset="0"/>
              </a:rPr>
              <a:t>Keras</a:t>
            </a:r>
            <a:r>
              <a:rPr lang="en-IN" sz="1400" dirty="0">
                <a:latin typeface="Times New Roman" panose="02020603050405020304" pitchFamily="18" charset="0"/>
                <a:cs typeface="Times New Roman" panose="02020603050405020304" pitchFamily="18" charset="0"/>
              </a:rPr>
              <a:t> with GPU support (Recommended: NVIDIA Tesla/RTX series for professional use).</a:t>
            </a:r>
          </a:p>
          <a:p>
            <a:pPr marL="742950" lvl="1"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Storage:</a:t>
            </a:r>
            <a:r>
              <a:rPr lang="en-IN" sz="1400" dirty="0">
                <a:latin typeface="Times New Roman" panose="02020603050405020304" pitchFamily="18" charset="0"/>
                <a:cs typeface="Times New Roman" panose="02020603050405020304" pitchFamily="18" charset="0"/>
              </a:rPr>
              <a:t> SSD with at least 500 GB of free space for storing datasets and model files.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Windows or macOS:</a:t>
            </a:r>
            <a:r>
              <a:rPr lang="en-US" sz="1400" dirty="0">
                <a:latin typeface="Times New Roman" panose="02020603050405020304" pitchFamily="18" charset="0"/>
                <a:cs typeface="Times New Roman" panose="02020603050405020304" pitchFamily="18" charset="0"/>
              </a:rPr>
              <a:t> May be used for development purposes but requires additional setup for compatibility with TensorFlow.</a:t>
            </a:r>
            <a:endParaRPr lang="en-IN" sz="1400" dirty="0">
              <a:latin typeface="Times New Roman" panose="02020603050405020304" pitchFamily="18" charset="0"/>
              <a:cs typeface="Times New Roman" panose="02020603050405020304" pitchFamily="18" charset="0"/>
            </a:endParaRP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Modules and its short description</a:t>
            </a:r>
          </a:p>
        </p:txBody>
      </p:sp>
      <p:sp>
        <p:nvSpPr>
          <p:cNvPr id="2" name="Content Placeholder 1"/>
          <p:cNvSpPr>
            <a:spLocks noGrp="1"/>
          </p:cNvSpPr>
          <p:nvPr>
            <p:ph sz="quarter" idx="1"/>
          </p:nvPr>
        </p:nvSpPr>
        <p:spPr/>
        <p:txBody>
          <a:bodyPr>
            <a:normAutofit/>
          </a:bodyPr>
          <a:lstStyle/>
          <a:p>
            <a:r>
              <a:rPr lang="en-US" sz="1400" b="1" dirty="0">
                <a:latin typeface="Times New Roman" panose="02020603050405020304" pitchFamily="18" charset="0"/>
                <a:cs typeface="Times New Roman" panose="02020603050405020304" pitchFamily="18" charset="0"/>
              </a:rPr>
              <a:t>Data Collection and Preprocessing Module</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Description:</a:t>
            </a:r>
            <a:r>
              <a:rPr lang="en-US" sz="1400" dirty="0">
                <a:latin typeface="Times New Roman" panose="02020603050405020304" pitchFamily="18" charset="0"/>
                <a:cs typeface="Times New Roman" panose="02020603050405020304" pitchFamily="18" charset="0"/>
              </a:rPr>
              <a:t> This module handles the collection of MRI images and their preprocessing</a:t>
            </a:r>
          </a:p>
          <a:p>
            <a:r>
              <a:rPr lang="en-US" sz="1400" b="1" dirty="0">
                <a:latin typeface="Times New Roman" panose="02020603050405020304" pitchFamily="18" charset="0"/>
                <a:cs typeface="Times New Roman" panose="02020603050405020304" pitchFamily="18" charset="0"/>
              </a:rPr>
              <a:t>Image Augmentation Module</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Description:</a:t>
            </a:r>
            <a:r>
              <a:rPr lang="en-US" sz="1400" dirty="0">
                <a:latin typeface="Times New Roman" panose="02020603050405020304" pitchFamily="18" charset="0"/>
                <a:cs typeface="Times New Roman" panose="02020603050405020304" pitchFamily="18" charset="0"/>
              </a:rPr>
              <a:t> Uses techniques like rotation, scaling, flipping, and zooming to artificially expand the training dataset</a:t>
            </a:r>
          </a:p>
          <a:p>
            <a:r>
              <a:rPr lang="en-US" sz="1400" b="1" dirty="0">
                <a:latin typeface="Times New Roman" panose="02020603050405020304" pitchFamily="18" charset="0"/>
                <a:cs typeface="Times New Roman" panose="02020603050405020304" pitchFamily="18" charset="0"/>
              </a:rPr>
              <a:t>Feature Extraction Module</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Description:</a:t>
            </a:r>
            <a:r>
              <a:rPr lang="en-US" sz="1400" dirty="0">
                <a:latin typeface="Times New Roman" panose="02020603050405020304" pitchFamily="18" charset="0"/>
                <a:cs typeface="Times New Roman" panose="02020603050405020304" pitchFamily="18" charset="0"/>
              </a:rPr>
              <a:t> This module extracts important features from the MRI images, such as edges, textures, and shapes, which can be used by the classification model.</a:t>
            </a:r>
          </a:p>
          <a:p>
            <a:r>
              <a:rPr lang="en-US" sz="1400" b="1" dirty="0">
                <a:latin typeface="Times New Roman" panose="02020603050405020304" pitchFamily="18" charset="0"/>
                <a:cs typeface="Times New Roman" panose="02020603050405020304" pitchFamily="18" charset="0"/>
              </a:rPr>
              <a:t>Model Training Module</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Description:</a:t>
            </a:r>
            <a:r>
              <a:rPr lang="en-US" sz="1400" dirty="0">
                <a:latin typeface="Times New Roman" panose="02020603050405020304" pitchFamily="18" charset="0"/>
                <a:cs typeface="Times New Roman" panose="02020603050405020304" pitchFamily="18" charset="0"/>
              </a:rPr>
              <a:t> The core module where the deep learning model</a:t>
            </a:r>
          </a:p>
          <a:p>
            <a:r>
              <a:rPr lang="en-US" sz="1400" b="1" dirty="0">
                <a:latin typeface="Times New Roman" panose="02020603050405020304" pitchFamily="18" charset="0"/>
                <a:cs typeface="Times New Roman" panose="02020603050405020304" pitchFamily="18" charset="0"/>
              </a:rPr>
              <a:t>Model Evaluation Module</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Description:</a:t>
            </a:r>
            <a:r>
              <a:rPr lang="en-US" sz="1400" dirty="0">
                <a:latin typeface="Times New Roman" panose="02020603050405020304" pitchFamily="18" charset="0"/>
                <a:cs typeface="Times New Roman" panose="02020603050405020304" pitchFamily="18" charset="0"/>
              </a:rPr>
              <a:t> After training, this module evaluates the model's performance using metrics like accuracy</a:t>
            </a:r>
          </a:p>
          <a:p>
            <a:r>
              <a:rPr lang="en-US" sz="1500" b="1" dirty="0">
                <a:latin typeface="Times New Roman" panose="02020603050405020304" pitchFamily="18" charset="0"/>
                <a:cs typeface="Times New Roman" panose="02020603050405020304" pitchFamily="18" charset="0"/>
              </a:rPr>
              <a:t>Prediction Module</a:t>
            </a:r>
            <a:endParaRPr lang="en-US" sz="15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Description:</a:t>
            </a:r>
            <a:r>
              <a:rPr lang="en-US" sz="1500" dirty="0">
                <a:latin typeface="Times New Roman" panose="02020603050405020304" pitchFamily="18" charset="0"/>
                <a:cs typeface="Times New Roman" panose="02020603050405020304" pitchFamily="18" charset="0"/>
              </a:rPr>
              <a:t> The prediction module takes new, unseen MRI images as input and classifies them into tumor categories (e.g., glioma, meningioma, pituitary tumor, or no tumor) based on the trained model.</a:t>
            </a: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Features and its short description</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1">
            <a:extLst>
              <a:ext uri="{FF2B5EF4-FFF2-40B4-BE49-F238E27FC236}">
                <a16:creationId xmlns:a16="http://schemas.microsoft.com/office/drawing/2014/main" id="{F7EC92EA-2ACE-45CA-A422-05351E0139D9}"/>
              </a:ext>
            </a:extLst>
          </p:cNvPr>
          <p:cNvSpPr>
            <a:spLocks noGrp="1" noChangeArrowheads="1"/>
          </p:cNvSpPr>
          <p:nvPr>
            <p:ph sz="quarter" idx="1"/>
          </p:nvPr>
        </p:nvSpPr>
        <p:spPr bwMode="auto">
          <a:xfrm>
            <a:off x="457200" y="1403856"/>
            <a:ext cx="8435280" cy="522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Tumor Classification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classifies brain tumors into categories such as glioma, meningioma, pituitary tumor, and no tumor using advanced deep learning techniques.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 and Precision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Convolutional Neural Networks (CNNs) and transfer learning for accurate tumor classification, minimizing misdiagnosis and improving diagnostic confidence.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Predictions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immediate tumor classification results after MRI image input, helping clinicians make quick and informed decisions.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Preprocessing and Augmentation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image resizing, normalization, and augmentation (e.g., rotation, scaling) to enhance model performance and prevent overfitting.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Easy-to-Use Interface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User-friendly web interface for clinicians to easily upload MRI images and receive classification results, even with limited technical expertise.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11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1">
            <a:extLst>
              <a:ext uri="{FF2B5EF4-FFF2-40B4-BE49-F238E27FC236}">
                <a16:creationId xmlns:a16="http://schemas.microsoft.com/office/drawing/2014/main" id="{5CE9C0D7-6E70-456A-AACB-19E998B39571}"/>
              </a:ext>
            </a:extLst>
          </p:cNvPr>
          <p:cNvSpPr>
            <a:spLocks noGrp="1" noChangeArrowheads="1"/>
          </p:cNvSpPr>
          <p:nvPr>
            <p:ph sz="quarter" idx="1"/>
          </p:nvPr>
        </p:nvSpPr>
        <p:spPr bwMode="auto">
          <a:xfrm>
            <a:off x="457200" y="1909667"/>
            <a:ext cx="8291264" cy="42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Doctors/Clinicians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Doctors are the primary users of the brain tumor classification system. They use the system to upload MRI images and rely on the automated classification results to diagnose and plan treatment for patients.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Doctors interpret the AI-generated tumor classification, assess its relevance, and make informed decisions about the treatment. They play a critical role in integrating the system's output into patient care.</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Patients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Patients indirectly interact with the system, benefiting from the improved speed and accuracy of diagnoses facilitated by the system.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Patients receive the benefits of faster diagnosis and more precise treatment plans based on the system's classification results. They rely on the doctors to explain and guide their treatment based on the tumor classification.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Limitations</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1">
            <a:extLst>
              <a:ext uri="{FF2B5EF4-FFF2-40B4-BE49-F238E27FC236}">
                <a16:creationId xmlns:a16="http://schemas.microsoft.com/office/drawing/2014/main" id="{180F3FFB-8D2E-44EF-8F16-6D3C78166F5D}"/>
              </a:ext>
            </a:extLst>
          </p:cNvPr>
          <p:cNvSpPr>
            <a:spLocks noGrp="1" noChangeArrowheads="1"/>
          </p:cNvSpPr>
          <p:nvPr>
            <p:ph sz="quarter" idx="1"/>
          </p:nvPr>
        </p:nvSpPr>
        <p:spPr bwMode="auto">
          <a:xfrm>
            <a:off x="457200" y="1424919"/>
            <a:ext cx="8291264" cy="52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Dependence on Quality of MRI Data</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system's performance heavily depends on the quality and resolution of MRI scans. Poor-quality images or improper scanning techniques can lead to inaccurate classifications, as the system may not detect the tumor correctly.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to Available Tumor Types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is typically trained to recognize specific tumor types (e.g., glioma, meningioma, pituitary tumor). It may not generalize well to unseen tumor types or rare conditions, reducing its utility in diagnosing all possible types of brain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tumorsa</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Imbalance</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training dataset is imbalanced (e.g., more images of one tumor type than another), the system may exhibit biases, leading to less accurate results for underrepresented classes.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Contextual Understanding</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primarily focuses on the classification of MRI images, without considering the full clinical context such as patient history or other medical conditions. This can limit its ability to make holistic diagnostic decisions.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182</TotalTime>
  <Words>1201</Words>
  <Application>Microsoft Office PowerPoint</Application>
  <PresentationFormat>On-screen Show (4:3)</PresentationFormat>
  <Paragraphs>109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Schoolbook</vt:lpstr>
      <vt:lpstr>Times New Roman</vt:lpstr>
      <vt:lpstr>Wingdings</vt:lpstr>
      <vt:lpstr>Wingdings 2</vt:lpstr>
      <vt:lpstr>Oriel</vt:lpstr>
      <vt:lpstr>Brain tumor classification</vt:lpstr>
      <vt:lpstr>INDEX</vt:lpstr>
      <vt:lpstr>Abstract </vt:lpstr>
      <vt:lpstr>Comparison of new system with existing system</vt:lpstr>
      <vt:lpstr>Technology and HW, SW Requirement Specification</vt:lpstr>
      <vt:lpstr>Modules and its short description</vt:lpstr>
      <vt:lpstr>Features and its short description</vt:lpstr>
      <vt:lpstr>Users and their role description</vt:lpstr>
      <vt:lpstr>Limitations</vt:lpstr>
      <vt:lpstr>Future Enhancement</vt:lpstr>
      <vt:lpstr>References &amp; Bibliography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Fenil Ramani</cp:lastModifiedBy>
  <cp:revision>67</cp:revision>
  <dcterms:created xsi:type="dcterms:W3CDTF">2017-10-03T10:36:15Z</dcterms:created>
  <dcterms:modified xsi:type="dcterms:W3CDTF">2025-03-01T09:52:06Z</dcterms:modified>
</cp:coreProperties>
</file>