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5" r:id="rId9"/>
    <p:sldId id="273" r:id="rId10"/>
    <p:sldId id="263" r:id="rId11"/>
    <p:sldId id="266" r:id="rId12"/>
    <p:sldId id="264" r:id="rId13"/>
    <p:sldId id="272" r:id="rId14"/>
    <p:sldId id="269" r:id="rId15"/>
    <p:sldId id="270" r:id="rId16"/>
    <p:sldId id="274" r:id="rId1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0666DC1-CD27-4874-9484-9D06C59FE4D0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7579F-F417-47C2-AC03-911CCED02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447675"/>
            <a:ext cx="8397511" cy="2714625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3E600-28DA-4780-9E00-2E12F74FF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7"/>
            <a:ext cx="8397511" cy="2460625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6F1DC-ADFB-42C9-AB34-FCB38C81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219-6E45-4D12-B767-46F92D5844D4}" type="datetime1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9E6D-BBA8-4A15-94DA-DBE8A4FD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3C82-8719-4FAC-94BF-2A91335F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575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8A33-CB96-4CB1-9941-753BD082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EB269-70DF-4510-A313-336226558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EA3CC-B2DC-4E87-826C-B885A7E6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30B8-6059-41E5-A5DC-C07A76F5859A}" type="datetime1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37F52-A7C4-4E21-A12A-02546D47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6031F-5A79-48A7-8EDC-DDD9A9E4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59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188483-96C4-4E9C-AA6A-E70005461AEE}"/>
              </a:ext>
            </a:extLst>
          </p:cNvPr>
          <p:cNvSpPr/>
          <p:nvPr/>
        </p:nvSpPr>
        <p:spPr>
          <a:xfrm>
            <a:off x="9144000" y="0"/>
            <a:ext cx="3048000" cy="6854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FCD54-7F0B-446E-9998-93E7BD7CE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34222" y="365125"/>
            <a:ext cx="22386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66238-BBF1-4672-BC09-746C6967E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552" y="365125"/>
            <a:ext cx="837406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32A5-B67B-45C1-B454-12E9FBE0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0CB7-D16E-4358-B7F4-EA4A24554592}" type="datetime1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91896-9441-4636-89D5-84E5932A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811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37DFE-7F48-4EB0-83BC-A93F342D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164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CF16-986E-4D90-AA40-CDB46E23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14DA-A783-43BC-8F15-95408B89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C48B6-C394-452A-94D9-D4802755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96A2-D8F0-4E17-BFD0-A6C902250D59}" type="datetime1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58A8A-3DD0-41C8-9F48-F4309FA1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06C92-7C02-4D34-B3E5-D549A7A3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51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66F9FA-E6B8-4CFC-B3F1-0C075546EE3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6F270-B2AA-4935-885F-5924B1F6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10862898" cy="272415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2658E-3D87-4D5A-A602-847153CC4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3695701"/>
            <a:ext cx="10862898" cy="23939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B1D84-A229-45B1-BD42-0DC0CE9F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8C9C-1ACB-4C84-A002-C7E0E45B937A}" type="datetime1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4EEF4-D461-49D7-8F24-8BFE2444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4055A-7488-4646-9E88-692036EA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57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1F74-ED26-4F8B-BF51-3533D840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60"/>
            <a:ext cx="11264536" cy="16875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1D2D7-7F18-43E0-9B2E-3FCD83CC8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55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BBB66-EB7D-4F8C-9C78-1D1C88846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016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684E6-393D-4587-AA45-E6734FB4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F2A5-B297-4977-9E5B-4D3050E23689}" type="datetime1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D8EE0-0333-4ABC-AE18-10DD507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52369-A8F0-4709-8372-B420A67D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24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1592-4621-4D72-BC2D-F2C439F8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59"/>
            <a:ext cx="10870836" cy="16916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823F5-0A90-4666-BE88-2BE0D0A61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436473"/>
            <a:ext cx="5332026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C6A7C-6260-463D-B3FD-71A07ACD0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552" y="3409051"/>
            <a:ext cx="5332026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2AF8D-90ED-4512-9423-C91BF73A9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0162" y="2436473"/>
            <a:ext cx="5358285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838EA-E20D-4CC3-83C2-AFE0DE9F7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0162" y="3409051"/>
            <a:ext cx="5358285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03F8A-08E1-4160-9B7E-E0CA4BF8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7434-4794-409A-9547-04789BA47588}" type="datetime1">
              <a:rPr lang="en-US" smtClean="0"/>
              <a:t>5/13/2023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291AB-3C5C-4BE1-9E50-02F48933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96E64-CD6C-4CF7-8624-FA4AE976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6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62B3-06A0-4F2F-96EC-A062DAE2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C0095-49F0-4A83-AE8C-9D13E15C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8635-357A-4E3D-B824-A5CEFDB8449C}" type="datetime1">
              <a:rPr lang="en-US" smtClean="0"/>
              <a:t>5/13/2023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24898-D4EA-497A-8FC8-43E0D021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821F6-2C08-450C-A18C-702D7384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064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FE119-5FCA-4D9C-9C07-1B81A0BF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F77-2719-4AD0-8740-0B90FF5D1EFB}" type="datetime1">
              <a:rPr lang="en-US" smtClean="0"/>
              <a:t>5/13/2023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C5995-6284-4D7F-AB1C-CA8FE63A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E4B0D-9C21-48D0-9438-C4737068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81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0AF76DA-8F95-47D9-9EB6-B1EC93437387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1355B14-077B-4BA1-962D-6E97D93FFCCC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30B99F-AC6F-4973-A35E-16C87C38711D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41614-9483-47F8-A429-FB0D1C5AA89A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5E91C-3C4F-40A2-BCC6-918D3BED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87234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F113-1C61-4F74-BD5B-727668BBE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EB228-A180-4DF6-9D5B-2CF86B6B9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87234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13719-D65D-4BAE-97B7-FAE8F399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1C83-1089-48B9-8B65-293D4C236D35}" type="datetime1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7F5BB-DC3C-45D1-A0D2-05168FEC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44BA3-19DB-4072-9A2C-08C92361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33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A6909D-DC0B-4221-8140-21E981D896AF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D581C2-F39E-4958-A3F3-BB65AB1C5E66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D77040-27EF-4D2C-8D34-32337B0C8544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1A26D20-69F8-4BBC-98C0-BEB470AB8284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7B6BC-4B2A-4001-9634-47473F82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11519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7D074-2CCB-4AB8-A7A0-7847D3C1E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B94BD-D906-4213-9F31-1BE17A86F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11519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B8431-70CB-4E9F-8A49-CDFF1855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FE45-CC1E-47DB-8B82-6CF0636FBDB8}" type="datetime1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2F293-170E-410E-88BF-187A63C5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D93A2-588D-43B5-B6FA-0B7892E6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33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26A151-13BF-4305-A6DC-9DC7C9877195}"/>
              </a:ext>
            </a:extLst>
          </p:cNvPr>
          <p:cNvSpPr/>
          <p:nvPr/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E6AE3-3BCC-4B3B-AC4E-60F91014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6875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B514A-E7EA-41A8-ADBA-85CA1DF6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576513"/>
            <a:ext cx="10869248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CB0BD-D6E3-4B3D-BCBB-6FECA5D63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221" y="63572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8E16-3C03-4238-9C6F-B34F3D10F77E}" type="datetime1">
              <a:rPr lang="en-US" smtClean="0"/>
              <a:t>5/13/2023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147F7-B466-4892-BE27-876F94751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7016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4FE0-65CC-4435-A6AF-150E52F35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4983" y="6356350"/>
            <a:ext cx="12807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4D90D76C-184F-4A96-8FE8-1114F8EE1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2F9DE355-E8A7-498B-A6A0-54D03B953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3644" cy="6861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98A55EC-A39E-F220-E390-39F20DEC6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1122363"/>
            <a:ext cx="5489528" cy="2387600"/>
          </a:xfrm>
        </p:spPr>
        <p:txBody>
          <a:bodyPr>
            <a:noAutofit/>
          </a:bodyPr>
          <a:lstStyle/>
          <a:p>
            <a:r>
              <a:rPr lang="pl-PL" sz="4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pl-PL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ionowa charakterystyka promieniowania układu anten</a:t>
            </a:r>
            <a:endParaRPr lang="pl-PL" sz="4000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2F29874-C4FD-FC20-FBC2-21E747F19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8"/>
            <a:ext cx="4910841" cy="1655762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Mateusz Franków 259740</a:t>
            </a:r>
          </a:p>
        </p:txBody>
      </p:sp>
      <p:pic>
        <p:nvPicPr>
          <p:cNvPr id="21" name="Picture 3" descr="Sygnalizatory laserowe neonowe wyrównane do postaci trójkąta">
            <a:extLst>
              <a:ext uri="{FF2B5EF4-FFF2-40B4-BE49-F238E27FC236}">
                <a16:creationId xmlns:a16="http://schemas.microsoft.com/office/drawing/2014/main" id="{4E157D31-8CD1-F94F-E7EE-41FC67DACA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72" r="22360"/>
          <a:stretch/>
        </p:blipFill>
        <p:spPr>
          <a:xfrm>
            <a:off x="6083645" y="10"/>
            <a:ext cx="610835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919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06B261F-632C-43DC-8DC7-7723B3682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E524C7F-EE50-42C5-9434-7C78CE044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8" cy="6861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6FB5382-706B-4778-0F48-FC5A0866C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5022630" cy="243003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 err="1"/>
              <a:t>Pochylenie</a:t>
            </a:r>
            <a:r>
              <a:rPr lang="pl-PL" dirty="0"/>
              <a:t> głównego</a:t>
            </a:r>
            <a:r>
              <a:rPr lang="en-US" dirty="0"/>
              <a:t> </a:t>
            </a:r>
            <a:r>
              <a:rPr lang="en-US" dirty="0" err="1"/>
              <a:t>listka</a:t>
            </a:r>
            <a:r>
              <a:rPr lang="en-US" dirty="0"/>
              <a:t> o 5 </a:t>
            </a:r>
            <a:r>
              <a:rPr lang="en-US" dirty="0" err="1"/>
              <a:t>stopni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Symbol zastępczy zawartości 8">
                <a:extLst>
                  <a:ext uri="{FF2B5EF4-FFF2-40B4-BE49-F238E27FC236}">
                    <a16:creationId xmlns:a16="http://schemas.microsoft.com/office/drawing/2014/main" id="{EDAD899F-A6CE-1A89-2F72-AFC25A3096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4552" y="3054927"/>
                <a:ext cx="5022630" cy="3122036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en-US" sz="1800" dirty="0">
                    <a:solidFill>
                      <a:schemeClr val="bg1"/>
                    </a:solidFill>
                  </a:rPr>
                  <a:t>d=0.5</a:t>
                </a:r>
                <a:r>
                  <a:rPr lang="en-US" sz="1800" b="0" i="0" dirty="0">
                    <a:solidFill>
                      <a:schemeClr val="bg1"/>
                    </a:solidFill>
                    <a:effectLst/>
                  </a:rPr>
                  <a:t>λ, N=6, ϑ=</a:t>
                </a:r>
                <a:r>
                  <a:rPr lang="pl-PL" sz="1800" b="0" i="0" dirty="0">
                    <a:solidFill>
                      <a:schemeClr val="bg1"/>
                    </a:solidFill>
                    <a:effectLst/>
                  </a:rPr>
                  <a:t>15</a:t>
                </a:r>
                <a:r>
                  <a:rPr lang="en-US" sz="1800" b="0" i="0" dirty="0">
                    <a:solidFill>
                      <a:schemeClr val="bg1"/>
                    </a:solidFill>
                    <a:effectLst/>
                  </a:rPr>
                  <a:t>[°],  f=1GHz</a:t>
                </a:r>
              </a:p>
              <a:p>
                <a:endParaRPr lang="en-US" sz="1800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=5[°]</a:t>
                </a:r>
              </a:p>
              <a:p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Symbol zastępczy zawartości 8">
                <a:extLst>
                  <a:ext uri="{FF2B5EF4-FFF2-40B4-BE49-F238E27FC236}">
                    <a16:creationId xmlns:a16="http://schemas.microsoft.com/office/drawing/2014/main" id="{EDAD899F-A6CE-1A89-2F72-AFC25A3096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4552" y="3054927"/>
                <a:ext cx="5022630" cy="3122036"/>
              </a:xfrm>
              <a:blipFill>
                <a:blip r:embed="rId2"/>
                <a:stretch>
                  <a:fillRect l="-97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Obraz 14">
            <a:extLst>
              <a:ext uri="{FF2B5EF4-FFF2-40B4-BE49-F238E27FC236}">
                <a16:creationId xmlns:a16="http://schemas.microsoft.com/office/drawing/2014/main" id="{F06D81B6-B1A5-CEC7-050E-160745787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285" y="4370366"/>
            <a:ext cx="3091145" cy="2310631"/>
          </a:xfrm>
          <a:prstGeom prst="rect">
            <a:avLst/>
          </a:prstGeom>
        </p:spPr>
      </p:pic>
      <p:sp>
        <p:nvSpPr>
          <p:cNvPr id="19" name="pole tekstowe 18">
            <a:extLst>
              <a:ext uri="{FF2B5EF4-FFF2-40B4-BE49-F238E27FC236}">
                <a16:creationId xmlns:a16="http://schemas.microsoft.com/office/drawing/2014/main" id="{8445A654-E47B-AE2C-B81B-AC803768E9E0}"/>
              </a:ext>
            </a:extLst>
          </p:cNvPr>
          <p:cNvSpPr txBox="1"/>
          <p:nvPr/>
        </p:nvSpPr>
        <p:spPr>
          <a:xfrm>
            <a:off x="3181320" y="3925928"/>
            <a:ext cx="203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Bez przesunięcia:</a:t>
            </a:r>
            <a:endParaRPr lang="pl-PL" dirty="0"/>
          </a:p>
        </p:txBody>
      </p:sp>
      <p:pic>
        <p:nvPicPr>
          <p:cNvPr id="21" name="Obraz 20">
            <a:extLst>
              <a:ext uri="{FF2B5EF4-FFF2-40B4-BE49-F238E27FC236}">
                <a16:creationId xmlns:a16="http://schemas.microsoft.com/office/drawing/2014/main" id="{055BC293-AD6E-7644-89F5-1E40C72500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0550" y="932469"/>
            <a:ext cx="5335489" cy="4694139"/>
          </a:xfrm>
          <a:prstGeom prst="rect">
            <a:avLst/>
          </a:prstGeom>
        </p:spPr>
      </p:pic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FF6CEF54-C2EB-D54F-E8A4-58B7350BF3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600835"/>
              </p:ext>
            </p:extLst>
          </p:nvPr>
        </p:nvGraphicFramePr>
        <p:xfrm>
          <a:off x="574756" y="3512622"/>
          <a:ext cx="3314700" cy="400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14700">
                  <a:extLst>
                    <a:ext uri="{9D8B030D-6E8A-4147-A177-3AD203B41FA5}">
                      <a16:colId xmlns:a16="http://schemas.microsoft.com/office/drawing/2014/main" val="221375186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Wartość pobudzenia anteny izotropowej </a:t>
                      </a:r>
                      <a:endParaRPr lang="pl-PL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370522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 dirty="0">
                          <a:effectLst/>
                        </a:rPr>
                        <a:t>-0,096</a:t>
                      </a:r>
                      <a:endParaRPr lang="pl-PL" sz="11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8955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7845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06B261F-632C-43DC-8DC7-7723B3682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524C7F-EE50-42C5-9434-7C78CE044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8" cy="6861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F1F0BEA-5C67-69AE-B15D-4DA94E4D6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5022630" cy="243003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Pochylenie</a:t>
            </a:r>
            <a:r>
              <a:rPr lang="en-US" dirty="0"/>
              <a:t> </a:t>
            </a:r>
            <a:r>
              <a:rPr lang="pl-PL" dirty="0"/>
              <a:t>głównego </a:t>
            </a:r>
            <a:r>
              <a:rPr lang="en-US"/>
              <a:t>listka</a:t>
            </a:r>
            <a:r>
              <a:rPr lang="en-US" dirty="0"/>
              <a:t> o </a:t>
            </a:r>
            <a:r>
              <a:rPr lang="pl-PL" dirty="0"/>
              <a:t>10</a:t>
            </a:r>
            <a:r>
              <a:rPr lang="en-US" dirty="0"/>
              <a:t> </a:t>
            </a:r>
            <a:r>
              <a:rPr lang="en-US"/>
              <a:t>stopni</a:t>
            </a:r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40CED5C9-A4E3-0311-73F6-4685495574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4552" y="3054927"/>
                <a:ext cx="5083918" cy="1450017"/>
              </a:xfrm>
            </p:spPr>
            <p:txBody>
              <a:bodyPr>
                <a:normAutofit fontScale="25000" lnSpcReduction="20000"/>
              </a:bodyPr>
              <a:lstStyle/>
              <a:p>
                <a:r>
                  <a:rPr lang="en-US" sz="9600" dirty="0">
                    <a:solidFill>
                      <a:schemeClr val="bg1"/>
                    </a:solidFill>
                  </a:rPr>
                  <a:t>d=0.5</a:t>
                </a:r>
                <a:r>
                  <a:rPr lang="en-US" sz="9600" b="0" i="0" dirty="0">
                    <a:solidFill>
                      <a:schemeClr val="bg1"/>
                    </a:solidFill>
                    <a:effectLst/>
                  </a:rPr>
                  <a:t>λ, N=6, ϑ=</a:t>
                </a:r>
                <a:r>
                  <a:rPr lang="pl-PL" sz="9600" dirty="0">
                    <a:solidFill>
                      <a:schemeClr val="bg1"/>
                    </a:solidFill>
                  </a:rPr>
                  <a:t>30</a:t>
                </a:r>
                <a:r>
                  <a:rPr lang="en-US" sz="9600" b="0" i="0" dirty="0">
                    <a:solidFill>
                      <a:schemeClr val="bg1"/>
                    </a:solidFill>
                    <a:effectLst/>
                  </a:rPr>
                  <a:t>[°],  f=1GHz</a:t>
                </a:r>
              </a:p>
              <a:p>
                <a:endParaRPr lang="en-US" sz="9600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96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9600" dirty="0">
                    <a:solidFill>
                      <a:schemeClr val="bg1"/>
                    </a:solidFill>
                  </a:rPr>
                  <a:t>=</a:t>
                </a:r>
                <a:r>
                  <a:rPr lang="pl-PL" sz="9600" dirty="0">
                    <a:solidFill>
                      <a:schemeClr val="bg1"/>
                    </a:solidFill>
                  </a:rPr>
                  <a:t>10</a:t>
                </a:r>
                <a:r>
                  <a:rPr lang="en-US" sz="9600" dirty="0">
                    <a:solidFill>
                      <a:schemeClr val="bg1"/>
                    </a:solidFill>
                  </a:rPr>
                  <a:t>[°]</a:t>
                </a:r>
              </a:p>
              <a:p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40CED5C9-A4E3-0311-73F6-4685495574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4552" y="3054927"/>
                <a:ext cx="5083918" cy="1450017"/>
              </a:xfrm>
              <a:blipFill>
                <a:blip r:embed="rId2"/>
                <a:stretch>
                  <a:fillRect l="-1799" t="-3361" b="-924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E689EE3B-0673-3DD1-D0A8-A51EA8D75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8345" y="4733919"/>
            <a:ext cx="2030125" cy="20149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256A7E0C-7055-F721-A69E-A2C8755517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9583" y="450376"/>
            <a:ext cx="5661885" cy="5424986"/>
          </a:xfrm>
          <a:prstGeom prst="rect">
            <a:avLst/>
          </a:prstGeo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1F8C52FB-2484-1ED3-A218-6DE499915A95}"/>
              </a:ext>
            </a:extLst>
          </p:cNvPr>
          <p:cNvSpPr txBox="1"/>
          <p:nvPr/>
        </p:nvSpPr>
        <p:spPr>
          <a:xfrm>
            <a:off x="3538345" y="4361254"/>
            <a:ext cx="203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Bez przesunięcia:</a:t>
            </a:r>
            <a:endParaRPr lang="pl-PL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CCEEFEAE-7559-E500-B707-9C4FBFDFC4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948493"/>
              </p:ext>
            </p:extLst>
          </p:nvPr>
        </p:nvGraphicFramePr>
        <p:xfrm>
          <a:off x="517002" y="3579910"/>
          <a:ext cx="3314700" cy="400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14700">
                  <a:extLst>
                    <a:ext uri="{9D8B030D-6E8A-4147-A177-3AD203B41FA5}">
                      <a16:colId xmlns:a16="http://schemas.microsoft.com/office/drawing/2014/main" val="1498032508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Wartość pobudzenia anteny izotropowej </a:t>
                      </a:r>
                      <a:endParaRPr lang="pl-PL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165355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 dirty="0">
                          <a:effectLst/>
                        </a:rPr>
                        <a:t>-0,190</a:t>
                      </a:r>
                      <a:endParaRPr lang="pl-PL" sz="11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1092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9545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06B261F-632C-43DC-8DC7-7723B3682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E524C7F-EE50-42C5-9434-7C78CE044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8" cy="6861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6FB5382-706B-4778-0F48-FC5A0866C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5022630" cy="243003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 err="1"/>
              <a:t>Pochylenie</a:t>
            </a:r>
            <a:r>
              <a:rPr lang="en-US" dirty="0"/>
              <a:t> </a:t>
            </a:r>
            <a:r>
              <a:rPr lang="pl-PL" dirty="0"/>
              <a:t>głównego </a:t>
            </a:r>
            <a:r>
              <a:rPr lang="en-US" dirty="0" err="1"/>
              <a:t>listka</a:t>
            </a:r>
            <a:r>
              <a:rPr lang="en-US" dirty="0"/>
              <a:t> o 5 </a:t>
            </a:r>
            <a:r>
              <a:rPr lang="en-US" dirty="0" err="1"/>
              <a:t>stopni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Symbol zastępczy zawartości 8">
                <a:extLst>
                  <a:ext uri="{FF2B5EF4-FFF2-40B4-BE49-F238E27FC236}">
                    <a16:creationId xmlns:a16="http://schemas.microsoft.com/office/drawing/2014/main" id="{EDAD899F-A6CE-1A89-2F72-AFC25A3096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4552" y="3054927"/>
                <a:ext cx="5022630" cy="3122036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en-US" sz="1800" dirty="0">
                    <a:solidFill>
                      <a:schemeClr val="bg1"/>
                    </a:solidFill>
                  </a:rPr>
                  <a:t>d=0.</a:t>
                </a:r>
                <a:r>
                  <a:rPr lang="pl-PL" sz="1800" dirty="0">
                    <a:solidFill>
                      <a:schemeClr val="bg1"/>
                    </a:solidFill>
                  </a:rPr>
                  <a:t>7</a:t>
                </a:r>
                <a:r>
                  <a:rPr lang="en-US" sz="1800" dirty="0">
                    <a:solidFill>
                      <a:schemeClr val="bg1"/>
                    </a:solidFill>
                  </a:rPr>
                  <a:t>5</a:t>
                </a:r>
                <a:r>
                  <a:rPr lang="en-US" sz="1800" b="0" i="0" dirty="0">
                    <a:solidFill>
                      <a:schemeClr val="bg1"/>
                    </a:solidFill>
                    <a:effectLst/>
                  </a:rPr>
                  <a:t>λ, N=6, ϑ=</a:t>
                </a:r>
                <a:r>
                  <a:rPr lang="pl-PL" sz="1800" dirty="0">
                    <a:solidFill>
                      <a:schemeClr val="bg1"/>
                    </a:solidFill>
                  </a:rPr>
                  <a:t>2</a:t>
                </a:r>
                <a:r>
                  <a:rPr lang="pl-PL" sz="1800" b="0" i="0" dirty="0">
                    <a:solidFill>
                      <a:schemeClr val="bg1"/>
                    </a:solidFill>
                    <a:effectLst/>
                  </a:rPr>
                  <a:t>5</a:t>
                </a:r>
                <a:r>
                  <a:rPr lang="en-US" sz="1800" b="0" i="0" dirty="0">
                    <a:solidFill>
                      <a:schemeClr val="bg1"/>
                    </a:solidFill>
                    <a:effectLst/>
                  </a:rPr>
                  <a:t>[°],  f=1GHz</a:t>
                </a:r>
              </a:p>
              <a:p>
                <a:endParaRPr lang="en-US" sz="1800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=5[°]</a:t>
                </a:r>
              </a:p>
              <a:p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Symbol zastępczy zawartości 8">
                <a:extLst>
                  <a:ext uri="{FF2B5EF4-FFF2-40B4-BE49-F238E27FC236}">
                    <a16:creationId xmlns:a16="http://schemas.microsoft.com/office/drawing/2014/main" id="{EDAD899F-A6CE-1A89-2F72-AFC25A3096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4552" y="3054927"/>
                <a:ext cx="5022630" cy="3122036"/>
              </a:xfrm>
              <a:blipFill>
                <a:blip r:embed="rId2"/>
                <a:stretch>
                  <a:fillRect l="-97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pole tekstowe 18">
            <a:extLst>
              <a:ext uri="{FF2B5EF4-FFF2-40B4-BE49-F238E27FC236}">
                <a16:creationId xmlns:a16="http://schemas.microsoft.com/office/drawing/2014/main" id="{8445A654-E47B-AE2C-B81B-AC803768E9E0}"/>
              </a:ext>
            </a:extLst>
          </p:cNvPr>
          <p:cNvSpPr txBox="1"/>
          <p:nvPr/>
        </p:nvSpPr>
        <p:spPr>
          <a:xfrm>
            <a:off x="3181320" y="3925928"/>
            <a:ext cx="203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Bez przesunięcia:</a:t>
            </a:r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85613FA0-7812-1827-507D-360CCD934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3717" y="968283"/>
            <a:ext cx="4933394" cy="4490821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8C967796-6417-99E1-0327-31C794E2B4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4628" y="4295364"/>
            <a:ext cx="2993960" cy="2365228"/>
          </a:xfrm>
          <a:prstGeom prst="rect">
            <a:avLst/>
          </a:prstGeom>
        </p:spPr>
      </p:pic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8C04AEE2-79EF-48C8-6B74-B7DCFAA87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105131"/>
              </p:ext>
            </p:extLst>
          </p:nvPr>
        </p:nvGraphicFramePr>
        <p:xfrm>
          <a:off x="526989" y="3475121"/>
          <a:ext cx="3314700" cy="400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14700">
                  <a:extLst>
                    <a:ext uri="{9D8B030D-6E8A-4147-A177-3AD203B41FA5}">
                      <a16:colId xmlns:a16="http://schemas.microsoft.com/office/drawing/2014/main" val="3559031068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Wartość pobudzenia anteny izotropowej </a:t>
                      </a:r>
                      <a:endParaRPr lang="pl-PL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870956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 dirty="0">
                          <a:effectLst/>
                        </a:rPr>
                        <a:t>-0,074</a:t>
                      </a:r>
                      <a:endParaRPr lang="pl-PL" sz="11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14805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7521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06B261F-632C-43DC-8DC7-7723B3682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E524C7F-EE50-42C5-9434-7C78CE044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8" cy="6861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6FB5382-706B-4778-0F48-FC5A0866C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5022630" cy="243003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 err="1"/>
              <a:t>Pochylenie</a:t>
            </a:r>
            <a:r>
              <a:rPr lang="en-US" dirty="0"/>
              <a:t> </a:t>
            </a:r>
            <a:r>
              <a:rPr lang="pl-PL" dirty="0"/>
              <a:t>głównego </a:t>
            </a:r>
            <a:r>
              <a:rPr lang="en-US" dirty="0" err="1"/>
              <a:t>listka</a:t>
            </a:r>
            <a:r>
              <a:rPr lang="en-US" dirty="0"/>
              <a:t> o </a:t>
            </a:r>
            <a:r>
              <a:rPr lang="pl-PL" dirty="0"/>
              <a:t>10</a:t>
            </a:r>
            <a:r>
              <a:rPr lang="en-US" dirty="0"/>
              <a:t> </a:t>
            </a:r>
            <a:r>
              <a:rPr lang="en-US" dirty="0" err="1"/>
              <a:t>stopni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Symbol zastępczy zawartości 8">
                <a:extLst>
                  <a:ext uri="{FF2B5EF4-FFF2-40B4-BE49-F238E27FC236}">
                    <a16:creationId xmlns:a16="http://schemas.microsoft.com/office/drawing/2014/main" id="{EDAD899F-A6CE-1A89-2F72-AFC25A3096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4552" y="3054927"/>
                <a:ext cx="5022630" cy="3122036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en-US" sz="1800" dirty="0">
                    <a:solidFill>
                      <a:schemeClr val="bg1"/>
                    </a:solidFill>
                  </a:rPr>
                  <a:t>d=0.</a:t>
                </a:r>
                <a:r>
                  <a:rPr lang="pl-PL" sz="1800" dirty="0">
                    <a:solidFill>
                      <a:schemeClr val="bg1"/>
                    </a:solidFill>
                  </a:rPr>
                  <a:t>7</a:t>
                </a:r>
                <a:r>
                  <a:rPr lang="en-US" sz="1800" dirty="0">
                    <a:solidFill>
                      <a:schemeClr val="bg1"/>
                    </a:solidFill>
                  </a:rPr>
                  <a:t>5</a:t>
                </a:r>
                <a:r>
                  <a:rPr lang="en-US" sz="1800" b="0" i="0" dirty="0">
                    <a:solidFill>
                      <a:schemeClr val="bg1"/>
                    </a:solidFill>
                    <a:effectLst/>
                  </a:rPr>
                  <a:t>λ, N=6, ϑ=</a:t>
                </a:r>
                <a:r>
                  <a:rPr lang="pl-PL" sz="1800" b="0" i="0" dirty="0">
                    <a:solidFill>
                      <a:schemeClr val="bg1"/>
                    </a:solidFill>
                    <a:effectLst/>
                  </a:rPr>
                  <a:t>45</a:t>
                </a:r>
                <a:r>
                  <a:rPr lang="en-US" sz="1800" b="0" i="0" dirty="0">
                    <a:solidFill>
                      <a:schemeClr val="bg1"/>
                    </a:solidFill>
                    <a:effectLst/>
                  </a:rPr>
                  <a:t>[°],  f=1GHz</a:t>
                </a:r>
              </a:p>
              <a:p>
                <a:endParaRPr lang="en-US" sz="1800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=</a:t>
                </a:r>
                <a:r>
                  <a:rPr lang="pl-PL" sz="1800" dirty="0">
                    <a:solidFill>
                      <a:schemeClr val="bg1"/>
                    </a:solidFill>
                  </a:rPr>
                  <a:t>10</a:t>
                </a:r>
                <a:r>
                  <a:rPr lang="en-US" sz="1800" dirty="0">
                    <a:solidFill>
                      <a:schemeClr val="bg1"/>
                    </a:solidFill>
                  </a:rPr>
                  <a:t>[°]</a:t>
                </a:r>
              </a:p>
              <a:p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Symbol zastępczy zawartości 8">
                <a:extLst>
                  <a:ext uri="{FF2B5EF4-FFF2-40B4-BE49-F238E27FC236}">
                    <a16:creationId xmlns:a16="http://schemas.microsoft.com/office/drawing/2014/main" id="{EDAD899F-A6CE-1A89-2F72-AFC25A3096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4552" y="3054927"/>
                <a:ext cx="5022630" cy="3122036"/>
              </a:xfrm>
              <a:blipFill>
                <a:blip r:embed="rId2"/>
                <a:stretch>
                  <a:fillRect l="-97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pole tekstowe 18">
            <a:extLst>
              <a:ext uri="{FF2B5EF4-FFF2-40B4-BE49-F238E27FC236}">
                <a16:creationId xmlns:a16="http://schemas.microsoft.com/office/drawing/2014/main" id="{8445A654-E47B-AE2C-B81B-AC803768E9E0}"/>
              </a:ext>
            </a:extLst>
          </p:cNvPr>
          <p:cNvSpPr txBox="1"/>
          <p:nvPr/>
        </p:nvSpPr>
        <p:spPr>
          <a:xfrm>
            <a:off x="3181320" y="3925928"/>
            <a:ext cx="203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Bez przesunięcia:</a:t>
            </a:r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8C967796-6417-99E1-0327-31C794E2B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4628" y="4295364"/>
            <a:ext cx="2993960" cy="2365228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743D5623-B0C5-AEBF-04BC-1A84764FD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2619" y="722847"/>
            <a:ext cx="5106117" cy="4872735"/>
          </a:xfrm>
          <a:prstGeom prst="rect">
            <a:avLst/>
          </a:prstGeom>
        </p:spPr>
      </p:pic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166A0438-A36D-12E0-66B6-8C701DB9CE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667456"/>
              </p:ext>
            </p:extLst>
          </p:nvPr>
        </p:nvGraphicFramePr>
        <p:xfrm>
          <a:off x="484552" y="3528641"/>
          <a:ext cx="3314700" cy="400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14700">
                  <a:extLst>
                    <a:ext uri="{9D8B030D-6E8A-4147-A177-3AD203B41FA5}">
                      <a16:colId xmlns:a16="http://schemas.microsoft.com/office/drawing/2014/main" val="3185956322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Wartość pobudzenia anteny izotropowej </a:t>
                      </a:r>
                      <a:endParaRPr lang="pl-PL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282584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 dirty="0">
                          <a:effectLst/>
                        </a:rPr>
                        <a:t>-0,190</a:t>
                      </a:r>
                      <a:endParaRPr lang="pl-PL" sz="11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56732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7963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C6E8828-AF92-A4E2-6439-B9D00D6D0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000" dirty="0"/>
              <a:t>Charakterystyka, a ilość źródeł izotropowych (</a:t>
            </a:r>
            <a:r>
              <a:rPr lang="en-US" sz="4000" dirty="0">
                <a:solidFill>
                  <a:schemeClr val="bg1"/>
                </a:solidFill>
              </a:rPr>
              <a:t>d=0.5</a:t>
            </a:r>
            <a:r>
              <a:rPr lang="en-US" sz="4000" b="0" i="0" dirty="0">
                <a:solidFill>
                  <a:schemeClr val="bg1"/>
                </a:solidFill>
                <a:effectLst/>
              </a:rPr>
              <a:t>λ, N=</a:t>
            </a:r>
            <a:r>
              <a:rPr lang="pl-PL" sz="4000" b="0" i="0" dirty="0">
                <a:solidFill>
                  <a:schemeClr val="bg1"/>
                </a:solidFill>
                <a:effectLst/>
              </a:rPr>
              <a:t>x</a:t>
            </a:r>
            <a:r>
              <a:rPr lang="en-US" sz="4000" b="0" i="0" dirty="0">
                <a:solidFill>
                  <a:schemeClr val="bg1"/>
                </a:solidFill>
                <a:effectLst/>
              </a:rPr>
              <a:t>, ϑ=</a:t>
            </a:r>
            <a:r>
              <a:rPr lang="pl-PL" sz="4000" dirty="0"/>
              <a:t>0</a:t>
            </a:r>
            <a:r>
              <a:rPr lang="en-US" sz="4000" b="0" i="0" dirty="0">
                <a:solidFill>
                  <a:schemeClr val="bg1"/>
                </a:solidFill>
                <a:effectLst/>
              </a:rPr>
              <a:t>[°],  f=1GHz</a:t>
            </a:r>
            <a:r>
              <a:rPr lang="pl-PL" sz="4000" b="0" i="0" dirty="0">
                <a:solidFill>
                  <a:schemeClr val="bg1"/>
                </a:solidFill>
                <a:effectLst/>
              </a:rPr>
              <a:t>)</a:t>
            </a:r>
            <a:endParaRPr lang="pl-PL" sz="4000" dirty="0"/>
          </a:p>
        </p:txBody>
      </p: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1FC1D43A-9386-2A90-CF4E-E7F8F4D87B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92124" y="2510295"/>
            <a:ext cx="3815324" cy="3600450"/>
          </a:xfr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796E076C-40A7-6E58-65CA-2CDBF8845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552" y="2576513"/>
            <a:ext cx="3570454" cy="3534232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9B2F228A-7693-D9C7-FE3F-15B9AFD855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9165" y="2576513"/>
            <a:ext cx="3932959" cy="3600450"/>
          </a:xfrm>
          <a:prstGeom prst="rect">
            <a:avLst/>
          </a:prstGeom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975DC0B7-817E-6DE4-C226-21B675DAB6F7}"/>
              </a:ext>
            </a:extLst>
          </p:cNvPr>
          <p:cNvSpPr txBox="1"/>
          <p:nvPr/>
        </p:nvSpPr>
        <p:spPr>
          <a:xfrm>
            <a:off x="1842448" y="6383736"/>
            <a:ext cx="1815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N=2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6696F40D-796E-1771-CDFB-8255FCF5C479}"/>
              </a:ext>
            </a:extLst>
          </p:cNvPr>
          <p:cNvSpPr txBox="1"/>
          <p:nvPr/>
        </p:nvSpPr>
        <p:spPr>
          <a:xfrm>
            <a:off x="5543266" y="6383736"/>
            <a:ext cx="1815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N=4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16E98379-1C4E-CB5A-EA38-E88C692DA83A}"/>
              </a:ext>
            </a:extLst>
          </p:cNvPr>
          <p:cNvSpPr txBox="1"/>
          <p:nvPr/>
        </p:nvSpPr>
        <p:spPr>
          <a:xfrm>
            <a:off x="9538648" y="6383736"/>
            <a:ext cx="1815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N=8</a:t>
            </a:r>
          </a:p>
        </p:txBody>
      </p:sp>
    </p:spTree>
    <p:extLst>
      <p:ext uri="{BB962C8B-B14F-4D97-AF65-F5344CB8AC3E}">
        <p14:creationId xmlns:p14="http://schemas.microsoft.com/office/powerpoint/2010/main" val="2768410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B60FAC5-C5E3-190D-F210-B4D3CF505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Podsumowanie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D061E38-CDF2-E73A-FCFD-5F6054CFE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/>
              <a:t>Pochylenie głównego listka anteny zależy od przesunięcia fazowego i odległości pomiędzy elementami (źródłami izotropowymi)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/>
              <a:t>Kluczowa jest odległość pomiędzy elementami: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dirty="0"/>
              <a:t>d&lt;lambda – listek główny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dirty="0"/>
              <a:t>d&gt;=lambda – wtórne </a:t>
            </a:r>
            <a:r>
              <a:rPr lang="pl-PL" dirty="0" err="1"/>
              <a:t>maxima</a:t>
            </a:r>
            <a:r>
              <a:rPr lang="pl-PL" dirty="0"/>
              <a:t> dyfrakcyjne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/>
              <a:t>Im większa odległość pomiędzy elementami (zakładając zakres  0&lt;d&lt;lambda) tym większa potrzebna wartość przesunięcia fazowego do pochylenia listka głównego anteny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/>
              <a:t>Wyznaczenie charakterystyki promieniowania układu anten pozwala nam na dopasowanie się do konkretnego zastosowania anteny i zwiększenia jakości usług</a:t>
            </a:r>
          </a:p>
        </p:txBody>
      </p:sp>
    </p:spTree>
    <p:extLst>
      <p:ext uri="{BB962C8B-B14F-4D97-AF65-F5344CB8AC3E}">
        <p14:creationId xmlns:p14="http://schemas.microsoft.com/office/powerpoint/2010/main" val="1986520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00DA30E-AFCE-DEAC-A2F2-388CEB4AD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Bibliografia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BC84E01-666B-171E-E1F6-723A605FC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Literatura: D. Bem – Anteny i rozchodzenie się fal radiowych – rozdział 2.4.1 i 2.4.2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06061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11AE932-04CB-650E-63B6-122597385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6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</a:t>
            </a:r>
            <a:r>
              <a:rPr lang="pl-PL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odel i metoda obliczeniowa</a:t>
            </a:r>
            <a:endParaRPr lang="pl-PL" sz="6000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11456BFC-17C6-E245-A488-DBE3460617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752" y="2479059"/>
            <a:ext cx="7507158" cy="3397485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F272992A-151C-55DF-14C0-AE02180D8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2077" y="2582170"/>
            <a:ext cx="3095625" cy="419100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2AD65E5A-B12F-E5B7-2325-E37020BD11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2077" y="3244290"/>
            <a:ext cx="1581150" cy="723900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524D4644-E2EA-3693-4CEB-D6871C2AFC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4730" y="5876544"/>
            <a:ext cx="3038475" cy="828675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A87E7E4F-A99F-5E02-4DE2-37EDA0A8B003}"/>
              </a:ext>
            </a:extLst>
          </p:cNvPr>
          <p:cNvSpPr txBox="1"/>
          <p:nvPr/>
        </p:nvSpPr>
        <p:spPr>
          <a:xfrm>
            <a:off x="0" y="6671218"/>
            <a:ext cx="4943856" cy="1867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l-PL" sz="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Literatura: D. Bem – Anteny i rozchodzenie się fal radiowych – rozdział 2.4.1 i 2.4.2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pole tekstowe 5">
                <a:extLst>
                  <a:ext uri="{FF2B5EF4-FFF2-40B4-BE49-F238E27FC236}">
                    <a16:creationId xmlns:a16="http://schemas.microsoft.com/office/drawing/2014/main" id="{D6C70355-5EA1-797F-792E-4A6931AC2316}"/>
                  </a:ext>
                </a:extLst>
              </p:cNvPr>
              <p:cNvSpPr txBox="1"/>
              <p:nvPr/>
            </p:nvSpPr>
            <p:spPr>
              <a:xfrm>
                <a:off x="8196364" y="4409449"/>
                <a:ext cx="3995636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l-PL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l-PL" dirty="0">
                    <a:solidFill>
                      <a:schemeClr val="tx1"/>
                    </a:solidFill>
                  </a:rPr>
                  <a:t>- kąt padania </a:t>
                </a:r>
              </a:p>
              <a:p>
                <a:r>
                  <a:rPr lang="el-GR" dirty="0">
                    <a:solidFill>
                      <a:schemeClr val="tx1"/>
                    </a:solidFill>
                  </a:rPr>
                  <a:t>ϑ</a:t>
                </a:r>
                <a:r>
                  <a:rPr lang="pl-PL" dirty="0"/>
                  <a:t> – przesunięcie fazowe</a:t>
                </a:r>
              </a:p>
              <a:p>
                <a:r>
                  <a:rPr lang="pl-PL" dirty="0">
                    <a:solidFill>
                      <a:schemeClr val="tx1"/>
                    </a:solidFill>
                  </a:rPr>
                  <a:t>N – liczba źródeł izotropowych</a:t>
                </a:r>
              </a:p>
              <a:p>
                <a:r>
                  <a:rPr lang="pl-PL" dirty="0">
                    <a:solidFill>
                      <a:schemeClr val="tx1"/>
                    </a:solidFill>
                  </a:rPr>
                  <a:t>d – </a:t>
                </a:r>
                <a:r>
                  <a:rPr lang="pl-PL" dirty="0"/>
                  <a:t>odległość pomiędzy elementami</a:t>
                </a:r>
              </a:p>
              <a:p>
                <a:r>
                  <a:rPr lang="en-US" sz="1800" b="0" i="0" dirty="0">
                    <a:effectLst/>
                  </a:rPr>
                  <a:t>λ</a:t>
                </a:r>
                <a:r>
                  <a:rPr lang="pl-PL" b="0" i="0" dirty="0">
                    <a:effectLst/>
                  </a:rPr>
                  <a:t>– długość fali</a:t>
                </a:r>
                <a:endParaRPr lang="pl-PL" dirty="0"/>
              </a:p>
              <a:p>
                <a:endParaRPr lang="pl-PL" dirty="0">
                  <a:solidFill>
                    <a:schemeClr val="tx1"/>
                  </a:solidFill>
                </a:endParaRPr>
              </a:p>
              <a:p>
                <a:endParaRPr lang="pl-PL" dirty="0">
                  <a:solidFill>
                    <a:schemeClr val="tx1"/>
                  </a:solidFill>
                </a:endParaRPr>
              </a:p>
              <a:p>
                <a:endParaRPr lang="pl-P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pole tekstowe 5">
                <a:extLst>
                  <a:ext uri="{FF2B5EF4-FFF2-40B4-BE49-F238E27FC236}">
                    <a16:creationId xmlns:a16="http://schemas.microsoft.com/office/drawing/2014/main" id="{D6C70355-5EA1-797F-792E-4A6931AC2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6364" y="4409449"/>
                <a:ext cx="3995636" cy="2308324"/>
              </a:xfrm>
              <a:prstGeom prst="rect">
                <a:avLst/>
              </a:prstGeom>
              <a:blipFill>
                <a:blip r:embed="rId6"/>
                <a:stretch>
                  <a:fillRect l="-1374" t="-1055" r="-61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1281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06B261F-632C-43DC-8DC7-7723B3682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E524C7F-EE50-42C5-9434-7C78CE044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8" cy="6861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B6DA81E-003A-724E-13DE-37DF93A1F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5022630" cy="243003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sz="5000" dirty="0"/>
              <a:t>Dla</a:t>
            </a:r>
            <a:r>
              <a:rPr lang="en-US" sz="5000" dirty="0"/>
              <a:t> d</a:t>
            </a:r>
            <a:r>
              <a:rPr lang="pl-PL" sz="5000" dirty="0"/>
              <a:t>&lt;</a:t>
            </a:r>
            <a:r>
              <a:rPr lang="en-US" sz="5000" b="0" i="0" dirty="0">
                <a:effectLst/>
              </a:rPr>
              <a:t>λ</a:t>
            </a:r>
            <a:r>
              <a:rPr lang="pl-PL" sz="5000" b="0" i="0" dirty="0">
                <a:effectLst/>
              </a:rPr>
              <a:t>:</a:t>
            </a:r>
            <a:r>
              <a:rPr lang="en-US" sz="5000" b="0" i="0" dirty="0">
                <a:effectLst/>
              </a:rPr>
              <a:t> </a:t>
            </a:r>
            <a:r>
              <a:rPr lang="en-US" sz="5000" b="0" i="0" dirty="0" err="1">
                <a:effectLst/>
              </a:rPr>
              <a:t>występuje</a:t>
            </a:r>
            <a:r>
              <a:rPr lang="en-US" sz="5000" b="0" i="0" dirty="0">
                <a:effectLst/>
              </a:rPr>
              <a:t> </a:t>
            </a:r>
            <a:r>
              <a:rPr lang="en-US" sz="5000" b="0" i="0" dirty="0" err="1">
                <a:effectLst/>
              </a:rPr>
              <a:t>jed</a:t>
            </a:r>
            <a:r>
              <a:rPr lang="pl-PL" sz="5000" b="0" i="0" dirty="0">
                <a:effectLst/>
              </a:rPr>
              <a:t>en </a:t>
            </a:r>
            <a:r>
              <a:rPr lang="en-US" sz="5000" b="0" i="0" dirty="0" err="1">
                <a:effectLst/>
              </a:rPr>
              <a:t>listek</a:t>
            </a:r>
            <a:r>
              <a:rPr lang="en-US" sz="5000" b="0" i="0" dirty="0">
                <a:effectLst/>
              </a:rPr>
              <a:t> </a:t>
            </a:r>
            <a:r>
              <a:rPr lang="en-US" sz="5000" b="0" i="0" dirty="0" err="1">
                <a:effectLst/>
              </a:rPr>
              <a:t>główny</a:t>
            </a:r>
            <a:endParaRPr lang="en-US" sz="5000" dirty="0"/>
          </a:p>
        </p:txBody>
      </p:sp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A36B216F-C57B-0700-C7E7-EC34BA060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3054927"/>
            <a:ext cx="5022630" cy="312203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d=0</a:t>
            </a:r>
            <a:r>
              <a:rPr lang="pl-PL" sz="1800" dirty="0">
                <a:solidFill>
                  <a:schemeClr val="bg1"/>
                </a:solidFill>
              </a:rPr>
              <a:t>.</a:t>
            </a:r>
            <a:r>
              <a:rPr lang="en-US" sz="1800" dirty="0">
                <a:solidFill>
                  <a:schemeClr val="bg1"/>
                </a:solidFill>
              </a:rPr>
              <a:t>5</a:t>
            </a:r>
            <a:r>
              <a:rPr lang="en-US" sz="1800" b="0" i="0" dirty="0">
                <a:solidFill>
                  <a:schemeClr val="bg1"/>
                </a:solidFill>
                <a:effectLst/>
              </a:rPr>
              <a:t>λ</a:t>
            </a:r>
            <a:r>
              <a:rPr lang="pl-PL" sz="1800" b="0" i="0" dirty="0">
                <a:solidFill>
                  <a:schemeClr val="bg1"/>
                </a:solidFill>
                <a:effectLst/>
              </a:rPr>
              <a:t>, N=6, </a:t>
            </a:r>
            <a:r>
              <a:rPr lang="el-GR" sz="1800" b="0" i="0" dirty="0">
                <a:solidFill>
                  <a:schemeClr val="bg1"/>
                </a:solidFill>
                <a:effectLst/>
              </a:rPr>
              <a:t>ϑ</a:t>
            </a:r>
            <a:r>
              <a:rPr lang="pl-PL" sz="1800" b="0" i="0" dirty="0">
                <a:solidFill>
                  <a:schemeClr val="bg1"/>
                </a:solidFill>
                <a:effectLst/>
              </a:rPr>
              <a:t>=0[°],  f=1GHz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F0C2C878-CA13-3004-8C47-9DF2D1912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550" y="1459686"/>
            <a:ext cx="5126898" cy="3832356"/>
          </a:xfrm>
          <a:prstGeom prst="rect">
            <a:avLst/>
          </a:prstGeom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DF9CB02A-AE93-4438-6AD0-762463C1D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l-PL" altLang="pl-PL" sz="14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MathJax_Math-italic"/>
              </a:rPr>
            </a:br>
            <a:r>
              <a:rPr kumimoji="0" lang="pl-PL" altLang="pl-PL" sz="14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MathJax_Math-italic"/>
              </a:rPr>
              <a:t>f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Neue Helvetica W01"/>
              </a:rPr>
              <a:t>�</a:t>
            </a:r>
            <a:br>
              <a:rPr kumimoji="0" lang="pl-PL" altLang="pl-PL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pl-PL" altLang="pl-P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419D19F8-2B70-F807-E6B8-C512EE566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l-PL" altLang="pl-PL" sz="14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MathJax_Math-italic"/>
              </a:rPr>
            </a:br>
            <a:r>
              <a:rPr kumimoji="0" lang="pl-PL" altLang="pl-PL" sz="14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MathJax_Math-italic"/>
              </a:rPr>
              <a:t>f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Neue Helvetica W01"/>
              </a:rPr>
              <a:t>�</a:t>
            </a:r>
            <a:br>
              <a:rPr kumimoji="0" lang="pl-PL" altLang="pl-PL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pl-PL" altLang="pl-P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6A8A229B-17D6-9D23-41B9-7628F2ADC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708" y="5646160"/>
            <a:ext cx="4038600" cy="790575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D8016F5F-188B-30C3-0228-EFB5789A3A09}"/>
              </a:ext>
            </a:extLst>
          </p:cNvPr>
          <p:cNvSpPr txBox="1"/>
          <p:nvPr/>
        </p:nvSpPr>
        <p:spPr>
          <a:xfrm>
            <a:off x="1325880" y="4901729"/>
            <a:ext cx="2810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Poziom listków bocznych określa zależność:</a:t>
            </a:r>
          </a:p>
        </p:txBody>
      </p:sp>
    </p:spTree>
    <p:extLst>
      <p:ext uri="{BB962C8B-B14F-4D97-AF65-F5344CB8AC3E}">
        <p14:creationId xmlns:p14="http://schemas.microsoft.com/office/powerpoint/2010/main" val="4204725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F06B261F-632C-43DC-8DC7-7723B3682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E524C7F-EE50-42C5-9434-7C78CE044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8" cy="6861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B6DA81E-003A-724E-13DE-37DF93A1F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5022630" cy="243003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sz="5000" dirty="0"/>
              <a:t>Dla</a:t>
            </a:r>
            <a:r>
              <a:rPr lang="en-US" sz="5000" dirty="0"/>
              <a:t> d</a:t>
            </a:r>
            <a:r>
              <a:rPr lang="pl-PL" sz="5000" dirty="0"/>
              <a:t>&lt;</a:t>
            </a:r>
            <a:r>
              <a:rPr lang="en-US" sz="5000" b="0" i="0" dirty="0">
                <a:effectLst/>
              </a:rPr>
              <a:t>λ</a:t>
            </a:r>
            <a:r>
              <a:rPr lang="pl-PL" sz="5000" b="0" i="0">
                <a:effectLst/>
              </a:rPr>
              <a:t>:</a:t>
            </a:r>
            <a:r>
              <a:rPr lang="en-US" sz="5000" b="0" i="0">
                <a:effectLst/>
              </a:rPr>
              <a:t> występuje jed</a:t>
            </a:r>
            <a:r>
              <a:rPr lang="pl-PL" sz="5000" b="0" i="0">
                <a:effectLst/>
              </a:rPr>
              <a:t>en </a:t>
            </a:r>
            <a:r>
              <a:rPr lang="en-US" sz="5000" b="0" i="0">
                <a:effectLst/>
              </a:rPr>
              <a:t>listek główny</a:t>
            </a:r>
            <a:endParaRPr lang="en-US" sz="5000" dirty="0"/>
          </a:p>
        </p:txBody>
      </p:sp>
      <p:sp>
        <p:nvSpPr>
          <p:cNvPr id="10" name="Symbol zastępczy zawartości 9">
            <a:extLst>
              <a:ext uri="{FF2B5EF4-FFF2-40B4-BE49-F238E27FC236}">
                <a16:creationId xmlns:a16="http://schemas.microsoft.com/office/drawing/2014/main" id="{F37A0586-8872-4288-896C-95F18D17B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3054927"/>
            <a:ext cx="5022630" cy="312203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>
                <a:solidFill>
                  <a:schemeClr val="bg1"/>
                </a:solidFill>
              </a:rPr>
              <a:t>d=0</a:t>
            </a:r>
            <a:r>
              <a:rPr lang="pl-PL" sz="1800" dirty="0">
                <a:solidFill>
                  <a:schemeClr val="bg1"/>
                </a:solidFill>
              </a:rPr>
              <a:t>.</a:t>
            </a:r>
            <a:r>
              <a:rPr lang="en-US" sz="1800" dirty="0">
                <a:solidFill>
                  <a:schemeClr val="bg1"/>
                </a:solidFill>
              </a:rPr>
              <a:t>75</a:t>
            </a:r>
            <a:r>
              <a:rPr lang="en-US" sz="1800" b="0" i="0" dirty="0">
                <a:solidFill>
                  <a:schemeClr val="bg1"/>
                </a:solidFill>
                <a:effectLst/>
              </a:rPr>
              <a:t>λ</a:t>
            </a:r>
            <a:r>
              <a:rPr lang="pl-PL" sz="1800" b="0" i="0" dirty="0">
                <a:solidFill>
                  <a:schemeClr val="bg1"/>
                </a:solidFill>
                <a:effectLst/>
              </a:rPr>
              <a:t>, N=6, </a:t>
            </a:r>
            <a:r>
              <a:rPr lang="el-GR" sz="1800" b="0" i="0" dirty="0">
                <a:solidFill>
                  <a:schemeClr val="bg1"/>
                </a:solidFill>
                <a:effectLst/>
              </a:rPr>
              <a:t>ϑ</a:t>
            </a:r>
            <a:r>
              <a:rPr lang="pl-PL" sz="1800" b="0" i="0" dirty="0">
                <a:solidFill>
                  <a:schemeClr val="bg1"/>
                </a:solidFill>
                <a:effectLst/>
              </a:rPr>
              <a:t>=0[°],  f=1GHz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16" name="Obraz 15">
            <a:extLst>
              <a:ext uri="{FF2B5EF4-FFF2-40B4-BE49-F238E27FC236}">
                <a16:creationId xmlns:a16="http://schemas.microsoft.com/office/drawing/2014/main" id="{5FA00578-3C0D-191E-0779-99CD12FB5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550" y="1350740"/>
            <a:ext cx="5126898" cy="405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740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F06B261F-632C-43DC-8DC7-7723B3682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E524C7F-EE50-42C5-9434-7C78CE044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8" cy="6861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B6DA81E-003A-724E-13DE-37DF93A1F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5022630" cy="243003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/>
              <a:t>Jeśli d&gt;=</a:t>
            </a:r>
            <a:r>
              <a:rPr lang="en-US" sz="4200" b="0" i="0">
                <a:effectLst/>
              </a:rPr>
              <a:t>λ to</a:t>
            </a:r>
            <a:r>
              <a:rPr lang="en-US" sz="4200"/>
              <a:t> zaczynają </a:t>
            </a:r>
            <a:r>
              <a:rPr lang="en-US" sz="4200" b="0" i="0">
                <a:effectLst/>
              </a:rPr>
              <a:t> występować wtórne maxima dyfrakcyjne</a:t>
            </a:r>
            <a:endParaRPr lang="en-US" sz="4200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4179A02-7A95-E6E1-0039-96644588D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3054927"/>
            <a:ext cx="5022630" cy="312203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>
                <a:solidFill>
                  <a:schemeClr val="bg1"/>
                </a:solidFill>
              </a:rPr>
              <a:t>d=</a:t>
            </a:r>
            <a:r>
              <a:rPr lang="pl-PL" sz="1800" dirty="0">
                <a:solidFill>
                  <a:schemeClr val="bg1"/>
                </a:solidFill>
              </a:rPr>
              <a:t>1</a:t>
            </a:r>
            <a:r>
              <a:rPr lang="en-US" sz="1800" b="0" i="0" dirty="0">
                <a:solidFill>
                  <a:schemeClr val="bg1"/>
                </a:solidFill>
                <a:effectLst/>
              </a:rPr>
              <a:t>λ</a:t>
            </a:r>
            <a:r>
              <a:rPr lang="pl-PL" sz="1800" dirty="0">
                <a:solidFill>
                  <a:schemeClr val="bg1"/>
                </a:solidFill>
              </a:rPr>
              <a:t>,</a:t>
            </a:r>
            <a:r>
              <a:rPr lang="pl-PL" sz="1800" b="0" i="0" dirty="0">
                <a:solidFill>
                  <a:schemeClr val="bg1"/>
                </a:solidFill>
                <a:effectLst/>
              </a:rPr>
              <a:t> N=6, </a:t>
            </a:r>
            <a:r>
              <a:rPr lang="el-GR" sz="1800" b="0" i="0" dirty="0">
                <a:solidFill>
                  <a:schemeClr val="bg1"/>
                </a:solidFill>
                <a:effectLst/>
              </a:rPr>
              <a:t>ϑ</a:t>
            </a:r>
            <a:r>
              <a:rPr lang="pl-PL" sz="1800" b="0" i="0" dirty="0">
                <a:solidFill>
                  <a:schemeClr val="bg1"/>
                </a:solidFill>
                <a:effectLst/>
              </a:rPr>
              <a:t>=0[°],  f=1GHz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D2AC3C03-BFED-9FDD-02F7-CCD17ED7E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550" y="1087986"/>
            <a:ext cx="5126898" cy="457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755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F06B261F-632C-43DC-8DC7-7723B3682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E524C7F-EE50-42C5-9434-7C78CE044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8" cy="6861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B6DA81E-003A-724E-13DE-37DF93A1F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5022630" cy="243003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dirty="0" err="1"/>
              <a:t>Jeśli</a:t>
            </a:r>
            <a:r>
              <a:rPr lang="en-US" sz="4200" dirty="0"/>
              <a:t> d&gt;=</a:t>
            </a:r>
            <a:r>
              <a:rPr lang="en-US" sz="4200" b="0" i="0" dirty="0">
                <a:effectLst/>
              </a:rPr>
              <a:t>λ to</a:t>
            </a:r>
            <a:r>
              <a:rPr lang="en-US" sz="4200" dirty="0"/>
              <a:t> </a:t>
            </a:r>
            <a:r>
              <a:rPr lang="en-US" sz="4200" dirty="0" err="1"/>
              <a:t>zaczynają</a:t>
            </a:r>
            <a:r>
              <a:rPr lang="en-US" sz="4200" dirty="0"/>
              <a:t> </a:t>
            </a:r>
            <a:r>
              <a:rPr lang="en-US" sz="4200" b="0" i="0" dirty="0">
                <a:effectLst/>
              </a:rPr>
              <a:t> </a:t>
            </a:r>
            <a:r>
              <a:rPr lang="en-US" sz="4200" b="0" i="0" dirty="0" err="1">
                <a:effectLst/>
              </a:rPr>
              <a:t>występować</a:t>
            </a:r>
            <a:r>
              <a:rPr lang="en-US" sz="4200" b="0" i="0" dirty="0">
                <a:effectLst/>
              </a:rPr>
              <a:t> </a:t>
            </a:r>
            <a:r>
              <a:rPr lang="en-US" sz="4200" b="0" i="0" dirty="0" err="1">
                <a:effectLst/>
              </a:rPr>
              <a:t>wtórne</a:t>
            </a:r>
            <a:r>
              <a:rPr lang="en-US" sz="4200" b="0" i="0" dirty="0">
                <a:effectLst/>
              </a:rPr>
              <a:t> maxima </a:t>
            </a:r>
            <a:r>
              <a:rPr lang="en-US" sz="4200" b="0" i="0" dirty="0" err="1">
                <a:effectLst/>
              </a:rPr>
              <a:t>dyfrakcyjne</a:t>
            </a:r>
            <a:endParaRPr lang="en-US" sz="4200" dirty="0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4179A02-7A95-E6E1-0039-96644588D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3054927"/>
            <a:ext cx="5022630" cy="312203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>
                <a:solidFill>
                  <a:schemeClr val="bg1"/>
                </a:solidFill>
              </a:rPr>
              <a:t>d=</a:t>
            </a:r>
            <a:r>
              <a:rPr lang="pl-PL" sz="1800" dirty="0">
                <a:solidFill>
                  <a:schemeClr val="bg1"/>
                </a:solidFill>
              </a:rPr>
              <a:t>1.25</a:t>
            </a:r>
            <a:r>
              <a:rPr lang="en-US" sz="1800" b="0" i="0" dirty="0">
                <a:solidFill>
                  <a:schemeClr val="bg1"/>
                </a:solidFill>
                <a:effectLst/>
              </a:rPr>
              <a:t>λ</a:t>
            </a:r>
            <a:r>
              <a:rPr lang="pl-PL" sz="1800" dirty="0">
                <a:solidFill>
                  <a:schemeClr val="bg1"/>
                </a:solidFill>
              </a:rPr>
              <a:t>,</a:t>
            </a:r>
            <a:r>
              <a:rPr lang="pl-PL" sz="1800" b="0" i="0" dirty="0">
                <a:solidFill>
                  <a:schemeClr val="bg1"/>
                </a:solidFill>
                <a:effectLst/>
              </a:rPr>
              <a:t> N=6, </a:t>
            </a:r>
            <a:r>
              <a:rPr lang="el-GR" sz="1800" b="0" i="0" dirty="0">
                <a:solidFill>
                  <a:schemeClr val="bg1"/>
                </a:solidFill>
                <a:effectLst/>
              </a:rPr>
              <a:t>ϑ</a:t>
            </a:r>
            <a:r>
              <a:rPr lang="pl-PL" sz="1800" b="0" i="0" dirty="0">
                <a:solidFill>
                  <a:schemeClr val="bg1"/>
                </a:solidFill>
                <a:effectLst/>
              </a:rPr>
              <a:t>=0[°],  f=1GHz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7BF6BAFF-5025-3104-8B47-FE9DCB06B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550" y="1075169"/>
            <a:ext cx="5126898" cy="460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696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67A3583-26A6-B6B9-7B0F-C65AD9967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Pochylenie głównego listka pionowej charakterystyki anteny</a:t>
            </a:r>
            <a:endParaRPr lang="pl-PL" sz="4000" dirty="0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089166E6-52EA-64D1-16F3-1A5A11D68F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984" y="2556752"/>
            <a:ext cx="3095625" cy="419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pole tekstowe 5">
                <a:extLst>
                  <a:ext uri="{FF2B5EF4-FFF2-40B4-BE49-F238E27FC236}">
                    <a16:creationId xmlns:a16="http://schemas.microsoft.com/office/drawing/2014/main" id="{08D91D78-3F5C-7B4B-AEFB-615F225B7C5E}"/>
                  </a:ext>
                </a:extLst>
              </p:cNvPr>
              <p:cNvSpPr txBox="1"/>
              <p:nvPr/>
            </p:nvSpPr>
            <p:spPr>
              <a:xfrm>
                <a:off x="-1035751" y="3230559"/>
                <a:ext cx="6097136" cy="22988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49580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80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𝜃</m:t>
                      </m:r>
                      <m:r>
                        <a:rPr lang="pl-PL" sz="180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 ?</m:t>
                      </m:r>
                    </m:oMath>
                  </m:oMathPara>
                </a14:m>
                <a:endParaRPr lang="pl-PL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indent="449580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𝑐𝑜𝑠</m:t>
                      </m:r>
                      <m:r>
                        <a:rPr lang="pl-PL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𝜃</m:t>
                      </m:r>
                      <m:r>
                        <a:rPr lang="pl-PL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pl-PL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pl-PL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pl-PL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𝑢</m:t>
                              </m:r>
                              <m:r>
                                <a:rPr lang="pl-PL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l-PL" sz="18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pl-PL" sz="18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𝜗</m:t>
                                  </m:r>
                                </m:num>
                                <m:den>
                                  <m:r>
                                    <a:rPr lang="pl-PL" sz="18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𝜆</m:t>
                          </m:r>
                        </m:num>
                        <m:den>
                          <m:r>
                            <a:rPr lang="pl-PL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𝜋</m:t>
                          </m:r>
                          <m:r>
                            <a:rPr lang="pl-PL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∗</m:t>
                          </m:r>
                          <m:r>
                            <a:rPr lang="pl-PL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𝑑</m:t>
                          </m:r>
                        </m:den>
                      </m:f>
                      <m:r>
                        <a:rPr lang="pl-PL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</m:oMath>
                  </m:oMathPara>
                </a14:m>
                <a:endParaRPr lang="pl-PL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indent="449580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𝜃</m:t>
                      </m:r>
                      <m:r>
                        <a:rPr lang="pl-PL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l-PL" sz="1800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arccos</m:t>
                      </m:r>
                      <m:r>
                        <a:rPr lang="pl-PL" sz="1800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⁡</m:t>
                      </m:r>
                      <m:f>
                        <m:fPr>
                          <m:ctrlPr>
                            <a:rPr lang="pl-PL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pl-PL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pl-PL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𝑢</m:t>
                              </m:r>
                              <m:r>
                                <a:rPr lang="pl-PL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l-PL" sz="18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pl-PL" sz="18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𝜗</m:t>
                                  </m:r>
                                </m:num>
                                <m:den>
                                  <m:r>
                                    <a:rPr lang="pl-PL" sz="18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𝜆</m:t>
                          </m:r>
                        </m:num>
                        <m:den>
                          <m:r>
                            <a:rPr lang="pl-PL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𝜋</m:t>
                          </m:r>
                          <m:r>
                            <a:rPr lang="pl-PL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∗</m:t>
                          </m:r>
                          <m:r>
                            <a:rPr lang="pl-PL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pl-PL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pole tekstowe 5">
                <a:extLst>
                  <a:ext uri="{FF2B5EF4-FFF2-40B4-BE49-F238E27FC236}">
                    <a16:creationId xmlns:a16="http://schemas.microsoft.com/office/drawing/2014/main" id="{08D91D78-3F5C-7B4B-AEFB-615F225B7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35751" y="3230559"/>
                <a:ext cx="6097136" cy="22988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pole tekstowe 6">
            <a:extLst>
              <a:ext uri="{FF2B5EF4-FFF2-40B4-BE49-F238E27FC236}">
                <a16:creationId xmlns:a16="http://schemas.microsoft.com/office/drawing/2014/main" id="{EADBC464-804D-2AA0-0610-8159E2418308}"/>
              </a:ext>
            </a:extLst>
          </p:cNvPr>
          <p:cNvSpPr txBox="1"/>
          <p:nvPr/>
        </p:nvSpPr>
        <p:spPr>
          <a:xfrm>
            <a:off x="6096000" y="2556752"/>
            <a:ext cx="51836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Jeśli elementy układu są pobudzane z jednostajną progresją fazy (</a:t>
            </a:r>
            <a:r>
              <a:rPr lang="el-G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ϑ</a:t>
            </a:r>
            <a:r>
              <a:rPr lang="pl-PL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=/=0), to kierunek maksymalnego promieniowania ulega odchyleniu od normalnej do osi układu.</a:t>
            </a:r>
          </a:p>
          <a:p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ole tekstowe 2">
                <a:extLst>
                  <a:ext uri="{FF2B5EF4-FFF2-40B4-BE49-F238E27FC236}">
                    <a16:creationId xmlns:a16="http://schemas.microsoft.com/office/drawing/2014/main" id="{E29BD51B-ACBE-A4E4-8A68-78D4C8F6869C}"/>
                  </a:ext>
                </a:extLst>
              </p:cNvPr>
              <p:cNvSpPr txBox="1"/>
              <p:nvPr/>
            </p:nvSpPr>
            <p:spPr>
              <a:xfrm>
                <a:off x="6096000" y="4184551"/>
                <a:ext cx="3995636" cy="20313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l-PL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l-PL" dirty="0">
                    <a:solidFill>
                      <a:schemeClr val="tx1"/>
                    </a:solidFill>
                  </a:rPr>
                  <a:t>- kąt padania </a:t>
                </a:r>
              </a:p>
              <a:p>
                <a:r>
                  <a:rPr lang="el-GR" dirty="0">
                    <a:solidFill>
                      <a:schemeClr val="tx1"/>
                    </a:solidFill>
                  </a:rPr>
                  <a:t>ϑ</a:t>
                </a:r>
                <a:r>
                  <a:rPr lang="pl-PL" dirty="0"/>
                  <a:t> – przesunięcie fazowe</a:t>
                </a:r>
              </a:p>
              <a:p>
                <a:r>
                  <a:rPr lang="pl-PL" dirty="0">
                    <a:solidFill>
                      <a:schemeClr val="tx1"/>
                    </a:solidFill>
                  </a:rPr>
                  <a:t>d – </a:t>
                </a:r>
                <a:r>
                  <a:rPr lang="pl-PL" dirty="0"/>
                  <a:t>odległość pomiędzy elementami</a:t>
                </a:r>
              </a:p>
              <a:p>
                <a:r>
                  <a:rPr lang="en-US" sz="1800" b="0" i="0" dirty="0">
                    <a:effectLst/>
                  </a:rPr>
                  <a:t>λ</a:t>
                </a:r>
                <a:r>
                  <a:rPr lang="pl-PL" b="0" i="0" dirty="0">
                    <a:effectLst/>
                  </a:rPr>
                  <a:t>– długość fali</a:t>
                </a:r>
                <a:endParaRPr lang="pl-PL" dirty="0"/>
              </a:p>
              <a:p>
                <a:endParaRPr lang="pl-PL" dirty="0">
                  <a:solidFill>
                    <a:schemeClr val="tx1"/>
                  </a:solidFill>
                </a:endParaRPr>
              </a:p>
              <a:p>
                <a:endParaRPr lang="pl-PL" dirty="0">
                  <a:solidFill>
                    <a:schemeClr val="tx1"/>
                  </a:solidFill>
                </a:endParaRPr>
              </a:p>
              <a:p>
                <a:endParaRPr lang="pl-P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pole tekstowe 2">
                <a:extLst>
                  <a:ext uri="{FF2B5EF4-FFF2-40B4-BE49-F238E27FC236}">
                    <a16:creationId xmlns:a16="http://schemas.microsoft.com/office/drawing/2014/main" id="{E29BD51B-ACBE-A4E4-8A68-78D4C8F68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184551"/>
                <a:ext cx="3995636" cy="2031325"/>
              </a:xfrm>
              <a:prstGeom prst="rect">
                <a:avLst/>
              </a:prstGeom>
              <a:blipFill>
                <a:blip r:embed="rId4"/>
                <a:stretch>
                  <a:fillRect l="-1221" t="-1198" r="-61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3244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06B261F-632C-43DC-8DC7-7723B3682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E524C7F-EE50-42C5-9434-7C78CE044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8" cy="6861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6FB5382-706B-4778-0F48-FC5A0866C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5022630" cy="243003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 err="1"/>
              <a:t>Pochylenie</a:t>
            </a:r>
            <a:r>
              <a:rPr lang="en-US" dirty="0"/>
              <a:t> </a:t>
            </a:r>
            <a:r>
              <a:rPr lang="pl-PL" dirty="0"/>
              <a:t>głównego </a:t>
            </a:r>
            <a:r>
              <a:rPr lang="en-US" dirty="0" err="1"/>
              <a:t>listka</a:t>
            </a:r>
            <a:r>
              <a:rPr lang="en-US" dirty="0"/>
              <a:t> o 5 </a:t>
            </a:r>
            <a:r>
              <a:rPr lang="en-US" dirty="0" err="1"/>
              <a:t>stopni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Symbol zastępczy zawartości 8">
                <a:extLst>
                  <a:ext uri="{FF2B5EF4-FFF2-40B4-BE49-F238E27FC236}">
                    <a16:creationId xmlns:a16="http://schemas.microsoft.com/office/drawing/2014/main" id="{EDAD899F-A6CE-1A89-2F72-AFC25A3096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4552" y="3054927"/>
                <a:ext cx="5022630" cy="3122036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en-US" sz="1800" dirty="0">
                    <a:solidFill>
                      <a:schemeClr val="bg1"/>
                    </a:solidFill>
                  </a:rPr>
                  <a:t>d=0.</a:t>
                </a:r>
                <a:r>
                  <a:rPr lang="pl-PL" sz="1800" dirty="0">
                    <a:solidFill>
                      <a:schemeClr val="bg1"/>
                    </a:solidFill>
                  </a:rPr>
                  <a:t>25</a:t>
                </a:r>
                <a:r>
                  <a:rPr lang="en-US" sz="1800" b="0" i="0" dirty="0">
                    <a:solidFill>
                      <a:schemeClr val="bg1"/>
                    </a:solidFill>
                    <a:effectLst/>
                  </a:rPr>
                  <a:t>λ, N=6, ϑ=</a:t>
                </a:r>
                <a:r>
                  <a:rPr lang="pl-PL" sz="1800" dirty="0">
                    <a:solidFill>
                      <a:schemeClr val="bg1"/>
                    </a:solidFill>
                  </a:rPr>
                  <a:t>8</a:t>
                </a:r>
                <a:r>
                  <a:rPr lang="en-US" sz="1800" b="0" i="0" dirty="0">
                    <a:solidFill>
                      <a:schemeClr val="bg1"/>
                    </a:solidFill>
                    <a:effectLst/>
                  </a:rPr>
                  <a:t>[°],  f=1GHz</a:t>
                </a:r>
              </a:p>
              <a:p>
                <a:endParaRPr lang="en-US" sz="1800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=5[°]</a:t>
                </a:r>
              </a:p>
              <a:p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Symbol zastępczy zawartości 8">
                <a:extLst>
                  <a:ext uri="{FF2B5EF4-FFF2-40B4-BE49-F238E27FC236}">
                    <a16:creationId xmlns:a16="http://schemas.microsoft.com/office/drawing/2014/main" id="{EDAD899F-A6CE-1A89-2F72-AFC25A3096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4552" y="3054927"/>
                <a:ext cx="5022630" cy="3122036"/>
              </a:xfrm>
              <a:blipFill>
                <a:blip r:embed="rId2"/>
                <a:stretch>
                  <a:fillRect l="-97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pole tekstowe 18">
            <a:extLst>
              <a:ext uri="{FF2B5EF4-FFF2-40B4-BE49-F238E27FC236}">
                <a16:creationId xmlns:a16="http://schemas.microsoft.com/office/drawing/2014/main" id="{8445A654-E47B-AE2C-B81B-AC803768E9E0}"/>
              </a:ext>
            </a:extLst>
          </p:cNvPr>
          <p:cNvSpPr txBox="1"/>
          <p:nvPr/>
        </p:nvSpPr>
        <p:spPr>
          <a:xfrm>
            <a:off x="3181320" y="3925928"/>
            <a:ext cx="203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Bez przesunięcia:</a:t>
            </a:r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407E1FFE-0D16-1201-7335-F65B273CD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7016" y="615696"/>
            <a:ext cx="4933965" cy="4608576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5C315381-6D41-C7ED-449B-A395DFB59D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8886" y="4393692"/>
            <a:ext cx="2594991" cy="2333480"/>
          </a:xfrm>
          <a:prstGeom prst="rect">
            <a:avLst/>
          </a:prstGeom>
        </p:spPr>
      </p:pic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28F21E0-1A4A-1AE3-040A-5A0F07355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535698"/>
              </p:ext>
            </p:extLst>
          </p:nvPr>
        </p:nvGraphicFramePr>
        <p:xfrm>
          <a:off x="529904" y="3524285"/>
          <a:ext cx="3314700" cy="400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14700">
                  <a:extLst>
                    <a:ext uri="{9D8B030D-6E8A-4147-A177-3AD203B41FA5}">
                      <a16:colId xmlns:a16="http://schemas.microsoft.com/office/drawing/2014/main" val="3657160801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Wartość pobudzenia anteny izotropowej </a:t>
                      </a:r>
                      <a:endParaRPr lang="pl-PL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3111424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 dirty="0">
                          <a:effectLst/>
                        </a:rPr>
                        <a:t>-0,083</a:t>
                      </a:r>
                      <a:endParaRPr lang="pl-PL" sz="11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3788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4234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06B261F-632C-43DC-8DC7-7723B3682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E524C7F-EE50-42C5-9434-7C78CE044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8" cy="6861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6FB5382-706B-4778-0F48-FC5A0866C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5022630" cy="243003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 err="1"/>
              <a:t>Pochylenie</a:t>
            </a:r>
            <a:r>
              <a:rPr lang="en-US" dirty="0"/>
              <a:t> </a:t>
            </a:r>
            <a:r>
              <a:rPr lang="pl-PL" dirty="0"/>
              <a:t>głównego </a:t>
            </a:r>
            <a:r>
              <a:rPr lang="en-US" dirty="0" err="1"/>
              <a:t>listka</a:t>
            </a:r>
            <a:r>
              <a:rPr lang="en-US" dirty="0"/>
              <a:t> o </a:t>
            </a:r>
            <a:r>
              <a:rPr lang="pl-PL" dirty="0"/>
              <a:t>10</a:t>
            </a:r>
            <a:r>
              <a:rPr lang="en-US" dirty="0"/>
              <a:t> </a:t>
            </a:r>
            <a:r>
              <a:rPr lang="en-US" dirty="0" err="1"/>
              <a:t>stopni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Symbol zastępczy zawartości 8">
                <a:extLst>
                  <a:ext uri="{FF2B5EF4-FFF2-40B4-BE49-F238E27FC236}">
                    <a16:creationId xmlns:a16="http://schemas.microsoft.com/office/drawing/2014/main" id="{EDAD899F-A6CE-1A89-2F72-AFC25A3096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4552" y="3054927"/>
                <a:ext cx="5022630" cy="3122036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en-US" sz="1800" dirty="0">
                    <a:solidFill>
                      <a:schemeClr val="bg1"/>
                    </a:solidFill>
                  </a:rPr>
                  <a:t>d=0.</a:t>
                </a:r>
                <a:r>
                  <a:rPr lang="pl-PL" sz="1800" dirty="0">
                    <a:solidFill>
                      <a:schemeClr val="bg1"/>
                    </a:solidFill>
                  </a:rPr>
                  <a:t>25</a:t>
                </a:r>
                <a:r>
                  <a:rPr lang="en-US" sz="1800" b="0" i="0" dirty="0">
                    <a:solidFill>
                      <a:schemeClr val="bg1"/>
                    </a:solidFill>
                    <a:effectLst/>
                  </a:rPr>
                  <a:t>λ, N=6, ϑ=</a:t>
                </a:r>
                <a:r>
                  <a:rPr lang="pl-PL" sz="1800" b="0" i="0" dirty="0">
                    <a:solidFill>
                      <a:schemeClr val="bg1"/>
                    </a:solidFill>
                    <a:effectLst/>
                  </a:rPr>
                  <a:t>15</a:t>
                </a:r>
                <a:r>
                  <a:rPr lang="en-US" sz="1800" b="0" i="0" dirty="0">
                    <a:solidFill>
                      <a:schemeClr val="bg1"/>
                    </a:solidFill>
                    <a:effectLst/>
                  </a:rPr>
                  <a:t>[°],  f=1GHz</a:t>
                </a:r>
              </a:p>
              <a:p>
                <a:endParaRPr lang="en-US" sz="1800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=</a:t>
                </a:r>
                <a:r>
                  <a:rPr lang="pl-PL" sz="1800" dirty="0">
                    <a:solidFill>
                      <a:schemeClr val="bg1"/>
                    </a:solidFill>
                  </a:rPr>
                  <a:t>10</a:t>
                </a:r>
                <a:r>
                  <a:rPr lang="en-US" sz="1800" dirty="0">
                    <a:solidFill>
                      <a:schemeClr val="bg1"/>
                    </a:solidFill>
                  </a:rPr>
                  <a:t>[°]</a:t>
                </a:r>
              </a:p>
              <a:p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Symbol zastępczy zawartości 8">
                <a:extLst>
                  <a:ext uri="{FF2B5EF4-FFF2-40B4-BE49-F238E27FC236}">
                    <a16:creationId xmlns:a16="http://schemas.microsoft.com/office/drawing/2014/main" id="{EDAD899F-A6CE-1A89-2F72-AFC25A3096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4552" y="3054927"/>
                <a:ext cx="5022630" cy="3122036"/>
              </a:xfrm>
              <a:blipFill>
                <a:blip r:embed="rId2"/>
                <a:stretch>
                  <a:fillRect l="-97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pole tekstowe 18">
            <a:extLst>
              <a:ext uri="{FF2B5EF4-FFF2-40B4-BE49-F238E27FC236}">
                <a16:creationId xmlns:a16="http://schemas.microsoft.com/office/drawing/2014/main" id="{8445A654-E47B-AE2C-B81B-AC803768E9E0}"/>
              </a:ext>
            </a:extLst>
          </p:cNvPr>
          <p:cNvSpPr txBox="1"/>
          <p:nvPr/>
        </p:nvSpPr>
        <p:spPr>
          <a:xfrm>
            <a:off x="3181320" y="3925928"/>
            <a:ext cx="203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Bez przesunięcia:</a:t>
            </a:r>
            <a:endParaRPr lang="pl-PL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A2707ECF-CB1A-582E-A147-AC97D843F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543" y="561213"/>
            <a:ext cx="5358905" cy="5101971"/>
          </a:xfrm>
          <a:prstGeom prst="rect">
            <a:avLst/>
          </a:prstGeom>
        </p:spPr>
      </p:pic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8B93F6DF-0969-06FC-F7C8-0519787DAA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00755"/>
              </p:ext>
            </p:extLst>
          </p:nvPr>
        </p:nvGraphicFramePr>
        <p:xfrm>
          <a:off x="484552" y="3499833"/>
          <a:ext cx="3314700" cy="400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14700">
                  <a:extLst>
                    <a:ext uri="{9D8B030D-6E8A-4147-A177-3AD203B41FA5}">
                      <a16:colId xmlns:a16="http://schemas.microsoft.com/office/drawing/2014/main" val="3246278673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Wartość pobudzenia anteny izotropowej </a:t>
                      </a:r>
                      <a:endParaRPr lang="pl-PL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5080610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 dirty="0">
                          <a:effectLst/>
                        </a:rPr>
                        <a:t>-0,190</a:t>
                      </a:r>
                      <a:endParaRPr lang="pl-PL" sz="11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7000127"/>
                  </a:ext>
                </a:extLst>
              </a:tr>
            </a:tbl>
          </a:graphicData>
        </a:graphic>
      </p:graphicFrame>
      <p:pic>
        <p:nvPicPr>
          <p:cNvPr id="10" name="Obraz 9">
            <a:extLst>
              <a:ext uri="{FF2B5EF4-FFF2-40B4-BE49-F238E27FC236}">
                <a16:creationId xmlns:a16="http://schemas.microsoft.com/office/drawing/2014/main" id="{EE2C160C-E8E3-4E95-AC13-D2DF49D4E4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4053" y="4344789"/>
            <a:ext cx="2444658" cy="239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066656"/>
      </p:ext>
    </p:extLst>
  </p:cSld>
  <p:clrMapOvr>
    <a:masterClrMapping/>
  </p:clrMapOvr>
</p:sld>
</file>

<file path=ppt/theme/theme1.xml><?xml version="1.0" encoding="utf-8"?>
<a:theme xmlns:a="http://schemas.openxmlformats.org/drawingml/2006/main" name="Matrix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D040B9"/>
      </a:accent1>
      <a:accent2>
        <a:srgbClr val="9A2EBE"/>
      </a:accent2>
      <a:accent3>
        <a:srgbClr val="6F40D0"/>
      </a:accent3>
      <a:accent4>
        <a:srgbClr val="3440C0"/>
      </a:accent4>
      <a:accent5>
        <a:srgbClr val="4088D0"/>
      </a:accent5>
      <a:accent6>
        <a:srgbClr val="2EB3BE"/>
      </a:accent6>
      <a:hlink>
        <a:srgbClr val="3F6ABF"/>
      </a:hlink>
      <a:folHlink>
        <a:srgbClr val="7F7F7F"/>
      </a:folHlink>
    </a:clrScheme>
    <a:fontScheme name="Custom 4">
      <a:majorFont>
        <a:latin typeface="Bahnschrif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rixVTI" id="{A2576CCC-A559-4FD4-A542-772649F65A84}" vid="{5CBC41A9-80A0-44C6-90CD-6D863034352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572</Words>
  <Application>Microsoft Office PowerPoint</Application>
  <PresentationFormat>Panoramiczny</PresentationFormat>
  <Paragraphs>86</Paragraphs>
  <Slides>16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8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16</vt:i4>
      </vt:variant>
    </vt:vector>
  </HeadingPairs>
  <TitlesOfParts>
    <vt:vector size="25" baseType="lpstr">
      <vt:lpstr>Arial</vt:lpstr>
      <vt:lpstr>Avenir Next LT Pro</vt:lpstr>
      <vt:lpstr>Bahnschrift</vt:lpstr>
      <vt:lpstr>Calibri</vt:lpstr>
      <vt:lpstr>Cambria Math</vt:lpstr>
      <vt:lpstr>Courier New</vt:lpstr>
      <vt:lpstr>MathJax_Math-italic</vt:lpstr>
      <vt:lpstr>Neue Helvetica W01</vt:lpstr>
      <vt:lpstr>MatrixVTI</vt:lpstr>
      <vt:lpstr>Pionowa charakterystyka promieniowania układu anten</vt:lpstr>
      <vt:lpstr>Model i metoda obliczeniowa</vt:lpstr>
      <vt:lpstr>Dla d&lt;λ: występuje jeden listek główny</vt:lpstr>
      <vt:lpstr>Dla d&lt;λ: występuje jeden listek główny</vt:lpstr>
      <vt:lpstr>Jeśli d&gt;=λ to zaczynają  występować wtórne maxima dyfrakcyjne</vt:lpstr>
      <vt:lpstr>Jeśli d&gt;=λ to zaczynają  występować wtórne maxima dyfrakcyjne</vt:lpstr>
      <vt:lpstr>Pochylenie głównego listka pionowej charakterystyki anteny</vt:lpstr>
      <vt:lpstr>Pochylenie głównego listka o 5 stopni</vt:lpstr>
      <vt:lpstr>Pochylenie głównego listka o 10 stopni</vt:lpstr>
      <vt:lpstr>Pochylenie głównego listka o 5 stopni</vt:lpstr>
      <vt:lpstr>Pochylenie głównego listka o 10 stopni</vt:lpstr>
      <vt:lpstr>Pochylenie głównego listka o 5 stopni</vt:lpstr>
      <vt:lpstr>Pochylenie głównego listka o 10 stopni</vt:lpstr>
      <vt:lpstr>Charakterystyka, a ilość źródeł izotropowych (d=0.5λ, N=x, ϑ=0[°],  f=1GHz)</vt:lpstr>
      <vt:lpstr>Podsumowanie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Mateusz Franków (259740)</dc:creator>
  <cp:lastModifiedBy>Mateusz Franków (259740)</cp:lastModifiedBy>
  <cp:revision>13</cp:revision>
  <dcterms:created xsi:type="dcterms:W3CDTF">2023-04-21T12:08:56Z</dcterms:created>
  <dcterms:modified xsi:type="dcterms:W3CDTF">2023-05-13T14:10:38Z</dcterms:modified>
</cp:coreProperties>
</file>