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4" r:id="rId4"/>
    <p:sldId id="262" r:id="rId5"/>
    <p:sldId id="267" r:id="rId6"/>
    <p:sldId id="263" r:id="rId7"/>
    <p:sldId id="265" r:id="rId8"/>
    <p:sldId id="268" r:id="rId9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kcja bez tytułu" id="{00FE5D16-5614-42D7-A309-D382E65DDA17}">
          <p14:sldIdLst>
            <p14:sldId id="256"/>
            <p14:sldId id="260"/>
            <p14:sldId id="264"/>
            <p14:sldId id="262"/>
            <p14:sldId id="267"/>
            <p14:sldId id="263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118" d="100"/>
          <a:sy n="118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9834789-4C91-C591-AC49-A731A6B75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EB4CFCB-DB76-3ADC-7671-84B4CE2658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249B6D-F7E3-449C-9CBA-E1E8F75B3CF8}" type="datetimeFigureOut">
              <a:rPr lang="pl-PL"/>
              <a:pPr>
                <a:defRPr/>
              </a:pPr>
              <a:t>21.01.2023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985D8EE-6DBF-E711-4A52-4142B71485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10FD830-40E9-1D53-ACB0-74371988E0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2F0E98E-1150-44DF-B953-2B574E1F509E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8492DED8-35AD-BEE3-4B36-78B92FB42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A68DB1F-D4FC-A8B3-088D-36F67F00E4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B17A30D-3B34-4391-9B99-89607D5B75EB}" type="datetimeFigureOut">
              <a:rPr lang="pl-PL"/>
              <a:pPr>
                <a:defRPr/>
              </a:pPr>
              <a:t>21.01.2023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7C696676-5D0E-0061-A9D2-E8793571F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3E43237F-311A-CEAF-E3CA-9736CBBF6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CFC5D67-745F-8954-8DD5-41120B48A3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9991E27-1E46-F2A1-2C79-6359B0DE4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EFCF218-4556-4FAA-A068-5C797AF45F65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6B0DF4CF-E698-25B1-8F18-B09F44940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00B3E5B8-CD03-2C46-732A-8D7FAE043DB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4" name="Symbol zastępczy obrazu 4">
            <a:extLst>
              <a:ext uri="{FF2B5EF4-FFF2-40B4-BE49-F238E27FC236}">
                <a16:creationId xmlns:a16="http://schemas.microsoft.com/office/drawing/2014/main" id="{617CA73E-E0A3-77DE-DFE8-4538AEECB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4B51A6D1-D3AF-E6DA-9ED0-010627153A8D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6" name="Obraz 7">
            <a:extLst>
              <a:ext uri="{FF2B5EF4-FFF2-40B4-BE49-F238E27FC236}">
                <a16:creationId xmlns:a16="http://schemas.microsoft.com/office/drawing/2014/main" id="{0869F51F-293F-26E3-A904-93447D6D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93727904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1BD44FE-C90B-0422-8FB2-71442558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14C726D-9E27-23B3-71CF-1E4FB193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016AFA9-C65B-459F-82B0-EB36CAED55A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8F85B73-EA00-2499-3101-CC08EB8E4F4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6E41BB1-46BD-27AB-BA6F-659DC6D2B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432772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ABDD1E8-D09C-8A50-9870-D62A51CD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ymbol zastępczy obrazu 4">
            <a:extLst>
              <a:ext uri="{FF2B5EF4-FFF2-40B4-BE49-F238E27FC236}">
                <a16:creationId xmlns:a16="http://schemas.microsoft.com/office/drawing/2014/main" id="{FF7205E0-C659-E267-AD06-2E130B40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593B0C0D-93FC-F802-26CA-00792B70A98C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B571E56A-CACD-0153-2903-83E7470EF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9857776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D757BBD8-2BCE-E5D5-0D7F-CCF22AFD4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3436A90-3DD2-5EB0-3DC2-71381D1C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C064449-2C9D-4534-8D34-F95344D2628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C2E21AE-FF05-B4A2-EE72-2852E985932D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FB6DF0D4-DC21-354B-9524-D0EB10B5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6890873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ED4B33E8-420D-9DA3-CC05-87B854EB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4B57E66-8602-9C46-5D4C-F98C7B52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951BC22-6A0D-4EE5-B61C-01913378697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FAE57C-D9F0-392C-A804-C5BDC280914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7544117E-0FDB-A2EB-A1D1-B493073B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99690019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8FCBD457-C74D-9863-C332-0630EA72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ECD128A-A234-98EB-1056-60293C80C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254DCBC-BE0A-4DD5-A852-B58F94D4703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E323FC3-FA15-0A27-EDDE-A004862A9482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6" name="Obraz 6">
            <a:extLst>
              <a:ext uri="{FF2B5EF4-FFF2-40B4-BE49-F238E27FC236}">
                <a16:creationId xmlns:a16="http://schemas.microsoft.com/office/drawing/2014/main" id="{3A11BA12-6E31-7F8D-E701-08C7C6445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2627731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0B2F7724-FE63-AA00-911E-E8D22AF48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3B2357B0-DF03-DBD7-CCC4-3879DA19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4FA2E9C-B587-4C29-B966-3B365FE7F77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E41B6B7-C006-BAAE-0136-0B6CEFF2EF9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2226E529-20DD-287E-654B-82D9151D1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5575851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A5D1811C-EF43-3CFD-B321-9BE1D27C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8496708-1C8A-4A38-F847-F6240199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3222CC5-6CEB-43AD-A933-7DDDCE502EC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4378E1A-97B2-AD40-6C07-DD3EFDDB491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DC22FFC9-5B84-C995-DDD7-164B5E313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0254840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7F4F3107-E668-E0E4-6066-5923ADA4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F658547-F4E4-E861-B72F-D852A181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5E0DAB5-3494-4363-B100-B8EC8BA0D13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84B583F-C2FC-A429-1914-398F459D6CB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9A49942-A818-D9FE-40BF-BC4B2C1E8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15800542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7A1FC5A-D9BA-8811-3B1D-16428F25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19DD370-F163-BF7E-447E-9DF123D0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E15E155-483B-4834-9F34-DD7DAE5A87D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0E47437-E511-6386-130D-1C2FDAEB489E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2755F8C-7487-5862-9E20-95337691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651897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081EEC5A-AE5C-1195-B394-C334556CF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D249B11-4B95-37DF-ADB9-1460C8564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Content Placeholder 1">
            <a:extLst>
              <a:ext uri="{FF2B5EF4-FFF2-40B4-BE49-F238E27FC236}">
                <a16:creationId xmlns:a16="http://schemas.microsoft.com/office/drawing/2014/main" id="{091C1C1F-4D68-FB7C-B6E4-2221D83B9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1" y="1556793"/>
            <a:ext cx="8838539" cy="2016224"/>
          </a:xfrm>
        </p:spPr>
        <p:txBody>
          <a:bodyPr/>
          <a:lstStyle/>
          <a:p>
            <a:r>
              <a:rPr lang="pl-PL" kern="1400" spc="-5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22. Wyznaczanie zasięgu stacji radia cyfrowego, pracującego w standardzie DAB+, zlokalizowanego na maszcie MPWiK przy Al. Karkonoskiej 10 </a:t>
            </a:r>
            <a:r>
              <a:rPr lang="pl-PL" dirty="0"/>
              <a:t>(budynek Radia Wrocław) o </a:t>
            </a:r>
            <a:r>
              <a:rPr lang="pl-PL" dirty="0" err="1"/>
              <a:t>wsp</a:t>
            </a:r>
            <a:r>
              <a:rPr lang="pl-PL" dirty="0"/>
              <a:t>. 51°04’15,12”N 17°00’22,14”E.</a:t>
            </a:r>
            <a:endParaRPr lang="pl-PL" kern="1400" spc="-5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Text Placeholder 2">
            <a:extLst>
              <a:ext uri="{FF2B5EF4-FFF2-40B4-BE49-F238E27FC236}">
                <a16:creationId xmlns:a16="http://schemas.microsoft.com/office/drawing/2014/main" id="{A3B868DF-F13E-643E-7218-366C2E8C85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1069" y="5517232"/>
            <a:ext cx="8910546" cy="504056"/>
          </a:xfrm>
        </p:spPr>
        <p:txBody>
          <a:bodyPr/>
          <a:lstStyle/>
          <a:p>
            <a:r>
              <a:rPr lang="pl-PL" dirty="0"/>
              <a:t>Mateusz Franków 259740</a:t>
            </a:r>
            <a:endParaRPr lang="en-US" dirty="0"/>
          </a:p>
        </p:txBody>
      </p:sp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0FABEABD-C66B-195D-F166-DEDE8123CB0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wrap="square" anchor="ctr">
            <a:normAutofit/>
          </a:bodyPr>
          <a:lstStyle/>
          <a:p>
            <a:r>
              <a:rPr lang="pl-PL" altLang="pl-PL" dirty="0"/>
              <a:t>Media transmisyjne – projekt 2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50A6C5F8-CFC2-2BF0-327F-0A831BE0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74" y="1628775"/>
            <a:ext cx="8834313" cy="4464050"/>
          </a:xfrm>
        </p:spPr>
        <p:txBody>
          <a:bodyPr/>
          <a:lstStyle/>
          <a:p>
            <a:r>
              <a:rPr lang="pl-PL" sz="1600" dirty="0"/>
              <a:t>- częstotliwość środkowa kanału multipleksu: 216,928 MHz</a:t>
            </a:r>
          </a:p>
          <a:p>
            <a:r>
              <a:rPr lang="pl-PL" sz="1600" dirty="0"/>
              <a:t> - moc nadajnika </a:t>
            </a:r>
            <a:r>
              <a:rPr lang="pl-PL" sz="1600" dirty="0" err="1"/>
              <a:t>Pn</a:t>
            </a:r>
            <a:r>
              <a:rPr lang="pl-PL" sz="1600" dirty="0"/>
              <a:t>= 250 W; </a:t>
            </a:r>
          </a:p>
          <a:p>
            <a:r>
              <a:rPr lang="pl-PL" sz="1600" dirty="0"/>
              <a:t>- zysk zespołowy anten nadawczych G=15 </a:t>
            </a:r>
            <a:r>
              <a:rPr lang="pl-PL" sz="1600" dirty="0" err="1"/>
              <a:t>dBi</a:t>
            </a:r>
            <a:r>
              <a:rPr lang="pl-PL" sz="1600" dirty="0"/>
              <a:t>;</a:t>
            </a:r>
          </a:p>
          <a:p>
            <a:r>
              <a:rPr lang="pl-PL" sz="1600" dirty="0"/>
              <a:t> - sprawność kodowania: ½</a:t>
            </a:r>
          </a:p>
          <a:p>
            <a:r>
              <a:rPr lang="pl-PL" sz="1600" dirty="0"/>
              <a:t> - wysokość środka elektrycznego zespołu anten: 46 m</a:t>
            </a:r>
          </a:p>
          <a:p>
            <a:r>
              <a:rPr lang="pl-PL" sz="1600" dirty="0"/>
              <a:t> - charakterystyka promieniowania anteny: wg załącznika „</a:t>
            </a:r>
            <a:r>
              <a:rPr lang="pl-PL" sz="1600" dirty="0" err="1"/>
              <a:t>Ch</a:t>
            </a:r>
            <a:r>
              <a:rPr lang="pl-PL" sz="1600" dirty="0"/>
              <a:t>-ki kier.</a:t>
            </a:r>
          </a:p>
          <a:p>
            <a:r>
              <a:rPr lang="pl-PL" sz="1600" dirty="0"/>
              <a:t> - maszt RW i IŁ.xlsx”;</a:t>
            </a:r>
          </a:p>
          <a:p>
            <a:r>
              <a:rPr lang="pl-PL" sz="1600" dirty="0"/>
              <a:t> - tłumienność </a:t>
            </a:r>
            <a:r>
              <a:rPr lang="pl-PL" sz="1600" dirty="0" err="1"/>
              <a:t>fidera</a:t>
            </a:r>
            <a:r>
              <a:rPr lang="pl-PL" sz="1600" dirty="0"/>
              <a:t>: wg załącznika „Fider LDF4-50A specyfikacja.pdf” (dla f=200 MHz);</a:t>
            </a:r>
          </a:p>
          <a:p>
            <a:r>
              <a:rPr lang="pl-PL" sz="1600" dirty="0"/>
              <a:t> - długość </a:t>
            </a:r>
            <a:r>
              <a:rPr lang="pl-PL" sz="1600" dirty="0" err="1"/>
              <a:t>fidera</a:t>
            </a:r>
            <a:r>
              <a:rPr lang="pl-PL" sz="1600" dirty="0"/>
              <a:t>: 30 m.</a:t>
            </a:r>
            <a:endParaRPr lang="pl-PL" altLang="pl-PL" sz="1600" dirty="0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DC1A6316-33CA-EEC2-1958-3113CC3489A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9F9871E9-ECEC-19AA-82B5-ECB2122B959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Parametry początkowe:</a:t>
            </a: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404BC0D-B810-6485-73B9-B041F047214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D34870-781E-2E5D-FA51-0B0EBB9E0A9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Dane odczytane z dokumentu: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Symbol zastępczy zawartości 5">
                <a:extLst>
                  <a:ext uri="{FF2B5EF4-FFF2-40B4-BE49-F238E27FC236}">
                    <a16:creationId xmlns:a16="http://schemas.microsoft.com/office/drawing/2014/main" id="{3691966E-6824-B7FC-DD45-9BD8E4A799D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86323945"/>
                  </p:ext>
                </p:extLst>
              </p:nvPr>
            </p:nvGraphicFramePr>
            <p:xfrm>
              <a:off x="716466" y="1556792"/>
              <a:ext cx="7692625" cy="453651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rgbClr val="F7F7F7"/>
                    </a:solidFill>
                    <a:tableStyleId>{5C22544A-7EE6-4342-B048-85BDC9FD1C3A}</a:tableStyleId>
                  </a:tblPr>
                  <a:tblGrid>
                    <a:gridCol w="3136411">
                      <a:extLst>
                        <a:ext uri="{9D8B030D-6E8A-4147-A177-3AD203B41FA5}">
                          <a16:colId xmlns:a16="http://schemas.microsoft.com/office/drawing/2014/main" val="3336229945"/>
                        </a:ext>
                      </a:extLst>
                    </a:gridCol>
                    <a:gridCol w="2438130">
                      <a:extLst>
                        <a:ext uri="{9D8B030D-6E8A-4147-A177-3AD203B41FA5}">
                          <a16:colId xmlns:a16="http://schemas.microsoft.com/office/drawing/2014/main" val="1081607409"/>
                        </a:ext>
                      </a:extLst>
                    </a:gridCol>
                    <a:gridCol w="2118084">
                      <a:extLst>
                        <a:ext uri="{9D8B030D-6E8A-4147-A177-3AD203B41FA5}">
                          <a16:colId xmlns:a16="http://schemas.microsoft.com/office/drawing/2014/main" val="745715972"/>
                        </a:ext>
                      </a:extLst>
                    </a:gridCol>
                  </a:tblGrid>
                  <a:tr h="7465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dirty="0">
                              <a:solidFill>
                                <a:schemeClr val="tx1"/>
                              </a:solidFill>
                            </a:rPr>
                            <a:t>Procent miejsc porytych zasięgiem</a:t>
                          </a:r>
                        </a:p>
                      </a:txBody>
                      <a:tcPr marL="147871" marR="147871" marT="147871" marB="14787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all" spc="60" dirty="0">
                              <a:solidFill>
                                <a:schemeClr val="tx1"/>
                              </a:solidFill>
                              <a:effectLst/>
                            </a:rPr>
                            <a:t>µ=1,64: 95%</a:t>
                          </a:r>
                          <a:endParaRPr lang="pl-PL" sz="1300" b="1" cap="all" spc="6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47871" marR="147871" marT="147871" marB="14787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all" spc="60">
                              <a:solidFill>
                                <a:schemeClr val="tx1"/>
                              </a:solidFill>
                              <a:effectLst/>
                            </a:rPr>
                            <a:t>µ=1,64: 95%</a:t>
                          </a:r>
                          <a:endParaRPr lang="pl-PL" sz="1300" b="1" cap="all" spc="6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47871" marR="147871" marT="147871" marB="14787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761538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Odchylenie standardowe</a:t>
                          </a:r>
                          <a:endParaRPr lang="pl-PL" sz="1300" b="1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5,5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6,3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787821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Współczynnik pokrycia VHF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10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16684"/>
                      </a:ext>
                    </a:extLst>
                  </a:tr>
                  <a:tr h="5493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Strata z uwagi na wysokość anteny ponad 1,5m nad poziomem ziemi - Lh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12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12 [</a:t>
                          </a:r>
                          <a:r>
                            <a:rPr lang="pl-PL" sz="1700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dB</a:t>
                          </a: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]</a:t>
                          </a:r>
                          <a:endParaRPr lang="pl-PL" sz="1700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629765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Figure</a:t>
                          </a:r>
                          <a:r>
                            <a:rPr lang="pl-PL" sz="13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300" b="1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Noise</a:t>
                          </a:r>
                          <a:endParaRPr lang="pl-PL" sz="1300" b="1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7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7[dB]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461188"/>
                      </a:ext>
                    </a:extLst>
                  </a:tr>
                  <a:tr h="5288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l-PL" sz="1300" b="1" i="1" cap="none" spc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300" b="1" cap="none" spc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pl-PL" sz="1300" b="1" cap="none" spc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𝒄𝒐𝒓𝒓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700" cap="none" spc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1,06[</m:t>
                                </m:r>
                                <m:r>
                                  <m:rPr>
                                    <m:sty m:val="p"/>
                                  </m:rPr>
                                  <a:rPr lang="pl-PL" sz="1700" cap="none" spc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MHz</m:t>
                                </m:r>
                                <m:r>
                                  <a:rPr lang="pl-PL" sz="1700" cap="none" spc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700" cap="none" spc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1,06[</m:t>
                                </m:r>
                                <m:r>
                                  <a:rPr lang="pl-PL" sz="1700" cap="none" spc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  <m:r>
                                  <a:rPr lang="pl-PL" sz="1700" cap="none" spc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951668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Kodowanie ½(3A) 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C/N=11,8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C/N = 11,8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735954"/>
                      </a:ext>
                    </a:extLst>
                  </a:tr>
                  <a:tr h="68637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Lb tłumienie w budynku 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-----------------------------</a:t>
                          </a:r>
                          <a:endParaRPr lang="pl-PL" sz="1700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 [dB] + odchylenie standardowe 3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0367629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F – zysk anteny odbiorczej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-2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-2 [</a:t>
                          </a:r>
                          <a:r>
                            <a:rPr lang="pl-PL" sz="1700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dB</a:t>
                          </a: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]</a:t>
                          </a:r>
                          <a:endParaRPr lang="pl-PL" sz="1700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60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Symbol zastępczy zawartości 5">
                <a:extLst>
                  <a:ext uri="{FF2B5EF4-FFF2-40B4-BE49-F238E27FC236}">
                    <a16:creationId xmlns:a16="http://schemas.microsoft.com/office/drawing/2014/main" id="{3691966E-6824-B7FC-DD45-9BD8E4A799D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86323945"/>
                  </p:ext>
                </p:extLst>
              </p:nvPr>
            </p:nvGraphicFramePr>
            <p:xfrm>
              <a:off x="716466" y="1556792"/>
              <a:ext cx="7692625" cy="453651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rgbClr val="F7F7F7"/>
                    </a:solidFill>
                    <a:tableStyleId>{5C22544A-7EE6-4342-B048-85BDC9FD1C3A}</a:tableStyleId>
                  </a:tblPr>
                  <a:tblGrid>
                    <a:gridCol w="3136411">
                      <a:extLst>
                        <a:ext uri="{9D8B030D-6E8A-4147-A177-3AD203B41FA5}">
                          <a16:colId xmlns:a16="http://schemas.microsoft.com/office/drawing/2014/main" val="3336229945"/>
                        </a:ext>
                      </a:extLst>
                    </a:gridCol>
                    <a:gridCol w="2438130">
                      <a:extLst>
                        <a:ext uri="{9D8B030D-6E8A-4147-A177-3AD203B41FA5}">
                          <a16:colId xmlns:a16="http://schemas.microsoft.com/office/drawing/2014/main" val="1081607409"/>
                        </a:ext>
                      </a:extLst>
                    </a:gridCol>
                    <a:gridCol w="2118084">
                      <a:extLst>
                        <a:ext uri="{9D8B030D-6E8A-4147-A177-3AD203B41FA5}">
                          <a16:colId xmlns:a16="http://schemas.microsoft.com/office/drawing/2014/main" val="745715972"/>
                        </a:ext>
                      </a:extLst>
                    </a:gridCol>
                  </a:tblGrid>
                  <a:tr h="7465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dirty="0">
                              <a:solidFill>
                                <a:schemeClr val="tx1"/>
                              </a:solidFill>
                            </a:rPr>
                            <a:t>Procent miejsc porytych zasięgiem</a:t>
                          </a:r>
                        </a:p>
                      </a:txBody>
                      <a:tcPr marL="147871" marR="147871" marT="147871" marB="14787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all" spc="60" dirty="0">
                              <a:solidFill>
                                <a:schemeClr val="tx1"/>
                              </a:solidFill>
                              <a:effectLst/>
                            </a:rPr>
                            <a:t>µ=1,64: 95%</a:t>
                          </a:r>
                          <a:endParaRPr lang="pl-PL" sz="1300" b="1" cap="all" spc="6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47871" marR="147871" marT="147871" marB="14787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all" spc="60">
                              <a:solidFill>
                                <a:schemeClr val="tx1"/>
                              </a:solidFill>
                              <a:effectLst/>
                            </a:rPr>
                            <a:t>µ=1,64: 95%</a:t>
                          </a:r>
                          <a:endParaRPr lang="pl-PL" sz="1300" b="1" cap="all" spc="6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47871" marR="147871" marT="147871" marB="147871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9761538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Odchylenie standardowe</a:t>
                          </a:r>
                          <a:endParaRPr lang="pl-PL" sz="1300" b="1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5,5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6,3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787821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Współczynnik pokrycia VHF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10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216684"/>
                      </a:ext>
                    </a:extLst>
                  </a:tr>
                  <a:tr h="54938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Strata z uwagi na wysokość anteny ponad 1,5m nad poziomem ziemi - Lh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12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12 [</a:t>
                          </a:r>
                          <a:r>
                            <a:rPr lang="pl-PL" sz="1700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dB</a:t>
                          </a: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]</a:t>
                          </a:r>
                          <a:endParaRPr lang="pl-PL" sz="1700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629765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Figure</a:t>
                          </a:r>
                          <a:r>
                            <a:rPr lang="pl-PL" sz="13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l-PL" sz="1300" b="1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Noise</a:t>
                          </a:r>
                          <a:endParaRPr lang="pl-PL" sz="1300" b="1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7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7[dB]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461188"/>
                      </a:ext>
                    </a:extLst>
                  </a:tr>
                  <a:tr h="528846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t="-473563" r="-145243" b="-2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128750" t="-473563" r="-87000" b="-2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262931" t="-473563" b="-28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951668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Kodowanie ½(3A) 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C/N=11,8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C/N = 11,8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735954"/>
                      </a:ext>
                    </a:extLst>
                  </a:tr>
                  <a:tr h="68637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Lb tłumienie w budynku 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-----------------------------</a:t>
                          </a:r>
                          <a:endParaRPr lang="pl-PL" sz="1700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 [dB] + odchylenie standardowe 3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0367629"/>
                      </a:ext>
                    </a:extLst>
                  </a:tr>
                  <a:tr h="40507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3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F – zysk anteny odbiorczej</a:t>
                          </a:r>
                          <a:endParaRPr lang="pl-PL" sz="1300" b="1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-2 [dB]</a:t>
                          </a:r>
                          <a:endParaRPr lang="pl-PL" sz="1700" cap="none" spc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-2 [</a:t>
                          </a:r>
                          <a:r>
                            <a:rPr lang="pl-PL" sz="1700" cap="none" spc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dB</a:t>
                          </a:r>
                          <a:r>
                            <a:rPr lang="pl-PL" sz="17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]</a:t>
                          </a:r>
                          <a:endParaRPr lang="pl-PL" sz="1700" cap="none" spc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3380" marR="53380" marT="0" marB="985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604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850117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36D657D4-3983-EEE5-818C-7B099DFD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15888"/>
            <a:ext cx="8568952" cy="1080864"/>
          </a:xfrm>
        </p:spPr>
        <p:txBody>
          <a:bodyPr/>
          <a:lstStyle/>
          <a:p>
            <a:r>
              <a:rPr lang="pl-PL" altLang="pl-PL" dirty="0"/>
              <a:t>Dane po obliczeniach: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Symbol zastępczy tekstu 3">
                <a:extLst>
                  <a:ext uri="{FF2B5EF4-FFF2-40B4-BE49-F238E27FC236}">
                    <a16:creationId xmlns:a16="http://schemas.microsoft.com/office/drawing/2014/main" id="{925F7A0A-3CDE-BF91-F523-CF76DF57726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7950" y="1340768"/>
                <a:ext cx="8712522" cy="4785395"/>
              </a:xfrm>
            </p:spPr>
            <p:txBody>
              <a:bodyPr/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𝑚𝑒𝑑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𝑖𝑛𝑑𝑜𝑜𝑟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𝑚𝑚𝑚</m:t>
                        </m:r>
                      </m:sub>
                    </m:sSub>
                  </m:oMath>
                </a14:m>
                <a:r>
                  <a:rPr lang="pl-PL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𝑖𝑛𝑑𝑜𝑜𝑟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=13,4219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pl-PL" sz="1600">
                        <a:latin typeface="Cambria Math" panose="02040503050406030204" pitchFamily="18" charset="0"/>
                      </a:rPr>
                      <m:t>dB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sty m:val="p"/>
                          </m:rPr>
                          <a:rPr lang="pl-PL" sz="160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pl-PL" sz="16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16,4 </m:t>
                    </m:r>
                    <m:r>
                      <m:rPr>
                        <m:sty m:val="p"/>
                      </m:rPr>
                      <a:rPr lang="pl-PL" sz="1600">
                        <a:latin typeface="Cambria Math" panose="02040503050406030204" pitchFamily="18" charset="0"/>
                      </a:rPr>
                      <m:t>dB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+12 </m:t>
                    </m:r>
                    <m:r>
                      <m:rPr>
                        <m:sty m:val="p"/>
                      </m:rPr>
                      <a:rPr lang="pl-PL" sz="1600">
                        <a:latin typeface="Cambria Math" panose="02040503050406030204" pitchFamily="18" charset="0"/>
                      </a:rPr>
                      <m:t>dB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+9 </m:t>
                    </m:r>
                    <m:r>
                      <m:rPr>
                        <m:sty m:val="p"/>
                      </m:rPr>
                      <a:rPr lang="pl-PL" sz="1600">
                        <a:latin typeface="Cambria Math" panose="02040503050406030204" pitchFamily="18" charset="0"/>
                      </a:rPr>
                      <m:t>dB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pl-PL" sz="1600" dirty="0"/>
              </a:p>
              <a:p>
                <a14:m>
                  <m:oMath xmlns:m="http://schemas.openxmlformats.org/officeDocument/2006/math">
                    <m:r>
                      <a:rPr lang="pl-PL" sz="1600">
                        <a:latin typeface="Cambria Math" panose="02040503050406030204" pitchFamily="18" charset="0"/>
                      </a:rPr>
                      <m:t>=51,82193 </m:t>
                    </m:r>
                    <m:r>
                      <m:rPr>
                        <m:sty m:val="p"/>
                      </m:rPr>
                      <a:rPr lang="pl-PL" sz="1600">
                        <a:latin typeface="Cambria Math" panose="02040503050406030204" pitchFamily="18" charset="0"/>
                      </a:rPr>
                      <m:t>dB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sty m:val="p"/>
                          </m:rPr>
                          <a:rPr lang="pl-PL" sz="160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pl-PL" sz="1600" dirty="0"/>
                  <a:t>  (+/- 9,3 </a:t>
                </a:r>
                <a:r>
                  <a:rPr lang="pl-PL" sz="1600" dirty="0" err="1"/>
                  <a:t>dB</a:t>
                </a:r>
                <a:r>
                  <a:rPr lang="pl-PL" sz="1600" dirty="0"/>
                  <a:t> )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𝑚𝑒𝑑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𝑜𝑢𝑡𝑑𝑜𝑜𝑟</m:t>
                        </m:r>
                      </m:sub>
                    </m:sSub>
                    <m:r>
                      <a:rPr lang="pl-PL" sz="16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pl-PL" sz="1600" dirty="0"/>
                  <a:t>mediana średniego natężenia pola </a:t>
                </a:r>
                <a:r>
                  <a:rPr lang="pl-PL" sz="1600" dirty="0" err="1"/>
                  <a:t>outdoor</a:t>
                </a:r>
                <a:r>
                  <a:rPr lang="pl-PL" sz="1600" dirty="0"/>
                  <a:t>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600">
                        <a:latin typeface="Cambria Math" panose="02040503050406030204" pitchFamily="18" charset="0"/>
                      </a:rPr>
                      <m:t>dB</m:t>
                    </m:r>
                    <m:r>
                      <a:rPr lang="pl-PL" sz="16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m:rPr>
                            <m:sty m:val="p"/>
                          </m:rPr>
                          <a:rPr lang="pl-PL" sz="1600"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pl-PL" sz="1600" dirty="0"/>
                  <a:t>  ]</a:t>
                </a:r>
              </a:p>
              <a:p>
                <a:r>
                  <a:rPr lang="pl-PL" sz="1600" dirty="0"/>
                  <a:t> +/- odchylenie standardowe [</a:t>
                </a:r>
                <a:r>
                  <a:rPr lang="pl-PL" sz="1600" dirty="0" err="1"/>
                  <a:t>dB</a:t>
                </a:r>
                <a:r>
                  <a:rPr lang="pl-PL" sz="1600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ERP = 24 </a:t>
                </a:r>
                <a:r>
                  <a:rPr lang="en-US" sz="1600" dirty="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dBW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+ 12,85 </a:t>
                </a:r>
                <a:r>
                  <a:rPr lang="en-US" sz="1600" dirty="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dBd</a:t>
                </a:r>
                <a:r>
                  <a:rPr lang="en-US" sz="16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– 0,93dB = 35,92 [</a:t>
                </a:r>
                <a:r>
                  <a:rPr lang="en-US" sz="1600" dirty="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dBW</a:t>
                </a:r>
                <a:r>
                  <a:rPr lang="pl-PL" sz="16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]</a:t>
                </a:r>
                <a:endParaRPr lang="pl-PL" sz="16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pl-PL" altLang="pl-PL" dirty="0"/>
              </a:p>
            </p:txBody>
          </p:sp>
        </mc:Choice>
        <mc:Fallback xmlns="">
          <p:sp>
            <p:nvSpPr>
              <p:cNvPr id="18436" name="Symbol zastępczy tekstu 3">
                <a:extLst>
                  <a:ext uri="{FF2B5EF4-FFF2-40B4-BE49-F238E27FC236}">
                    <a16:creationId xmlns:a16="http://schemas.microsoft.com/office/drawing/2014/main" id="{925F7A0A-3CDE-BF91-F523-CF76DF577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7950" y="1340768"/>
                <a:ext cx="8712522" cy="4785395"/>
              </a:xfrm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734FE94-8FD4-1E91-0F71-BD8A9EE4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3" y="2510929"/>
            <a:ext cx="4154215" cy="2700239"/>
          </a:xfrm>
          <a:prstGeom prst="rect">
            <a:avLst/>
          </a:prstGeom>
          <a:noFill/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5AFF6E7-DC12-BF48-5764-1658C423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31730"/>
            <a:ext cx="4468299" cy="2658637"/>
          </a:xfrm>
          <a:prstGeom prst="rect">
            <a:avLst/>
          </a:prstGeom>
          <a:noFill/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41B0AFE-9C35-BAB4-DBE7-92D649D6AC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174A183-111D-D703-DF72-ADADE4BDD3E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/>
          <a:lstStyle/>
          <a:p>
            <a:r>
              <a:rPr lang="pl-PL" dirty="0"/>
              <a:t>Analiza programem PIAST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14407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Placeholder 3">
            <a:extLst>
              <a:ext uri="{FF2B5EF4-FFF2-40B4-BE49-F238E27FC236}">
                <a16:creationId xmlns:a16="http://schemas.microsoft.com/office/drawing/2014/main" id="{A5A4C392-2E25-B84A-14F7-1816AE7B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01" y="1628801"/>
            <a:ext cx="4154215" cy="4464496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pl-PL" dirty="0"/>
              <a:t>Natężenie pola E dla </a:t>
            </a:r>
            <a:r>
              <a:rPr lang="pl-PL" dirty="0" err="1"/>
              <a:t>indoor</a:t>
            </a:r>
            <a:r>
              <a:rPr lang="pl-PL" dirty="0"/>
              <a:t> i </a:t>
            </a:r>
            <a:r>
              <a:rPr lang="pl-PL" dirty="0" err="1"/>
              <a:t>outdoor</a:t>
            </a:r>
            <a:r>
              <a:rPr lang="pl-PL" dirty="0"/>
              <a:t>.</a:t>
            </a:r>
          </a:p>
          <a:p>
            <a:r>
              <a:rPr lang="pl-PL" dirty="0"/>
              <a:t>Zasięgi minimalne i maksymalne dla </a:t>
            </a:r>
            <a:r>
              <a:rPr lang="pl-PL" dirty="0" err="1"/>
              <a:t>indoor</a:t>
            </a:r>
            <a:r>
              <a:rPr lang="pl-PL" dirty="0"/>
              <a:t>: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C8E14850-434A-CE3B-B16A-79B7EF5A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973193"/>
            <a:ext cx="4468299" cy="37757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58" name="Tytuł 1">
            <a:extLst>
              <a:ext uri="{FF2B5EF4-FFF2-40B4-BE49-F238E27FC236}">
                <a16:creationId xmlns:a16="http://schemas.microsoft.com/office/drawing/2014/main" id="{41286809-D70E-4C28-6D01-B813D3F5A1E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16727" y="548680"/>
            <a:ext cx="8910546" cy="864096"/>
          </a:xfrm>
        </p:spPr>
        <p:txBody>
          <a:bodyPr wrap="square" anchor="ctr">
            <a:normAutofit/>
          </a:bodyPr>
          <a:lstStyle/>
          <a:p>
            <a:r>
              <a:rPr lang="pl-PL" altLang="pl-PL" dirty="0"/>
              <a:t>Analiza programem PIAST</a:t>
            </a:r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8296DF9-B874-1F1D-5B49-A9D77BF90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pl-PL" dirty="0"/>
              <a:t>Natężenie pola E dla </a:t>
            </a:r>
            <a:r>
              <a:rPr lang="pl-PL" dirty="0" err="1"/>
              <a:t>indoor</a:t>
            </a:r>
            <a:r>
              <a:rPr lang="pl-PL" dirty="0"/>
              <a:t> i </a:t>
            </a:r>
            <a:r>
              <a:rPr lang="pl-PL" dirty="0" err="1"/>
              <a:t>outdoor</a:t>
            </a:r>
            <a:r>
              <a:rPr lang="pl-PL" dirty="0"/>
              <a:t>.</a:t>
            </a:r>
          </a:p>
          <a:p>
            <a:r>
              <a:rPr lang="pl-PL" dirty="0"/>
              <a:t>Zasięgi minimalne i maksymalne dla </a:t>
            </a:r>
            <a:r>
              <a:rPr lang="pl-PL" dirty="0" err="1"/>
              <a:t>outoor</a:t>
            </a:r>
            <a:r>
              <a:rPr lang="pl-PL" dirty="0"/>
              <a:t>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692B1B5-F35D-4B29-9F55-AB1E1772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51" y="1976449"/>
            <a:ext cx="4320000" cy="376920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9F3C46-4427-E8EE-7310-2CA231891B2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18404" y="548680"/>
            <a:ext cx="8910546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Analiza programem PIAST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068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D9119D-55A3-09B8-9F02-A7D41299B4C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wrap="square" anchor="t">
            <a:normAutofit/>
          </a:bodyPr>
          <a:lstStyle/>
          <a:p>
            <a:r>
              <a:rPr lang="pl-PL" sz="2000" dirty="0"/>
              <a:t>Zasięgi DVB+ zmniejszają się wraz ze zwiększaniem sprawności kodowania, w przypadku tego projektu klasa protekcji 3A dla wersji </a:t>
            </a:r>
            <a:r>
              <a:rPr lang="pl-PL" sz="2000" dirty="0" err="1"/>
              <a:t>portable</a:t>
            </a:r>
            <a:r>
              <a:rPr lang="pl-PL" sz="2000" dirty="0"/>
              <a:t> wynosi 11,8 [</a:t>
            </a:r>
            <a:r>
              <a:rPr lang="pl-PL" sz="2000" dirty="0" err="1"/>
              <a:t>dB</a:t>
            </a:r>
            <a:r>
              <a:rPr lang="pl-PL" sz="2000" dirty="0"/>
              <a:t>]</a:t>
            </a:r>
          </a:p>
          <a:p>
            <a:r>
              <a:rPr lang="pl-PL" sz="2000" dirty="0"/>
              <a:t>Wysokość i kształt terenu na wpływ na </a:t>
            </a:r>
            <a:r>
              <a:rPr lang="pl-PL" sz="2000" dirty="0" err="1"/>
              <a:t>propagcję</a:t>
            </a:r>
            <a:r>
              <a:rPr lang="pl-PL" sz="2000" dirty="0"/>
              <a:t> fal radiowych</a:t>
            </a:r>
          </a:p>
          <a:p>
            <a:r>
              <a:rPr lang="pl-PL" sz="2000" dirty="0"/>
              <a:t>Różnica pomiędzy wariantem </a:t>
            </a:r>
            <a:r>
              <a:rPr lang="pl-PL" sz="2000" dirty="0" err="1"/>
              <a:t>indoor</a:t>
            </a:r>
            <a:r>
              <a:rPr lang="pl-PL" sz="2000" dirty="0"/>
              <a:t> i </a:t>
            </a:r>
            <a:r>
              <a:rPr lang="pl-PL" sz="2000" dirty="0" err="1"/>
              <a:t>outdoor</a:t>
            </a:r>
            <a:r>
              <a:rPr lang="pl-PL" sz="2000" dirty="0"/>
              <a:t> wynosi około 8km</a:t>
            </a:r>
          </a:p>
          <a:p>
            <a:r>
              <a:rPr lang="pl-PL" sz="2000" dirty="0"/>
              <a:t>Moc stacji nadawczej jest dość niska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C24BB6-E56A-8A13-8900-872853E676D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3BDDCF-0282-2F9C-6181-F3E9CA1C1D9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wrap="square" anchor="ctr">
            <a:normAutofit/>
          </a:bodyPr>
          <a:lstStyle/>
          <a:p>
            <a:r>
              <a:rPr lang="pl-PL" dirty="0"/>
              <a:t>Podsumowanie, wnioski: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68B3F2B4-4EF0-614C-4715-62818A0022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6176361"/>
              </p:ext>
            </p:extLst>
          </p:nvPr>
        </p:nvGraphicFramePr>
        <p:xfrm>
          <a:off x="234165" y="3152317"/>
          <a:ext cx="4154216" cy="1581635"/>
        </p:xfrm>
        <a:graphic>
          <a:graphicData uri="http://schemas.openxmlformats.org/drawingml/2006/table">
            <a:tbl>
              <a:tblPr firstRow="1" firstCol="1" bandRow="1"/>
              <a:tblGrid>
                <a:gridCol w="1719557">
                  <a:extLst>
                    <a:ext uri="{9D8B030D-6E8A-4147-A177-3AD203B41FA5}">
                      <a16:colId xmlns:a16="http://schemas.microsoft.com/office/drawing/2014/main" val="642998944"/>
                    </a:ext>
                  </a:extLst>
                </a:gridCol>
                <a:gridCol w="1250126">
                  <a:extLst>
                    <a:ext uri="{9D8B030D-6E8A-4147-A177-3AD203B41FA5}">
                      <a16:colId xmlns:a16="http://schemas.microsoft.com/office/drawing/2014/main" val="3770346308"/>
                    </a:ext>
                  </a:extLst>
                </a:gridCol>
                <a:gridCol w="1184533">
                  <a:extLst>
                    <a:ext uri="{9D8B030D-6E8A-4147-A177-3AD203B41FA5}">
                      <a16:colId xmlns:a16="http://schemas.microsoft.com/office/drawing/2014/main" val="230606018"/>
                    </a:ext>
                  </a:extLst>
                </a:gridCol>
              </a:tblGrid>
              <a:tr h="40532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Indoor</a:t>
                      </a:r>
                      <a:r>
                        <a:rPr lang="pl-PL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[km]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Outdoor</a:t>
                      </a:r>
                      <a:endParaRPr lang="pl-PL" sz="2000" b="0" i="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l-PL" sz="2000" b="0" i="0" u="none" strike="noStrike" dirty="0"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[km]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690639"/>
                  </a:ext>
                </a:extLst>
              </a:tr>
              <a:tr h="40532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Minimalny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pl-PL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10,50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pl-PL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18,00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88288"/>
                  </a:ext>
                </a:extLst>
              </a:tr>
              <a:tr h="40532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Maksymalny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~15</a:t>
                      </a:r>
                      <a:r>
                        <a:rPr lang="pl-PL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,50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pl-PL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24,80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274" marR="123274" marT="1712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9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9335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</Template>
  <TotalTime>177</TotalTime>
  <Words>460</Words>
  <Application>Microsoft Office PowerPoint</Application>
  <PresentationFormat>Pokaz na ekranie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Trebuchet MS</vt:lpstr>
      <vt:lpstr>prezentacja_v1_2017-03_pl</vt:lpstr>
      <vt:lpstr>Prezentacja programu PowerPoint</vt:lpstr>
      <vt:lpstr>Prezentacja programu PowerPoint</vt:lpstr>
      <vt:lpstr>Prezentacja programu PowerPoint</vt:lpstr>
      <vt:lpstr>Dane po obliczeniach: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Franków (259740)</dc:creator>
  <cp:lastModifiedBy>Mateusz Franków (259740)</cp:lastModifiedBy>
  <cp:revision>5</cp:revision>
  <cp:lastPrinted>2017-02-27T13:04:03Z</cp:lastPrinted>
  <dcterms:created xsi:type="dcterms:W3CDTF">2023-01-19T16:51:57Z</dcterms:created>
  <dcterms:modified xsi:type="dcterms:W3CDTF">2023-01-21T22:29:42Z</dcterms:modified>
</cp:coreProperties>
</file>