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0" r:id="rId5"/>
    <p:sldId id="258" r:id="rId6"/>
    <p:sldId id="260" r:id="rId7"/>
    <p:sldId id="261" r:id="rId8"/>
    <p:sldId id="274" r:id="rId9"/>
    <p:sldId id="275" r:id="rId10"/>
    <p:sldId id="271" r:id="rId11"/>
    <p:sldId id="272" r:id="rId12"/>
    <p:sldId id="262" r:id="rId13"/>
    <p:sldId id="263" r:id="rId14"/>
    <p:sldId id="277" r:id="rId15"/>
    <p:sldId id="264" r:id="rId16"/>
    <p:sldId id="276" r:id="rId17"/>
    <p:sldId id="279" r:id="rId18"/>
    <p:sldId id="265" r:id="rId19"/>
    <p:sldId id="273" r:id="rId20"/>
    <p:sldId id="278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05842-8824-4EB3-A8B4-69D2AC1E7EAA}" v="21" dt="2018-06-28T01:39:07.630"/>
    <p1510:client id="{E9B8BA32-1211-4812-BC9B-0D4B2974CDB1}" v="23" dt="2018-06-29T06:37:03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eacs/mysql.git" TargetMode="External"/><Relationship Id="rId2" Type="http://schemas.openxmlformats.org/officeDocument/2006/relationships/hyperlink" Target="https://github.com/freeacs/my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eeacs/freea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err="1">
                <a:cs typeface="Calibri Light"/>
              </a:rPr>
              <a:t>FreeACS</a:t>
            </a:r>
            <a:r>
              <a:rPr lang="en-US" b="1">
                <a:cs typeface="Calibri Light"/>
              </a:rPr>
              <a:t> </a:t>
            </a:r>
            <a:br>
              <a:rPr lang="en-US" b="1">
                <a:cs typeface="Calibri Light"/>
              </a:rPr>
            </a:br>
            <a:r>
              <a:rPr lang="en-US" b="1">
                <a:cs typeface="Calibri Light"/>
              </a:rPr>
              <a:t>Development Guide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Paul</a:t>
            </a:r>
          </a:p>
          <a:p>
            <a:r>
              <a:rPr lang="en-US" dirty="0">
                <a:cs typeface="Calibri"/>
              </a:rPr>
              <a:t>29.Jun.2018</a:t>
            </a:r>
          </a:p>
          <a:p>
            <a:r>
              <a:rPr lang="en-US" err="1">
                <a:cs typeface="Calibri"/>
              </a:rPr>
              <a:t>Quber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7D88-6502-48FC-A49D-5B4C0F64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Component [Core]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0C37-0ED4-4E62-842E-7574E558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Refer.</a:t>
            </a:r>
          </a:p>
          <a:p>
            <a:pPr lvl="1"/>
            <a:r>
              <a:rPr lang="en-US">
                <a:cs typeface="Calibri"/>
              </a:rPr>
              <a:t>core/docs/Fusion Core User Manaual.pdf</a:t>
            </a:r>
          </a:p>
          <a:p>
            <a:r>
              <a:rPr lang="en-US">
                <a:cs typeface="Calibri"/>
              </a:rPr>
              <a:t>Role</a:t>
            </a:r>
            <a:endParaRPr lang="en-US"/>
          </a:p>
          <a:p>
            <a:pPr lvl="1"/>
            <a:r>
              <a:rPr lang="en-US">
                <a:cs typeface="Calibri"/>
              </a:rPr>
              <a:t>background</a:t>
            </a:r>
            <a:r>
              <a:rPr lang="ko-KR" altLang="en-US">
                <a:latin typeface="Calibri"/>
                <a:cs typeface="Calibri"/>
              </a:rPr>
              <a:t>에서</a:t>
            </a:r>
            <a:r>
              <a:rPr lang="en-US" altLang="ko-KR">
                <a:cs typeface="Calibri"/>
              </a:rPr>
              <a:t> </a:t>
            </a:r>
            <a:r>
              <a:rPr lang="en-US" altLang="ko-KR" err="1">
                <a:latin typeface="Calibri"/>
                <a:cs typeface="Calibri"/>
              </a:rPr>
              <a:t>수행되는</a:t>
            </a:r>
            <a:r>
              <a:rPr lang="en-US" altLang="ko-KR">
                <a:latin typeface="Calibri"/>
                <a:cs typeface="Calibri"/>
              </a:rPr>
              <a:t> </a:t>
            </a:r>
            <a:r>
              <a:rPr lang="en-US" altLang="ko-KR" err="1">
                <a:latin typeface="Calibri"/>
                <a:cs typeface="Calibri"/>
              </a:rPr>
              <a:t>일들을</a:t>
            </a:r>
            <a:r>
              <a:rPr lang="en-US" altLang="ko-KR">
                <a:cs typeface="Calibri"/>
              </a:rPr>
              <a:t> </a:t>
            </a:r>
            <a:r>
              <a:rPr lang="ko-KR" altLang="ko-KR">
                <a:cs typeface="Calibri"/>
              </a:rPr>
              <a:t>담당</a:t>
            </a:r>
            <a:endParaRPr lang="en-US" altLang="ko-KR">
              <a:cs typeface="Calibri"/>
            </a:endParaRPr>
          </a:p>
          <a:p>
            <a:r>
              <a:rPr lang="ko-KR" altLang="ko-KR">
                <a:latin typeface="맑은 고딕"/>
                <a:ea typeface="맑은 고딕"/>
                <a:cs typeface="Calibri"/>
              </a:rPr>
              <a:t>Mission</a:t>
            </a:r>
          </a:p>
          <a:p>
            <a:pPr lvl="1"/>
            <a:r>
              <a:rPr lang="ko-KR" altLang="ko-KR">
                <a:latin typeface="맑은 고딕"/>
                <a:ea typeface="맑은 고딕"/>
                <a:cs typeface="Calibri"/>
              </a:rPr>
              <a:t>Job Management</a:t>
            </a:r>
          </a:p>
          <a:p>
            <a:pPr lvl="1"/>
            <a:r>
              <a:rPr lang="ko-KR" altLang="ko-KR">
                <a:latin typeface="맑은 고딕"/>
                <a:ea typeface="맑은 고딕"/>
                <a:cs typeface="Calibri"/>
              </a:rPr>
              <a:t>Syslog Deletion</a:t>
            </a:r>
          </a:p>
          <a:p>
            <a:pPr lvl="1"/>
            <a:r>
              <a:rPr lang="ko-KR" altLang="ko-KR">
                <a:latin typeface="맑은 고딕"/>
                <a:ea typeface="맑은 고딕"/>
                <a:cs typeface="Calibri"/>
              </a:rPr>
              <a:t>Report Generation</a:t>
            </a:r>
          </a:p>
          <a:p>
            <a:r>
              <a:rPr lang="ko-KR" altLang="ko-KR">
                <a:latin typeface="맑은 고딕"/>
                <a:ea typeface="맑은 고딕"/>
                <a:cs typeface="Calibri"/>
              </a:rPr>
              <a:t>Configuration</a:t>
            </a:r>
          </a:p>
          <a:p>
            <a:pPr lvl="1"/>
            <a:r>
              <a:rPr lang="ko-KR" altLang="ko-KR">
                <a:latin typeface="맑은 고딕"/>
                <a:ea typeface="맑은 고딕"/>
                <a:cs typeface="Calibri"/>
              </a:rPr>
              <a:t>core/src/main/resources/application.properties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39946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8A24-0CDF-4A64-8ABE-55D1EC26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Questions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3C21-95A6-4E30-B312-832EDBA6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How to communicate between components?</a:t>
            </a:r>
          </a:p>
          <a:p>
            <a:pPr lvl="1"/>
            <a:r>
              <a:rPr lang="ko-KR" altLang="en-US" dirty="0">
                <a:latin typeface="맑은 고딕"/>
                <a:ea typeface="맑은 고딕"/>
              </a:rPr>
              <a:t>Via DB</a:t>
            </a:r>
          </a:p>
          <a:p>
            <a:pPr lvl="2"/>
            <a:r>
              <a:rPr lang="ko-KR" altLang="en-US" dirty="0">
                <a:latin typeface="맑은 고딕"/>
                <a:ea typeface="맑은 고딕"/>
              </a:rPr>
              <a:t>So, DBI module has to do something like that triggering detection etc.</a:t>
            </a:r>
          </a:p>
        </p:txBody>
      </p:sp>
    </p:spTree>
    <p:extLst>
      <p:ext uri="{BB962C8B-B14F-4D97-AF65-F5344CB8AC3E}">
        <p14:creationId xmlns:p14="http://schemas.microsoft.com/office/powerpoint/2010/main" val="391578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8D07-E850-4D27-8D4E-092EFC08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Role &amp; Relationship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CF69-9618-4345-9247-C715EE3F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Role</a:t>
            </a:r>
          </a:p>
          <a:p>
            <a:pPr lvl="1"/>
            <a:r>
              <a:rPr lang="en-US">
                <a:cs typeface="Calibri"/>
              </a:rPr>
              <a:t>Core</a:t>
            </a:r>
          </a:p>
          <a:p>
            <a:pPr lvl="1"/>
            <a:r>
              <a:rPr lang="en-US">
                <a:cs typeface="Calibri"/>
              </a:rPr>
              <a:t>Tr069</a:t>
            </a:r>
          </a:p>
          <a:p>
            <a:pPr lvl="1"/>
            <a:r>
              <a:rPr lang="en-US">
                <a:cs typeface="Calibri"/>
              </a:rPr>
              <a:t>Web</a:t>
            </a:r>
          </a:p>
          <a:p>
            <a:pPr lvl="1"/>
            <a:r>
              <a:rPr lang="en-US">
                <a:cs typeface="Calibri"/>
              </a:rPr>
              <a:t>Webservice</a:t>
            </a:r>
          </a:p>
          <a:p>
            <a:pPr lvl="1"/>
            <a:r>
              <a:rPr lang="en-US">
                <a:cs typeface="Calibri"/>
              </a:rPr>
              <a:t>Stun</a:t>
            </a:r>
          </a:p>
          <a:p>
            <a:pPr lvl="1"/>
            <a:r>
              <a:rPr lang="en-US">
                <a:cs typeface="Calibri"/>
              </a:rPr>
              <a:t>Syslog</a:t>
            </a:r>
          </a:p>
          <a:p>
            <a:r>
              <a:rPr lang="en-US">
                <a:cs typeface="Calibri"/>
              </a:rPr>
              <a:t>Relationship</a:t>
            </a:r>
          </a:p>
          <a:p>
            <a:pPr lvl="1"/>
            <a:r>
              <a:rPr lang="en-US">
                <a:cs typeface="Calibri"/>
              </a:rPr>
              <a:t>Core vs. Tr069</a:t>
            </a:r>
          </a:p>
          <a:p>
            <a:pPr lvl="1"/>
            <a:r>
              <a:rPr lang="en-US">
                <a:cs typeface="Calibri"/>
              </a:rPr>
              <a:t>Web vs. Webservice</a:t>
            </a:r>
          </a:p>
          <a:p>
            <a:pPr lvl="1"/>
            <a:r>
              <a:rPr lang="en-US">
                <a:cs typeface="Calibri"/>
              </a:rPr>
              <a:t>Stun vs. Tr069/Core</a:t>
            </a:r>
          </a:p>
        </p:txBody>
      </p:sp>
    </p:spTree>
    <p:extLst>
      <p:ext uri="{BB962C8B-B14F-4D97-AF65-F5344CB8AC3E}">
        <p14:creationId xmlns:p14="http://schemas.microsoft.com/office/powerpoint/2010/main" val="334831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0E2A-7029-4C84-BDEB-BBFB816A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How to build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6398C-3EEC-43E4-A47C-E057F1F21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2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C560-FDEB-41F0-8D9F-0325E38D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/>
                <a:ea typeface="맑은 고딕"/>
                <a:cs typeface="Calibri Light"/>
              </a:rPr>
              <a:t>Build</a:t>
            </a:r>
            <a:r>
              <a:rPr lang="ko-KR" altLang="en-US" b="1" dirty="0">
                <a:latin typeface="맑은 고딕"/>
                <a:ea typeface="맑은 고딕"/>
              </a:rPr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A18D-243E-4CD3-8D86-AC0B7B84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Build tool</a:t>
            </a:r>
          </a:p>
          <a:p>
            <a:pPr lvl="1"/>
            <a:r>
              <a:rPr lang="en-US" dirty="0">
                <a:cs typeface="Calibri"/>
              </a:rPr>
              <a:t>2018.6.29 </a:t>
            </a:r>
            <a:r>
              <a:rPr lang="ko-KR" altLang="en-US" dirty="0">
                <a:latin typeface="Calibri"/>
                <a:cs typeface="Calibri"/>
              </a:rPr>
              <a:t>현재, SBT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(Simple Build Tool)임</a:t>
            </a:r>
          </a:p>
          <a:p>
            <a:pPr lvl="2"/>
            <a:r>
              <a:rPr lang="en-US" dirty="0">
                <a:cs typeface="Calibri"/>
              </a:rPr>
              <a:t>2018.6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월경부터 freeacs의 build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tool이 maven --&gt; sbt로 변경됐다</a:t>
            </a:r>
          </a:p>
          <a:p>
            <a:r>
              <a:rPr lang="ko-KR" altLang="en-US" dirty="0">
                <a:latin typeface="맑은 고딕"/>
                <a:ea typeface="맑은 고딕"/>
                <a:cs typeface="Calibri"/>
              </a:rPr>
              <a:t>SBT관련 file</a:t>
            </a:r>
          </a:p>
          <a:p>
            <a:endParaRPr lang="ko-KR" altLang="en-US" dirty="0">
              <a:latin typeface="맑은 고딕"/>
              <a:ea typeface="맑은 고딕"/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DF5A19-6A51-4603-8C1B-3E8C6DAE5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56486"/>
              </p:ext>
            </p:extLst>
          </p:nvPr>
        </p:nvGraphicFramePr>
        <p:xfrm>
          <a:off x="1093608" y="3687749"/>
          <a:ext cx="10654956" cy="2225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4010">
                  <a:extLst>
                    <a:ext uri="{9D8B030D-6E8A-4147-A177-3AD203B41FA5}">
                      <a16:colId xmlns:a16="http://schemas.microsoft.com/office/drawing/2014/main" val="3936973223"/>
                    </a:ext>
                  </a:extLst>
                </a:gridCol>
                <a:gridCol w="7650946">
                  <a:extLst>
                    <a:ext uri="{9D8B030D-6E8A-4147-A177-3AD203B41FA5}">
                      <a16:colId xmlns:a16="http://schemas.microsoft.com/office/drawing/2014/main" val="737384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8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/>
                        <a:t>build.sbt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Main build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6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/>
                        <a:t>version.sbt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Build version (</a:t>
                      </a:r>
                      <a:r>
                        <a:rPr lang="en-US" sz="1400" dirty="0" err="1"/>
                        <a:t>sbt</a:t>
                      </a:r>
                      <a:r>
                        <a:rPr lang="en-US" sz="1400" dirty="0"/>
                        <a:t> version </a:t>
                      </a:r>
                      <a:r>
                        <a:rPr lang="ko-KR" altLang="en-US" sz="1400" dirty="0"/>
                        <a:t>명령어</a:t>
                      </a:r>
                      <a:r>
                        <a:rPr lang="en-US" sz="1400" dirty="0"/>
                        <a:t>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en-US" sz="1400" dirty="0"/>
                        <a:t> </a:t>
                      </a:r>
                      <a:r>
                        <a:rPr lang="ko-KR" altLang="en-US" sz="1400" dirty="0"/>
                        <a:t>각</a:t>
                      </a:r>
                      <a:r>
                        <a:rPr lang="en-US" sz="1400" dirty="0"/>
                        <a:t> component</a:t>
                      </a:r>
                      <a:r>
                        <a:rPr lang="ko-KR" altLang="en-US" sz="1400" dirty="0"/>
                        <a:t>의</a:t>
                      </a:r>
                      <a:r>
                        <a:rPr lang="en-US" altLang="ko-KR" sz="1400" dirty="0"/>
                        <a:t> build </a:t>
                      </a:r>
                      <a:r>
                        <a:rPr lang="ko-KR" altLang="en-US" sz="1400" dirty="0" err="1"/>
                        <a:t>버전정보에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표시됨</a:t>
                      </a:r>
                      <a:r>
                        <a:rPr lang="en-US" altLang="ko-KR" sz="140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4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/project/</a:t>
                      </a:r>
                      <a:r>
                        <a:rPr lang="en-US" sz="1400" dirty="0" err="1"/>
                        <a:t>build.properties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/>
                        <a:t>SBT</a:t>
                      </a:r>
                      <a:r>
                        <a:rPr lang="ko-KR" altLang="en-US" sz="1400" dirty="0" err="1"/>
                        <a:t>의</a:t>
                      </a:r>
                      <a:r>
                        <a:rPr lang="en-US" sz="1400" dirty="0"/>
                        <a:t>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4147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/project/</a:t>
                      </a:r>
                      <a:r>
                        <a:rPr lang="en-US" sz="1400" dirty="0" err="1"/>
                        <a:t>Dependencies.scala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/>
                        <a:t>build.sbt</a:t>
                      </a:r>
                      <a:r>
                        <a:rPr lang="ko-KR" altLang="en-US" sz="1400" dirty="0"/>
                        <a:t>에서</a:t>
                      </a:r>
                      <a:r>
                        <a:rPr lang="en-US" sz="1400" dirty="0"/>
                        <a:t> </a:t>
                      </a:r>
                      <a:r>
                        <a:rPr lang="ko-KR" altLang="en-US" sz="1400" dirty="0"/>
                        <a:t>사용하는 각종 외부 library들에 대한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684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/project/</a:t>
                      </a:r>
                      <a:r>
                        <a:rPr lang="en-US" sz="1400" dirty="0" err="1"/>
                        <a:t>plugins.sbt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추가할</a:t>
                      </a:r>
                      <a:r>
                        <a:rPr lang="en-US" sz="1400" dirty="0"/>
                        <a:t> SBT plugin </a:t>
                      </a:r>
                      <a:r>
                        <a:rPr lang="ko-KR" altLang="en-US" sz="1400" dirty="0"/>
                        <a:t>정보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1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302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F0C4-7D71-49E3-AB51-9F86C753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Build Command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84E8-7BC0-4298-99BF-266B0AAA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3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project's root directory,</a:t>
            </a:r>
          </a:p>
          <a:p>
            <a:r>
              <a:rPr lang="en-US" dirty="0">
                <a:cs typeface="Calibri"/>
              </a:rPr>
              <a:t>Command : </a:t>
            </a:r>
            <a:r>
              <a:rPr lang="en-US" dirty="0" err="1">
                <a:cs typeface="Calibri"/>
              </a:rPr>
              <a:t>sbt</a:t>
            </a:r>
            <a:r>
              <a:rPr lang="en-US" dirty="0">
                <a:cs typeface="Calibri"/>
              </a:rPr>
              <a:t> clean compile stage</a:t>
            </a:r>
          </a:p>
          <a:p>
            <a:pPr lvl="1"/>
            <a:r>
              <a:rPr lang="en-US" dirty="0">
                <a:cs typeface="Calibri"/>
              </a:rPr>
              <a:t>stage : packaging </a:t>
            </a:r>
            <a:r>
              <a:rPr lang="ko-KR" altLang="en-US" dirty="0">
                <a:latin typeface="Calibri"/>
                <a:cs typeface="Calibri"/>
              </a:rPr>
              <a:t>및</a:t>
            </a:r>
            <a:r>
              <a:rPr lang="en-US" dirty="0">
                <a:cs typeface="Calibri"/>
              </a:rPr>
              <a:t> </a:t>
            </a:r>
            <a:r>
              <a:rPr lang="ko-KR" altLang="en-US" dirty="0">
                <a:cs typeface="Calibri"/>
              </a:rPr>
              <a:t>배포 바이너리를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생성함</a:t>
            </a:r>
          </a:p>
          <a:p>
            <a:r>
              <a:rPr lang="ko-KR" altLang="en-US" dirty="0">
                <a:latin typeface="Calibri"/>
                <a:cs typeface="Calibri"/>
              </a:rPr>
              <a:t>배포용</a:t>
            </a:r>
            <a:r>
              <a:rPr lang="en-US" dirty="0">
                <a:cs typeface="Calibri"/>
              </a:rPr>
              <a:t> binary </a:t>
            </a:r>
            <a:r>
              <a:rPr lang="ko-KR" altLang="en-US" dirty="0">
                <a:latin typeface="Calibri"/>
                <a:cs typeface="Calibri"/>
              </a:rPr>
              <a:t>위치</a:t>
            </a:r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608087-534C-4F8E-A6A4-2FF3D7EDB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28297"/>
              </p:ext>
            </p:extLst>
          </p:nvPr>
        </p:nvGraphicFramePr>
        <p:xfrm>
          <a:off x="1093607" y="3494954"/>
          <a:ext cx="10058400" cy="296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453">
                  <a:extLst>
                    <a:ext uri="{9D8B030D-6E8A-4147-A177-3AD203B41FA5}">
                      <a16:colId xmlns:a16="http://schemas.microsoft.com/office/drawing/2014/main" val="384977285"/>
                    </a:ext>
                  </a:extLst>
                </a:gridCol>
                <a:gridCol w="3999123">
                  <a:extLst>
                    <a:ext uri="{9D8B030D-6E8A-4147-A177-3AD203B41FA5}">
                      <a16:colId xmlns:a16="http://schemas.microsoft.com/office/drawing/2014/main" val="2705578851"/>
                    </a:ext>
                  </a:extLst>
                </a:gridCol>
                <a:gridCol w="1575412">
                  <a:extLst>
                    <a:ext uri="{9D8B030D-6E8A-4147-A177-3AD203B41FA5}">
                      <a16:colId xmlns:a16="http://schemas.microsoft.com/office/drawing/2014/main" val="1453512214"/>
                    </a:ext>
                  </a:extLst>
                </a:gridCol>
                <a:gridCol w="1575412">
                  <a:extLst>
                    <a:ext uri="{9D8B030D-6E8A-4147-A177-3AD203B41FA5}">
                      <a16:colId xmlns:a16="http://schemas.microsoft.com/office/drawing/2014/main" val="549074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Context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8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TR-069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tr069/target/universal/stage/bin/freeacs-tr069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8085 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/tr069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9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core/target/universal/stage/bin/</a:t>
                      </a:r>
                      <a:r>
                        <a:rPr lang="en-US" sz="1200" dirty="0" err="1"/>
                        <a:t>freeacs</a:t>
                      </a:r>
                      <a:r>
                        <a:rPr lang="en-US" sz="1200" dirty="0"/>
                        <a:t>-core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8083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/core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3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STUN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stun/target/universal/stage/bin/</a:t>
                      </a:r>
                      <a:r>
                        <a:rPr lang="en-US" sz="1200" dirty="0" err="1"/>
                        <a:t>freeacs</a:t>
                      </a:r>
                      <a:r>
                        <a:rPr lang="en-US" sz="1200" dirty="0"/>
                        <a:t>-stun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8087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/stun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4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web/target/universal/stage/bin/</a:t>
                      </a:r>
                      <a:r>
                        <a:rPr lang="en-US" sz="1200" dirty="0" err="1"/>
                        <a:t>freeacs</a:t>
                      </a:r>
                      <a:r>
                        <a:rPr lang="en-US" sz="1200" dirty="0"/>
                        <a:t>-web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8081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/web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3552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/>
                        <a:t>WebService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webservice/target/universal/stage/bin/</a:t>
                      </a:r>
                      <a:r>
                        <a:rPr lang="en-US" sz="1200" dirty="0" err="1"/>
                        <a:t>freeacs</a:t>
                      </a:r>
                      <a:r>
                        <a:rPr lang="en-US" sz="1200" dirty="0"/>
                        <a:t>-webservice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8088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/webservice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183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/>
                        <a:t>SysLog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syslog/target/universal/stage/bin/</a:t>
                      </a:r>
                      <a:r>
                        <a:rPr lang="en-US" sz="1200" dirty="0" err="1"/>
                        <a:t>freeacs</a:t>
                      </a:r>
                      <a:r>
                        <a:rPr lang="en-US" sz="1200" dirty="0"/>
                        <a:t>-syslog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8086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/syslog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63243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Shell</a:t>
                      </a:r>
                      <a:endParaRPr 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shell/target/universal/stage/bin/</a:t>
                      </a:r>
                      <a:r>
                        <a:rPr lang="en-US" sz="1200" dirty="0" err="1"/>
                        <a:t>freeacs</a:t>
                      </a:r>
                      <a:r>
                        <a:rPr lang="en-US" sz="1200" dirty="0"/>
                        <a:t>-shell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2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3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6FB8-E8C8-43AC-92F5-FAF933F4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Configuration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B702-776A-4468-9497-A6C472F6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Context-path </a:t>
            </a:r>
            <a:r>
              <a:rPr lang="ko-KR" altLang="en-US" dirty="0">
                <a:latin typeface="Calibri"/>
                <a:cs typeface="Calibri"/>
              </a:rPr>
              <a:t>및</a:t>
            </a:r>
            <a:r>
              <a:rPr lang="en-US" dirty="0">
                <a:latin typeface="Calibri"/>
                <a:cs typeface="Calibri"/>
              </a:rPr>
              <a:t> port </a:t>
            </a:r>
            <a:r>
              <a:rPr lang="en-US" dirty="0" err="1">
                <a:latin typeface="Calibri"/>
                <a:cs typeface="Calibri"/>
              </a:rPr>
              <a:t>변경</a:t>
            </a:r>
            <a:endParaRPr lang="ko-KR" altLang="en-US" dirty="0" err="1">
              <a:latin typeface="맑은 고딕"/>
              <a:ea typeface="맑은 고딕"/>
              <a:cs typeface="Calibri"/>
            </a:endParaRPr>
          </a:p>
          <a:p>
            <a:pPr lvl="1"/>
            <a:r>
              <a:rPr lang="ko-KR" altLang="en-US" dirty="0">
                <a:latin typeface="Calibri"/>
                <a:ea typeface="맑은 고딕"/>
                <a:cs typeface="Calibri"/>
              </a:rPr>
              <a:t>각</a:t>
            </a:r>
            <a:r>
              <a:rPr lang="en-US" dirty="0">
                <a:latin typeface="Calibri"/>
                <a:ea typeface="맑은 고딕"/>
                <a:cs typeface="Calibri"/>
              </a:rPr>
              <a:t> component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의</a:t>
            </a:r>
            <a:r>
              <a:rPr lang="en-US" dirty="0">
                <a:latin typeface="Calibri"/>
                <a:ea typeface="맑은 고딕"/>
                <a:cs typeface="Calibri"/>
              </a:rPr>
              <a:t> </a:t>
            </a:r>
            <a:r>
              <a:rPr lang="en-US" dirty="0" err="1">
                <a:latin typeface="Calibri"/>
                <a:ea typeface="맑은 고딕"/>
                <a:cs typeface="Calibri"/>
              </a:rPr>
              <a:t>application.properties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에서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변경</a:t>
            </a:r>
            <a:endParaRPr lang="en-US" altLang="ko-KR" dirty="0">
              <a:latin typeface="Calibri"/>
              <a:ea typeface="맑은 고딕"/>
              <a:cs typeface="Calibri"/>
            </a:endParaRPr>
          </a:p>
          <a:p>
            <a:pPr lvl="2"/>
            <a:r>
              <a:rPr lang="ko-KR" altLang="en-US" dirty="0">
                <a:latin typeface="맑은 고딕"/>
                <a:ea typeface="맑은 고딕"/>
                <a:cs typeface="Calibri"/>
              </a:rPr>
              <a:t>server.servlet.context-path : component의 context-path명</a:t>
            </a:r>
          </a:p>
          <a:p>
            <a:pPr lvl="2"/>
            <a:r>
              <a:rPr lang="ko-KR" altLang="en-US" dirty="0">
                <a:latin typeface="맑은 고딕"/>
                <a:ea typeface="맑은 고딕"/>
                <a:cs typeface="Calibri"/>
              </a:rPr>
              <a:t>server.port : service port</a:t>
            </a:r>
          </a:p>
        </p:txBody>
      </p:sp>
    </p:spTree>
    <p:extLst>
      <p:ext uri="{BB962C8B-B14F-4D97-AF65-F5344CB8AC3E}">
        <p14:creationId xmlns:p14="http://schemas.microsoft.com/office/powerpoint/2010/main" val="93371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75AC-F5FA-4920-8746-BB75BA92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alibri Light"/>
                <a:cs typeface="Calibri Light"/>
              </a:rPr>
              <a:t>How to </a:t>
            </a:r>
            <a:r>
              <a:rPr lang="en-US" altLang="ko-KR" b="1" dirty="0">
                <a:cs typeface="Calibri Light"/>
              </a:rPr>
              <a:t>build WAR file instead of jar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BE4B3-C11B-4A53-8E24-426F3F66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4EB8-A5B1-4F65-AAB3-07FBBB47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DB</a:t>
            </a:r>
            <a:endParaRPr lang="en-US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05F2A-332A-43AC-8DF2-AC5E04C12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8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BA05-D175-4D15-AA6C-DA3D2096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How to create original DB tables?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43E4-EAE2-4ECC-B41D-0599DBC2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Procedure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Download </a:t>
            </a:r>
            <a:r>
              <a:rPr lang="en-US" dirty="0" err="1">
                <a:cs typeface="Calibri"/>
              </a:rPr>
              <a:t>install.sql</a:t>
            </a:r>
          </a:p>
          <a:p>
            <a:pPr lvl="1"/>
            <a:r>
              <a:rPr lang="en-US" dirty="0">
                <a:cs typeface="Calibri"/>
              </a:rPr>
              <a:t>Run </a:t>
            </a:r>
            <a:r>
              <a:rPr lang="en-US" dirty="0" err="1">
                <a:cs typeface="Calibri"/>
              </a:rPr>
              <a:t>install.sql</a:t>
            </a:r>
            <a:r>
              <a:rPr lang="en-US" dirty="0">
                <a:cs typeface="Calibri"/>
              </a:rPr>
              <a:t> to create DB schema</a:t>
            </a:r>
          </a:p>
          <a:p>
            <a:r>
              <a:rPr lang="en-US" dirty="0">
                <a:cs typeface="Calibri"/>
              </a:rPr>
              <a:t>Path '</a:t>
            </a:r>
            <a:r>
              <a:rPr lang="en-US" dirty="0" err="1">
                <a:cs typeface="Calibri"/>
              </a:rPr>
              <a:t>install.sql</a:t>
            </a:r>
            <a:r>
              <a:rPr lang="en-US" dirty="0">
                <a:cs typeface="Calibri"/>
              </a:rPr>
              <a:t>' file</a:t>
            </a:r>
          </a:p>
          <a:p>
            <a:pPr lvl="1"/>
            <a:r>
              <a:rPr lang="en-US" dirty="0">
                <a:cs typeface="Calibri"/>
                <a:hlinkClick r:id="rId2"/>
              </a:rPr>
              <a:t>https://github.com/freeacs/mysql</a:t>
            </a:r>
          </a:p>
          <a:p>
            <a:pPr lvl="1"/>
            <a:r>
              <a:rPr lang="en-US" dirty="0">
                <a:cs typeface="Calibri"/>
              </a:rPr>
              <a:t>Repository : </a:t>
            </a:r>
            <a:r>
              <a:rPr lang="en-US" dirty="0">
                <a:cs typeface="Calibri"/>
                <a:hlinkClick r:id="rId3"/>
              </a:rPr>
              <a:t>https://github.com/freeacs/mysql.git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You can find '</a:t>
            </a:r>
            <a:r>
              <a:rPr lang="en-US" dirty="0" err="1">
                <a:cs typeface="Calibri"/>
              </a:rPr>
              <a:t>install.sql</a:t>
            </a:r>
            <a:r>
              <a:rPr lang="en-US" dirty="0">
                <a:cs typeface="Calibri"/>
              </a:rPr>
              <a:t>'</a:t>
            </a:r>
          </a:p>
          <a:p>
            <a:r>
              <a:rPr lang="en-US" dirty="0">
                <a:cs typeface="Calibri"/>
              </a:rPr>
              <a:t>How to create DB schema</a:t>
            </a:r>
          </a:p>
          <a:p>
            <a:pPr lvl="1"/>
            <a:r>
              <a:rPr lang="en-US" dirty="0">
                <a:cs typeface="Calibri"/>
              </a:rPr>
              <a:t>&gt; </a:t>
            </a:r>
            <a:r>
              <a:rPr lang="en-US" dirty="0" err="1">
                <a:cs typeface="Calibri"/>
              </a:rPr>
              <a:t>mysql</a:t>
            </a:r>
            <a:r>
              <a:rPr lang="en-US" dirty="0">
                <a:cs typeface="Calibri"/>
              </a:rPr>
              <a:t> –</a:t>
            </a:r>
            <a:r>
              <a:rPr lang="en-US" dirty="0" err="1">
                <a:cs typeface="Calibri"/>
              </a:rPr>
              <a:t>u</a:t>
            </a:r>
            <a:r>
              <a:rPr lang="en-US" b="1" i="1" u="sng" dirty="0" err="1">
                <a:cs typeface="Calibri"/>
              </a:rPr>
              <a:t>$ID</a:t>
            </a:r>
            <a:r>
              <a:rPr lang="en-US" dirty="0">
                <a:cs typeface="Calibri"/>
              </a:rPr>
              <a:t>  –</a:t>
            </a:r>
            <a:r>
              <a:rPr lang="en-US" dirty="0" err="1">
                <a:cs typeface="Calibri"/>
              </a:rPr>
              <a:t>p</a:t>
            </a:r>
            <a:r>
              <a:rPr lang="en-US" b="1" i="1" u="sng" dirty="0" err="1">
                <a:cs typeface="Calibri"/>
              </a:rPr>
              <a:t>$PW</a:t>
            </a:r>
            <a:r>
              <a:rPr lang="en-US" dirty="0">
                <a:cs typeface="Calibri"/>
              </a:rPr>
              <a:t>  </a:t>
            </a:r>
            <a:r>
              <a:rPr lang="en-US" b="1" i="1" u="sng" dirty="0">
                <a:cs typeface="Calibri"/>
              </a:rPr>
              <a:t>$</a:t>
            </a:r>
            <a:r>
              <a:rPr lang="en-US" b="1" i="1" u="sng" dirty="0" err="1">
                <a:cs typeface="Calibri"/>
              </a:rPr>
              <a:t>DB_name</a:t>
            </a:r>
            <a:r>
              <a:rPr lang="en-US" dirty="0">
                <a:cs typeface="Calibri"/>
              </a:rPr>
              <a:t> &lt; </a:t>
            </a:r>
            <a:r>
              <a:rPr lang="en-US" dirty="0" err="1">
                <a:cs typeface="Calibri"/>
              </a:rPr>
              <a:t>install.sql</a:t>
            </a:r>
          </a:p>
          <a:p>
            <a:pPr lvl="1"/>
            <a:r>
              <a:rPr lang="en-US" dirty="0">
                <a:cs typeface="Calibri"/>
              </a:rPr>
              <a:t>Ex&gt; </a:t>
            </a:r>
            <a:r>
              <a:rPr lang="en-US" dirty="0" err="1">
                <a:cs typeface="Calibri"/>
              </a:rPr>
              <a:t>mysql</a:t>
            </a:r>
            <a:r>
              <a:rPr lang="en-US" dirty="0">
                <a:cs typeface="Calibri"/>
              </a:rPr>
              <a:t> –</a:t>
            </a:r>
            <a:r>
              <a:rPr lang="en-US" dirty="0" err="1">
                <a:cs typeface="Calibri"/>
              </a:rPr>
              <a:t>uacs</a:t>
            </a:r>
            <a:r>
              <a:rPr lang="en-US" dirty="0">
                <a:cs typeface="Calibri"/>
              </a:rPr>
              <a:t> –</a:t>
            </a:r>
            <a:r>
              <a:rPr lang="en-US" dirty="0" err="1">
                <a:cs typeface="Calibri"/>
              </a:rPr>
              <a:t>pacs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acs</a:t>
            </a:r>
            <a:r>
              <a:rPr lang="en-US" dirty="0">
                <a:cs typeface="Calibri"/>
              </a:rPr>
              <a:t> &lt; </a:t>
            </a:r>
            <a:r>
              <a:rPr lang="en-US" dirty="0" err="1">
                <a:cs typeface="Calibri"/>
              </a:rPr>
              <a:t>install.sql</a:t>
            </a:r>
          </a:p>
        </p:txBody>
      </p:sp>
    </p:spTree>
    <p:extLst>
      <p:ext uri="{BB962C8B-B14F-4D97-AF65-F5344CB8AC3E}">
        <p14:creationId xmlns:p14="http://schemas.microsoft.com/office/powerpoint/2010/main" val="251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D61D-ACFB-4ACF-875C-28F8A19F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Agenda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4B0A-857B-4394-A6C8-80B69FBC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latin typeface="맑은 고딕"/>
                <a:ea typeface="맑은 고딕"/>
                <a:cs typeface="Calibri"/>
              </a:rPr>
              <a:t>Base Technologies</a:t>
            </a:r>
            <a:endParaRPr lang="ko-KR" altLang="en-US">
              <a:latin typeface="Calibri"/>
              <a:cs typeface="Calibri"/>
            </a:endParaRPr>
          </a:p>
          <a:p>
            <a:r>
              <a:rPr lang="ko-KR" altLang="en-US">
                <a:latin typeface="맑은 고딕"/>
                <a:ea typeface="맑은 고딕"/>
              </a:rPr>
              <a:t>Component</a:t>
            </a:r>
          </a:p>
          <a:p>
            <a:r>
              <a:rPr lang="ko-KR" altLang="en-US">
                <a:latin typeface="맑은 고딕"/>
                <a:ea typeface="맑은 고딕"/>
              </a:rPr>
              <a:t>How to Build</a:t>
            </a:r>
          </a:p>
          <a:p>
            <a:r>
              <a:rPr lang="ko-KR" altLang="en-US">
                <a:latin typeface="맑은 고딕"/>
                <a:ea typeface="맑은 고딕"/>
              </a:rPr>
              <a:t>DB Configuration &amp; Schema</a:t>
            </a:r>
          </a:p>
          <a:p>
            <a:r>
              <a:rPr lang="ko-KR" altLang="en-US">
                <a:latin typeface="맑은 고딕"/>
                <a:ea typeface="맑은 고딕"/>
              </a:rPr>
              <a:t>Component Detail</a:t>
            </a:r>
          </a:p>
          <a:p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638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81ED-BB0A-42F4-A2D1-D092E427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DB Schema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A235-6140-4929-B5EE-704F6F73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Google Drive</a:t>
            </a:r>
          </a:p>
          <a:p>
            <a:pPr lvl="1"/>
            <a:r>
              <a:rPr lang="en-US" dirty="0">
                <a:cs typeface="Calibri"/>
              </a:rPr>
              <a:t>01.QDMS &gt; 01.Analysis &gt; 04.FreeACS &gt; 01.Documents &gt; </a:t>
            </a:r>
            <a:r>
              <a:rPr lang="en-US" dirty="0" err="1">
                <a:cs typeface="Calibri"/>
              </a:rPr>
              <a:t>MySQL_ERD</a:t>
            </a:r>
            <a:r>
              <a:rPr lang="en-US" dirty="0">
                <a:cs typeface="Calibri"/>
              </a:rPr>
              <a:t> &gt; </a:t>
            </a:r>
            <a:r>
              <a:rPr lang="en-US" dirty="0" err="1">
                <a:cs typeface="Calibri"/>
              </a:rPr>
              <a:t>freeacs_schema.mwb</a:t>
            </a:r>
            <a:r>
              <a:rPr lang="en-US" dirty="0">
                <a:cs typeface="Calibri"/>
              </a:rPr>
              <a:t> </a:t>
            </a:r>
            <a:r>
              <a:rPr lang="ko-KR" altLang="en-US" dirty="0">
                <a:latin typeface="Calibri"/>
                <a:cs typeface="Calibri"/>
              </a:rPr>
              <a:t>참조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39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86D3-B3C4-45B7-86B2-E9830B4B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How to handle DB in DBI module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7F96-B4B2-4459-8858-9C6C36C8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6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0088-2244-43B6-9CA6-1AA7E7E9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If MongoDB is used...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B8EE-E56E-43B6-9046-2AB716F5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12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D831-CFC3-4D9B-8D89-1C16D7E5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References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D08E-85A0-49AC-8E89-ADA604A7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D5D5-B6F0-4F87-A399-C314C431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Overview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5AAE-4817-431B-9905-EEA04491A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6A38-8555-4DD5-8A07-976AF1E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General Information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BCE2-1989-4963-BF2E-B8F8723C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HomePage</a:t>
            </a:r>
          </a:p>
          <a:p>
            <a:pPr lvl="1"/>
            <a:r>
              <a:rPr lang="en-US">
                <a:cs typeface="Calibri"/>
                <a:hlinkClick r:id="rId2"/>
              </a:rPr>
              <a:t>https://github.com/freeacs/freeacs</a:t>
            </a:r>
          </a:p>
          <a:p>
            <a:pPr lvl="2"/>
            <a:r>
              <a:rPr lang="en-US">
                <a:cs typeface="Calibri"/>
              </a:rPr>
              <a:t>Wiki : https://github.com/freeacs/freeacs/wiki</a:t>
            </a:r>
          </a:p>
          <a:p>
            <a:pPr lvl="2"/>
            <a:r>
              <a:rPr lang="en-US">
                <a:cs typeface="Calibri"/>
              </a:rPr>
              <a:t>Documents : https://github.com/freeacs/readme</a:t>
            </a:r>
          </a:p>
          <a:p>
            <a:r>
              <a:rPr lang="en-US">
                <a:cs typeface="Calibri"/>
              </a:rPr>
              <a:t>Repository</a:t>
            </a:r>
          </a:p>
          <a:p>
            <a:pPr lvl="1"/>
            <a:r>
              <a:rPr lang="en-US">
                <a:cs typeface="Calibri"/>
              </a:rPr>
              <a:t>https://github.com/freeacs/freeacs.git</a:t>
            </a:r>
          </a:p>
        </p:txBody>
      </p:sp>
    </p:spTree>
    <p:extLst>
      <p:ext uri="{BB962C8B-B14F-4D97-AF65-F5344CB8AC3E}">
        <p14:creationId xmlns:p14="http://schemas.microsoft.com/office/powerpoint/2010/main" val="178783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4F31-A852-4076-9960-7B73069C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Base Technologies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3ACE-8561-478B-9463-DB0C80F3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EDD2CE-998F-4863-B410-071EE2ED4E4F}"/>
              </a:ext>
            </a:extLst>
          </p:cNvPr>
          <p:cNvSpPr/>
          <p:nvPr/>
        </p:nvSpPr>
        <p:spPr>
          <a:xfrm>
            <a:off x="2989520" y="3521149"/>
            <a:ext cx="31383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SpringBoot</a:t>
            </a:r>
          </a:p>
          <a:p>
            <a:pPr algn="ctr"/>
            <a:r>
              <a:rPr lang="en-US">
                <a:cs typeface="Calibri"/>
              </a:rPr>
              <a:t>(Java)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66B09-960F-4AF0-A17D-105EB2B81C01}"/>
              </a:ext>
            </a:extLst>
          </p:cNvPr>
          <p:cNvSpPr/>
          <p:nvPr/>
        </p:nvSpPr>
        <p:spPr>
          <a:xfrm>
            <a:off x="2989520" y="2431311"/>
            <a:ext cx="31383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FreeMaker</a:t>
            </a:r>
            <a:endParaRPr lang="en-US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AC801B-8C49-43D3-A818-064EC021D011}"/>
              </a:ext>
            </a:extLst>
          </p:cNvPr>
          <p:cNvSpPr/>
          <p:nvPr/>
        </p:nvSpPr>
        <p:spPr>
          <a:xfrm>
            <a:off x="6347634" y="3521150"/>
            <a:ext cx="31383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MySQL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3723-88DE-499A-9D73-5003E85637E2}"/>
              </a:ext>
            </a:extLst>
          </p:cNvPr>
          <p:cNvSpPr txBox="1"/>
          <p:nvPr/>
        </p:nvSpPr>
        <p:spPr>
          <a:xfrm>
            <a:off x="2128284" y="2704214"/>
            <a:ext cx="7318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F/E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9E269-4817-4246-BCFB-C1BD58C26E4E}"/>
              </a:ext>
            </a:extLst>
          </p:cNvPr>
          <p:cNvSpPr txBox="1"/>
          <p:nvPr/>
        </p:nvSpPr>
        <p:spPr>
          <a:xfrm>
            <a:off x="2128283" y="3749748"/>
            <a:ext cx="7318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B/E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7F7B3-066C-4E82-93DF-D5CA1B048DEB}"/>
              </a:ext>
            </a:extLst>
          </p:cNvPr>
          <p:cNvSpPr txBox="1"/>
          <p:nvPr/>
        </p:nvSpPr>
        <p:spPr>
          <a:xfrm>
            <a:off x="9588793" y="3749748"/>
            <a:ext cx="7318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4DCF9-0E2A-4720-BAE9-F2FA89C90460}"/>
              </a:ext>
            </a:extLst>
          </p:cNvPr>
          <p:cNvSpPr/>
          <p:nvPr/>
        </p:nvSpPr>
        <p:spPr>
          <a:xfrm>
            <a:off x="2989520" y="4673009"/>
            <a:ext cx="3138376" cy="5068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000000"/>
                </a:solidFill>
                <a:cs typeface="Calibri"/>
              </a:rPr>
              <a:t>SBT</a:t>
            </a:r>
          </a:p>
          <a:p>
            <a:pPr algn="ctr"/>
            <a:r>
              <a:rPr lang="en-US" sz="1400" b="1">
                <a:solidFill>
                  <a:srgbClr val="000000"/>
                </a:solidFill>
                <a:cs typeface="Calibri"/>
              </a:rPr>
              <a:t>(Scala Build Tool)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7A950-A355-4BF6-B5E0-2F31AB478B9A}"/>
              </a:ext>
            </a:extLst>
          </p:cNvPr>
          <p:cNvSpPr txBox="1"/>
          <p:nvPr/>
        </p:nvSpPr>
        <p:spPr>
          <a:xfrm>
            <a:off x="1906771" y="4777562"/>
            <a:ext cx="105085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cs typeface="Calibri"/>
              </a:rPr>
              <a:t>Build tool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00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87A3-9AAA-43DE-821C-DEFF5375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Want to be...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99D7-EB4F-4439-AFC3-9ABD5D34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E2060-FB11-40A3-A762-0D5CDFC560C6}"/>
              </a:ext>
            </a:extLst>
          </p:cNvPr>
          <p:cNvSpPr/>
          <p:nvPr/>
        </p:nvSpPr>
        <p:spPr>
          <a:xfrm>
            <a:off x="3370520" y="4114800"/>
            <a:ext cx="31383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SpringBoot</a:t>
            </a:r>
          </a:p>
          <a:p>
            <a:pPr algn="ctr"/>
            <a:r>
              <a:rPr lang="en-US">
                <a:cs typeface="Calibri"/>
              </a:rPr>
              <a:t>(Java)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B3F10-47E1-421C-ABF1-2187778B073A}"/>
              </a:ext>
            </a:extLst>
          </p:cNvPr>
          <p:cNvSpPr/>
          <p:nvPr/>
        </p:nvSpPr>
        <p:spPr>
          <a:xfrm>
            <a:off x="3370520" y="3512288"/>
            <a:ext cx="3138376" cy="45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BootStrap</a:t>
            </a:r>
            <a:endParaRPr lang="en-US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5C16E-CFEA-4C87-94AC-9C008BCD602B}"/>
              </a:ext>
            </a:extLst>
          </p:cNvPr>
          <p:cNvSpPr/>
          <p:nvPr/>
        </p:nvSpPr>
        <p:spPr>
          <a:xfrm>
            <a:off x="3370520" y="2945218"/>
            <a:ext cx="3138376" cy="45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Calibri"/>
              </a:rPr>
              <a:t>Thymeleaf</a:t>
            </a:r>
            <a:endParaRPr lang="en-US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E0B8C-4E5F-4B02-8032-B827FDCC6F05}"/>
              </a:ext>
            </a:extLst>
          </p:cNvPr>
          <p:cNvSpPr/>
          <p:nvPr/>
        </p:nvSpPr>
        <p:spPr>
          <a:xfrm>
            <a:off x="6693195" y="4114800"/>
            <a:ext cx="11713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MySQL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12E7A8-08BF-42F1-8EC7-E380D755B696}"/>
              </a:ext>
            </a:extLst>
          </p:cNvPr>
          <p:cNvSpPr/>
          <p:nvPr/>
        </p:nvSpPr>
        <p:spPr>
          <a:xfrm>
            <a:off x="3370520" y="2387008"/>
            <a:ext cx="3138376" cy="45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Vue.js</a:t>
            </a:r>
            <a:endParaRPr lang="en-US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4DE5B-D857-4F42-9FDF-8ADB1E675BC3}"/>
              </a:ext>
            </a:extLst>
          </p:cNvPr>
          <p:cNvSpPr/>
          <p:nvPr/>
        </p:nvSpPr>
        <p:spPr>
          <a:xfrm>
            <a:off x="7977963" y="4114800"/>
            <a:ext cx="11713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MongoDB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83505-1611-41E3-A3B1-A183AC299E7B}"/>
              </a:ext>
            </a:extLst>
          </p:cNvPr>
          <p:cNvSpPr/>
          <p:nvPr/>
        </p:nvSpPr>
        <p:spPr>
          <a:xfrm>
            <a:off x="3370520" y="5151473"/>
            <a:ext cx="3138376" cy="453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SBT</a:t>
            </a:r>
            <a:endParaRPr lang="en-US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808460-5FA9-43F7-A955-E0CC2C244A84}"/>
              </a:ext>
            </a:extLst>
          </p:cNvPr>
          <p:cNvSpPr txBox="1"/>
          <p:nvPr/>
        </p:nvSpPr>
        <p:spPr>
          <a:xfrm>
            <a:off x="2456120" y="4343400"/>
            <a:ext cx="7318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B/E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2D081E-493F-4DAD-AB21-EC24EBB6A50D}"/>
              </a:ext>
            </a:extLst>
          </p:cNvPr>
          <p:cNvSpPr txBox="1"/>
          <p:nvPr/>
        </p:nvSpPr>
        <p:spPr>
          <a:xfrm>
            <a:off x="2456120" y="2943446"/>
            <a:ext cx="7318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cs typeface="Calibri"/>
              </a:rPr>
              <a:t>F/E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7988388-A20A-4E43-B804-36E4780215EC}"/>
              </a:ext>
            </a:extLst>
          </p:cNvPr>
          <p:cNvSpPr/>
          <p:nvPr/>
        </p:nvSpPr>
        <p:spPr>
          <a:xfrm>
            <a:off x="3112042" y="2387009"/>
            <a:ext cx="155448" cy="15523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182E5-6D55-4352-9528-8E7FE32CC9C9}"/>
              </a:ext>
            </a:extLst>
          </p:cNvPr>
          <p:cNvSpPr txBox="1"/>
          <p:nvPr/>
        </p:nvSpPr>
        <p:spPr>
          <a:xfrm>
            <a:off x="2456119" y="5087681"/>
            <a:ext cx="731874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cs typeface="Calibri"/>
              </a:rPr>
              <a:t>Build tool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736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276D-FCFF-4948-A6E2-2088F2EA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Components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4FF6-849B-49EE-91BB-5DFABF5F6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Fusion Product Description.pdf</a:t>
            </a:r>
          </a:p>
        </p:txBody>
      </p:sp>
    </p:spTree>
    <p:extLst>
      <p:ext uri="{BB962C8B-B14F-4D97-AF65-F5344CB8AC3E}">
        <p14:creationId xmlns:p14="http://schemas.microsoft.com/office/powerpoint/2010/main" val="356420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71294-F048-4A9C-89ED-7982B764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cs typeface="Calibri Light"/>
              </a:rPr>
              <a:t>FreeACS Components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6C7640C-DFE0-4AA9-974D-7440BC87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F565AE73-160C-4AB6-A388-3AE5A4B8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06" y="548217"/>
            <a:ext cx="6150904" cy="58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7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7778-0029-4ED0-80EF-C93CAE6D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Brief Description for </a:t>
            </a:r>
            <a:r>
              <a:rPr lang="en-US" b="1" dirty="0" err="1">
                <a:cs typeface="Calibri Light"/>
              </a:rPr>
              <a:t>FreeACS</a:t>
            </a:r>
            <a:r>
              <a:rPr lang="en-US" b="1" dirty="0">
                <a:cs typeface="Calibri Light"/>
              </a:rPr>
              <a:t> Components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420C12-85DA-4D29-9ABC-D7861DFB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303069"/>
              </p:ext>
            </p:extLst>
          </p:nvPr>
        </p:nvGraphicFramePr>
        <p:xfrm>
          <a:off x="838200" y="1825625"/>
          <a:ext cx="10515599" cy="296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523">
                  <a:extLst>
                    <a:ext uri="{9D8B030D-6E8A-4147-A177-3AD203B41FA5}">
                      <a16:colId xmlns:a16="http://schemas.microsoft.com/office/drawing/2014/main" val="2012125763"/>
                    </a:ext>
                  </a:extLst>
                </a:gridCol>
                <a:gridCol w="9183076">
                  <a:extLst>
                    <a:ext uri="{9D8B030D-6E8A-4147-A177-3AD203B41FA5}">
                      <a16:colId xmlns:a16="http://schemas.microsoft.com/office/drawing/2014/main" val="113252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1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CPE</a:t>
                      </a:r>
                      <a:r>
                        <a:rPr lang="ko-KR" altLang="en-US" sz="1400" dirty="0" err="1"/>
                        <a:t>를</a:t>
                      </a:r>
                      <a:r>
                        <a:rPr lang="en-US" sz="1400" dirty="0"/>
                        <a:t> </a:t>
                      </a:r>
                      <a:r>
                        <a:rPr lang="ko-KR" altLang="en-US" sz="1400" dirty="0"/>
                        <a:t>관리하기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위한</a:t>
                      </a:r>
                      <a:r>
                        <a:rPr lang="en-US" altLang="ko-KR" sz="1400" dirty="0"/>
                        <a:t> </a:t>
                      </a:r>
                      <a:r>
                        <a:rPr lang="en-US" altLang="ko-KR" sz="1400" dirty="0" err="1"/>
                        <a:t>Admin이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접속하는</a:t>
                      </a:r>
                      <a:r>
                        <a:rPr lang="en-US" altLang="ko-KR" sz="1400" dirty="0"/>
                        <a:t> Web Server </a:t>
                      </a:r>
                      <a:r>
                        <a:rPr lang="en-US" altLang="ko-KR" sz="1400" dirty="0" err="1"/>
                        <a:t>처리</a:t>
                      </a:r>
                      <a:endParaRPr lang="en-US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6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/>
                        <a:t>WebService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3rd party</a:t>
                      </a:r>
                      <a:r>
                        <a:rPr lang="ko-KR" altLang="en-US" sz="1400" dirty="0"/>
                        <a:t>와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연동하기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위한 interface 담당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7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CPE</a:t>
                      </a:r>
                      <a:r>
                        <a:rPr lang="ko-KR" altLang="en-US" sz="1400" dirty="0" err="1"/>
                        <a:t>를</a:t>
                      </a:r>
                      <a:r>
                        <a:rPr lang="en-US" sz="1400" dirty="0"/>
                        <a:t> </a:t>
                      </a:r>
                      <a:r>
                        <a:rPr lang="ko-KR" altLang="en-US" sz="1400" dirty="0"/>
                        <a:t>관리하기</a:t>
                      </a:r>
                      <a:r>
                        <a:rPr lang="en-US" sz="1400" dirty="0"/>
                        <a:t> </a:t>
                      </a:r>
                      <a:r>
                        <a:rPr lang="ko-KR" altLang="en-US" sz="1400" dirty="0"/>
                        <a:t>위한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Admin</a:t>
                      </a:r>
                      <a:r>
                        <a:rPr lang="ko-KR" altLang="en-US" sz="1400" dirty="0" err="1"/>
                        <a:t>이</a:t>
                      </a:r>
                      <a:r>
                        <a:rPr lang="en-US" sz="1400" dirty="0"/>
                        <a:t> </a:t>
                      </a:r>
                      <a:r>
                        <a:rPr lang="ko-KR" altLang="en-US" sz="1400" dirty="0"/>
                        <a:t>접속하는 shell 처리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8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Background job</a:t>
                      </a:r>
                      <a:r>
                        <a:rPr lang="ko-KR" altLang="en-US" sz="1400" dirty="0"/>
                        <a:t>이나 syslog/report를 처리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1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TR069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CPE</a:t>
                      </a:r>
                      <a:r>
                        <a:rPr lang="ko-KR" altLang="en-US" sz="1400" dirty="0"/>
                        <a:t>와</a:t>
                      </a:r>
                      <a:r>
                        <a:rPr lang="en-US" altLang="ko-KR" sz="1400" dirty="0"/>
                        <a:t> </a:t>
                      </a:r>
                      <a:r>
                        <a:rPr lang="en-US" altLang="ko-KR" sz="1400" dirty="0" err="1"/>
                        <a:t>직접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연동하는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message처리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7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Syslog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Syslog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25773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DB</a:t>
                      </a:r>
                      <a:r>
                        <a:rPr lang="ko-KR" altLang="en-US" sz="1400" dirty="0"/>
                        <a:t>와</a:t>
                      </a:r>
                      <a:r>
                        <a:rPr lang="en-US" sz="1400" dirty="0"/>
                        <a:t> interface</a:t>
                      </a:r>
                      <a:r>
                        <a:rPr lang="ko-KR" altLang="en-US" sz="1400" dirty="0"/>
                        <a:t>담당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4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1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406</Words>
  <Application>Microsoft Office PowerPoint</Application>
  <PresentationFormat>와이드스크린</PresentationFormat>
  <Paragraphs>167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theme</vt:lpstr>
      <vt:lpstr>FreeACS  Development Guide</vt:lpstr>
      <vt:lpstr>Agenda</vt:lpstr>
      <vt:lpstr>Overview</vt:lpstr>
      <vt:lpstr>General Information</vt:lpstr>
      <vt:lpstr>Base Technologies</vt:lpstr>
      <vt:lpstr>Want to be...</vt:lpstr>
      <vt:lpstr>Components</vt:lpstr>
      <vt:lpstr>FreeACS Components</vt:lpstr>
      <vt:lpstr>Brief Description for FreeACS Components</vt:lpstr>
      <vt:lpstr>Component [Core]</vt:lpstr>
      <vt:lpstr>Questions</vt:lpstr>
      <vt:lpstr>Role &amp; Relationship</vt:lpstr>
      <vt:lpstr>How to build</vt:lpstr>
      <vt:lpstr>Build Environment</vt:lpstr>
      <vt:lpstr>Build Command</vt:lpstr>
      <vt:lpstr>Configuration</vt:lpstr>
      <vt:lpstr>How to build WAR file instead of jar file</vt:lpstr>
      <vt:lpstr>DB</vt:lpstr>
      <vt:lpstr>How to create original DB tables?</vt:lpstr>
      <vt:lpstr>DB Schema</vt:lpstr>
      <vt:lpstr>How to handle DB in DBI module</vt:lpstr>
      <vt:lpstr>If MongoDB is used...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사용자</cp:lastModifiedBy>
  <cp:revision>97</cp:revision>
  <dcterms:modified xsi:type="dcterms:W3CDTF">2018-07-04T08:57:07Z</dcterms:modified>
</cp:coreProperties>
</file>