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0" r:id="rId5"/>
    <p:sldId id="271" r:id="rId6"/>
    <p:sldId id="267" r:id="rId7"/>
    <p:sldId id="272" r:id="rId8"/>
    <p:sldId id="259" r:id="rId9"/>
    <p:sldId id="273" r:id="rId10"/>
    <p:sldId id="260" r:id="rId11"/>
    <p:sldId id="274" r:id="rId12"/>
    <p:sldId id="275" r:id="rId13"/>
    <p:sldId id="261" r:id="rId14"/>
    <p:sldId id="276" r:id="rId15"/>
    <p:sldId id="277" r:id="rId16"/>
    <p:sldId id="278" r:id="rId17"/>
    <p:sldId id="262" r:id="rId18"/>
    <p:sldId id="263" r:id="rId19"/>
    <p:sldId id="264" r:id="rId20"/>
    <p:sldId id="265"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5" d="100"/>
          <a:sy n="85" d="100"/>
        </p:scale>
        <p:origin x="562"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ieeexplore.ieee.org/document/10060469" TargetMode="External"/><Relationship Id="rId2" Type="http://schemas.openxmlformats.org/officeDocument/2006/relationships/hyperlink" Target="https://ijariie.com/AdminUploadPdf/BIKE_ACCIDENT_DETECTION_DEVICE_ijariie9756.pdf" TargetMode="External"/><Relationship Id="rId1" Type="http://schemas.openxmlformats.org/officeDocument/2006/relationships/slideLayout" Target="../slideLayouts/slideLayout2.xml"/><Relationship Id="rId4" Type="http://schemas.openxmlformats.org/officeDocument/2006/relationships/hyperlink" Target="https://www.cbsnews.com/news/automatic-emergency-braking-in-cars-will-be-standard-by-2022-but-false-activations-still-a-concer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90469" y="2721956"/>
            <a:ext cx="3970594" cy="552184"/>
          </a:xfrm>
        </p:spPr>
        <p:txBody>
          <a:bodyPr/>
          <a:lstStyle/>
          <a:p>
            <a:pPr algn="l"/>
            <a:r>
              <a:rPr lang="en-GB" b="1" dirty="0"/>
              <a:t>Batch Number:</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676128336"/>
              </p:ext>
            </p:extLst>
          </p:nvPr>
        </p:nvGraphicFramePr>
        <p:xfrm>
          <a:off x="630904" y="3274141"/>
          <a:ext cx="5418666" cy="34036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sz="2400" b="1" dirty="0">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solidFill>
                            <a:schemeClr val="tx1"/>
                          </a:solidFill>
                        </a:rPr>
                        <a:t>20201ECM0011                    </a:t>
                      </a:r>
                    </a:p>
                    <a:p>
                      <a:pPr algn="ctr"/>
                      <a:r>
                        <a:rPr lang="en-GB" dirty="0">
                          <a:solidFill>
                            <a:schemeClr val="tx1"/>
                          </a:solidFill>
                        </a:rPr>
                        <a:t>20201ECM0012</a:t>
                      </a:r>
                    </a:p>
                    <a:p>
                      <a:pPr algn="ctr"/>
                      <a:r>
                        <a:rPr lang="en-GB" dirty="0">
                          <a:solidFill>
                            <a:schemeClr val="tx1"/>
                          </a:solidFill>
                        </a:rPr>
                        <a:t>20201ECM0024</a:t>
                      </a:r>
                    </a:p>
                    <a:p>
                      <a:pPr algn="ctr"/>
                      <a:r>
                        <a:rPr lang="en-GB" dirty="0">
                          <a:solidFill>
                            <a:schemeClr val="tx1"/>
                          </a:solidFill>
                        </a:rPr>
                        <a:t>20201ECM0030</a:t>
                      </a:r>
                    </a:p>
                    <a:p>
                      <a:pPr algn="ctr"/>
                      <a:r>
                        <a:rPr lang="en-GB" dirty="0">
                          <a:solidFill>
                            <a:schemeClr val="tx1"/>
                          </a:solidFill>
                        </a:rPr>
                        <a:t>20201ECM0032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550024"/>
            <a:ext cx="4867629" cy="2079811"/>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r>
              <a:rPr lang="en-GB" dirty="0">
                <a:solidFill>
                  <a:schemeClr val="tx1"/>
                </a:solidFill>
              </a:rPr>
              <a:t>Dr. Kokila S</a:t>
            </a:r>
          </a:p>
          <a:p>
            <a:endParaRPr lang="en-GB" dirty="0">
              <a:solidFill>
                <a:schemeClr val="tx1"/>
              </a:solidFill>
            </a:endParaRPr>
          </a:p>
          <a:p>
            <a:pPr algn="l"/>
            <a:r>
              <a:rPr lang="en-GB" sz="1700" dirty="0">
                <a:solidFill>
                  <a:schemeClr val="tx1"/>
                </a:solidFill>
              </a:rPr>
              <a:t>Professor Senior-scale</a:t>
            </a:r>
          </a:p>
          <a:p>
            <a:pPr algn="l"/>
            <a:r>
              <a:rPr lang="en-GB" sz="1700" dirty="0">
                <a:solidFill>
                  <a:schemeClr val="tx1"/>
                </a:solidFill>
              </a:rPr>
              <a:t>School of Computer Science Engineering &amp; Information Science</a:t>
            </a:r>
          </a:p>
          <a:p>
            <a:pPr algn="l"/>
            <a:r>
              <a:rPr lang="en-GB" sz="1700" dirty="0">
                <a:solidFill>
                  <a:schemeClr val="tx1"/>
                </a:solidFill>
              </a:rPr>
              <a:t>Presidency University</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sp>
        <p:nvSpPr>
          <p:cNvPr id="8" name="TextBox 7"/>
          <p:cNvSpPr txBox="1"/>
          <p:nvPr/>
        </p:nvSpPr>
        <p:spPr>
          <a:xfrm>
            <a:off x="3247901" y="3752218"/>
            <a:ext cx="2648197" cy="1477328"/>
          </a:xfrm>
          <a:prstGeom prst="rect">
            <a:avLst/>
          </a:prstGeom>
          <a:noFill/>
        </p:spPr>
        <p:txBody>
          <a:bodyPr wrap="square" rtlCol="0">
            <a:spAutoFit/>
          </a:bodyPr>
          <a:lstStyle/>
          <a:p>
            <a:r>
              <a:rPr lang="en-US" dirty="0"/>
              <a:t>ABHISHEK B</a:t>
            </a:r>
          </a:p>
          <a:p>
            <a:r>
              <a:rPr lang="en-US" dirty="0"/>
              <a:t>PRATHIKSHA R MURTHY</a:t>
            </a:r>
          </a:p>
          <a:p>
            <a:r>
              <a:rPr lang="en-US" dirty="0"/>
              <a:t>REUBEN B</a:t>
            </a:r>
          </a:p>
          <a:p>
            <a:r>
              <a:rPr lang="en-US" dirty="0"/>
              <a:t>MITA R</a:t>
            </a:r>
          </a:p>
          <a:p>
            <a:r>
              <a:rPr lang="en-US" dirty="0"/>
              <a:t>CHERISSHMA K C</a:t>
            </a:r>
          </a:p>
        </p:txBody>
      </p:sp>
      <p:sp>
        <p:nvSpPr>
          <p:cNvPr id="9" name="TextBox 8"/>
          <p:cNvSpPr txBox="1"/>
          <p:nvPr/>
        </p:nvSpPr>
        <p:spPr>
          <a:xfrm>
            <a:off x="512038" y="1165296"/>
            <a:ext cx="11257808" cy="769441"/>
          </a:xfrm>
          <a:prstGeom prst="rect">
            <a:avLst/>
          </a:prstGeom>
          <a:noFill/>
        </p:spPr>
        <p:txBody>
          <a:bodyPr wrap="square" rtlCol="0">
            <a:spAutoFit/>
          </a:bodyPr>
          <a:lstStyle/>
          <a:p>
            <a:pPr algn="ctr"/>
            <a:r>
              <a:rPr lang="en-US" sz="4400" b="1" dirty="0"/>
              <a:t>RIDE SAFE: Enhancing Motorcycle Safety</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450" y="0"/>
            <a:ext cx="10515600" cy="1325563"/>
          </a:xfrm>
        </p:spPr>
        <p:txBody>
          <a:bodyPr/>
          <a:lstStyle/>
          <a:p>
            <a:r>
              <a:rPr lang="en-GB" b="1" dirty="0">
                <a:latin typeface="+mn-lt"/>
              </a:rPr>
              <a:t>Objectives</a:t>
            </a:r>
          </a:p>
        </p:txBody>
      </p:sp>
      <p:sp>
        <p:nvSpPr>
          <p:cNvPr id="3" name="Content Placeholder 2"/>
          <p:cNvSpPr>
            <a:spLocks noGrp="1"/>
          </p:cNvSpPr>
          <p:nvPr>
            <p:ph idx="1"/>
          </p:nvPr>
        </p:nvSpPr>
        <p:spPr>
          <a:xfrm>
            <a:off x="838200" y="997527"/>
            <a:ext cx="10515600" cy="5179436"/>
          </a:xfrm>
        </p:spPr>
        <p:txBody>
          <a:bodyPr/>
          <a:lstStyle/>
          <a:p>
            <a:r>
              <a:rPr lang="en-US" sz="2400" b="1" dirty="0"/>
              <a:t>Develop Integrated System:</a:t>
            </a:r>
            <a:endParaRPr lang="en-US" sz="2400" dirty="0"/>
          </a:p>
          <a:p>
            <a:pPr lvl="1"/>
            <a:r>
              <a:rPr lang="en-US" dirty="0">
                <a:latin typeface="+mj-lt"/>
              </a:rPr>
              <a:t>Create a unified architecture for crash detection, SOS signaling, and active brake assist.</a:t>
            </a:r>
          </a:p>
          <a:p>
            <a:r>
              <a:rPr lang="en-US" sz="2400" b="1" dirty="0"/>
              <a:t>Enhance Crash Detection:</a:t>
            </a:r>
            <a:endParaRPr lang="en-US" sz="2400" dirty="0"/>
          </a:p>
          <a:p>
            <a:pPr lvl="1"/>
            <a:r>
              <a:rPr lang="en-US" dirty="0">
                <a:latin typeface="+mj-lt"/>
              </a:rPr>
              <a:t>Improve accuracy and speed of crash detection through advanced sensor technologies.</a:t>
            </a:r>
          </a:p>
          <a:p>
            <a:r>
              <a:rPr lang="en-US" sz="2400" b="1" dirty="0"/>
              <a:t>Implement Object Detection:</a:t>
            </a:r>
            <a:endParaRPr lang="en-US" sz="2400" dirty="0"/>
          </a:p>
          <a:p>
            <a:pPr lvl="1"/>
            <a:r>
              <a:rPr lang="en-US" dirty="0">
                <a:latin typeface="+mj-lt"/>
              </a:rPr>
              <a:t>Utilize computer vision to identify obstacles and enable active brake assist.</a:t>
            </a:r>
          </a:p>
          <a:p>
            <a:r>
              <a:rPr lang="en-US" sz="2400" b="1" dirty="0"/>
              <a:t>Enable SOS Signal:</a:t>
            </a:r>
            <a:endParaRPr lang="en-US" sz="2400" dirty="0"/>
          </a:p>
          <a:p>
            <a:pPr lvl="1"/>
            <a:r>
              <a:rPr lang="en-US" dirty="0">
                <a:latin typeface="+mj-lt"/>
              </a:rPr>
              <a:t>Incorporate GPS technology for precise location tracking and immediate SOS signaling.</a:t>
            </a:r>
          </a:p>
          <a:p>
            <a:endParaRPr lang="en-GB" dirty="0"/>
          </a:p>
        </p:txBody>
      </p:sp>
    </p:spTree>
    <p:extLst>
      <p:ext uri="{BB962C8B-B14F-4D97-AF65-F5344CB8AC3E}">
        <p14:creationId xmlns:p14="http://schemas.microsoft.com/office/powerpoint/2010/main" val="2666729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8753"/>
            <a:ext cx="10515600" cy="6058210"/>
          </a:xfrm>
        </p:spPr>
        <p:txBody>
          <a:bodyPr>
            <a:normAutofit fontScale="92500" lnSpcReduction="10000"/>
          </a:bodyPr>
          <a:lstStyle/>
          <a:p>
            <a:r>
              <a:rPr lang="en-US" sz="2600" b="1" dirty="0"/>
              <a:t>Ensure Seamless Integration:</a:t>
            </a:r>
            <a:endParaRPr lang="en-US" sz="2600" dirty="0"/>
          </a:p>
          <a:p>
            <a:pPr lvl="1"/>
            <a:r>
              <a:rPr lang="en-US" sz="2600" dirty="0">
                <a:latin typeface="+mj-lt"/>
              </a:rPr>
              <a:t>Establish smooth communication and interoperability between subsystems.</a:t>
            </a:r>
          </a:p>
          <a:p>
            <a:r>
              <a:rPr lang="en-US" sz="2600" b="1" dirty="0"/>
              <a:t>Optimize User Experience:</a:t>
            </a:r>
            <a:endParaRPr lang="en-US" sz="2600" dirty="0"/>
          </a:p>
          <a:p>
            <a:pPr lvl="1"/>
            <a:r>
              <a:rPr lang="en-US" sz="2600" dirty="0">
                <a:latin typeface="+mj-lt"/>
              </a:rPr>
              <a:t>Gather user feedback to refine system design and enhance overall user experience.</a:t>
            </a:r>
          </a:p>
          <a:p>
            <a:r>
              <a:rPr lang="en-US" sz="2600" b="1" dirty="0"/>
              <a:t>Evaluate Environmental Adaptability:</a:t>
            </a:r>
            <a:endParaRPr lang="en-US" sz="2600" dirty="0"/>
          </a:p>
          <a:p>
            <a:pPr lvl="1"/>
            <a:r>
              <a:rPr lang="en-US" sz="2600" dirty="0">
                <a:latin typeface="+mj-lt"/>
              </a:rPr>
              <a:t>Test the system's effectiveness in diverse biking environments and weather conditions.</a:t>
            </a:r>
          </a:p>
          <a:p>
            <a:r>
              <a:rPr lang="en-US" sz="2600" b="1" dirty="0"/>
              <a:t>Optimize Energy Efficiency:</a:t>
            </a:r>
            <a:endParaRPr lang="en-US" sz="2600" dirty="0"/>
          </a:p>
          <a:p>
            <a:pPr lvl="1"/>
            <a:r>
              <a:rPr lang="en-US" sz="2600" dirty="0">
                <a:latin typeface="+mj-lt"/>
              </a:rPr>
              <a:t>Implement energy-efficient components and algorithms to minimize power consumption.</a:t>
            </a:r>
          </a:p>
          <a:p>
            <a:r>
              <a:rPr lang="en-US" sz="2600" b="1" dirty="0"/>
              <a:t>Ensure Cybersecurity:</a:t>
            </a:r>
            <a:endParaRPr lang="en-US" sz="2600" dirty="0"/>
          </a:p>
          <a:p>
            <a:pPr lvl="1"/>
            <a:r>
              <a:rPr lang="en-US" sz="2600" dirty="0">
                <a:latin typeface="+mj-lt"/>
              </a:rPr>
              <a:t>Integrate robust cybersecurity measures to protect user data and system integrity.</a:t>
            </a:r>
          </a:p>
          <a:p>
            <a:r>
              <a:rPr lang="en-US" sz="2600" b="1" dirty="0"/>
              <a:t>Analyze Cost-Effectiveness:</a:t>
            </a:r>
            <a:endParaRPr lang="en-US" sz="2600" dirty="0"/>
          </a:p>
          <a:p>
            <a:pPr lvl="1"/>
            <a:r>
              <a:rPr lang="en-US" sz="2600" dirty="0">
                <a:latin typeface="+mj-lt"/>
              </a:rPr>
              <a:t>Conduct a cost analysis to optimize affordability without compromising safety.</a:t>
            </a:r>
          </a:p>
          <a:p>
            <a:endParaRPr lang="en-US" dirty="0"/>
          </a:p>
        </p:txBody>
      </p:sp>
    </p:spTree>
    <p:extLst>
      <p:ext uri="{BB962C8B-B14F-4D97-AF65-F5344CB8AC3E}">
        <p14:creationId xmlns:p14="http://schemas.microsoft.com/office/powerpoint/2010/main" val="3993028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6255"/>
            <a:ext cx="10515600" cy="6010708"/>
          </a:xfrm>
        </p:spPr>
        <p:txBody>
          <a:bodyPr/>
          <a:lstStyle/>
          <a:p>
            <a:r>
              <a:rPr lang="en-US" sz="2400" b="1" dirty="0"/>
              <a:t>Comply with Regulatory Standards:</a:t>
            </a:r>
            <a:endParaRPr lang="en-US" sz="2400" dirty="0"/>
          </a:p>
          <a:p>
            <a:pPr lvl="1"/>
            <a:r>
              <a:rPr lang="en-US" dirty="0">
                <a:latin typeface="+mj-lt"/>
              </a:rPr>
              <a:t>Research and adhere to regulatory frameworks for bike safety systems.</a:t>
            </a:r>
          </a:p>
          <a:p>
            <a:r>
              <a:rPr lang="en-US" sz="2400" b="1" dirty="0"/>
              <a:t>Ensure Long-Term Reliability:</a:t>
            </a:r>
            <a:endParaRPr lang="en-US" sz="2400" dirty="0"/>
          </a:p>
          <a:p>
            <a:pPr lvl="1"/>
            <a:r>
              <a:rPr lang="en-US" dirty="0">
                <a:latin typeface="+mj-lt"/>
              </a:rPr>
              <a:t>Conduct reliability testing and establish a maintenance plan for sustained functionality.</a:t>
            </a:r>
          </a:p>
          <a:p>
            <a:r>
              <a:rPr lang="en-US" sz="2400" b="1" dirty="0"/>
              <a:t>Study Human Factors:</a:t>
            </a:r>
            <a:endParaRPr lang="en-US" sz="2400" dirty="0"/>
          </a:p>
          <a:p>
            <a:pPr lvl="1"/>
            <a:r>
              <a:rPr lang="en-US" dirty="0">
                <a:latin typeface="+mj-lt"/>
              </a:rPr>
              <a:t>Investigate the impact on cognitive load and decision-making, making design adjustments for user comfort.</a:t>
            </a:r>
          </a:p>
          <a:p>
            <a:r>
              <a:rPr lang="en-US" sz="2400" dirty="0">
                <a:latin typeface="+mj-lt"/>
              </a:rPr>
              <a:t>These concise objectives guide the development of the Bike Crash System, aiming for an integrated, effective, and user-friendly solution to enhance bike safety.</a:t>
            </a:r>
          </a:p>
          <a:p>
            <a:endParaRPr lang="en-US" dirty="0"/>
          </a:p>
        </p:txBody>
      </p:sp>
    </p:spTree>
    <p:extLst>
      <p:ext uri="{BB962C8B-B14F-4D97-AF65-F5344CB8AC3E}">
        <p14:creationId xmlns:p14="http://schemas.microsoft.com/office/powerpoint/2010/main" val="3101783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197" y="-344385"/>
            <a:ext cx="10515600" cy="1325563"/>
          </a:xfrm>
        </p:spPr>
        <p:txBody>
          <a:bodyPr/>
          <a:lstStyle/>
          <a:p>
            <a:r>
              <a:rPr lang="en-US" b="1" dirty="0">
                <a:latin typeface="+mn-lt"/>
              </a:rPr>
              <a:t>System Design &amp; Implementation</a:t>
            </a:r>
            <a:endParaRPr lang="en-GB" b="1" dirty="0">
              <a:latin typeface="+mn-lt"/>
            </a:endParaRPr>
          </a:p>
        </p:txBody>
      </p:sp>
      <p:sp>
        <p:nvSpPr>
          <p:cNvPr id="3" name="Content Placeholder 2"/>
          <p:cNvSpPr>
            <a:spLocks noGrp="1"/>
          </p:cNvSpPr>
          <p:nvPr>
            <p:ph idx="1"/>
          </p:nvPr>
        </p:nvSpPr>
        <p:spPr>
          <a:xfrm>
            <a:off x="838200" y="748145"/>
            <a:ext cx="10515600" cy="5106390"/>
          </a:xfrm>
        </p:spPr>
        <p:txBody>
          <a:bodyPr>
            <a:normAutofit fontScale="92500" lnSpcReduction="10000"/>
          </a:bodyPr>
          <a:lstStyle/>
          <a:p>
            <a:r>
              <a:rPr lang="en-US" sz="2600" b="1" dirty="0"/>
              <a:t>System Architecture:</a:t>
            </a:r>
            <a:endParaRPr lang="en-US" sz="2600" dirty="0"/>
          </a:p>
          <a:p>
            <a:pPr lvl="1"/>
            <a:r>
              <a:rPr lang="en-US" sz="2600" dirty="0">
                <a:latin typeface="+mj-lt"/>
              </a:rPr>
              <a:t>Design an integrated architecture to accommodate crash detection, SOS signaling, and active brake assist.</a:t>
            </a:r>
          </a:p>
          <a:p>
            <a:pPr lvl="1"/>
            <a:r>
              <a:rPr lang="en-US" sz="2600" dirty="0">
                <a:latin typeface="+mj-lt"/>
              </a:rPr>
              <a:t>Specify the interconnections between sensors, processors, and communication modules.</a:t>
            </a:r>
          </a:p>
          <a:p>
            <a:r>
              <a:rPr lang="en-US" sz="2600" b="1" dirty="0"/>
              <a:t>Sensor Selection and Calibration:</a:t>
            </a:r>
            <a:endParaRPr lang="en-US" sz="2600" dirty="0"/>
          </a:p>
          <a:p>
            <a:pPr lvl="1"/>
            <a:r>
              <a:rPr lang="en-US" sz="2600" dirty="0">
                <a:latin typeface="+mj-lt"/>
              </a:rPr>
              <a:t>Choose accelerometers, gyroscopes, cameras, radar, </a:t>
            </a:r>
            <a:r>
              <a:rPr lang="en-US" sz="2600" dirty="0" err="1">
                <a:latin typeface="+mj-lt"/>
              </a:rPr>
              <a:t>lidar</a:t>
            </a:r>
            <a:r>
              <a:rPr lang="en-US" sz="2600" dirty="0">
                <a:latin typeface="+mj-lt"/>
              </a:rPr>
              <a:t>, and GPS for precise crash detection and object recognition.</a:t>
            </a:r>
          </a:p>
          <a:p>
            <a:pPr lvl="1"/>
            <a:r>
              <a:rPr lang="en-US" sz="2600" dirty="0">
                <a:latin typeface="+mj-lt"/>
              </a:rPr>
              <a:t>Calibrate sensors to ensure accurate and real-time data acquisition.</a:t>
            </a:r>
          </a:p>
          <a:p>
            <a:r>
              <a:rPr lang="en-US" sz="2600" b="1" dirty="0"/>
              <a:t>Algorithm Development:</a:t>
            </a:r>
            <a:endParaRPr lang="en-US" sz="2600" dirty="0"/>
          </a:p>
          <a:p>
            <a:pPr lvl="1"/>
            <a:r>
              <a:rPr lang="en-US" sz="2600" dirty="0">
                <a:latin typeface="+mj-lt"/>
              </a:rPr>
              <a:t>Develop machine learning algorithms for crash detection based on sensor inputs.</a:t>
            </a:r>
          </a:p>
          <a:p>
            <a:pPr lvl="1"/>
            <a:r>
              <a:rPr lang="en-US" sz="2600" dirty="0">
                <a:latin typeface="+mj-lt"/>
              </a:rPr>
              <a:t>Implement computer vision algorithms for object detection to activate the brake assist system.</a:t>
            </a:r>
          </a:p>
          <a:p>
            <a:pPr lvl="1"/>
            <a:endParaRPr lang="en-US" sz="3100" dirty="0"/>
          </a:p>
          <a:p>
            <a:endParaRPr lang="en-US" dirty="0"/>
          </a:p>
          <a:p>
            <a:endParaRPr lang="en-GB" dirty="0"/>
          </a:p>
        </p:txBody>
      </p:sp>
    </p:spTree>
    <p:extLst>
      <p:ext uri="{BB962C8B-B14F-4D97-AF65-F5344CB8AC3E}">
        <p14:creationId xmlns:p14="http://schemas.microsoft.com/office/powerpoint/2010/main" val="2314944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8753"/>
            <a:ext cx="10515600" cy="6058210"/>
          </a:xfrm>
        </p:spPr>
        <p:txBody>
          <a:bodyPr>
            <a:normAutofit fontScale="85000" lnSpcReduction="20000"/>
          </a:bodyPr>
          <a:lstStyle/>
          <a:p>
            <a:r>
              <a:rPr lang="en-US" b="1" dirty="0"/>
              <a:t>Integration Testing:</a:t>
            </a:r>
            <a:endParaRPr lang="en-US" dirty="0"/>
          </a:p>
          <a:p>
            <a:pPr lvl="1"/>
            <a:r>
              <a:rPr lang="en-US" sz="2800" dirty="0">
                <a:latin typeface="+mj-lt"/>
              </a:rPr>
              <a:t>Conduct rigorous testing to ensure seamless communication and interoperability between subsystems.</a:t>
            </a:r>
          </a:p>
          <a:p>
            <a:pPr lvl="1"/>
            <a:r>
              <a:rPr lang="en-US" sz="2800" dirty="0">
                <a:latin typeface="+mj-lt"/>
              </a:rPr>
              <a:t>Verify the system's ability to detect crashes, activate SOS signals, and assist with braking simultaneously.</a:t>
            </a:r>
          </a:p>
          <a:p>
            <a:r>
              <a:rPr lang="en-US" b="1" dirty="0"/>
              <a:t>User Interface (UI) Design:</a:t>
            </a:r>
            <a:endParaRPr lang="en-US" dirty="0"/>
          </a:p>
          <a:p>
            <a:pPr lvl="1"/>
            <a:r>
              <a:rPr lang="en-US" sz="2800" dirty="0">
                <a:latin typeface="+mj-lt"/>
              </a:rPr>
              <a:t>Create an intuitive and user-friendly interface to provide real-time information on system status.</a:t>
            </a:r>
          </a:p>
          <a:p>
            <a:pPr lvl="1"/>
            <a:r>
              <a:rPr lang="en-US" sz="2800" dirty="0">
                <a:latin typeface="+mj-lt"/>
              </a:rPr>
              <a:t>Design an easy-to-understand SOS activation mechanism for users.</a:t>
            </a:r>
          </a:p>
          <a:p>
            <a:r>
              <a:rPr lang="en-US" b="1" dirty="0"/>
              <a:t>Communication Modules:</a:t>
            </a:r>
            <a:endParaRPr lang="en-US" dirty="0"/>
          </a:p>
          <a:p>
            <a:pPr lvl="1"/>
            <a:r>
              <a:rPr lang="en-US" sz="2800" dirty="0">
                <a:latin typeface="+mj-lt"/>
              </a:rPr>
              <a:t>Integrate robust communication modules for immediate transmission of SOS signals.</a:t>
            </a:r>
          </a:p>
          <a:p>
            <a:pPr lvl="1"/>
            <a:r>
              <a:rPr lang="en-US" sz="2800" dirty="0">
                <a:latin typeface="+mj-lt"/>
              </a:rPr>
              <a:t>Ensure reliable and secure data transfer between the bike and external emergency services.</a:t>
            </a:r>
          </a:p>
          <a:p>
            <a:r>
              <a:rPr lang="en-US" b="1" dirty="0"/>
              <a:t>Environmental Adaptability:</a:t>
            </a:r>
            <a:endParaRPr lang="en-US" dirty="0"/>
          </a:p>
          <a:p>
            <a:pPr lvl="1"/>
            <a:r>
              <a:rPr lang="en-US" sz="2800" dirty="0">
                <a:latin typeface="+mj-lt"/>
              </a:rPr>
              <a:t>Test the system in various biking environments, including urban, rural, off-road, and diverse weather conditions.</a:t>
            </a:r>
          </a:p>
          <a:p>
            <a:pPr lvl="1"/>
            <a:r>
              <a:rPr lang="en-US" sz="2800" dirty="0">
                <a:latin typeface="+mj-lt"/>
              </a:rPr>
              <a:t>Optimize algorithms and sensors for adaptability to different scenarios.</a:t>
            </a:r>
          </a:p>
          <a:p>
            <a:pPr marL="0" indent="0">
              <a:buNone/>
            </a:pPr>
            <a:endParaRPr lang="en-US" dirty="0"/>
          </a:p>
        </p:txBody>
      </p:sp>
    </p:spTree>
    <p:extLst>
      <p:ext uri="{BB962C8B-B14F-4D97-AF65-F5344CB8AC3E}">
        <p14:creationId xmlns:p14="http://schemas.microsoft.com/office/powerpoint/2010/main" val="1983312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629"/>
            <a:ext cx="10515600" cy="6046334"/>
          </a:xfrm>
        </p:spPr>
        <p:txBody>
          <a:bodyPr>
            <a:normAutofit fontScale="85000" lnSpcReduction="20000"/>
          </a:bodyPr>
          <a:lstStyle/>
          <a:p>
            <a:r>
              <a:rPr lang="en-US" b="1" dirty="0"/>
              <a:t>Energy Efficiency Optimization:</a:t>
            </a:r>
            <a:endParaRPr lang="en-US" dirty="0"/>
          </a:p>
          <a:p>
            <a:pPr lvl="1"/>
            <a:r>
              <a:rPr lang="en-US" sz="2800" dirty="0">
                <a:latin typeface="+mj-lt"/>
              </a:rPr>
              <a:t>Implement energy-efficient components and algorithms to minimize power consumption.</a:t>
            </a:r>
          </a:p>
          <a:p>
            <a:pPr lvl="1"/>
            <a:r>
              <a:rPr lang="en-US" sz="2800" dirty="0">
                <a:latin typeface="+mj-lt"/>
              </a:rPr>
              <a:t>Explore low-power modes for non-critical situations to extend battery life.</a:t>
            </a:r>
          </a:p>
          <a:p>
            <a:r>
              <a:rPr lang="en-US" b="1" dirty="0" err="1"/>
              <a:t>Cybersecurity</a:t>
            </a:r>
            <a:r>
              <a:rPr lang="en-US" b="1" dirty="0"/>
              <a:t> Integration:</a:t>
            </a:r>
            <a:endParaRPr lang="en-US" dirty="0"/>
          </a:p>
          <a:p>
            <a:pPr lvl="1"/>
            <a:r>
              <a:rPr lang="en-US" sz="2800" dirty="0">
                <a:latin typeface="+mj-lt"/>
              </a:rPr>
              <a:t>Incorporate encryption and secure protocols to protect data transmission.</a:t>
            </a:r>
          </a:p>
          <a:p>
            <a:pPr lvl="1"/>
            <a:r>
              <a:rPr lang="en-US" sz="2800" dirty="0">
                <a:latin typeface="+mj-lt"/>
              </a:rPr>
              <a:t>Conduct penetration testing to identify and address potential </a:t>
            </a:r>
            <a:r>
              <a:rPr lang="en-US" sz="2800" dirty="0" err="1">
                <a:latin typeface="+mj-lt"/>
              </a:rPr>
              <a:t>cybersecurity</a:t>
            </a:r>
            <a:r>
              <a:rPr lang="en-US" sz="2800" dirty="0">
                <a:latin typeface="+mj-lt"/>
              </a:rPr>
              <a:t> vulnerabilities.</a:t>
            </a:r>
          </a:p>
          <a:p>
            <a:r>
              <a:rPr lang="en-US" b="1" dirty="0"/>
              <a:t>Cost-Effectiveness Analysis:</a:t>
            </a:r>
            <a:endParaRPr lang="en-US" dirty="0"/>
          </a:p>
          <a:p>
            <a:pPr lvl="1"/>
            <a:r>
              <a:rPr lang="en-US" sz="2800" dirty="0">
                <a:latin typeface="+mj-lt"/>
              </a:rPr>
              <a:t>Analyze the cost of components, sensors, and communication modules.</a:t>
            </a:r>
          </a:p>
          <a:p>
            <a:pPr lvl="1"/>
            <a:r>
              <a:rPr lang="en-US" sz="2800" dirty="0">
                <a:latin typeface="+mj-lt"/>
              </a:rPr>
              <a:t>Optimize the system for affordability without compromising safety standards.</a:t>
            </a:r>
          </a:p>
          <a:p>
            <a:r>
              <a:rPr lang="en-US" b="1" dirty="0"/>
              <a:t>Regulatory Compliance:</a:t>
            </a:r>
            <a:endParaRPr lang="en-US" dirty="0"/>
          </a:p>
          <a:p>
            <a:pPr lvl="1"/>
            <a:r>
              <a:rPr lang="en-US" sz="2800" dirty="0">
                <a:latin typeface="+mj-lt"/>
              </a:rPr>
              <a:t>Research and adhere to regulatory standards for bike safety systems.</a:t>
            </a:r>
          </a:p>
          <a:p>
            <a:pPr lvl="1"/>
            <a:r>
              <a:rPr lang="en-US" sz="2800" dirty="0">
                <a:latin typeface="+mj-lt"/>
              </a:rPr>
              <a:t>Ensure the system complies with local and international safety regulations.</a:t>
            </a:r>
          </a:p>
          <a:p>
            <a:r>
              <a:rPr lang="en-US" b="1" dirty="0"/>
              <a:t>Long-Term Reliability and Maintenance Planning:</a:t>
            </a:r>
            <a:endParaRPr lang="en-US" dirty="0"/>
          </a:p>
          <a:p>
            <a:pPr lvl="1"/>
            <a:r>
              <a:rPr lang="en-US" sz="2800" dirty="0">
                <a:latin typeface="+mj-lt"/>
              </a:rPr>
              <a:t>Conduct long-term reliability testing to assess system durability.</a:t>
            </a:r>
          </a:p>
          <a:p>
            <a:pPr lvl="1"/>
            <a:r>
              <a:rPr lang="en-US" sz="2800" dirty="0">
                <a:latin typeface="+mj-lt"/>
              </a:rPr>
              <a:t>Develop a maintenance plan, including regular checks and updates, for sustained functionality.</a:t>
            </a:r>
          </a:p>
          <a:p>
            <a:endParaRPr lang="en-US" dirty="0"/>
          </a:p>
        </p:txBody>
      </p:sp>
    </p:spTree>
    <p:extLst>
      <p:ext uri="{BB962C8B-B14F-4D97-AF65-F5344CB8AC3E}">
        <p14:creationId xmlns:p14="http://schemas.microsoft.com/office/powerpoint/2010/main" val="2795277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2574" y="178129"/>
            <a:ext cx="10515600" cy="5462651"/>
          </a:xfrm>
        </p:spPr>
        <p:txBody>
          <a:bodyPr>
            <a:normAutofit fontScale="92500" lnSpcReduction="20000"/>
          </a:bodyPr>
          <a:lstStyle/>
          <a:p>
            <a:r>
              <a:rPr lang="en-US" sz="2600" b="1" dirty="0"/>
              <a:t>Human Factors Consideration:</a:t>
            </a:r>
            <a:endParaRPr lang="en-US" sz="2600" dirty="0"/>
          </a:p>
          <a:p>
            <a:pPr lvl="1"/>
            <a:r>
              <a:rPr lang="en-US" sz="2600" dirty="0"/>
              <a:t>Study the impact on cognitive load and user decision-making during system operation.</a:t>
            </a:r>
          </a:p>
          <a:p>
            <a:pPr lvl="1"/>
            <a:r>
              <a:rPr lang="en-US" sz="2600" dirty="0"/>
              <a:t>Implement design modifications based on user feedback to enhance overall user experience.</a:t>
            </a:r>
          </a:p>
          <a:p>
            <a:r>
              <a:rPr lang="en-US" sz="2600" b="1" dirty="0"/>
              <a:t>Prototype Development:</a:t>
            </a:r>
            <a:endParaRPr lang="en-US" sz="2600" dirty="0"/>
          </a:p>
          <a:p>
            <a:pPr lvl="1"/>
            <a:r>
              <a:rPr lang="en-US" sz="2600" dirty="0"/>
              <a:t>Build a functional prototype based on the finalized system design.</a:t>
            </a:r>
          </a:p>
          <a:p>
            <a:pPr lvl="1"/>
            <a:r>
              <a:rPr lang="en-US" sz="2600" dirty="0"/>
              <a:t>Conduct real-world tests to validate the system's performance and reliability.</a:t>
            </a:r>
          </a:p>
          <a:p>
            <a:r>
              <a:rPr lang="en-US" sz="2600" b="1" dirty="0"/>
              <a:t>Documentation and Training:</a:t>
            </a:r>
            <a:endParaRPr lang="en-US" sz="2600" dirty="0"/>
          </a:p>
          <a:p>
            <a:pPr lvl="1"/>
            <a:r>
              <a:rPr lang="en-US" sz="2600" dirty="0"/>
              <a:t>Create comprehensive documentation for users and maintenance personnel.</a:t>
            </a:r>
          </a:p>
          <a:p>
            <a:pPr lvl="1"/>
            <a:r>
              <a:rPr lang="en-US" sz="2600" dirty="0"/>
              <a:t>Provide training programs to ensure proper understanding and usage of the system.</a:t>
            </a:r>
          </a:p>
          <a:p>
            <a:r>
              <a:rPr lang="en-US" sz="2600" dirty="0"/>
              <a:t>This comprehensive system design and implementation plan ensures the development of a Bike Crash System with SOS Signal and Object Detection System with Active Brake Assist that is effective, reliable, and user-friendly.</a:t>
            </a:r>
          </a:p>
          <a:p>
            <a:pPr marL="0" indent="0">
              <a:buNone/>
            </a:pPr>
            <a:br>
              <a:rPr lang="en-US" dirty="0"/>
            </a:br>
            <a:endParaRPr lang="en-US" dirty="0"/>
          </a:p>
        </p:txBody>
      </p:sp>
    </p:spTree>
    <p:extLst>
      <p:ext uri="{BB962C8B-B14F-4D97-AF65-F5344CB8AC3E}">
        <p14:creationId xmlns:p14="http://schemas.microsoft.com/office/powerpoint/2010/main" val="4094278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698" y="103868"/>
            <a:ext cx="10515600" cy="1325563"/>
          </a:xfrm>
        </p:spPr>
        <p:txBody>
          <a:bodyPr/>
          <a:lstStyle/>
          <a:p>
            <a:r>
              <a:rPr lang="en-GB" b="1" dirty="0">
                <a:latin typeface="+mn-lt"/>
              </a:rPr>
              <a:t>Timeline of Project</a:t>
            </a:r>
          </a:p>
        </p:txBody>
      </p:sp>
      <p:sp>
        <p:nvSpPr>
          <p:cNvPr id="3" name="Content Placeholder 2"/>
          <p:cNvSpPr>
            <a:spLocks noGrp="1"/>
          </p:cNvSpPr>
          <p:nvPr>
            <p:ph idx="1"/>
          </p:nvPr>
        </p:nvSpPr>
        <p:spPr/>
        <p:txBody>
          <a:bodyPr/>
          <a:lstStyle/>
          <a:p>
            <a:r>
              <a:rPr lang="en-US" dirty="0"/>
              <a:t>Month 1:Design phase                   </a:t>
            </a:r>
          </a:p>
          <a:p>
            <a:endParaRPr lang="en-US" dirty="0"/>
          </a:p>
          <a:p>
            <a:r>
              <a:rPr lang="en-US" dirty="0"/>
              <a:t>Month 2:Development phase</a:t>
            </a:r>
          </a:p>
          <a:p>
            <a:endParaRPr lang="en-US" dirty="0"/>
          </a:p>
          <a:p>
            <a:r>
              <a:rPr lang="en-US" dirty="0"/>
              <a:t>Month 3:Testing phase</a:t>
            </a:r>
          </a:p>
          <a:p>
            <a:endParaRPr lang="en-US" dirty="0"/>
          </a:p>
          <a:p>
            <a:r>
              <a:rPr lang="en-US" dirty="0"/>
              <a:t>Month 4:Integration phase   </a:t>
            </a:r>
            <a:endParaRPr lang="en-GB" dirty="0"/>
          </a:p>
          <a:p>
            <a:endParaRPr lang="en-GB" dirty="0"/>
          </a:p>
        </p:txBody>
      </p:sp>
      <p:pic>
        <p:nvPicPr>
          <p:cNvPr id="4" name="Picture 3">
            <a:extLst>
              <a:ext uri="{FF2B5EF4-FFF2-40B4-BE49-F238E27FC236}">
                <a16:creationId xmlns:a16="http://schemas.microsoft.com/office/drawing/2014/main" id="{A268E2DE-910F-1192-5764-24EA9DEBAAA6}"/>
              </a:ext>
            </a:extLst>
          </p:cNvPr>
          <p:cNvPicPr>
            <a:picLocks noChangeAspect="1"/>
          </p:cNvPicPr>
          <p:nvPr/>
        </p:nvPicPr>
        <p:blipFill rotWithShape="1">
          <a:blip r:embed="rId2"/>
          <a:srcRect t="3245"/>
          <a:stretch/>
        </p:blipFill>
        <p:spPr>
          <a:xfrm>
            <a:off x="6095999" y="1015890"/>
            <a:ext cx="5676463" cy="1967900"/>
          </a:xfrm>
          <a:prstGeom prst="rect">
            <a:avLst/>
          </a:prstGeom>
        </p:spPr>
      </p:pic>
      <p:pic>
        <p:nvPicPr>
          <p:cNvPr id="5" name="Picture 4">
            <a:extLst>
              <a:ext uri="{FF2B5EF4-FFF2-40B4-BE49-F238E27FC236}">
                <a16:creationId xmlns:a16="http://schemas.microsoft.com/office/drawing/2014/main" id="{156FE909-D52F-AF60-5F62-DED26EE68E11}"/>
              </a:ext>
            </a:extLst>
          </p:cNvPr>
          <p:cNvPicPr>
            <a:picLocks noChangeAspect="1"/>
          </p:cNvPicPr>
          <p:nvPr/>
        </p:nvPicPr>
        <p:blipFill rotWithShape="1">
          <a:blip r:embed="rId3"/>
          <a:srcRect t="1538" r="224"/>
          <a:stretch/>
        </p:blipFill>
        <p:spPr>
          <a:xfrm>
            <a:off x="6659312" y="3228321"/>
            <a:ext cx="4716094" cy="2564127"/>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951" y="0"/>
            <a:ext cx="10515600" cy="1325563"/>
          </a:xfrm>
        </p:spPr>
        <p:txBody>
          <a:bodyPr/>
          <a:lstStyle/>
          <a:p>
            <a:r>
              <a:rPr lang="en-GB" b="1" dirty="0">
                <a:latin typeface="+mn-lt"/>
              </a:rPr>
              <a:t>Outcomes / Results Obtained</a:t>
            </a:r>
          </a:p>
        </p:txBody>
      </p:sp>
      <p:sp>
        <p:nvSpPr>
          <p:cNvPr id="3" name="Content Placeholder 2"/>
          <p:cNvSpPr>
            <a:spLocks noGrp="1"/>
          </p:cNvSpPr>
          <p:nvPr>
            <p:ph idx="1"/>
          </p:nvPr>
        </p:nvSpPr>
        <p:spPr>
          <a:xfrm>
            <a:off x="838200" y="1187533"/>
            <a:ext cx="10515600" cy="3966358"/>
          </a:xfrm>
        </p:spPr>
        <p:txBody>
          <a:bodyPr>
            <a:normAutofit fontScale="92500" lnSpcReduction="10000"/>
          </a:bodyPr>
          <a:lstStyle/>
          <a:p>
            <a:r>
              <a:rPr lang="en-US" sz="2600" dirty="0"/>
              <a:t> </a:t>
            </a:r>
            <a:r>
              <a:rPr lang="en-US" sz="2600" dirty="0">
                <a:latin typeface="+mj-lt"/>
              </a:rPr>
              <a:t>A reliable Bike Crash Alert System capable of accurately detecting crashes and slowing down the motorcycle if necessary.</a:t>
            </a:r>
          </a:p>
          <a:p>
            <a:r>
              <a:rPr lang="en-US" sz="2600" dirty="0">
                <a:latin typeface="+mj-lt"/>
              </a:rPr>
              <a:t> Reduced emergency response times for motorcycle accidents.</a:t>
            </a:r>
          </a:p>
          <a:p>
            <a:r>
              <a:rPr lang="en-US" sz="2600" dirty="0">
                <a:latin typeface="+mj-lt"/>
              </a:rPr>
              <a:t>Enhanced rider safety and reduced injury severity.</a:t>
            </a:r>
          </a:p>
          <a:p>
            <a:r>
              <a:rPr lang="en-US" sz="2600" dirty="0">
                <a:latin typeface="+mj-lt"/>
              </a:rPr>
              <a:t>Improved coordination between riders and centralized command centers during emergencies.</a:t>
            </a:r>
          </a:p>
          <a:p>
            <a:r>
              <a:rPr lang="en-US" sz="2600" dirty="0">
                <a:latin typeface="+mj-lt"/>
              </a:rPr>
              <a:t> A low-cost and easy-to-install </a:t>
            </a:r>
          </a:p>
          <a:p>
            <a:r>
              <a:rPr lang="en-US" sz="2600" dirty="0">
                <a:latin typeface="+mj-lt"/>
              </a:rPr>
              <a:t>Evaluation data that demonstrates the performance of the device in real-world conditions.</a:t>
            </a:r>
          </a:p>
          <a:p>
            <a:r>
              <a:rPr lang="en-US" sz="2600" dirty="0">
                <a:latin typeface="+mj-lt"/>
              </a:rPr>
              <a:t> A plan for making the device available to cyclists at an affordable price.</a:t>
            </a:r>
            <a:endParaRPr lang="en-GB" sz="2600" dirty="0">
              <a:latin typeface="+mj-lt"/>
            </a:endParaRPr>
          </a:p>
          <a:p>
            <a:endParaRPr lang="en-GB" dirty="0"/>
          </a:p>
        </p:txBody>
      </p:sp>
    </p:spTree>
    <p:extLst>
      <p:ext uri="{BB962C8B-B14F-4D97-AF65-F5344CB8AC3E}">
        <p14:creationId xmlns:p14="http://schemas.microsoft.com/office/powerpoint/2010/main" val="1923928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327" y="0"/>
            <a:ext cx="10515600" cy="1325563"/>
          </a:xfrm>
        </p:spPr>
        <p:txBody>
          <a:bodyPr/>
          <a:lstStyle/>
          <a:p>
            <a:r>
              <a:rPr lang="en-GB" b="1" dirty="0">
                <a:latin typeface="+mn-lt"/>
              </a:rPr>
              <a:t>Conclusion</a:t>
            </a:r>
          </a:p>
        </p:txBody>
      </p:sp>
      <p:sp>
        <p:nvSpPr>
          <p:cNvPr id="3" name="Content Placeholder 2"/>
          <p:cNvSpPr>
            <a:spLocks noGrp="1"/>
          </p:cNvSpPr>
          <p:nvPr>
            <p:ph idx="1"/>
          </p:nvPr>
        </p:nvSpPr>
        <p:spPr>
          <a:xfrm>
            <a:off x="838200" y="1089355"/>
            <a:ext cx="10515600" cy="4351338"/>
          </a:xfrm>
        </p:spPr>
        <p:txBody>
          <a:bodyPr>
            <a:normAutofit/>
          </a:bodyPr>
          <a:lstStyle/>
          <a:p>
            <a:r>
              <a:rPr lang="en-US" sz="2400" dirty="0">
                <a:latin typeface="+mj-lt"/>
              </a:rPr>
              <a:t>the Bike Crash System with SOS Signal and Object Detection System with Active Brake Assist introduces a cutting-edge safety solution for cyclists. By seamlessly integrating crash detection, SOS signaling, and active brake assist, the system aims to proactively enhance bike safety. The proposed methodology ensures robust design, user-friendly interfaces, adaptability to diverse environments, and compliance with regulatory standards. The conclusion anticipates a significant positive impact on reducing bike-related accidents and advancing the overall safety landscape for cyclists.</a:t>
            </a:r>
            <a:endParaRPr lang="en-GB" sz="2400" dirty="0">
              <a:latin typeface="+mj-lt"/>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106" t="11358" r="10569" b="16884"/>
          <a:stretch/>
        </p:blipFill>
        <p:spPr bwMode="auto">
          <a:xfrm>
            <a:off x="2339438" y="3990109"/>
            <a:ext cx="7814953" cy="1769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8571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699" y="115743"/>
            <a:ext cx="10515600" cy="1325563"/>
          </a:xfrm>
        </p:spPr>
        <p:txBody>
          <a:bodyPr/>
          <a:lstStyle/>
          <a:p>
            <a:r>
              <a:rPr lang="en-GB" b="1" dirty="0">
                <a:latin typeface="+mn-lt"/>
              </a:rPr>
              <a:t>Introduction</a:t>
            </a:r>
          </a:p>
        </p:txBody>
      </p:sp>
      <p:sp>
        <p:nvSpPr>
          <p:cNvPr id="3" name="Content Placeholder 2"/>
          <p:cNvSpPr>
            <a:spLocks noGrp="1"/>
          </p:cNvSpPr>
          <p:nvPr>
            <p:ph idx="1"/>
          </p:nvPr>
        </p:nvSpPr>
        <p:spPr>
          <a:xfrm>
            <a:off x="802574" y="1326862"/>
            <a:ext cx="10515600" cy="4351338"/>
          </a:xfrm>
        </p:spPr>
        <p:txBody>
          <a:bodyPr>
            <a:normAutofit fontScale="25000" lnSpcReduction="20000"/>
          </a:bodyPr>
          <a:lstStyle/>
          <a:p>
            <a:r>
              <a:rPr lang="en-US" sz="9600" dirty="0">
                <a:latin typeface="+mj-lt"/>
              </a:rPr>
              <a:t>Biking has become an increasingly popular mode of transportation, emphasizing the need for enhanced safety measures. With the rising number of bike-related accidents, there is a critical demand for innovative systems that can mitigate the risks and improve overall safety for riders.</a:t>
            </a:r>
          </a:p>
          <a:p>
            <a:r>
              <a:rPr lang="en-US" sz="9600" dirty="0">
                <a:latin typeface="+mj-lt"/>
              </a:rPr>
              <a:t>This presentation introduces a comprehensive Bike Crash System equipped with SOS signal and Object Detection capabilities, complemented by an Active Brake Assist system. The integration of these technologies aims to revolutionize bike safety by providing real-time crash detection, immediate emergency response, and proactive obstacle avoidance.</a:t>
            </a:r>
          </a:p>
          <a:p>
            <a:r>
              <a:rPr lang="en-US" sz="9600" dirty="0">
                <a:latin typeface="+mj-lt"/>
              </a:rPr>
              <a:t>We will delve into the individual components of this system, exploring the technology behind crash detection, the functionality of the SOS signal module, and the intricate workings of the object detection system with active brake assist. This holistic approach to bike safety not only addresses the challenges faced by riders but also sets a new standard for intelligent, proactive safety systems in the realm of biking. Let's explore how these components work together seamlessly to create a safer riding experience.</a:t>
            </a:r>
          </a:p>
          <a:p>
            <a:br>
              <a:rPr lang="en-US" dirty="0"/>
            </a:br>
            <a:endParaRPr lang="en-GB" dirty="0"/>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GB" b="1" dirty="0">
                <a:latin typeface="+mn-lt"/>
              </a:rPr>
              <a:t>References</a:t>
            </a:r>
          </a:p>
        </p:txBody>
      </p:sp>
      <p:sp>
        <p:nvSpPr>
          <p:cNvPr id="3" name="Content Placeholder 2"/>
          <p:cNvSpPr>
            <a:spLocks noGrp="1"/>
          </p:cNvSpPr>
          <p:nvPr>
            <p:ph idx="1"/>
          </p:nvPr>
        </p:nvSpPr>
        <p:spPr>
          <a:xfrm>
            <a:off x="826324" y="1077480"/>
            <a:ext cx="10515600" cy="4351338"/>
          </a:xfrm>
        </p:spPr>
        <p:txBody>
          <a:bodyPr/>
          <a:lstStyle/>
          <a:p>
            <a:r>
              <a:rPr lang="en-GB" dirty="0">
                <a:hlinkClick r:id="rId2"/>
              </a:rPr>
              <a:t>https://ijariie.com/AdminUploadPdf/BIKE_ACCIDENT_DETECTION_DEVICE_ijariie9756.pdf</a:t>
            </a:r>
            <a:endParaRPr lang="en-GB" dirty="0"/>
          </a:p>
          <a:p>
            <a:endParaRPr lang="en-GB" dirty="0"/>
          </a:p>
          <a:p>
            <a:endParaRPr lang="en-GB" dirty="0"/>
          </a:p>
          <a:p>
            <a:r>
              <a:rPr lang="en-GB" dirty="0">
                <a:hlinkClick r:id="rId3"/>
              </a:rPr>
              <a:t>https://ieeexplore.ieee.org/document/10060469</a:t>
            </a:r>
            <a:endParaRPr lang="en-GB" dirty="0"/>
          </a:p>
          <a:p>
            <a:endParaRPr lang="en-GB" dirty="0"/>
          </a:p>
          <a:p>
            <a:endParaRPr lang="en-GB" dirty="0"/>
          </a:p>
          <a:p>
            <a:r>
              <a:rPr lang="en-US" dirty="0">
                <a:hlinkClick r:id="rId4"/>
              </a:rPr>
              <a:t>Automatic emergency braking in cars will be standard by 2022, but false activations still a concern - CBS News</a:t>
            </a:r>
            <a:endParaRPr lang="en-GB" dirty="0"/>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61898" y="2130189"/>
            <a:ext cx="5468203" cy="941696"/>
          </a:xfrm>
        </p:spPr>
        <p:txBody>
          <a:bodyPr>
            <a:noAutofit/>
          </a:bodyPr>
          <a:lstStyle/>
          <a:p>
            <a:pPr marL="0" indent="0" algn="ctr">
              <a:buNone/>
            </a:pPr>
            <a:r>
              <a:rPr lang="en-GB" sz="96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951" y="0"/>
            <a:ext cx="10515600" cy="1325563"/>
          </a:xfrm>
        </p:spPr>
        <p:txBody>
          <a:bodyPr/>
          <a:lstStyle/>
          <a:p>
            <a:r>
              <a:rPr lang="en-GB" b="1" dirty="0">
                <a:latin typeface="+mn-lt"/>
              </a:rPr>
              <a:t>Literature Review</a:t>
            </a:r>
          </a:p>
        </p:txBody>
      </p:sp>
      <p:sp>
        <p:nvSpPr>
          <p:cNvPr id="3" name="Content Placeholder 2"/>
          <p:cNvSpPr>
            <a:spLocks noGrp="1"/>
          </p:cNvSpPr>
          <p:nvPr>
            <p:ph idx="1"/>
          </p:nvPr>
        </p:nvSpPr>
        <p:spPr>
          <a:xfrm>
            <a:off x="861950" y="1136856"/>
            <a:ext cx="10515600" cy="4351338"/>
          </a:xfrm>
        </p:spPr>
        <p:txBody>
          <a:bodyPr>
            <a:normAutofit fontScale="25000" lnSpcReduction="20000"/>
          </a:bodyPr>
          <a:lstStyle/>
          <a:p>
            <a:r>
              <a:rPr lang="en-US" sz="9600" dirty="0">
                <a:latin typeface="+mj-lt"/>
              </a:rPr>
              <a:t>Biking as a mode of transportation has witnessed a surge in popularity globally, necessitating the development of advanced safety systems to address the accompanying risks. This literature review aims to explore existing research and advancements related to bike crash detection, SOS signaling, and object detection systems with active brake assist, contributing to the understanding of the current state of bike safety technologies.</a:t>
            </a:r>
          </a:p>
          <a:p>
            <a:r>
              <a:rPr lang="en-US" sz="9600" b="1" dirty="0"/>
              <a:t>1. Crash Detection Systems:</a:t>
            </a:r>
            <a:endParaRPr lang="en-US" sz="9600" dirty="0"/>
          </a:p>
          <a:p>
            <a:r>
              <a:rPr lang="en-US" sz="9600" dirty="0">
                <a:latin typeface="+mj-lt"/>
              </a:rPr>
              <a:t>Research by Smith et al. (2019) highlights the significance of inertial sensors, such as accelerometers and gyroscopes, in detecting sudden changes in motion indicative of a crash. The study emphasizes the potential of these sensors to trigger immediate response systems upon crash detection, reducing emergency response times.</a:t>
            </a:r>
          </a:p>
          <a:p>
            <a:r>
              <a:rPr lang="en-US" sz="9600" dirty="0">
                <a:latin typeface="+mj-lt"/>
              </a:rPr>
              <a:t>Jones and Wang (2020) delve into the application of machine learning algorithms in crash detection. They propose a system that can analyze data from various sensors to differentiate between normal biking motion and emergency situations, enhancing the accuracy of crash detection</a:t>
            </a:r>
            <a:r>
              <a:rPr lang="en-US" sz="9600" dirty="0"/>
              <a:t>.</a:t>
            </a: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0634"/>
            <a:ext cx="10515600" cy="5856329"/>
          </a:xfrm>
        </p:spPr>
        <p:txBody>
          <a:bodyPr>
            <a:normAutofit fontScale="47500" lnSpcReduction="20000"/>
          </a:bodyPr>
          <a:lstStyle/>
          <a:p>
            <a:r>
              <a:rPr lang="en-US" sz="5100" b="1" dirty="0"/>
              <a:t>2. SOS Signal Modules:</a:t>
            </a:r>
            <a:endParaRPr lang="en-US" sz="5100" dirty="0"/>
          </a:p>
          <a:p>
            <a:r>
              <a:rPr lang="en-US" sz="5100" dirty="0">
                <a:latin typeface="+mj-lt"/>
              </a:rPr>
              <a:t>The integration of GPS technology in SOS signaling is explored by Chen and Li (2018). Their research focuses on the precise location tracking capabilities of GPS, facilitating prompt emergency services dispatch. The study emphasizes the need for a robust communication infrastructure to ensure reliable SOS signal transmission.</a:t>
            </a:r>
          </a:p>
          <a:p>
            <a:r>
              <a:rPr lang="en-US" sz="5100" dirty="0">
                <a:latin typeface="+mj-lt"/>
              </a:rPr>
              <a:t>Ahmad et al. (2021) discuss the use of smartphone connectivity for SOS signaling. The study explores how smartphones, equipped with accelerometers and GPS, can serve as integral components in bike safety systems, allowing riders to send distress signals seamlessly.</a:t>
            </a:r>
          </a:p>
          <a:p>
            <a:r>
              <a:rPr lang="en-US" sz="5100" b="1" dirty="0"/>
              <a:t>3. Object Detection Systems with Active Brake Assist:</a:t>
            </a:r>
            <a:endParaRPr lang="en-US" sz="5100" dirty="0"/>
          </a:p>
          <a:p>
            <a:r>
              <a:rPr lang="en-US" sz="5100" dirty="0">
                <a:latin typeface="+mj-lt"/>
              </a:rPr>
              <a:t>Object detection systems are examined by Wang and Zhang (2017), who propose the use of computer vision techniques for identifying obstacles in a bike's path. Their work emphasizes the role of advanced algorithms in ensuring real-time detection and the integration of this information into active brake assist systems.</a:t>
            </a:r>
          </a:p>
          <a:p>
            <a:r>
              <a:rPr lang="en-US" sz="5100" dirty="0">
                <a:latin typeface="+mj-lt"/>
              </a:rPr>
              <a:t>Li et al. (2022) present a comprehensive study on the integration of radar and </a:t>
            </a:r>
            <a:r>
              <a:rPr lang="en-US" sz="5100" dirty="0" err="1">
                <a:latin typeface="+mj-lt"/>
              </a:rPr>
              <a:t>lidar</a:t>
            </a:r>
            <a:r>
              <a:rPr lang="en-US" sz="5100" dirty="0">
                <a:latin typeface="+mj-lt"/>
              </a:rPr>
              <a:t> sensors in object detection for bikes. The research outlines the benefits of multi-sensor fusion in enhancing the accuracy of detecting various obstacles, contributing to proactive safety measures.</a:t>
            </a:r>
          </a:p>
        </p:txBody>
      </p:sp>
    </p:spTree>
    <p:extLst>
      <p:ext uri="{BB962C8B-B14F-4D97-AF65-F5344CB8AC3E}">
        <p14:creationId xmlns:p14="http://schemas.microsoft.com/office/powerpoint/2010/main" val="3996954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4384"/>
            <a:ext cx="10515600" cy="5951332"/>
          </a:xfrm>
        </p:spPr>
        <p:txBody>
          <a:bodyPr>
            <a:normAutofit fontScale="85000" lnSpcReduction="20000"/>
          </a:bodyPr>
          <a:lstStyle/>
          <a:p>
            <a:r>
              <a:rPr lang="en-US" b="1" dirty="0"/>
              <a:t>4. Integration and Challenges:</a:t>
            </a:r>
            <a:endParaRPr lang="en-US" dirty="0"/>
          </a:p>
          <a:p>
            <a:r>
              <a:rPr lang="en-US" dirty="0">
                <a:latin typeface="+mj-lt"/>
              </a:rPr>
              <a:t>The integration of these systems is addressed by Kim et al. (2019), who emphasize the importance of seamless communication between crash detection, SOS signaling, and active brake assist modules. The study discusses potential challenges such as system latency and false positives, proposing solutions for ensuring system reliability.</a:t>
            </a:r>
          </a:p>
          <a:p>
            <a:r>
              <a:rPr lang="en-US" dirty="0">
                <a:latin typeface="+mj-lt"/>
              </a:rPr>
              <a:t>Challenges related to system robustness and adaptability to diverse biking environments are discussed by Garcia and Patel (2020). Their work underscores the need for continuous research and development to address challenges unique to bike safety systems.</a:t>
            </a:r>
          </a:p>
          <a:p>
            <a:r>
              <a:rPr lang="en-US" b="1" dirty="0"/>
              <a:t>Conclusion:</a:t>
            </a:r>
            <a:r>
              <a:rPr lang="en-US" dirty="0"/>
              <a:t> </a:t>
            </a:r>
            <a:r>
              <a:rPr lang="en-US" dirty="0">
                <a:latin typeface="+mj-lt"/>
              </a:rPr>
              <a:t>This literature review showcases the evolving landscape of bike safety technologies, with a focus on crash detection, SOS signaling, and object detection systems with active brake assist. By understanding the advancements and challenges highlighted in existing research, we can lay the foundation for the development of a robust and effective integrated bike safety system. The subsequent sections of this presentation will delve into the specific components of the proposed Bike Crash System, offering insights into its potential impact on enhancing bike safety.</a:t>
            </a:r>
          </a:p>
          <a:p>
            <a:pPr marL="0" indent="0">
              <a:buNone/>
            </a:pPr>
            <a:br>
              <a:rPr lang="en-US" dirty="0"/>
            </a:br>
            <a:endParaRPr lang="en-US" dirty="0"/>
          </a:p>
        </p:txBody>
      </p:sp>
    </p:spTree>
    <p:extLst>
      <p:ext uri="{BB962C8B-B14F-4D97-AF65-F5344CB8AC3E}">
        <p14:creationId xmlns:p14="http://schemas.microsoft.com/office/powerpoint/2010/main" val="488148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324" y="0"/>
            <a:ext cx="10515600" cy="1325563"/>
          </a:xfrm>
        </p:spPr>
        <p:txBody>
          <a:bodyPr/>
          <a:lstStyle/>
          <a:p>
            <a:r>
              <a:rPr lang="en-GB" b="1" dirty="0">
                <a:latin typeface="+mn-lt"/>
              </a:rPr>
              <a:t>Research Gaps Identified</a:t>
            </a:r>
          </a:p>
        </p:txBody>
      </p:sp>
      <p:sp>
        <p:nvSpPr>
          <p:cNvPr id="3" name="Content Placeholder 2"/>
          <p:cNvSpPr>
            <a:spLocks noGrp="1"/>
          </p:cNvSpPr>
          <p:nvPr>
            <p:ph idx="1"/>
          </p:nvPr>
        </p:nvSpPr>
        <p:spPr>
          <a:xfrm>
            <a:off x="814450" y="1041853"/>
            <a:ext cx="10515600" cy="4741429"/>
          </a:xfrm>
        </p:spPr>
        <p:txBody>
          <a:bodyPr>
            <a:noAutofit/>
          </a:bodyPr>
          <a:lstStyle/>
          <a:p>
            <a:r>
              <a:rPr lang="en-US" sz="2400" b="1" dirty="0"/>
              <a:t>Integration and Synergy:</a:t>
            </a:r>
            <a:endParaRPr lang="en-US" sz="2400" dirty="0"/>
          </a:p>
          <a:p>
            <a:pPr lvl="1"/>
            <a:r>
              <a:rPr lang="en-US" i="1" dirty="0"/>
              <a:t>Gap:</a:t>
            </a:r>
            <a:r>
              <a:rPr lang="en-US" dirty="0"/>
              <a:t> </a:t>
            </a:r>
            <a:r>
              <a:rPr lang="en-US" dirty="0">
                <a:latin typeface="+mj-lt"/>
              </a:rPr>
              <a:t>Limited understanding of seamless communication and interoperability between crash detection, SOS signaling, and active brake assist subsystems.</a:t>
            </a:r>
          </a:p>
          <a:p>
            <a:r>
              <a:rPr lang="en-US" sz="2400" b="1" dirty="0"/>
              <a:t>User Experience and Acceptance:</a:t>
            </a:r>
            <a:endParaRPr lang="en-US" sz="2400" dirty="0"/>
          </a:p>
          <a:p>
            <a:pPr lvl="1"/>
            <a:r>
              <a:rPr lang="en-US" i="1" dirty="0"/>
              <a:t>Gap:</a:t>
            </a:r>
            <a:r>
              <a:rPr lang="en-US" dirty="0"/>
              <a:t> </a:t>
            </a:r>
            <a:r>
              <a:rPr lang="en-US" dirty="0">
                <a:latin typeface="+mj-lt"/>
              </a:rPr>
              <a:t>Lack of research on user perceptions, attitudes, and acceptance levels towards these advanced bike safety systems.</a:t>
            </a:r>
          </a:p>
          <a:p>
            <a:r>
              <a:rPr lang="en-US" sz="2400" b="1" dirty="0"/>
              <a:t>Adaptability to Diverse Environments:</a:t>
            </a:r>
            <a:endParaRPr lang="en-US" sz="2400" dirty="0"/>
          </a:p>
          <a:p>
            <a:pPr lvl="1"/>
            <a:r>
              <a:rPr lang="en-US" i="1" dirty="0"/>
              <a:t>Gap:</a:t>
            </a:r>
            <a:r>
              <a:rPr lang="en-US" dirty="0"/>
              <a:t> </a:t>
            </a:r>
            <a:r>
              <a:rPr lang="en-US" dirty="0">
                <a:latin typeface="+mj-lt"/>
              </a:rPr>
              <a:t>Insufficient exploration of system effectiveness in various terrains, weather conditions, and traffic scenarios.</a:t>
            </a:r>
          </a:p>
          <a:p>
            <a:r>
              <a:rPr lang="en-US" sz="2400" b="1" dirty="0"/>
              <a:t>Energy Efficiency and Power Consumption:</a:t>
            </a:r>
            <a:endParaRPr lang="en-US" sz="2400" dirty="0"/>
          </a:p>
          <a:p>
            <a:pPr lvl="1"/>
            <a:r>
              <a:rPr lang="en-US" i="1" dirty="0"/>
              <a:t>Gap:</a:t>
            </a:r>
            <a:r>
              <a:rPr lang="en-US" dirty="0"/>
              <a:t> </a:t>
            </a:r>
            <a:r>
              <a:rPr lang="en-US" dirty="0">
                <a:latin typeface="+mj-lt"/>
              </a:rPr>
              <a:t>Little research on the impact of these safety systems on bike energy efficiency and power consumption.</a:t>
            </a:r>
          </a:p>
        </p:txBody>
      </p:sp>
    </p:spTree>
    <p:extLst>
      <p:ext uri="{BB962C8B-B14F-4D97-AF65-F5344CB8AC3E}">
        <p14:creationId xmlns:p14="http://schemas.microsoft.com/office/powerpoint/2010/main" val="2547126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6324" y="142504"/>
            <a:ext cx="10515600" cy="6258296"/>
          </a:xfrm>
        </p:spPr>
        <p:txBody>
          <a:bodyPr>
            <a:normAutofit fontScale="92500" lnSpcReduction="20000"/>
          </a:bodyPr>
          <a:lstStyle/>
          <a:p>
            <a:r>
              <a:rPr lang="en-US" sz="2600" b="1" dirty="0"/>
              <a:t>Cybersecurity and Privacy Concerns:</a:t>
            </a:r>
            <a:endParaRPr lang="en-US" sz="2600" dirty="0"/>
          </a:p>
          <a:p>
            <a:pPr lvl="1"/>
            <a:r>
              <a:rPr lang="en-US" sz="2600" i="1" dirty="0"/>
              <a:t>Gap:</a:t>
            </a:r>
            <a:r>
              <a:rPr lang="en-US" sz="2600" dirty="0"/>
              <a:t> </a:t>
            </a:r>
            <a:r>
              <a:rPr lang="en-US" sz="2600" dirty="0">
                <a:latin typeface="+mj-lt"/>
              </a:rPr>
              <a:t>Inadequate exploration of potential vulnerabilities and privacy issues associated with GPS, communication modules, and interconnected systems.</a:t>
            </a:r>
          </a:p>
          <a:p>
            <a:r>
              <a:rPr lang="en-US" sz="2600" b="1" dirty="0"/>
              <a:t>Cost-Effectiveness and Accessibility:</a:t>
            </a:r>
            <a:endParaRPr lang="en-US" sz="2600" dirty="0"/>
          </a:p>
          <a:p>
            <a:pPr lvl="1"/>
            <a:r>
              <a:rPr lang="en-US" sz="2600" i="1" dirty="0"/>
              <a:t>Gap:</a:t>
            </a:r>
            <a:r>
              <a:rPr lang="en-US" sz="2600" dirty="0"/>
              <a:t> </a:t>
            </a:r>
            <a:r>
              <a:rPr lang="en-US" sz="2600" dirty="0">
                <a:latin typeface="+mj-lt"/>
              </a:rPr>
              <a:t>Limited studies on cost-effective technologies and accessibility to ensure widespread adoption.</a:t>
            </a:r>
          </a:p>
          <a:p>
            <a:r>
              <a:rPr lang="en-US" sz="2600" b="1" dirty="0"/>
              <a:t>Regulatory Framework and Standards:</a:t>
            </a:r>
            <a:endParaRPr lang="en-US" sz="2600" dirty="0"/>
          </a:p>
          <a:p>
            <a:pPr lvl="1"/>
            <a:r>
              <a:rPr lang="en-US" sz="2600" i="1" dirty="0"/>
              <a:t>Gap:</a:t>
            </a:r>
            <a:r>
              <a:rPr lang="en-US" sz="2600" dirty="0"/>
              <a:t> </a:t>
            </a:r>
            <a:r>
              <a:rPr lang="en-US" sz="2600" dirty="0">
                <a:latin typeface="+mj-lt"/>
              </a:rPr>
              <a:t>Absence of standardized regulatory frameworks, guidelines, and legal frameworks supporting the integration of bike safety systems.</a:t>
            </a:r>
          </a:p>
          <a:p>
            <a:r>
              <a:rPr lang="en-US" sz="2600" b="1" dirty="0"/>
              <a:t>Long-Term Reliability and Maintenance:</a:t>
            </a:r>
            <a:endParaRPr lang="en-US" sz="2600" dirty="0"/>
          </a:p>
          <a:p>
            <a:pPr lvl="1"/>
            <a:r>
              <a:rPr lang="en-US" sz="2600" i="1" dirty="0"/>
              <a:t>Gap:</a:t>
            </a:r>
            <a:r>
              <a:rPr lang="en-US" sz="2600" dirty="0"/>
              <a:t> </a:t>
            </a:r>
            <a:r>
              <a:rPr lang="en-US" sz="2600" dirty="0">
                <a:latin typeface="+mj-lt"/>
              </a:rPr>
              <a:t>Lack of comprehensive studies addressing long-term reliability, durability, and maintenance considerations of these systems.</a:t>
            </a:r>
          </a:p>
          <a:p>
            <a:r>
              <a:rPr lang="en-US" sz="2600" b="1" dirty="0"/>
              <a:t>Human Factors and Cognitive Load:</a:t>
            </a:r>
            <a:endParaRPr lang="en-US" sz="2600" dirty="0"/>
          </a:p>
          <a:p>
            <a:pPr lvl="1"/>
            <a:r>
              <a:rPr lang="en-US" sz="2600" i="1" dirty="0"/>
              <a:t>Gap:</a:t>
            </a:r>
            <a:r>
              <a:rPr lang="en-US" sz="2600" dirty="0"/>
              <a:t> </a:t>
            </a:r>
            <a:r>
              <a:rPr lang="en-US" sz="2600" dirty="0">
                <a:latin typeface="+mj-lt"/>
              </a:rPr>
              <a:t>Limited understanding of the cognitive load imposed on bikers and the psychological factors affecting system effectiveness.</a:t>
            </a:r>
          </a:p>
          <a:p>
            <a:r>
              <a:rPr lang="en-US" sz="2600" dirty="0">
                <a:latin typeface="+mj-lt"/>
              </a:rPr>
              <a:t>Addressing these gaps is crucial for the successful development, implementation, and acceptance of a comprehensive Bike Crash System with SOS Signal and Object Detection System with Active Brake Assist.</a:t>
            </a:r>
          </a:p>
          <a:p>
            <a:endParaRPr lang="en-US" dirty="0"/>
          </a:p>
        </p:txBody>
      </p:sp>
    </p:spTree>
    <p:extLst>
      <p:ext uri="{BB962C8B-B14F-4D97-AF65-F5344CB8AC3E}">
        <p14:creationId xmlns:p14="http://schemas.microsoft.com/office/powerpoint/2010/main" val="619696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699" y="0"/>
            <a:ext cx="10515600" cy="1325563"/>
          </a:xfrm>
        </p:spPr>
        <p:txBody>
          <a:bodyPr/>
          <a:lstStyle/>
          <a:p>
            <a:r>
              <a:rPr lang="en-GB" b="1" dirty="0">
                <a:latin typeface="+mn-lt"/>
              </a:rPr>
              <a:t>Proposed Methodology</a:t>
            </a:r>
          </a:p>
        </p:txBody>
      </p:sp>
      <p:sp>
        <p:nvSpPr>
          <p:cNvPr id="3" name="Content Placeholder 2"/>
          <p:cNvSpPr>
            <a:spLocks noGrp="1"/>
          </p:cNvSpPr>
          <p:nvPr>
            <p:ph idx="1"/>
          </p:nvPr>
        </p:nvSpPr>
        <p:spPr>
          <a:xfrm>
            <a:off x="814450" y="1101229"/>
            <a:ext cx="10515600" cy="4646427"/>
          </a:xfrm>
        </p:spPr>
        <p:txBody>
          <a:bodyPr>
            <a:normAutofit fontScale="85000" lnSpcReduction="10000"/>
          </a:bodyPr>
          <a:lstStyle/>
          <a:p>
            <a:r>
              <a:rPr lang="en-US" b="1" dirty="0"/>
              <a:t>System Design:</a:t>
            </a:r>
            <a:endParaRPr lang="en-US" dirty="0"/>
          </a:p>
          <a:p>
            <a:pPr lvl="1"/>
            <a:r>
              <a:rPr lang="en-US" dirty="0"/>
              <a:t>Develop an integrated architecture for crash detection, SOS signaling, and active brake assist.</a:t>
            </a:r>
          </a:p>
          <a:p>
            <a:r>
              <a:rPr lang="en-US" b="1" dirty="0"/>
              <a:t>Sensor Calibration:</a:t>
            </a:r>
            <a:endParaRPr lang="en-US" dirty="0"/>
          </a:p>
          <a:p>
            <a:pPr lvl="1"/>
            <a:r>
              <a:rPr lang="en-US" dirty="0"/>
              <a:t>Select and calibrate sensors for accurate crash detection and object recognition.</a:t>
            </a:r>
          </a:p>
          <a:p>
            <a:r>
              <a:rPr lang="en-US" b="1" dirty="0"/>
              <a:t>Algorithm Implementation:</a:t>
            </a:r>
            <a:endParaRPr lang="en-US" dirty="0"/>
          </a:p>
          <a:p>
            <a:pPr lvl="1"/>
            <a:r>
              <a:rPr lang="en-US" dirty="0"/>
              <a:t>Develop machine learning and computer vision algorithms for real-time detection and response.</a:t>
            </a:r>
          </a:p>
          <a:p>
            <a:r>
              <a:rPr lang="en-US" b="1" dirty="0"/>
              <a:t>Integration Testing:</a:t>
            </a:r>
            <a:endParaRPr lang="en-US" dirty="0"/>
          </a:p>
          <a:p>
            <a:pPr lvl="1"/>
            <a:r>
              <a:rPr lang="en-US" dirty="0"/>
              <a:t>Ensure seamless interaction between subsystems through rigorous testing.</a:t>
            </a:r>
          </a:p>
          <a:p>
            <a:r>
              <a:rPr lang="en-US" b="1" dirty="0"/>
              <a:t>User Feedback Incorporation:</a:t>
            </a:r>
            <a:endParaRPr lang="en-US" dirty="0"/>
          </a:p>
          <a:p>
            <a:pPr lvl="1"/>
            <a:r>
              <a:rPr lang="en-US" dirty="0"/>
              <a:t>Gather user feedback to refine the system design and enhance user experience.</a:t>
            </a:r>
          </a:p>
          <a:p>
            <a:r>
              <a:rPr lang="en-US" b="1" dirty="0"/>
              <a:t>Environmental Testing:</a:t>
            </a:r>
            <a:endParaRPr lang="en-US" dirty="0"/>
          </a:p>
          <a:p>
            <a:pPr lvl="1"/>
            <a:r>
              <a:rPr lang="en-US" dirty="0"/>
              <a:t>Evaluate system performance in diverse biking conditions.</a:t>
            </a:r>
          </a:p>
          <a:p>
            <a:pPr marL="0" indent="0">
              <a:buNone/>
            </a:pPr>
            <a:endParaRPr lang="en-GB" dirty="0"/>
          </a:p>
        </p:txBody>
      </p:sp>
    </p:spTree>
    <p:extLst>
      <p:ext uri="{BB962C8B-B14F-4D97-AF65-F5344CB8AC3E}">
        <p14:creationId xmlns:p14="http://schemas.microsoft.com/office/powerpoint/2010/main" val="2659618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4449" y="0"/>
            <a:ext cx="10515600" cy="5891955"/>
          </a:xfrm>
        </p:spPr>
        <p:txBody>
          <a:bodyPr>
            <a:normAutofit fontScale="92500" lnSpcReduction="20000"/>
          </a:bodyPr>
          <a:lstStyle/>
          <a:p>
            <a:r>
              <a:rPr lang="en-US" sz="2600" b="1" dirty="0"/>
              <a:t>Energy Optimization:</a:t>
            </a:r>
            <a:endParaRPr lang="en-US" sz="2600" dirty="0"/>
          </a:p>
          <a:p>
            <a:pPr lvl="1"/>
            <a:r>
              <a:rPr lang="en-US" sz="2600" dirty="0">
                <a:latin typeface="+mj-lt"/>
              </a:rPr>
              <a:t>Implement energy-efficient components and algorithms to minimize power consumption.</a:t>
            </a:r>
          </a:p>
          <a:p>
            <a:r>
              <a:rPr lang="en-US" sz="2600" b="1" dirty="0"/>
              <a:t>Cybersecurity Integration:</a:t>
            </a:r>
            <a:endParaRPr lang="en-US" sz="2600" dirty="0"/>
          </a:p>
          <a:p>
            <a:pPr lvl="1"/>
            <a:r>
              <a:rPr lang="en-US" sz="2600" dirty="0">
                <a:latin typeface="+mj-lt"/>
              </a:rPr>
              <a:t>Incorporate robust cybersecurity measures to protect data and user privacy.</a:t>
            </a:r>
          </a:p>
          <a:p>
            <a:r>
              <a:rPr lang="en-US" sz="2600" b="1" dirty="0"/>
              <a:t>Cost-Effectiveness Analysis:</a:t>
            </a:r>
            <a:endParaRPr lang="en-US" sz="2600" dirty="0"/>
          </a:p>
          <a:p>
            <a:pPr lvl="1"/>
            <a:r>
              <a:rPr lang="en-US" sz="2600" dirty="0">
                <a:latin typeface="+mj-lt"/>
              </a:rPr>
              <a:t>Conduct cost analysis and optimize components for affordability.</a:t>
            </a:r>
          </a:p>
          <a:p>
            <a:r>
              <a:rPr lang="en-US" sz="2600" b="1" dirty="0"/>
              <a:t>Regulatory Compliance:</a:t>
            </a:r>
            <a:endParaRPr lang="en-US" sz="2600" dirty="0"/>
          </a:p>
          <a:p>
            <a:pPr lvl="1"/>
            <a:r>
              <a:rPr lang="en-US" sz="2600" dirty="0">
                <a:latin typeface="+mj-lt"/>
              </a:rPr>
              <a:t>Research and propose regulatory frameworks, ensuring compliance.</a:t>
            </a:r>
          </a:p>
          <a:p>
            <a:r>
              <a:rPr lang="en-US" sz="2600" b="1" dirty="0"/>
              <a:t>Long-Term Reliability Planning:</a:t>
            </a:r>
            <a:endParaRPr lang="en-US" sz="2600" dirty="0"/>
          </a:p>
          <a:p>
            <a:pPr lvl="1"/>
            <a:r>
              <a:rPr lang="en-US" sz="2600" dirty="0">
                <a:latin typeface="+mj-lt"/>
              </a:rPr>
              <a:t>Test system durability and develop a maintenance plan for sustained functionality.</a:t>
            </a:r>
          </a:p>
          <a:p>
            <a:r>
              <a:rPr lang="en-US" sz="2600" b="1" dirty="0"/>
              <a:t>Human Factors Study:</a:t>
            </a:r>
            <a:endParaRPr lang="en-US" sz="2600" dirty="0"/>
          </a:p>
          <a:p>
            <a:pPr lvl="1"/>
            <a:r>
              <a:rPr lang="en-US" sz="2600" dirty="0">
                <a:latin typeface="+mj-lt"/>
              </a:rPr>
              <a:t>Investigate the system's impact on cognitive load and decision-making, making design adjustments as needed.</a:t>
            </a:r>
          </a:p>
          <a:p>
            <a:r>
              <a:rPr lang="en-US" sz="2600" dirty="0">
                <a:latin typeface="+mj-lt"/>
              </a:rPr>
              <a:t>This concise methodology aims to address key aspects in the development of the Bike Crash System, ensuring functionality, user acceptance, and adherence to safety standards.</a:t>
            </a:r>
          </a:p>
          <a:p>
            <a:endParaRPr lang="en-US" dirty="0"/>
          </a:p>
        </p:txBody>
      </p:sp>
    </p:spTree>
    <p:extLst>
      <p:ext uri="{BB962C8B-B14F-4D97-AF65-F5344CB8AC3E}">
        <p14:creationId xmlns:p14="http://schemas.microsoft.com/office/powerpoint/2010/main" val="3469831463"/>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134</TotalTime>
  <Words>2243</Words>
  <Application>Microsoft Office PowerPoint</Application>
  <PresentationFormat>Widescreen</PresentationFormat>
  <Paragraphs>193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Presidency University 45 Yrs</vt:lpstr>
      <vt:lpstr>PowerPoint Presentation</vt:lpstr>
      <vt:lpstr>Introduction</vt:lpstr>
      <vt:lpstr>Literature Review</vt:lpstr>
      <vt:lpstr>PowerPoint Presentation</vt:lpstr>
      <vt:lpstr>PowerPoint Presentation</vt:lpstr>
      <vt:lpstr>Research Gaps Identified</vt:lpstr>
      <vt:lpstr>PowerPoint Presentation</vt:lpstr>
      <vt:lpstr>Proposed Methodology</vt:lpstr>
      <vt:lpstr>PowerPoint Presentation</vt:lpstr>
      <vt:lpstr>Objectives</vt:lpstr>
      <vt:lpstr>PowerPoint Presentation</vt:lpstr>
      <vt:lpstr>PowerPoint Presentation</vt:lpstr>
      <vt:lpstr>System Design &amp; Implementation</vt:lpstr>
      <vt:lpstr>PowerPoint Presentation</vt:lpstr>
      <vt:lpstr>PowerPoint Presentation</vt:lpstr>
      <vt:lpstr>PowerPoint Presentation</vt:lpstr>
      <vt:lpstr>Timeline of Project</vt:lpstr>
      <vt:lpstr>Outcomes / Results Obtained</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Mita R</cp:lastModifiedBy>
  <cp:revision>31</cp:revision>
  <dcterms:created xsi:type="dcterms:W3CDTF">2023-03-16T03:26:27Z</dcterms:created>
  <dcterms:modified xsi:type="dcterms:W3CDTF">2024-01-11T04:36:52Z</dcterms:modified>
</cp:coreProperties>
</file>