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ta R" initials="MR" lastIdx="1" clrIdx="0">
    <p:extLst>
      <p:ext uri="{19B8F6BF-5375-455C-9EA6-DF929625EA0E}">
        <p15:presenceInfo xmlns:p15="http://schemas.microsoft.com/office/powerpoint/2012/main" userId="1ea12eb0aa8288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a R" userId="1ea12eb0aa8288e4" providerId="LiveId" clId="{8B5D87CF-ED93-4880-A730-EC68D6AA9FAD}"/>
    <pc:docChg chg="modSld">
      <pc:chgData name="Mita R" userId="1ea12eb0aa8288e4" providerId="LiveId" clId="{8B5D87CF-ED93-4880-A730-EC68D6AA9FAD}" dt="2023-10-16T05:39:06.640" v="62" actId="20577"/>
      <pc:docMkLst>
        <pc:docMk/>
      </pc:docMkLst>
      <pc:sldChg chg="modSp mod">
        <pc:chgData name="Mita R" userId="1ea12eb0aa8288e4" providerId="LiveId" clId="{8B5D87CF-ED93-4880-A730-EC68D6AA9FAD}" dt="2023-10-16T05:39:06.640" v="62" actId="20577"/>
        <pc:sldMkLst>
          <pc:docMk/>
          <pc:sldMk cId="3122649492" sldId="256"/>
        </pc:sldMkLst>
        <pc:spChg chg="mod">
          <ac:chgData name="Mita R" userId="1ea12eb0aa8288e4" providerId="LiveId" clId="{8B5D87CF-ED93-4880-A730-EC68D6AA9FAD}" dt="2023-10-16T05:39:06.640" v="62" actId="20577"/>
          <ac:spMkLst>
            <pc:docMk/>
            <pc:sldMk cId="3122649492" sldId="256"/>
            <ac:spMk id="5" creationId="{00000000-0000-0000-0000-000000000000}"/>
          </ac:spMkLst>
        </pc:spChg>
      </pc:sldChg>
      <pc:sldChg chg="modSp mod">
        <pc:chgData name="Mita R" userId="1ea12eb0aa8288e4" providerId="LiveId" clId="{8B5D87CF-ED93-4880-A730-EC68D6AA9FAD}" dt="2023-10-14T11:10:31.592" v="10" actId="20577"/>
        <pc:sldMkLst>
          <pc:docMk/>
          <pc:sldMk cId="2666729557" sldId="260"/>
        </pc:sldMkLst>
        <pc:spChg chg="mod">
          <ac:chgData name="Mita R" userId="1ea12eb0aa8288e4" providerId="LiveId" clId="{8B5D87CF-ED93-4880-A730-EC68D6AA9FAD}" dt="2023-10-14T11:10:31.592" v="10" actId="20577"/>
          <ac:spMkLst>
            <pc:docMk/>
            <pc:sldMk cId="2666729557" sldId="260"/>
            <ac:spMk id="3" creationId="{00000000-0000-0000-0000-000000000000}"/>
          </ac:spMkLst>
        </pc:spChg>
      </pc:sldChg>
      <pc:sldChg chg="addSp modSp mod">
        <pc:chgData name="Mita R" userId="1ea12eb0aa8288e4" providerId="LiveId" clId="{8B5D87CF-ED93-4880-A730-EC68D6AA9FAD}" dt="2023-10-14T11:12:17.673" v="40" actId="1076"/>
        <pc:sldMkLst>
          <pc:docMk/>
          <pc:sldMk cId="3677332887" sldId="262"/>
        </pc:sldMkLst>
        <pc:spChg chg="mod">
          <ac:chgData name="Mita R" userId="1ea12eb0aa8288e4" providerId="LiveId" clId="{8B5D87CF-ED93-4880-A730-EC68D6AA9FAD}" dt="2023-10-14T11:12:13.798" v="38" actId="20577"/>
          <ac:spMkLst>
            <pc:docMk/>
            <pc:sldMk cId="3677332887" sldId="262"/>
            <ac:spMk id="3" creationId="{00000000-0000-0000-0000-000000000000}"/>
          </ac:spMkLst>
        </pc:spChg>
        <pc:picChg chg="add mod modCrop">
          <ac:chgData name="Mita R" userId="1ea12eb0aa8288e4" providerId="LiveId" clId="{8B5D87CF-ED93-4880-A730-EC68D6AA9FAD}" dt="2023-10-14T11:11:28.988" v="35" actId="1076"/>
          <ac:picMkLst>
            <pc:docMk/>
            <pc:sldMk cId="3677332887" sldId="262"/>
            <ac:picMk id="5" creationId="{A268E2DE-910F-1192-5764-24EA9DEBAAA6}"/>
          </ac:picMkLst>
        </pc:picChg>
        <pc:picChg chg="add mod">
          <ac:chgData name="Mita R" userId="1ea12eb0aa8288e4" providerId="LiveId" clId="{8B5D87CF-ED93-4880-A730-EC68D6AA9FAD}" dt="2023-10-14T11:12:17.673" v="40" actId="1076"/>
          <ac:picMkLst>
            <pc:docMk/>
            <pc:sldMk cId="3677332887" sldId="262"/>
            <ac:picMk id="6" creationId="{156FE909-D52F-AF60-5F62-DED26EE68E1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858F59-EE4D-4006-9669-FB1F1041A3CE}" type="datetimeFigureOut">
              <a:rPr lang="en-IN" smtClean="0"/>
              <a:t>16-10-2023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2660B-0BDF-455D-8183-126CE318B63E}" type="slidenum">
              <a:rPr lang="en-IN" smtClean="0"/>
              <a:t>‹#›</a:t>
            </a:fld>
            <a:endParaRPr lang="en-IN"/>
          </a:p>
        </p:txBody>
      </p:sp>
    </p:spTree>
    <p:extLst>
      <p:ext uri="{BB962C8B-B14F-4D97-AF65-F5344CB8AC3E}">
        <p14:creationId xmlns:p14="http://schemas.microsoft.com/office/powerpoint/2010/main" val="1043886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AB2660B-0BDF-455D-8183-126CE318B63E}" type="slidenum">
              <a:rPr lang="en-IN" smtClean="0"/>
              <a:t>10</a:t>
            </a:fld>
            <a:endParaRPr lang="en-IN"/>
          </a:p>
        </p:txBody>
      </p:sp>
    </p:spTree>
    <p:extLst>
      <p:ext uri="{BB962C8B-B14F-4D97-AF65-F5344CB8AC3E}">
        <p14:creationId xmlns:p14="http://schemas.microsoft.com/office/powerpoint/2010/main" val="492847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16/10/2023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16/10/2023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16/10/2023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16/10/2023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16/10/2023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jariie.com/AdminUploadPdf/BIKE_ACCIDENT_DETECTION_DEVICE_ijariie9756.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cbsnews.com/news/automatic-emergency-braking-in-cars-will-be-standard-by-2022-but-false-activations-still-a-concern/" TargetMode="External"/><Relationship Id="rId4" Type="http://schemas.openxmlformats.org/officeDocument/2006/relationships/hyperlink" Target="https://ieeexplore.ieee.org/document/10060469"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a:t>RIDE SAFE:</a:t>
            </a:r>
            <a:r>
              <a:rPr lang="en-US" dirty="0"/>
              <a:t>Enhancing Motorcycle Safety </a:t>
            </a:r>
            <a:endParaRPr lang="en-GB" dirty="0"/>
          </a:p>
        </p:txBody>
      </p:sp>
      <p:sp>
        <p:nvSpPr>
          <p:cNvPr id="3" name="Subtitle 2"/>
          <p:cNvSpPr>
            <a:spLocks noGrp="1"/>
          </p:cNvSpPr>
          <p:nvPr>
            <p:ph type="subTitle" idx="1"/>
          </p:nvPr>
        </p:nvSpPr>
        <p:spPr>
          <a:xfrm>
            <a:off x="790469" y="2721956"/>
            <a:ext cx="3970594" cy="552184"/>
          </a:xfrm>
        </p:spPr>
        <p:txBody>
          <a:bodyPr/>
          <a:lstStyle/>
          <a:p>
            <a:pPr algn="l"/>
            <a:r>
              <a:rPr lang="en-GB" dirty="0"/>
              <a:t>Batch Number:ECM-G04</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316062845"/>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20201ECM0012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dirty="0"/>
                        <a:t>Pratiksha R Murthy </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20201ECM0032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Cherisshma KC</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20201ECM0011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dirty="0"/>
                        <a:t>Abhishek D</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20201ECM0024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Reuben B</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r>
                        <a:rPr lang="en-GB" dirty="0"/>
                        <a:t>20201ECM0030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Mita 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err="1"/>
              <a:t>Dr.</a:t>
            </a:r>
            <a:r>
              <a:rPr lang="en-GB" sz="1700" dirty="0"/>
              <a:t> Kokila S</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r>
              <a:rPr lang="en-GB" dirty="0">
                <a:hlinkClick r:id="rId3"/>
              </a:rPr>
              <a:t>https://ijariie.com/AdminUploadPdf/BIKE_ACCIDENT_DETECTION_DEVICE_ijariie9756.pdf</a:t>
            </a:r>
            <a:endParaRPr lang="en-GB" dirty="0"/>
          </a:p>
          <a:p>
            <a:endParaRPr lang="en-GB" dirty="0"/>
          </a:p>
          <a:p>
            <a:endParaRPr lang="en-GB" dirty="0"/>
          </a:p>
          <a:p>
            <a:r>
              <a:rPr lang="en-GB" dirty="0">
                <a:hlinkClick r:id="rId4"/>
              </a:rPr>
              <a:t>https://ieeexplore.ieee.org/document/10060469</a:t>
            </a:r>
            <a:endParaRPr lang="en-GB" dirty="0"/>
          </a:p>
          <a:p>
            <a:endParaRPr lang="en-GB" dirty="0"/>
          </a:p>
          <a:p>
            <a:endParaRPr lang="en-GB" dirty="0"/>
          </a:p>
          <a:p>
            <a:r>
              <a:rPr lang="en-US" dirty="0">
                <a:hlinkClick r:id="rId5"/>
              </a:rPr>
              <a:t>Automatic emergency braking in cars will be standard by 2022, but false activations still a concern - CBS News</a:t>
            </a:r>
            <a:endParaRPr lang="en-GB" dirty="0"/>
          </a:p>
        </p:txBody>
      </p:sp>
    </p:spTree>
    <p:extLst>
      <p:ext uri="{BB962C8B-B14F-4D97-AF65-F5344CB8AC3E}">
        <p14:creationId xmlns:p14="http://schemas.microsoft.com/office/powerpoint/2010/main" val="3613863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05293"/>
            <a:ext cx="10668000" cy="4952997"/>
          </a:xfrm>
        </p:spPr>
        <p:txBody>
          <a:bodyPr>
            <a:normAutofit lnSpcReduction="10000"/>
          </a:bodyPr>
          <a:lstStyle/>
          <a:p>
            <a:r>
              <a:rPr lang="en-US" dirty="0"/>
              <a:t>Road accidents are a major cause of death and injury worldwide, especially among cyclists. In recent years, motorcycle accidents have been on the rise, posing significant risks to riders' safety. According to the World Health Organization, over 500,000 cyclists are killed each year in road accidents.</a:t>
            </a:r>
          </a:p>
          <a:p>
            <a:r>
              <a:rPr lang="en-US" dirty="0"/>
              <a:t> Timely response to accidents is crucial for minimizing injuries and saving lives. </a:t>
            </a:r>
          </a:p>
          <a:p>
            <a:r>
              <a:rPr lang="en-US" dirty="0"/>
              <a:t>To address this issue, we propose the development of an Intelligent Bike Crash Alert System that can send an SOS signal to a centralized command center in the event of a bike crash. </a:t>
            </a:r>
          </a:p>
          <a:p>
            <a:r>
              <a:rPr lang="en-US" dirty="0"/>
              <a:t>This system aims to improve emergency response times and enhance rider safety. This would allow emergency responders to arrive at the scene of a crash more quickly and provide assistance to injured cyclists.</a:t>
            </a: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lstStyle/>
          <a:p>
            <a:r>
              <a:rPr lang="en-US" dirty="0"/>
              <a:t>Numerous studies have highlighted the importance of reducing response times to motorcycle accidents.</a:t>
            </a:r>
          </a:p>
          <a:p>
            <a:r>
              <a:rPr lang="en-US" dirty="0"/>
              <a:t> Existing solutions such as smartphone-based apps and GPS tracking systems have limitations in accuracy and reliability. </a:t>
            </a:r>
          </a:p>
          <a:p>
            <a:r>
              <a:rPr lang="en-US" dirty="0"/>
              <a:t>Our proposed system leverages advanced sensors, including accelerometers and gyroscopes, to detect bike crashes accurately. </a:t>
            </a:r>
          </a:p>
          <a:p>
            <a:r>
              <a:rPr lang="en-US" dirty="0"/>
              <a:t>Additionally, it utilizes IoT connectivity for seamless communication with the centralized command center.</a:t>
            </a:r>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039306"/>
            <a:ext cx="10668000" cy="4952997"/>
          </a:xfrm>
        </p:spPr>
        <p:txBody>
          <a:bodyPr/>
          <a:lstStyle/>
          <a:p>
            <a:r>
              <a:rPr lang="en-US" dirty="0"/>
              <a:t>Our system comprises: crash detection sensors, a microcontroller unit, communication module, crash alarm, and active breaking systems.</a:t>
            </a:r>
          </a:p>
          <a:p>
            <a:r>
              <a:rPr lang="en-US" dirty="0"/>
              <a:t>The crash alarm system is a basic form, a forward collision warning system which the speed of vehicle and the distance between the vehicles, so that it can provide a warning to the driver. </a:t>
            </a:r>
          </a:p>
          <a:p>
            <a:r>
              <a:rPr lang="en-US" dirty="0"/>
              <a:t> The crash detection sensors continuously monitor the bike's movements and orientation. </a:t>
            </a:r>
          </a:p>
          <a:p>
            <a:r>
              <a:rPr lang="en-US" dirty="0"/>
              <a:t>When a crash is detected, the microcontroller processes this information and triggers the communication module to send an SOS signal to the centralized command center.</a:t>
            </a:r>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r>
              <a:rPr lang="en-US" dirty="0"/>
              <a:t>Develop an active brake assist system(ABA).</a:t>
            </a:r>
          </a:p>
          <a:p>
            <a:r>
              <a:rPr lang="en-US" dirty="0"/>
              <a:t> Develop a robust crash detection algorithm.</a:t>
            </a:r>
          </a:p>
          <a:p>
            <a:r>
              <a:rPr lang="en-US" dirty="0"/>
              <a:t> Design and build a compact and durable hardware system. </a:t>
            </a:r>
          </a:p>
          <a:p>
            <a:r>
              <a:rPr lang="en-US" dirty="0"/>
              <a:t>Implement an efficient communication protocol for transmitting SOS signals.</a:t>
            </a:r>
          </a:p>
          <a:p>
            <a:r>
              <a:rPr lang="en-US" dirty="0"/>
              <a:t> Establish a connection with a centralized command center for emergency response coordination. </a:t>
            </a:r>
          </a:p>
          <a:p>
            <a:r>
              <a:rPr lang="en-US" dirty="0"/>
              <a:t>low-cost and easy-to-install </a:t>
            </a:r>
          </a:p>
          <a:p>
            <a:r>
              <a:rPr lang="en-US" dirty="0"/>
              <a:t>Evaluate the performance of the device in real-world conditions.</a:t>
            </a:r>
          </a:p>
          <a:p>
            <a:r>
              <a:rPr lang="en-US" dirty="0"/>
              <a:t> Make the device available to cyclists at an affordable price.</a:t>
            </a:r>
            <a:endParaRPr lang="en-GB" dirty="0"/>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a:bodyPr>
          <a:lstStyle/>
          <a:p>
            <a:r>
              <a:rPr lang="en-US" dirty="0"/>
              <a:t> Sensor selection and integration.</a:t>
            </a:r>
          </a:p>
          <a:p>
            <a:endParaRPr lang="en-US" dirty="0"/>
          </a:p>
          <a:p>
            <a:r>
              <a:rPr lang="en-US" dirty="0"/>
              <a:t> Algorithm development for crash detection.</a:t>
            </a:r>
          </a:p>
          <a:p>
            <a:endParaRPr lang="en-US" dirty="0"/>
          </a:p>
          <a:p>
            <a:r>
              <a:rPr lang="en-US" dirty="0"/>
              <a:t> Microcontroller programming and hardware assembly.</a:t>
            </a:r>
          </a:p>
          <a:p>
            <a:endParaRPr lang="en-US" dirty="0"/>
          </a:p>
          <a:p>
            <a:r>
              <a:rPr lang="en-US" dirty="0"/>
              <a:t> Communication module configuration.</a:t>
            </a:r>
          </a:p>
          <a:p>
            <a:endParaRPr lang="en-US" dirty="0"/>
          </a:p>
          <a:p>
            <a:r>
              <a:rPr lang="en-US" dirty="0"/>
              <a:t> Testing and validation of the system in real-world scenarios.</a:t>
            </a:r>
          </a:p>
          <a:p>
            <a:endParaRPr lang="en-US" dirty="0"/>
          </a:p>
          <a:p>
            <a:r>
              <a:rPr lang="en-US" dirty="0"/>
              <a:t>Integration with a centralized command center's infrastructure.</a:t>
            </a:r>
            <a:endParaRPr lang="en-GB" dirty="0"/>
          </a:p>
        </p:txBody>
      </p:sp>
    </p:spTree>
    <p:extLst>
      <p:ext uri="{BB962C8B-B14F-4D97-AF65-F5344CB8AC3E}">
        <p14:creationId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lstStyle/>
          <a:p>
            <a:r>
              <a:rPr lang="en-US" dirty="0"/>
              <a:t>Month 1:Design phase                   </a:t>
            </a:r>
          </a:p>
          <a:p>
            <a:endParaRPr lang="en-US" dirty="0"/>
          </a:p>
          <a:p>
            <a:r>
              <a:rPr lang="en-US" dirty="0"/>
              <a:t>Month 2:Development phase</a:t>
            </a:r>
          </a:p>
          <a:p>
            <a:endParaRPr lang="en-US" dirty="0"/>
          </a:p>
          <a:p>
            <a:r>
              <a:rPr lang="en-US" dirty="0"/>
              <a:t>Month 3:Testing phase</a:t>
            </a:r>
          </a:p>
          <a:p>
            <a:endParaRPr lang="en-US" dirty="0"/>
          </a:p>
          <a:p>
            <a:r>
              <a:rPr lang="en-US" dirty="0"/>
              <a:t>Month 4:Integration phase   </a:t>
            </a:r>
            <a:endParaRPr lang="en-GB" dirty="0"/>
          </a:p>
        </p:txBody>
      </p:sp>
      <p:pic>
        <p:nvPicPr>
          <p:cNvPr id="5" name="Picture 4">
            <a:extLst>
              <a:ext uri="{FF2B5EF4-FFF2-40B4-BE49-F238E27FC236}">
                <a16:creationId xmlns:a16="http://schemas.microsoft.com/office/drawing/2014/main" id="{A268E2DE-910F-1192-5764-24EA9DEBAAA6}"/>
              </a:ext>
            </a:extLst>
          </p:cNvPr>
          <p:cNvPicPr>
            <a:picLocks noChangeAspect="1"/>
          </p:cNvPicPr>
          <p:nvPr/>
        </p:nvPicPr>
        <p:blipFill rotWithShape="1">
          <a:blip r:embed="rId2"/>
          <a:srcRect t="3245"/>
          <a:stretch/>
        </p:blipFill>
        <p:spPr>
          <a:xfrm>
            <a:off x="6096000" y="1300898"/>
            <a:ext cx="5676463" cy="1967900"/>
          </a:xfrm>
          <a:prstGeom prst="rect">
            <a:avLst/>
          </a:prstGeom>
        </p:spPr>
      </p:pic>
      <p:pic>
        <p:nvPicPr>
          <p:cNvPr id="6" name="Picture 5">
            <a:extLst>
              <a:ext uri="{FF2B5EF4-FFF2-40B4-BE49-F238E27FC236}">
                <a16:creationId xmlns:a16="http://schemas.microsoft.com/office/drawing/2014/main" id="{156FE909-D52F-AF60-5F62-DED26EE68E11}"/>
              </a:ext>
            </a:extLst>
          </p:cNvPr>
          <p:cNvPicPr>
            <a:picLocks noChangeAspect="1"/>
          </p:cNvPicPr>
          <p:nvPr/>
        </p:nvPicPr>
        <p:blipFill rotWithShape="1">
          <a:blip r:embed="rId3"/>
          <a:srcRect t="1538" r="224"/>
          <a:stretch/>
        </p:blipFill>
        <p:spPr>
          <a:xfrm>
            <a:off x="6576184" y="3572705"/>
            <a:ext cx="4716094" cy="2564127"/>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r>
              <a:rPr lang="en-US" dirty="0"/>
              <a:t> A reliable Bike Crash Alert System capable of accurately detecting crashes and slowing down the motorcycle if necessary.</a:t>
            </a:r>
          </a:p>
          <a:p>
            <a:r>
              <a:rPr lang="en-US" dirty="0"/>
              <a:t> Reduced emergency response times for motorcycle accidents.</a:t>
            </a:r>
          </a:p>
          <a:p>
            <a:r>
              <a:rPr lang="en-US" dirty="0"/>
              <a:t>Enhanced rider safety and reduced injury severity.</a:t>
            </a:r>
          </a:p>
          <a:p>
            <a:r>
              <a:rPr lang="en-US" dirty="0"/>
              <a:t>Improved coordination between riders and centralized command centers during emergencies.</a:t>
            </a:r>
          </a:p>
          <a:p>
            <a:r>
              <a:rPr lang="en-US" dirty="0"/>
              <a:t> A low-cost and easy-to-install </a:t>
            </a:r>
          </a:p>
          <a:p>
            <a:r>
              <a:rPr lang="en-US" dirty="0"/>
              <a:t>Evaluation data that demonstrates the performance of the device in real-world conditions.</a:t>
            </a:r>
          </a:p>
          <a:p>
            <a:r>
              <a:rPr lang="en-US" dirty="0"/>
              <a:t> A plan for making the device available to cyclists at an affordable price.</a:t>
            </a:r>
            <a:endParaRPr lang="en-GB" dirty="0"/>
          </a:p>
        </p:txBody>
      </p:sp>
    </p:spTree>
    <p:extLst>
      <p:ext uri="{BB962C8B-B14F-4D97-AF65-F5344CB8AC3E}">
        <p14:creationId xmlns:p14="http://schemas.microsoft.com/office/powerpoint/2010/main" val="1923928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US" dirty="0"/>
              <a:t>The development of an Intelligent Bike Crash Alert System is essential for improving rider safety and emergency response times.</a:t>
            </a:r>
          </a:p>
          <a:p>
            <a:r>
              <a:rPr lang="en-US" dirty="0"/>
              <a:t>It can help to reduce the time it takes for emergency responders to arrive at the scene of a crash, which can improve the chances of survival for injured cyclists</a:t>
            </a:r>
          </a:p>
          <a:p>
            <a:r>
              <a:rPr lang="en-US" dirty="0"/>
              <a:t> By leveraging advanced sensor technology and IoT connectivity, this system has the potential to save lives and minimize injuries in motorcycle accidents.</a:t>
            </a:r>
          </a:p>
          <a:p>
            <a:r>
              <a:rPr lang="en-US" dirty="0"/>
              <a:t>The device is also relatively inexpensive and easy to build.</a:t>
            </a:r>
            <a:endParaRPr lang="en-GB" dirty="0"/>
          </a:p>
        </p:txBody>
      </p:sp>
    </p:spTree>
    <p:extLst>
      <p:ext uri="{BB962C8B-B14F-4D97-AF65-F5344CB8AC3E}">
        <p14:creationId xmlns:p14="http://schemas.microsoft.com/office/powerpoint/2010/main" val="223857119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730</Words>
  <Application>Microsoft Office PowerPoint</Application>
  <PresentationFormat>Widescreen</PresentationFormat>
  <Paragraphs>90</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Verdana</vt:lpstr>
      <vt:lpstr>Bioinformatics</vt:lpstr>
      <vt:lpstr>RIDE SAFE:Enhancing Motorcycle Safety </vt:lpstr>
      <vt:lpstr>Introduction</vt:lpstr>
      <vt:lpstr>Literature Review</vt:lpstr>
      <vt:lpstr>Proposed Method</vt:lpstr>
      <vt:lpstr>Objectives</vt:lpstr>
      <vt:lpstr>Methodology</vt:lpstr>
      <vt:lpstr>Timeline of Project</vt:lpstr>
      <vt:lpstr>Expected Outcomes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RIDE SAFE:Enhancing Motorcycle Safety </dc:title>
  <dc:creator>Mita</dc:creator>
  <cp:lastModifiedBy>Mita R</cp:lastModifiedBy>
  <cp:revision>3</cp:revision>
  <dcterms:modified xsi:type="dcterms:W3CDTF">2023-10-16T05:39:11Z</dcterms:modified>
</cp:coreProperties>
</file>