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85D68-CDC1-B156-3612-21F6C8D5A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027F42-E61D-8822-9A19-930162320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49AF0F-5FEA-5899-D4D7-54E3FD61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05FA18-0FFD-D955-FCFE-475BCF09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63CF85-F3DF-1C8F-8586-FA4A0276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30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3179C-DE08-4C5B-8677-F542721A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011037-47E1-2B81-7B1C-42A6314B8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1FB6D9-21D8-122E-3B14-4F3303A7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703AEF-EB2F-0F30-BDF8-7971652D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99139C-545C-C1F6-0DDD-16BC63283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20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8260C6C-4E42-CC0A-A741-C57DA134B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741A40-0A63-A7BB-B6A5-A26AB9F9A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B596D3-D5FB-6EE2-61A2-B98ABE342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0D0AE8-AAFB-8D35-5236-131B3965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478F34-9EC4-1635-2400-21E8238E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07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7B266C-0624-AEA2-C21E-9EC72DA2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7ADC96-5FD8-54F0-3785-F2C0F43E4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736171-CCFA-3C17-2859-7BF31EE76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EA7CD8-103F-D644-D2C6-E2A7666A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381370-9B60-826E-855A-B790687A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41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9D6554-5C21-28BB-DB35-88C12BCB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A01564-0A23-A7E4-31D4-AE18CFD26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E10CFF-6B41-FF1E-8E8D-312F7C5B2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E03A9D-F942-7B67-7890-0221602E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0EA9D8-1484-6723-0F85-8EE86A25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94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C41064-BC63-94CE-504F-6E53E58B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866FEF-7592-ABFA-D913-896F92558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400DD6-8361-B697-CDE1-C8FFF7E4B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C4666B-DC98-43C8-6A0C-10AC53956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EFF28E-24F9-CA7C-5AD5-3EDF9174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98B084-4A8C-5E48-61F3-7D4697E0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69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777D7C-C5BF-77DA-5407-90212BDF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1334C7-7DB4-26E1-34B6-A724C5421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7595F0-9A32-C455-1614-84EABF6F3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E23368-BC35-0A77-5CC7-337DCADBE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FD6D51D-EB84-D97B-F7E7-7422E691F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71619F9-ED8B-D13F-263F-2AC4C606F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2023/12/3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189477D-C31F-63B6-125E-E23125F0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41FF542-3255-8FE8-1E09-98AE1590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35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82D18-B711-E5EB-374D-CB0731235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B26604B-2F66-D22E-85AF-0D0D1F9B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641017-FE23-8C8B-C4A6-C0685F45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2293EC3-B7A8-2FD7-B0D4-6AE3C1EF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4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A77801B-545C-95C0-476F-582D5892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2023/12/3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1332861-E7EE-0689-9666-5746F6079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CC62B0-78D5-1A4C-8431-93FB00553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D2BD77-7C16-6CCD-D520-55EBEFA1C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D57D31-19E3-791A-B471-F085A3E77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C2327A-54B9-AE8A-D16C-C5795D730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161D0E-1350-CD8C-8DB1-4EFEF7B4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95545D-0954-2AEF-7F08-A9D51CF5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68C26C-4BA5-3551-026E-8B15D993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12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55B06A-7687-2E68-6DF5-76A0F61A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B2D0596-828B-DE44-7A1C-C09B0EF5D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3A0771-8CA9-49DC-8567-2177D84E1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105DB3-08A3-890A-CB7D-C49543C0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F1BF16-7C4D-CCCC-9978-C05B2AB2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A95B4C-FA16-665A-2BCE-488EE968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06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31790E2-D8F8-A236-1576-24FB7103D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ADB2B2-940D-691E-DCB0-375FF01B3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314599-A877-8A98-07A0-96F825E4A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12C6C-FCB7-4CD7-A2AC-17A5E3D64DF4}" type="datetimeFigureOut">
              <a:rPr kumimoji="1" lang="ja-JP" altLang="en-US" smtClean="0"/>
              <a:t>2023/12/3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F88BE6-9EBD-5652-7F48-155774EECB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1764E0-CD7B-C710-4D80-814AED3BA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51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48D458E-3A88-410B-FCE7-73708C637453}"/>
              </a:ext>
            </a:extLst>
          </p:cNvPr>
          <p:cNvSpPr/>
          <p:nvPr/>
        </p:nvSpPr>
        <p:spPr>
          <a:xfrm>
            <a:off x="3550727" y="1820933"/>
            <a:ext cx="1547748" cy="43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要求事項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66270F3-3389-8365-FAA3-E05B1EFEA20B}"/>
              </a:ext>
            </a:extLst>
          </p:cNvPr>
          <p:cNvSpPr/>
          <p:nvPr/>
        </p:nvSpPr>
        <p:spPr>
          <a:xfrm>
            <a:off x="6394711" y="1820933"/>
            <a:ext cx="1807184" cy="43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製品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CB2E101-107A-3B6A-3DE8-C8592EF24F73}"/>
              </a:ext>
            </a:extLst>
          </p:cNvPr>
          <p:cNvSpPr/>
          <p:nvPr/>
        </p:nvSpPr>
        <p:spPr>
          <a:xfrm>
            <a:off x="2055761" y="2618682"/>
            <a:ext cx="6293911" cy="64300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≪</a:t>
            </a:r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利用者視点</a:t>
            </a:r>
            <a:r>
              <a:rPr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≫</a:t>
            </a:r>
            <a:endParaRPr kumimoji="1" lang="en-US" altLang="ja-JP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利用時の</a:t>
            </a:r>
            <a:endParaRPr kumimoji="1" lang="en-US" altLang="ja-JP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品質モデル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B4A26BB-51DD-0EFA-5C75-1EFBE5929EF3}"/>
              </a:ext>
            </a:extLst>
          </p:cNvPr>
          <p:cNvSpPr/>
          <p:nvPr/>
        </p:nvSpPr>
        <p:spPr>
          <a:xfrm>
            <a:off x="2041235" y="3749771"/>
            <a:ext cx="6293911" cy="17352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≪開発者視点≫</a:t>
            </a:r>
            <a:endParaRPr kumimoji="1" lang="en-US" altLang="ja-JP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製品の品質モデル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06EC2EFD-D74B-9F64-91BE-00EF9EB11C40}"/>
              </a:ext>
            </a:extLst>
          </p:cNvPr>
          <p:cNvSpPr txBox="1"/>
          <p:nvPr/>
        </p:nvSpPr>
        <p:spPr>
          <a:xfrm>
            <a:off x="297394" y="223220"/>
            <a:ext cx="820929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JIS X 250</a:t>
            </a:r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0:2017</a:t>
            </a:r>
          </a:p>
          <a:p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システム及びソフトウェア製品の品質要求及び評価（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SQuaRE</a:t>
            </a:r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）－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SQuaRE</a:t>
            </a:r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の指針</a:t>
            </a:r>
          </a:p>
          <a:p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ISO/IEC 25000:2014</a:t>
            </a:r>
          </a:p>
          <a:p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Systems and software engineering-Systems and software Quality Requirements and Evaluation (SQuaRE)-Guide to SQuaRE</a:t>
            </a:r>
          </a:p>
          <a:p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図</a:t>
            </a:r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－製品の品質ライフサイクルモデル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B67137C-3AF6-4F53-467B-5B0007B83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1309" y="2535922"/>
            <a:ext cx="7422164" cy="432207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72D2EA8-438A-8019-6535-D19F49080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981" y="-987581"/>
            <a:ext cx="4563112" cy="3943900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5336672-DF93-9260-3357-882CF61433B5}"/>
              </a:ext>
            </a:extLst>
          </p:cNvPr>
          <p:cNvSpPr/>
          <p:nvPr/>
        </p:nvSpPr>
        <p:spPr>
          <a:xfrm>
            <a:off x="6612204" y="2746410"/>
            <a:ext cx="1368000" cy="43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実現された</a:t>
            </a:r>
            <a:endParaRPr lang="en-US" altLang="ja-JP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利用時の品質</a:t>
            </a:r>
            <a:endParaRPr kumimoji="1" lang="ja-JP" altLang="en-US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D29B380-7282-3E54-F6FC-34C44B56999E}"/>
              </a:ext>
            </a:extLst>
          </p:cNvPr>
          <p:cNvSpPr/>
          <p:nvPr/>
        </p:nvSpPr>
        <p:spPr>
          <a:xfrm>
            <a:off x="6612204" y="3865114"/>
            <a:ext cx="1368000" cy="43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実現された</a:t>
            </a:r>
            <a:endParaRPr lang="en-US" altLang="ja-JP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外部品質</a:t>
            </a:r>
            <a:endParaRPr kumimoji="1" lang="ja-JP" altLang="en-US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FF6F74D-E680-C735-B70E-1BEC844C01B2}"/>
              </a:ext>
            </a:extLst>
          </p:cNvPr>
          <p:cNvSpPr/>
          <p:nvPr/>
        </p:nvSpPr>
        <p:spPr>
          <a:xfrm>
            <a:off x="6612204" y="4799865"/>
            <a:ext cx="1368000" cy="43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実現された</a:t>
            </a:r>
            <a:endParaRPr lang="en-US" altLang="ja-JP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内部品質</a:t>
            </a:r>
            <a:endParaRPr kumimoji="1" lang="ja-JP" altLang="en-US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6229462-B90D-91CC-DA23-48F63DBCA913}"/>
              </a:ext>
            </a:extLst>
          </p:cNvPr>
          <p:cNvSpPr/>
          <p:nvPr/>
        </p:nvSpPr>
        <p:spPr>
          <a:xfrm>
            <a:off x="3688506" y="2746410"/>
            <a:ext cx="1152000" cy="43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利用時の</a:t>
            </a:r>
            <a:endParaRPr lang="en-US" altLang="ja-JP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品質特性</a:t>
            </a:r>
            <a:endParaRPr kumimoji="1" lang="ja-JP" altLang="en-US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05A4FD5-24CA-FB3B-3252-D0F6D2D73202}"/>
              </a:ext>
            </a:extLst>
          </p:cNvPr>
          <p:cNvSpPr/>
          <p:nvPr/>
        </p:nvSpPr>
        <p:spPr>
          <a:xfrm>
            <a:off x="3688506" y="3865114"/>
            <a:ext cx="1152000" cy="43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外部</a:t>
            </a:r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品質特性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B771636-A6C8-E6A1-6475-584A041C4AE9}"/>
              </a:ext>
            </a:extLst>
          </p:cNvPr>
          <p:cNvSpPr/>
          <p:nvPr/>
        </p:nvSpPr>
        <p:spPr>
          <a:xfrm>
            <a:off x="3688506" y="4799865"/>
            <a:ext cx="1152000" cy="43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内部品質特性</a:t>
            </a:r>
          </a:p>
        </p:txBody>
      </p:sp>
      <p:sp>
        <p:nvSpPr>
          <p:cNvPr id="20" name="矢印: 左右 19">
            <a:extLst>
              <a:ext uri="{FF2B5EF4-FFF2-40B4-BE49-F238E27FC236}">
                <a16:creationId xmlns:a16="http://schemas.microsoft.com/office/drawing/2014/main" id="{825E6A4E-E317-F156-E0C2-A256C984E68F}"/>
              </a:ext>
            </a:extLst>
          </p:cNvPr>
          <p:cNvSpPr/>
          <p:nvPr/>
        </p:nvSpPr>
        <p:spPr>
          <a:xfrm>
            <a:off x="4874980" y="2526633"/>
            <a:ext cx="1692000" cy="576000"/>
          </a:xfrm>
          <a:prstGeom prst="leftRightArrow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妥当性確認</a:t>
            </a:r>
          </a:p>
        </p:txBody>
      </p:sp>
      <p:sp>
        <p:nvSpPr>
          <p:cNvPr id="22" name="矢印: 左右 21">
            <a:extLst>
              <a:ext uri="{FF2B5EF4-FFF2-40B4-BE49-F238E27FC236}">
                <a16:creationId xmlns:a16="http://schemas.microsoft.com/office/drawing/2014/main" id="{40182733-C0A8-A251-18DE-CF8065A6D116}"/>
              </a:ext>
            </a:extLst>
          </p:cNvPr>
          <p:cNvSpPr/>
          <p:nvPr/>
        </p:nvSpPr>
        <p:spPr>
          <a:xfrm>
            <a:off x="4874980" y="3645337"/>
            <a:ext cx="1692000" cy="576000"/>
          </a:xfrm>
          <a:prstGeom prst="leftRightArrow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検証・</a:t>
            </a:r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妥当性確認</a:t>
            </a:r>
          </a:p>
        </p:txBody>
      </p:sp>
      <p:sp>
        <p:nvSpPr>
          <p:cNvPr id="23" name="矢印: 左右 22">
            <a:extLst>
              <a:ext uri="{FF2B5EF4-FFF2-40B4-BE49-F238E27FC236}">
                <a16:creationId xmlns:a16="http://schemas.microsoft.com/office/drawing/2014/main" id="{BD1A454C-0256-189B-6742-30C54507CB05}"/>
              </a:ext>
            </a:extLst>
          </p:cNvPr>
          <p:cNvSpPr/>
          <p:nvPr/>
        </p:nvSpPr>
        <p:spPr>
          <a:xfrm>
            <a:off x="4874980" y="4627713"/>
            <a:ext cx="1692000" cy="576000"/>
          </a:xfrm>
          <a:prstGeom prst="leftRightArrow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検証・</a:t>
            </a:r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妥当性確認</a:t>
            </a:r>
          </a:p>
        </p:txBody>
      </p:sp>
      <p:sp>
        <p:nvSpPr>
          <p:cNvPr id="27" name="矢印: 下 26">
            <a:extLst>
              <a:ext uri="{FF2B5EF4-FFF2-40B4-BE49-F238E27FC236}">
                <a16:creationId xmlns:a16="http://schemas.microsoft.com/office/drawing/2014/main" id="{268B2956-A58A-BD1A-251F-C098B9EC5B57}"/>
              </a:ext>
            </a:extLst>
          </p:cNvPr>
          <p:cNvSpPr/>
          <p:nvPr/>
        </p:nvSpPr>
        <p:spPr>
          <a:xfrm>
            <a:off x="3985808" y="3342770"/>
            <a:ext cx="612589" cy="36000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矢印: 下 27">
            <a:extLst>
              <a:ext uri="{FF2B5EF4-FFF2-40B4-BE49-F238E27FC236}">
                <a16:creationId xmlns:a16="http://schemas.microsoft.com/office/drawing/2014/main" id="{737013C5-18A5-2A96-4794-1E8CD39980D0}"/>
              </a:ext>
            </a:extLst>
          </p:cNvPr>
          <p:cNvSpPr/>
          <p:nvPr/>
        </p:nvSpPr>
        <p:spPr>
          <a:xfrm>
            <a:off x="3999664" y="4370889"/>
            <a:ext cx="612589" cy="36000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矢印: 下 31">
            <a:extLst>
              <a:ext uri="{FF2B5EF4-FFF2-40B4-BE49-F238E27FC236}">
                <a16:creationId xmlns:a16="http://schemas.microsoft.com/office/drawing/2014/main" id="{91DA0454-1E1D-B740-3EF5-2C47FB381C4B}"/>
              </a:ext>
            </a:extLst>
          </p:cNvPr>
          <p:cNvSpPr/>
          <p:nvPr/>
        </p:nvSpPr>
        <p:spPr>
          <a:xfrm flipV="1">
            <a:off x="6964537" y="3338152"/>
            <a:ext cx="612589" cy="36000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9CFC118F-B6D8-7072-F05B-74BCBC553966}"/>
              </a:ext>
            </a:extLst>
          </p:cNvPr>
          <p:cNvSpPr/>
          <p:nvPr/>
        </p:nvSpPr>
        <p:spPr>
          <a:xfrm flipV="1">
            <a:off x="6978393" y="4366271"/>
            <a:ext cx="612589" cy="36000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912F271D-D70B-5A9C-09D5-334E0F3544A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840506" y="2956319"/>
            <a:ext cx="1771698" cy="6091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4AACC852-2758-6C47-048A-66A048EFF0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4840506" y="4081114"/>
            <a:ext cx="1771698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5888082-FE70-9416-CCD4-B8653A1E5937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4840506" y="5015865"/>
            <a:ext cx="1771698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矢印: 上カーブ 45">
            <a:extLst>
              <a:ext uri="{FF2B5EF4-FFF2-40B4-BE49-F238E27FC236}">
                <a16:creationId xmlns:a16="http://schemas.microsoft.com/office/drawing/2014/main" id="{36FB3111-1C39-D0BC-5CDC-29B5172916F4}"/>
              </a:ext>
            </a:extLst>
          </p:cNvPr>
          <p:cNvSpPr/>
          <p:nvPr/>
        </p:nvSpPr>
        <p:spPr>
          <a:xfrm>
            <a:off x="4110182" y="5270318"/>
            <a:ext cx="3466944" cy="576000"/>
          </a:xfrm>
          <a:prstGeom prst="curvedUpArrow">
            <a:avLst>
              <a:gd name="adj1" fmla="val 59493"/>
              <a:gd name="adj2" fmla="val 97037"/>
              <a:gd name="adj3" fmla="val 29811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8FC11187-6B46-CFA7-B364-56BB226D5570}"/>
              </a:ext>
            </a:extLst>
          </p:cNvPr>
          <p:cNvSpPr/>
          <p:nvPr/>
        </p:nvSpPr>
        <p:spPr>
          <a:xfrm>
            <a:off x="5019384" y="5569378"/>
            <a:ext cx="1476000" cy="46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開発・実現</a:t>
            </a:r>
          </a:p>
        </p:txBody>
      </p:sp>
      <p:sp>
        <p:nvSpPr>
          <p:cNvPr id="47" name="矢印: 上カーブ 46">
            <a:extLst>
              <a:ext uri="{FF2B5EF4-FFF2-40B4-BE49-F238E27FC236}">
                <a16:creationId xmlns:a16="http://schemas.microsoft.com/office/drawing/2014/main" id="{6015AC82-57DF-8B98-7CB9-B74CE247AC3B}"/>
              </a:ext>
            </a:extLst>
          </p:cNvPr>
          <p:cNvSpPr/>
          <p:nvPr/>
        </p:nvSpPr>
        <p:spPr>
          <a:xfrm rot="10800000">
            <a:off x="4062365" y="2123741"/>
            <a:ext cx="3466944" cy="576000"/>
          </a:xfrm>
          <a:prstGeom prst="curvedUpArrow">
            <a:avLst>
              <a:gd name="adj1" fmla="val 59493"/>
              <a:gd name="adj2" fmla="val 97037"/>
              <a:gd name="adj3" fmla="val 29811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B983B848-2CF0-C1B4-D9AC-AA5889505860}"/>
              </a:ext>
            </a:extLst>
          </p:cNvPr>
          <p:cNvSpPr/>
          <p:nvPr/>
        </p:nvSpPr>
        <p:spPr>
          <a:xfrm>
            <a:off x="5019384" y="1919387"/>
            <a:ext cx="1476000" cy="46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明示的ニーズ</a:t>
            </a:r>
            <a:endParaRPr kumimoji="1" lang="en-US" altLang="ja-JP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暗黙的ニーズ</a:t>
            </a:r>
            <a:endParaRPr kumimoji="1" lang="ja-JP" altLang="en-US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4223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110</Words>
  <Application>Microsoft Office PowerPoint</Application>
  <PresentationFormat>ワイド画面</PresentationFormat>
  <Paragraphs>30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9</cp:revision>
  <dcterms:created xsi:type="dcterms:W3CDTF">2023-10-07T04:07:38Z</dcterms:created>
  <dcterms:modified xsi:type="dcterms:W3CDTF">2023-12-03T09:45:53Z</dcterms:modified>
</cp:coreProperties>
</file>