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98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B6FB4-4E07-44EC-B49B-A38957A995CB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0D75-8362-4B42-BFFB-824E81550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15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30D75-8362-4B42-BFFB-824E8155011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70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4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18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50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6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2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4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4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1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9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7F44-13CD-4FA6-8AA3-61B2764D5062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CB6E6-4C4C-4645-AC37-F32536A5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8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2614458-E3BE-7AC7-C113-0B430B8956F1}"/>
              </a:ext>
            </a:extLst>
          </p:cNvPr>
          <p:cNvSpPr/>
          <p:nvPr/>
        </p:nvSpPr>
        <p:spPr>
          <a:xfrm>
            <a:off x="1074212" y="1750663"/>
            <a:ext cx="27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評価要求事項の確立</a:t>
            </a:r>
          </a:p>
          <a:p>
            <a:pPr marL="228600" indent="-228600">
              <a:buAutoNum type="arabicParenR"/>
            </a:pP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評価の目的を確立する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ソフトウェア製品品質要求事項を獲得する。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評価に含まれる製品パーツを識別する。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評価の厳密性を定義する。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87F648F-69F8-DA7F-7E02-A03D1AE554AD}"/>
              </a:ext>
            </a:extLst>
          </p:cNvPr>
          <p:cNvSpPr/>
          <p:nvPr/>
        </p:nvSpPr>
        <p:spPr>
          <a:xfrm>
            <a:off x="1074212" y="3250794"/>
            <a:ext cx="2700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評価の明示</a:t>
            </a:r>
          </a:p>
          <a:p>
            <a:pPr marL="228600" indent="-228600">
              <a:buAutoNum type="arabicParenR"/>
            </a:pP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品質測定値（評価モジュール）を選択する。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品質測定量の判定基準を定義する。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評価の判定基準を確立する。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095091-1D83-5025-09BB-C3328D99536A}"/>
              </a:ext>
            </a:extLst>
          </p:cNvPr>
          <p:cNvSpPr/>
          <p:nvPr/>
        </p:nvSpPr>
        <p:spPr>
          <a:xfrm>
            <a:off x="1074212" y="4596984"/>
            <a:ext cx="2700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評価の設計</a:t>
            </a:r>
          </a:p>
          <a:p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評価アクティビティを計画する。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896A90A-08F4-54B6-C72E-4C5CA57A5FC7}"/>
              </a:ext>
            </a:extLst>
          </p:cNvPr>
          <p:cNvSpPr/>
          <p:nvPr/>
        </p:nvSpPr>
        <p:spPr>
          <a:xfrm>
            <a:off x="1074212" y="5592540"/>
            <a:ext cx="2700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評価の実施</a:t>
            </a:r>
          </a:p>
          <a:p>
            <a:pPr marL="228600" indent="-228600">
              <a:buAutoNum type="arabicParenR"/>
            </a:pP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測定を実施する。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品質測定量に判定基準を適用する。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評価に判定基準を適用する。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A769776-FBB6-DC0D-0C2D-07F0F53CDC3D}"/>
              </a:ext>
            </a:extLst>
          </p:cNvPr>
          <p:cNvSpPr/>
          <p:nvPr/>
        </p:nvSpPr>
        <p:spPr>
          <a:xfrm>
            <a:off x="1074212" y="6864134"/>
            <a:ext cx="2700000" cy="75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評価の終結</a:t>
            </a:r>
          </a:p>
          <a:p>
            <a:pPr marL="228600" indent="-228600">
              <a:buAutoNum type="arabicParenR"/>
            </a:pP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評価結果を審査する。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評価報告書を作成する。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DD11C8FB-F0F7-DA17-60F8-6ACA8EE18388}"/>
              </a:ext>
            </a:extLst>
          </p:cNvPr>
          <p:cNvSpPr/>
          <p:nvPr/>
        </p:nvSpPr>
        <p:spPr>
          <a:xfrm>
            <a:off x="2190212" y="2939360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C1834317-C890-5D03-6889-0AE44964E1F5}"/>
              </a:ext>
            </a:extLst>
          </p:cNvPr>
          <p:cNvSpPr/>
          <p:nvPr/>
        </p:nvSpPr>
        <p:spPr>
          <a:xfrm>
            <a:off x="2190212" y="4291556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B9D7934C-14FB-BB5D-4022-4AF2222F9D8F}"/>
              </a:ext>
            </a:extLst>
          </p:cNvPr>
          <p:cNvSpPr/>
          <p:nvPr/>
        </p:nvSpPr>
        <p:spPr>
          <a:xfrm>
            <a:off x="2190212" y="5306477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5B4E4412-00E0-D81C-31C0-BBC03D04A6BF}"/>
              </a:ext>
            </a:extLst>
          </p:cNvPr>
          <p:cNvSpPr/>
          <p:nvPr/>
        </p:nvSpPr>
        <p:spPr>
          <a:xfrm>
            <a:off x="2190212" y="6604081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D2DD59-F280-7786-4200-66DD4FD3D9EB}"/>
              </a:ext>
            </a:extLst>
          </p:cNvPr>
          <p:cNvSpPr txBox="1"/>
          <p:nvPr/>
        </p:nvSpPr>
        <p:spPr>
          <a:xfrm>
            <a:off x="1001460" y="9297606"/>
            <a:ext cx="5323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JIS X 25</a:t>
            </a:r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04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0:2014 (ISO/IEC 25040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2011)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図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3−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ソフトウェア製品品質評価プロセス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」より 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1402D72-D979-BC21-D405-CCF61DF09486}"/>
              </a:ext>
            </a:extLst>
          </p:cNvPr>
          <p:cNvCxnSpPr>
            <a:cxnSpLocks/>
          </p:cNvCxnSpPr>
          <p:nvPr/>
        </p:nvCxnSpPr>
        <p:spPr>
          <a:xfrm>
            <a:off x="3780837" y="2321383"/>
            <a:ext cx="6120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D435FAB-4ED5-9460-21B0-87A3303C39A0}"/>
              </a:ext>
            </a:extLst>
          </p:cNvPr>
          <p:cNvCxnSpPr>
            <a:cxnSpLocks/>
          </p:cNvCxnSpPr>
          <p:nvPr/>
        </p:nvCxnSpPr>
        <p:spPr>
          <a:xfrm flipV="1">
            <a:off x="3780837" y="3737719"/>
            <a:ext cx="6120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6EA9399-AB6F-9AA9-A780-29B20523070E}"/>
              </a:ext>
            </a:extLst>
          </p:cNvPr>
          <p:cNvCxnSpPr>
            <a:cxnSpLocks/>
          </p:cNvCxnSpPr>
          <p:nvPr/>
        </p:nvCxnSpPr>
        <p:spPr>
          <a:xfrm flipV="1">
            <a:off x="3780837" y="4918531"/>
            <a:ext cx="6120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165EC4C-5FE2-C35D-3B7F-E39DF454E944}"/>
              </a:ext>
            </a:extLst>
          </p:cNvPr>
          <p:cNvCxnSpPr>
            <a:cxnSpLocks/>
          </p:cNvCxnSpPr>
          <p:nvPr/>
        </p:nvCxnSpPr>
        <p:spPr>
          <a:xfrm flipV="1">
            <a:off x="3780837" y="6080590"/>
            <a:ext cx="6120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623ED59-6D4D-13FC-8D18-DE2E1CA09599}"/>
              </a:ext>
            </a:extLst>
          </p:cNvPr>
          <p:cNvCxnSpPr>
            <a:cxnSpLocks/>
          </p:cNvCxnSpPr>
          <p:nvPr/>
        </p:nvCxnSpPr>
        <p:spPr>
          <a:xfrm>
            <a:off x="3780837" y="7232586"/>
            <a:ext cx="6120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矢印: 下 4">
            <a:extLst>
              <a:ext uri="{FF2B5EF4-FFF2-40B4-BE49-F238E27FC236}">
                <a16:creationId xmlns:a16="http://schemas.microsoft.com/office/drawing/2014/main" id="{3C67F2C6-A8DB-084C-38FF-814BD6DB66A7}"/>
              </a:ext>
            </a:extLst>
          </p:cNvPr>
          <p:cNvSpPr/>
          <p:nvPr/>
        </p:nvSpPr>
        <p:spPr>
          <a:xfrm>
            <a:off x="2249534" y="1437554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79C51B85-59BB-189D-C8CE-28E69BBAFCBC}"/>
              </a:ext>
            </a:extLst>
          </p:cNvPr>
          <p:cNvSpPr/>
          <p:nvPr/>
        </p:nvSpPr>
        <p:spPr>
          <a:xfrm>
            <a:off x="1009855" y="1437554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3D03BE0-194E-7C4C-7792-6C397FB8D6CB}"/>
              </a:ext>
            </a:extLst>
          </p:cNvPr>
          <p:cNvSpPr/>
          <p:nvPr/>
        </p:nvSpPr>
        <p:spPr>
          <a:xfrm>
            <a:off x="3359550" y="1437554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76BCEB9C-3398-E5AB-C135-443B720ADEC5}"/>
              </a:ext>
            </a:extLst>
          </p:cNvPr>
          <p:cNvSpPr/>
          <p:nvPr/>
        </p:nvSpPr>
        <p:spPr>
          <a:xfrm>
            <a:off x="4391060" y="6763586"/>
            <a:ext cx="2268000" cy="1448512"/>
          </a:xfrm>
          <a:prstGeom prst="foldedCorne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0" rtlCol="0" anchor="ctr">
            <a:noAutofit/>
          </a:bodyPr>
          <a:lstStyle/>
          <a:p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総合評価報告書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00" b="0" i="0"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残存する不具合とその回避策</a:t>
            </a:r>
          </a:p>
          <a:p>
            <a:r>
              <a:rPr lang="en-US" altLang="ja-JP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残存する不具合のために実施された追加の評価</a:t>
            </a:r>
          </a:p>
          <a:p>
            <a:r>
              <a:rPr lang="en-US" altLang="ja-JP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製品の利用を制限する場合，予算や日程への影響があるか</a:t>
            </a:r>
          </a:p>
          <a:p>
            <a:r>
              <a:rPr lang="en-US" altLang="ja-JP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評価の結果の制限</a:t>
            </a:r>
          </a:p>
          <a:p>
            <a:r>
              <a:rPr lang="en-US" altLang="ja-JP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全ての評価活動の統合された結果</a:t>
            </a: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436C782C-22C3-439E-CEF6-9CAEE3F36278}"/>
              </a:ext>
            </a:extLst>
          </p:cNvPr>
          <p:cNvSpPr/>
          <p:nvPr/>
        </p:nvSpPr>
        <p:spPr>
          <a:xfrm>
            <a:off x="4391060" y="5525035"/>
            <a:ext cx="2268000" cy="1008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bIns="108000" rtlCol="0" anchor="ctr">
            <a:no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評価結果表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評価の要求事項の仕様 </a:t>
            </a:r>
          </a:p>
          <a:p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評価計画の実際の結果の仕様 </a:t>
            </a:r>
          </a:p>
          <a:p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評価方法の仕様 </a:t>
            </a:r>
          </a:p>
          <a:p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評価結果</a:t>
            </a:r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0C47C22B-18E5-AC52-BEBD-9EC18F2517FC}"/>
              </a:ext>
            </a:extLst>
          </p:cNvPr>
          <p:cNvSpPr/>
          <p:nvPr/>
        </p:nvSpPr>
        <p:spPr>
          <a:xfrm>
            <a:off x="4391060" y="4533688"/>
            <a:ext cx="2268000" cy="720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>
            <a:no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評価の詳細なスケジュール表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評価計画の仕様 </a:t>
            </a:r>
          </a:p>
          <a:p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評価方法の仕様</a:t>
            </a:r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99A6D25B-260C-7506-4CD4-F0FFCA35931F}"/>
              </a:ext>
            </a:extLst>
          </p:cNvPr>
          <p:cNvSpPr/>
          <p:nvPr/>
        </p:nvSpPr>
        <p:spPr>
          <a:xfrm>
            <a:off x="4391060" y="3103440"/>
            <a:ext cx="2268000" cy="1152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>
            <a:no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評価項目表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品質測定量の仕様 </a:t>
            </a:r>
          </a:p>
          <a:p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判定基準の仕様 </a:t>
            </a:r>
          </a:p>
          <a:p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総合評価のための判定基準の仕様 </a:t>
            </a:r>
          </a:p>
          <a:p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改定された高水準の評価計画の仕様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A080BADF-1D1F-A084-F398-3F85E7FB72D5}"/>
              </a:ext>
            </a:extLst>
          </p:cNvPr>
          <p:cNvSpPr/>
          <p:nvPr/>
        </p:nvSpPr>
        <p:spPr>
          <a:xfrm>
            <a:off x="4390472" y="1860210"/>
            <a:ext cx="2268000" cy="900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ctr">
            <a:no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評価計画書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高水準の評価計画の仕様 </a:t>
            </a:r>
          </a:p>
          <a:p>
            <a:pPr algn="l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評価目的の仕様 </a:t>
            </a:r>
          </a:p>
          <a:p>
            <a:pPr algn="l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評価要求事項の仕様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94521D9-1861-3481-FE66-8D2F8E245C11}"/>
              </a:ext>
            </a:extLst>
          </p:cNvPr>
          <p:cNvSpPr/>
          <p:nvPr/>
        </p:nvSpPr>
        <p:spPr>
          <a:xfrm>
            <a:off x="47899" y="80214"/>
            <a:ext cx="1584000" cy="1260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評価のための入力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品質評価ニーズ </a:t>
            </a: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品質要求事項の仕様 </a:t>
            </a: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対象のソフトウェア製品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7351685-0300-829C-E1D6-07B56A9621F8}"/>
              </a:ext>
            </a:extLst>
          </p:cNvPr>
          <p:cNvSpPr/>
          <p:nvPr/>
        </p:nvSpPr>
        <p:spPr>
          <a:xfrm>
            <a:off x="1704209" y="80214"/>
            <a:ext cx="1548000" cy="1260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評価の制約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特定の利用者のニーズ</a:t>
            </a:r>
            <a:endParaRPr lang="en-US" altLang="ja-JP" sz="1000" b="0" i="0"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資源、費用</a:t>
            </a:r>
            <a:endParaRPr lang="en-US" altLang="ja-JP" sz="1000" b="0" i="0"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  <a:endParaRPr lang="en-US" altLang="ja-JP" sz="1000" b="0" i="0"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環境、ツール</a:t>
            </a:r>
            <a:endParaRPr lang="en-US" altLang="ja-JP" sz="1000" b="0" i="0"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など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BC9C1D7-B782-6C2E-A314-CDCCCBC11EA2}"/>
              </a:ext>
            </a:extLst>
          </p:cNvPr>
          <p:cNvSpPr/>
          <p:nvPr/>
        </p:nvSpPr>
        <p:spPr>
          <a:xfrm>
            <a:off x="3320009" y="80214"/>
            <a:ext cx="1656000" cy="1260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評価のための資源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測定ツール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方法論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人的資源、経済的資源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情報システム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など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D634DB5-79A9-F880-DE09-418D39DC5E90}"/>
              </a:ext>
            </a:extLst>
          </p:cNvPr>
          <p:cNvSpPr/>
          <p:nvPr/>
        </p:nvSpPr>
        <p:spPr>
          <a:xfrm>
            <a:off x="1074212" y="8023618"/>
            <a:ext cx="2700000" cy="75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評価の審査</a:t>
            </a:r>
          </a:p>
          <a:p>
            <a:pPr marL="228600" indent="-228600">
              <a:buAutoNum type="arabicParenR"/>
            </a:pP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品質評価を審査し、組織にフィードバックする。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rabicParenR"/>
            </a:pP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評価データを処置する。</a:t>
            </a:r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315F3457-D952-8F02-3225-537B459AFB7E}"/>
              </a:ext>
            </a:extLst>
          </p:cNvPr>
          <p:cNvSpPr/>
          <p:nvPr/>
        </p:nvSpPr>
        <p:spPr>
          <a:xfrm>
            <a:off x="2190212" y="7726744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30724AE-0AAA-6217-DB4F-C960AF915EE0}"/>
              </a:ext>
            </a:extLst>
          </p:cNvPr>
          <p:cNvCxnSpPr>
            <a:cxnSpLocks/>
          </p:cNvCxnSpPr>
          <p:nvPr/>
        </p:nvCxnSpPr>
        <p:spPr>
          <a:xfrm>
            <a:off x="3780837" y="8511774"/>
            <a:ext cx="6120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四角形: メモ 28">
            <a:extLst>
              <a:ext uri="{FF2B5EF4-FFF2-40B4-BE49-F238E27FC236}">
                <a16:creationId xmlns:a16="http://schemas.microsoft.com/office/drawing/2014/main" id="{B0488869-C92F-FA6A-C2C8-E72A0C656145}"/>
              </a:ext>
            </a:extLst>
          </p:cNvPr>
          <p:cNvSpPr/>
          <p:nvPr/>
        </p:nvSpPr>
        <p:spPr>
          <a:xfrm>
            <a:off x="4406980" y="8335982"/>
            <a:ext cx="2268000" cy="360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noAutofit/>
          </a:bodyPr>
          <a:lstStyle/>
          <a:p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審査議事録</a:t>
            </a:r>
            <a:endParaRPr lang="ja-JP" altLang="en-US" sz="1000" b="0" i="0"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196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373</Words>
  <Application>Microsoft Office PowerPoint</Application>
  <PresentationFormat>A4 210 x 297 mm</PresentationFormat>
  <Paragraphs>77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5</cp:revision>
  <dcterms:created xsi:type="dcterms:W3CDTF">2023-12-10T12:09:21Z</dcterms:created>
  <dcterms:modified xsi:type="dcterms:W3CDTF">2023-12-10T21:07:20Z</dcterms:modified>
</cp:coreProperties>
</file>