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51CFB-D171-8F65-F91B-CEB7B41DF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F06E23-0041-F402-9F03-B65E36FE5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3CDF46-C68E-4B5F-7F55-314CEEB6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3F8-6529-4C27-948C-24540FB6F1CC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74D309-931A-4CDD-A6D7-130DAB80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74B036-9DAC-6BB9-E844-68854A76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23D6-C757-4179-9704-C8E37AF3C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7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21F4B-0D0C-AA5A-9B0D-E726C58D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10D28C-1078-015F-4B97-A25A6504C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2F2EF6-08F9-3C45-1901-46630A5C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3F8-6529-4C27-948C-24540FB6F1CC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E89D1B-9EE8-6A68-4FA1-DA386942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0814AC-77FB-BD3D-4E08-DD2FAE93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23D6-C757-4179-9704-C8E37AF3C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74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20F08A-9CB9-8604-EB1F-F53E1C209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E62DBC-34CB-2BB2-C00C-BD596A85C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31C6DE-3A48-2B37-FC1F-436F388E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3F8-6529-4C27-948C-24540FB6F1CC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71724D-84E0-F91D-2295-13BA84EA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42A5CD-D2AF-F6FD-6275-82BDF68F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23D6-C757-4179-9704-C8E37AF3C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75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B0EEA-FF20-02DE-599E-86DEF9B9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523042-173E-D565-5BBB-ED6AC1F30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06E216-C753-605D-9601-83142573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3F8-6529-4C27-948C-24540FB6F1CC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D7C75-9C4D-D5AB-A261-8B0ADC4F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C1DC36-FA92-65CF-A5A7-EFD53BD3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23D6-C757-4179-9704-C8E37AF3C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58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E8672-0360-3758-3A9F-00CD693D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8DBE0F-8F96-C6D7-7B7D-910875D11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A6E866-9F1E-1378-CE45-11F09EA9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3F8-6529-4C27-948C-24540FB6F1CC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1342EB-A560-9E9B-4857-BAB0E40A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0B759A-BC64-D631-3AE6-D18566F6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23D6-C757-4179-9704-C8E37AF3C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6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2CD07C-46A5-9303-014B-00230658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D60D62-C7EF-9060-C866-845055711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6BDFC0-0EEB-7C1D-149D-BE93EFD50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8266C7-88B1-0B20-F47B-7F3176C0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3F8-6529-4C27-948C-24540FB6F1CC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3EC107-8130-0297-A0BB-81536FB7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4D7E30-3C5F-22D9-47D1-D3B58DE6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23D6-C757-4179-9704-C8E37AF3C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79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61752-312F-CB49-0BA1-8703AA1C6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459312-6A3C-A8BB-8493-FAAB49CF4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CEDBD0-4578-CF4B-D888-83B63D4E0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01D430-D146-B637-F5A3-A99236662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BA569B-FD4D-0B1E-C417-8F6E00506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DBD5AB-BD26-71E9-9ED5-4AF1B114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3F8-6529-4C27-948C-24540FB6F1CC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6652D43-143F-C330-F887-5B264ABC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B4C79D-B1CE-D7D6-D33F-1FE92B3F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23D6-C757-4179-9704-C8E37AF3C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72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9A65D1-CB7B-C368-FBB1-14B7984B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A2E8489-F1F3-51D1-DC1D-BD3A2552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3F8-6529-4C27-948C-24540FB6F1CC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C450430-5AF2-2A69-1676-F9263C98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2C855A-C7A3-35FE-A971-FF89A0BF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23D6-C757-4179-9704-C8E37AF3C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0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7DE7BA8-BFA7-EC21-DA06-D7762882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3F8-6529-4C27-948C-24540FB6F1CC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AD516C4-E8BA-4494-3A6C-7CCAAAF3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B028B8-1F73-36E0-B024-614EFE63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23D6-C757-4179-9704-C8E37AF3C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62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E24097-524B-CA4C-F6D4-7D3F7A5D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D53C85-F4A1-990A-D8EE-E0B4CA2DE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5EE1BD-1EFF-20DE-BBE4-1604D60D3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94BB1B-F09E-4B03-4446-EAF3A2CA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3F8-6529-4C27-948C-24540FB6F1CC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8BD6D9-CC3A-1278-0C9A-91E2AE25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8A0CB3-AE5C-B8A8-ED96-D101D771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23D6-C757-4179-9704-C8E37AF3C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42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1DBB16-6405-0BC8-0B46-C673DF76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898F698-CB04-1E1F-1F77-5250EA18E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58E324-367C-E159-3336-0D5E03B09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8F8B33-7831-C019-D36E-A4B0B1FE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33F8-6529-4C27-948C-24540FB6F1CC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966981-233C-63C8-8A0B-EEED6891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A331E0-6305-68F9-E97B-224E85C5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23D6-C757-4179-9704-C8E37AF3C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02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5D1A5-BAEA-BC2D-C312-F27A1640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851FAA-9F87-2C2B-8FAC-90D40C989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DFBD6B-8C13-9675-08A7-C394BF256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733F8-6529-4C27-948C-24540FB6F1CC}" type="datetimeFigureOut">
              <a:rPr kumimoji="1" lang="ja-JP" altLang="en-US" smtClean="0"/>
              <a:t>2023/12/26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1181AF-FA48-F0CF-5CEC-CE71A6ABE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7D466F-B671-D860-656F-8CB1425D7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D123D6-C757-4179-9704-C8E37AF3CB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74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0510BCCB-E3A3-341E-1BC4-57FD67558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910" y="2532713"/>
            <a:ext cx="2880000" cy="29351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17CABAF-40BC-9774-0111-605A7EAA4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338" y="1695390"/>
            <a:ext cx="4577121" cy="399967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FB0114-7659-D557-D7BF-1F8F8319BEDB}"/>
              </a:ext>
            </a:extLst>
          </p:cNvPr>
          <p:cNvSpPr txBox="1"/>
          <p:nvPr/>
        </p:nvSpPr>
        <p:spPr>
          <a:xfrm>
            <a:off x="3006900" y="5830026"/>
            <a:ext cx="29674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100" b="0" i="0">
                <a:solidFill>
                  <a:srgbClr val="66666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魅力的品質と当り前品質</a:t>
            </a:r>
            <a:r>
              <a:rPr lang="ja-JP" altLang="en-US" sz="1100">
                <a:solidFill>
                  <a:srgbClr val="6666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、狩野紀昭、</a:t>
            </a:r>
            <a:r>
              <a:rPr lang="en-US" altLang="ja-JP" sz="1100" b="0" i="0">
                <a:solidFill>
                  <a:srgbClr val="66666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1984</a:t>
            </a:r>
            <a:r>
              <a:rPr lang="ja-JP" altLang="en-US" sz="1100" b="0" i="0">
                <a:solidFill>
                  <a:srgbClr val="66666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年、</a:t>
            </a:r>
            <a:endParaRPr lang="en-US" altLang="ja-JP" sz="1100" b="0" i="0">
              <a:solidFill>
                <a:srgbClr val="666666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100" b="0" i="0">
                <a:solidFill>
                  <a:srgbClr val="66666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日本品質管理学会　学会誌「品質」</a:t>
            </a:r>
            <a:r>
              <a:rPr lang="ja-JP" altLang="en-US" sz="1100">
                <a:solidFill>
                  <a:srgbClr val="66666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1100" b="0" i="0">
                <a:solidFill>
                  <a:srgbClr val="66666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より引用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977AA-F324-0E94-B09E-F03A45FE51DA}"/>
              </a:ext>
            </a:extLst>
          </p:cNvPr>
          <p:cNvSpPr txBox="1"/>
          <p:nvPr/>
        </p:nvSpPr>
        <p:spPr>
          <a:xfrm>
            <a:off x="2948998" y="1801464"/>
            <a:ext cx="15520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(b) </a:t>
            </a:r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二元</a:t>
            </a:r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的な認識方法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8ED109-0C16-3E9B-545D-02411AAFEF2C}"/>
              </a:ext>
            </a:extLst>
          </p:cNvPr>
          <p:cNvSpPr txBox="1"/>
          <p:nvPr/>
        </p:nvSpPr>
        <p:spPr>
          <a:xfrm>
            <a:off x="3466934" y="2258186"/>
            <a:ext cx="607859" cy="26161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満足感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F480503-AA6E-7E5F-BFDB-AA76EFA0A931}"/>
              </a:ext>
            </a:extLst>
          </p:cNvPr>
          <p:cNvSpPr txBox="1"/>
          <p:nvPr/>
        </p:nvSpPr>
        <p:spPr>
          <a:xfrm>
            <a:off x="5213864" y="3819636"/>
            <a:ext cx="1172116" cy="26161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物理的充足状況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527B780-0242-64B4-F57B-2A69C14E4859}"/>
              </a:ext>
            </a:extLst>
          </p:cNvPr>
          <p:cNvSpPr txBox="1"/>
          <p:nvPr/>
        </p:nvSpPr>
        <p:spPr>
          <a:xfrm>
            <a:off x="3706423" y="523176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不満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4826CC-1C31-F54F-62E1-9CE05992B4F5}"/>
              </a:ext>
            </a:extLst>
          </p:cNvPr>
          <p:cNvSpPr txBox="1"/>
          <p:nvPr/>
        </p:nvSpPr>
        <p:spPr>
          <a:xfrm>
            <a:off x="3309246" y="252343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満足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64F31A8-2CB0-D795-B78B-754A114FB4B1}"/>
              </a:ext>
            </a:extLst>
          </p:cNvPr>
          <p:cNvSpPr txBox="1"/>
          <p:nvPr/>
        </p:nvSpPr>
        <p:spPr>
          <a:xfrm>
            <a:off x="2014326" y="401496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不充足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B1CD615-CDD6-7CC4-E3A8-679C7D53AEDE}"/>
              </a:ext>
            </a:extLst>
          </p:cNvPr>
          <p:cNvSpPr txBox="1"/>
          <p:nvPr/>
        </p:nvSpPr>
        <p:spPr>
          <a:xfrm>
            <a:off x="4704081" y="369522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充足</a:t>
            </a:r>
          </a:p>
        </p:txBody>
      </p: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30C1DA2E-1EF9-E04D-5FD6-92C2E154D481}"/>
              </a:ext>
            </a:extLst>
          </p:cNvPr>
          <p:cNvSpPr/>
          <p:nvPr/>
        </p:nvSpPr>
        <p:spPr>
          <a:xfrm>
            <a:off x="4462756" y="1980365"/>
            <a:ext cx="907756" cy="367873"/>
          </a:xfrm>
          <a:prstGeom prst="wedgeEllipseCallout">
            <a:avLst>
              <a:gd name="adj1" fmla="val -45177"/>
              <a:gd name="adj2" fmla="val 72188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>
            <a:spAutoFit/>
          </a:bodyPr>
          <a:lstStyle/>
          <a:p>
            <a:pPr algn="ctr"/>
            <a:r>
              <a:rPr kumimoji="1" lang="ja-JP" altLang="en-US" sz="110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気に入る</a:t>
            </a:r>
          </a:p>
        </p:txBody>
      </p:sp>
      <p:sp>
        <p:nvSpPr>
          <p:cNvPr id="20" name="吹き出し: 円形 19">
            <a:extLst>
              <a:ext uri="{FF2B5EF4-FFF2-40B4-BE49-F238E27FC236}">
                <a16:creationId xmlns:a16="http://schemas.microsoft.com/office/drawing/2014/main" id="{1A3C28D6-AC7B-3758-1F6F-DC5C66B72081}"/>
              </a:ext>
            </a:extLst>
          </p:cNvPr>
          <p:cNvSpPr/>
          <p:nvPr/>
        </p:nvSpPr>
        <p:spPr>
          <a:xfrm>
            <a:off x="4610656" y="4225285"/>
            <a:ext cx="880707" cy="605909"/>
          </a:xfrm>
          <a:prstGeom prst="wedgeEllipseCallout">
            <a:avLst>
              <a:gd name="adj1" fmla="val -5658"/>
              <a:gd name="adj2" fmla="val -6800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>
            <a:spAutoFit/>
          </a:bodyPr>
          <a:lstStyle/>
          <a:p>
            <a:pPr algn="ctr"/>
            <a:r>
              <a:rPr kumimoji="1" lang="ja-JP" altLang="en-US" sz="110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あって</a:t>
            </a:r>
            <a:endParaRPr kumimoji="1" lang="en-US" altLang="ja-JP" sz="110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当たり前</a:t>
            </a:r>
          </a:p>
        </p:txBody>
      </p:sp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A68090B6-E6AE-4AED-CAB4-32EA37C93658}"/>
              </a:ext>
            </a:extLst>
          </p:cNvPr>
          <p:cNvSpPr/>
          <p:nvPr/>
        </p:nvSpPr>
        <p:spPr>
          <a:xfrm>
            <a:off x="1937209" y="3165272"/>
            <a:ext cx="932551" cy="605909"/>
          </a:xfrm>
          <a:prstGeom prst="wedgeEllipseCallout">
            <a:avLst>
              <a:gd name="adj1" fmla="val 10759"/>
              <a:gd name="adj2" fmla="val 63713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>
            <a:spAutoFit/>
          </a:bodyPr>
          <a:lstStyle/>
          <a:p>
            <a:pPr algn="ctr"/>
            <a:r>
              <a:rPr kumimoji="1" lang="ja-JP" altLang="en-US" sz="110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なくても</a:t>
            </a:r>
            <a:endParaRPr kumimoji="1" lang="en-US" altLang="ja-JP" sz="110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仕方ない</a:t>
            </a:r>
          </a:p>
        </p:txBody>
      </p:sp>
      <p:sp>
        <p:nvSpPr>
          <p:cNvPr id="22" name="吹き出し: 円形 21">
            <a:extLst>
              <a:ext uri="{FF2B5EF4-FFF2-40B4-BE49-F238E27FC236}">
                <a16:creationId xmlns:a16="http://schemas.microsoft.com/office/drawing/2014/main" id="{C1A027AB-C1F6-A47F-DCF2-57CC12686831}"/>
              </a:ext>
            </a:extLst>
          </p:cNvPr>
          <p:cNvSpPr/>
          <p:nvPr/>
        </p:nvSpPr>
        <p:spPr>
          <a:xfrm>
            <a:off x="2446998" y="5309222"/>
            <a:ext cx="1225587" cy="367873"/>
          </a:xfrm>
          <a:prstGeom prst="wedgeEllipseCallout">
            <a:avLst>
              <a:gd name="adj1" fmla="val 8256"/>
              <a:gd name="adj2" fmla="val -94865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>
            <a:spAutoFit/>
          </a:bodyPr>
          <a:lstStyle/>
          <a:p>
            <a:pPr algn="ctr"/>
            <a:r>
              <a:rPr lang="ja-JP" altLang="en-US" sz="110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気に入らない</a:t>
            </a:r>
            <a:endParaRPr kumimoji="1" lang="ja-JP" altLang="en-US" sz="110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1C5439B-DF35-F8BF-6329-13D2EB97AD87}"/>
              </a:ext>
            </a:extLst>
          </p:cNvPr>
          <p:cNvSpPr/>
          <p:nvPr/>
        </p:nvSpPr>
        <p:spPr>
          <a:xfrm>
            <a:off x="2997765" y="2793617"/>
            <a:ext cx="1008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魅力的品質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0FF1177-528D-CDF7-03E7-96FAD5D362ED}"/>
              </a:ext>
            </a:extLst>
          </p:cNvPr>
          <p:cNvSpPr/>
          <p:nvPr/>
        </p:nvSpPr>
        <p:spPr>
          <a:xfrm>
            <a:off x="4656475" y="3110997"/>
            <a:ext cx="1116000" cy="28800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一元</a:t>
            </a:r>
            <a:r>
              <a:rPr kumimoji="1" lang="ja-JP" altLang="en-US" sz="110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的品質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94C048E0-D886-91E5-1269-6CF02093CECE}"/>
              </a:ext>
            </a:extLst>
          </p:cNvPr>
          <p:cNvSpPr/>
          <p:nvPr/>
        </p:nvSpPr>
        <p:spPr>
          <a:xfrm>
            <a:off x="3827168" y="4874443"/>
            <a:ext cx="1116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当たり前</a:t>
            </a:r>
            <a:r>
              <a:rPr kumimoji="1" lang="ja-JP" altLang="en-US" sz="11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品質</a:t>
            </a:r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45820B92-9106-AD32-78E2-6245B3C74FE8}"/>
              </a:ext>
            </a:extLst>
          </p:cNvPr>
          <p:cNvSpPr/>
          <p:nvPr/>
        </p:nvSpPr>
        <p:spPr>
          <a:xfrm rot="1761774">
            <a:off x="4384499" y="2429979"/>
            <a:ext cx="108000" cy="108000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二等辺三角形 29">
            <a:extLst>
              <a:ext uri="{FF2B5EF4-FFF2-40B4-BE49-F238E27FC236}">
                <a16:creationId xmlns:a16="http://schemas.microsoft.com/office/drawing/2014/main" id="{7322ED5C-4CD8-2AB2-36A2-92C718CBCC56}"/>
              </a:ext>
            </a:extLst>
          </p:cNvPr>
          <p:cNvSpPr/>
          <p:nvPr/>
        </p:nvSpPr>
        <p:spPr>
          <a:xfrm rot="3000000">
            <a:off x="5068743" y="2565062"/>
            <a:ext cx="108000" cy="108000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0B07F6A0-A123-C585-3975-68C707DFB392}"/>
              </a:ext>
            </a:extLst>
          </p:cNvPr>
          <p:cNvSpPr/>
          <p:nvPr/>
        </p:nvSpPr>
        <p:spPr>
          <a:xfrm rot="4740000">
            <a:off x="5058352" y="4006512"/>
            <a:ext cx="108000" cy="1080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77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53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6</cp:revision>
  <dcterms:created xsi:type="dcterms:W3CDTF">2023-12-24T05:05:01Z</dcterms:created>
  <dcterms:modified xsi:type="dcterms:W3CDTF">2023-12-25T21:35:58Z</dcterms:modified>
</cp:coreProperties>
</file>