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85D68-CDC1-B156-3612-21F6C8D5A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27F42-E61D-8822-9A19-930162320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9AF0F-5FEA-5899-D4D7-54E3FD6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5FA18-0FFD-D955-FCFE-475BCF09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63CF85-F3DF-1C8F-8586-FA4A0276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930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A3179C-DE08-4C5B-8677-F542721A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011037-47E1-2B81-7B1C-42A6314B8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1FB6D9-21D8-122E-3B14-4F3303A7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703AEF-EB2F-0F30-BDF8-7971652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9139C-545C-C1F6-0DDD-16BC6328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0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8260C6C-4E42-CC0A-A741-C57DA134B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F741A40-0A63-A7BB-B6A5-A26AB9F9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B596D3-D5FB-6EE2-61A2-B98ABE34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D0AE8-AAFB-8D35-5236-131B3965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478F34-9EC4-1635-2400-21E8238E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0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7B266C-0624-AEA2-C21E-9EC72DA2E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7ADC96-5FD8-54F0-3785-F2C0F43E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736171-CCFA-3C17-2859-7BF31EE76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EA7CD8-103F-D644-D2C6-E2A7666A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81370-9B60-826E-855A-B790687A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7410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D6554-5C21-28BB-DB35-88C12BCB6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01564-0A23-A7E4-31D4-AE18CFD26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10CFF-6B41-FF1E-8E8D-312F7C5B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03A9D-F942-7B67-7890-0221602E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0EA9D8-1484-6723-0F85-8EE86A25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41064-BC63-94CE-504F-6E53E58B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866FEF-7592-ABFA-D913-896F92558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400DD6-8361-B697-CDE1-C8FFF7E4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4666B-DC98-43C8-6A0C-10AC5395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F28E-24F9-CA7C-5AD5-3EDF9174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98B084-4A8C-5E48-61F3-7D4697E0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697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777D7C-C5BF-77DA-5407-90212BDF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334C7-7DB4-26E1-34B6-A724C5421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7595F0-9A32-C455-1614-84EABF6F3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23368-BC35-0A77-5CC7-337DCADBE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6D51D-EB84-D97B-F7E7-7422E691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1619F9-ED8B-D13F-263F-2AC4C606F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189477D-C31F-63B6-125E-E23125F0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1FF542-3255-8FE8-1E09-98AE1590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35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82D18-B711-E5EB-374D-CB073123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6604B-2F66-D22E-85AF-0D0D1F9B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641017-FE23-8C8B-C4A6-C0685F45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2293EC3-B7A8-2FD7-B0D4-6AE3C1EF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14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77801B-545C-95C0-476F-582D5892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332861-E7EE-0689-9666-5746F607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DCC62B0-78D5-1A4C-8431-93FB00553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2BD77-7C16-6CCD-D520-55EBEFA1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57D31-19E3-791A-B471-F085A3E77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C2327A-54B9-AE8A-D16C-C5795D730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161D0E-1350-CD8C-8DB1-4EFEF7B4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95545D-0954-2AEF-7F08-A9D51CF5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68C26C-4BA5-3551-026E-8B15D993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12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5B06A-7687-2E68-6DF5-76A0F61A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B2D0596-828B-DE44-7A1C-C09B0EF5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3A0771-8CA9-49DC-8567-2177D84E1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05DB3-08A3-890A-CB7D-C49543C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8F1BF16-7C4D-CCCC-9978-C05B2AB2A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A95B4C-FA16-665A-2BCE-488EE968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406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1790E2-D8F8-A236-1576-24FB710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ADB2B2-940D-691E-DCB0-375FF01B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314599-A877-8A98-07A0-96F825E4A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12C6C-FCB7-4CD7-A2AC-17A5E3D64DF4}" type="datetimeFigureOut">
              <a:rPr kumimoji="1" lang="ja-JP" altLang="en-US" smtClean="0"/>
              <a:t>2023/12/7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F88BE6-9EBD-5652-7F48-155774EEC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1764E0-CD7B-C710-4D80-814AED3BAA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1157A-6158-436B-B315-2B20D0B04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351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A8C9F74-490B-398B-BD25-AE7FB89F9358}"/>
              </a:ext>
            </a:extLst>
          </p:cNvPr>
          <p:cNvSpPr/>
          <p:nvPr/>
        </p:nvSpPr>
        <p:spPr>
          <a:xfrm>
            <a:off x="2615845" y="1754065"/>
            <a:ext cx="126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利用時の品質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E3EC9CF-1F0E-302A-4F22-CDC294FE7170}"/>
              </a:ext>
            </a:extLst>
          </p:cNvPr>
          <p:cNvSpPr/>
          <p:nvPr/>
        </p:nvSpPr>
        <p:spPr>
          <a:xfrm>
            <a:off x="1091263" y="2440604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有効性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CFC3BE-AE22-D44E-7FAA-BB0B2F081F53}"/>
              </a:ext>
            </a:extLst>
          </p:cNvPr>
          <p:cNvSpPr/>
          <p:nvPr/>
        </p:nvSpPr>
        <p:spPr>
          <a:xfrm>
            <a:off x="2489508" y="2440604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満足性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178F75-CF2A-C960-F85E-BE62A6EDC28A}"/>
              </a:ext>
            </a:extLst>
          </p:cNvPr>
          <p:cNvSpPr/>
          <p:nvPr/>
        </p:nvSpPr>
        <p:spPr>
          <a:xfrm>
            <a:off x="3184135" y="2440604"/>
            <a:ext cx="1476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リスク回避性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541EC1-B28A-B14A-9CD7-7E35DAA61E64}"/>
              </a:ext>
            </a:extLst>
          </p:cNvPr>
          <p:cNvSpPr/>
          <p:nvPr/>
        </p:nvSpPr>
        <p:spPr>
          <a:xfrm>
            <a:off x="4716171" y="2440604"/>
            <a:ext cx="1152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利用状況網羅性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7D34D47-4339-1CB4-2D83-EA68537A8C2D}"/>
              </a:ext>
            </a:extLst>
          </p:cNvPr>
          <p:cNvSpPr/>
          <p:nvPr/>
        </p:nvSpPr>
        <p:spPr>
          <a:xfrm>
            <a:off x="1792847" y="2440604"/>
            <a:ext cx="64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効率性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4E4A1E3-BF94-714B-308B-3582578A501E}"/>
              </a:ext>
            </a:extLst>
          </p:cNvPr>
          <p:cNvSpPr/>
          <p:nvPr/>
        </p:nvSpPr>
        <p:spPr>
          <a:xfrm>
            <a:off x="1091263" y="2848893"/>
            <a:ext cx="648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有効性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487F28D-032F-9E70-CD73-CEB497EAF846}"/>
              </a:ext>
            </a:extLst>
          </p:cNvPr>
          <p:cNvSpPr/>
          <p:nvPr/>
        </p:nvSpPr>
        <p:spPr>
          <a:xfrm>
            <a:off x="2489508" y="2848893"/>
            <a:ext cx="648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・実用性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・信用性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・快感性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・快適性</a:t>
            </a:r>
            <a:endParaRPr kumimoji="1"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AF44D74-42F9-64AA-F5B9-EF2157CA3E16}"/>
              </a:ext>
            </a:extLst>
          </p:cNvPr>
          <p:cNvSpPr/>
          <p:nvPr/>
        </p:nvSpPr>
        <p:spPr>
          <a:xfrm>
            <a:off x="3184135" y="2848893"/>
            <a:ext cx="1476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・経済リスク緩和性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・健康・安全リスク緩和性</a:t>
            </a:r>
            <a:endParaRPr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環境リスク緩和性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47D065-8380-D182-47DE-1DD8CAE86374}"/>
              </a:ext>
            </a:extLst>
          </p:cNvPr>
          <p:cNvSpPr/>
          <p:nvPr/>
        </p:nvSpPr>
        <p:spPr>
          <a:xfrm>
            <a:off x="4716171" y="2848893"/>
            <a:ext cx="1152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・利用状況完全性</a:t>
            </a:r>
            <a:endParaRPr kumimoji="1" lang="en-US" altLang="ja-JP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・柔軟性</a:t>
            </a:r>
            <a:endParaRPr kumimoji="1"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8A60BBB-F34C-7A99-AF2A-A93BCB436AF5}"/>
              </a:ext>
            </a:extLst>
          </p:cNvPr>
          <p:cNvSpPr/>
          <p:nvPr/>
        </p:nvSpPr>
        <p:spPr>
          <a:xfrm>
            <a:off x="1792847" y="2848893"/>
            <a:ext cx="648000" cy="79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・効率性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368AE58-C9BF-AC41-BBDE-40C786992105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4069739" y="1218172"/>
            <a:ext cx="398539" cy="20463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19">
            <a:extLst>
              <a:ext uri="{FF2B5EF4-FFF2-40B4-BE49-F238E27FC236}">
                <a16:creationId xmlns:a16="http://schemas.microsoft.com/office/drawing/2014/main" id="{C7F3704F-8048-26EA-11AD-2F9DB1EECCD2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rot="16200000" flipV="1">
            <a:off x="3384721" y="1903190"/>
            <a:ext cx="398539" cy="6762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19">
            <a:extLst>
              <a:ext uri="{FF2B5EF4-FFF2-40B4-BE49-F238E27FC236}">
                <a16:creationId xmlns:a16="http://schemas.microsoft.com/office/drawing/2014/main" id="{FFB72625-FAC7-4BF6-9110-A8274A43F63F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2830407" y="2025167"/>
            <a:ext cx="398539" cy="432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19">
            <a:extLst>
              <a:ext uri="{FF2B5EF4-FFF2-40B4-BE49-F238E27FC236}">
                <a16:creationId xmlns:a16="http://schemas.microsoft.com/office/drawing/2014/main" id="{3169AA3D-0D16-5F75-CD21-242532C1C32A}"/>
              </a:ext>
            </a:extLst>
          </p:cNvPr>
          <p:cNvCxnSpPr>
            <a:cxnSpLocks/>
            <a:stCxn id="13" idx="0"/>
            <a:endCxn id="8" idx="2"/>
          </p:cNvCxnSpPr>
          <p:nvPr/>
        </p:nvCxnSpPr>
        <p:spPr>
          <a:xfrm rot="5400000" flipH="1" flipV="1">
            <a:off x="2482077" y="1676836"/>
            <a:ext cx="398539" cy="11289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19">
            <a:extLst>
              <a:ext uri="{FF2B5EF4-FFF2-40B4-BE49-F238E27FC236}">
                <a16:creationId xmlns:a16="http://schemas.microsoft.com/office/drawing/2014/main" id="{86219AA6-1751-148D-6D40-276986D62B8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2131285" y="1326044"/>
            <a:ext cx="398539" cy="183058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EC2EFD-D74B-9F64-91BE-00EF9EB11C40}"/>
              </a:ext>
            </a:extLst>
          </p:cNvPr>
          <p:cNvSpPr txBox="1"/>
          <p:nvPr/>
        </p:nvSpPr>
        <p:spPr>
          <a:xfrm>
            <a:off x="298847" y="251599"/>
            <a:ext cx="940033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25010:2013</a:t>
            </a:r>
          </a:p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システム及びソフトウェア製品の品質要求及び評価（ＳＱｕａＲＥ）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―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システム及びソフトウェア品質モデル</a:t>
            </a:r>
          </a:p>
          <a:p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ISO/IEC 25010:2011</a:t>
            </a:r>
          </a:p>
          <a:p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Systems and software engineering -- Systems and software Quality Requirements and Evaluation (SQuaRE) -- System and software quality models</a:t>
            </a:r>
          </a:p>
          <a:p>
            <a:endParaRPr kumimoji="1" lang="en-US" altLang="ja-JP" sz="1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図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3−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利用時の品質モデル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3BC1C27-EB7D-E793-1061-B21AC1181A5B}"/>
              </a:ext>
            </a:extLst>
          </p:cNvPr>
          <p:cNvSpPr txBox="1"/>
          <p:nvPr/>
        </p:nvSpPr>
        <p:spPr>
          <a:xfrm>
            <a:off x="496644" y="286676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副特性</a:t>
            </a:r>
          </a:p>
        </p:txBody>
      </p:sp>
      <p:cxnSp>
        <p:nvCxnSpPr>
          <p:cNvPr id="4" name="直線コネクタ 19">
            <a:extLst>
              <a:ext uri="{FF2B5EF4-FFF2-40B4-BE49-F238E27FC236}">
                <a16:creationId xmlns:a16="http://schemas.microsoft.com/office/drawing/2014/main" id="{D9E09149-EE6C-468C-D079-8B13515EBCBF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3922135" y="2728604"/>
            <a:ext cx="0" cy="1202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線コネクタ 19">
            <a:extLst>
              <a:ext uri="{FF2B5EF4-FFF2-40B4-BE49-F238E27FC236}">
                <a16:creationId xmlns:a16="http://schemas.microsoft.com/office/drawing/2014/main" id="{67F16F1F-13C5-A773-BCAF-29C96A53EC07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5292171" y="2728604"/>
            <a:ext cx="0" cy="1202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19">
            <a:extLst>
              <a:ext uri="{FF2B5EF4-FFF2-40B4-BE49-F238E27FC236}">
                <a16:creationId xmlns:a16="http://schemas.microsoft.com/office/drawing/2014/main" id="{72BE0370-3C0A-67E5-380A-AE5E45AC74E4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V="1">
            <a:off x="2116847" y="2728604"/>
            <a:ext cx="0" cy="1202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F5AF3D3B-F360-6DF1-07AC-C49207FA3FA0}"/>
              </a:ext>
            </a:extLst>
          </p:cNvPr>
          <p:cNvCxnSpPr>
            <a:cxnSpLocks/>
            <a:stCxn id="15" idx="0"/>
            <a:endCxn id="10" idx="2"/>
          </p:cNvCxnSpPr>
          <p:nvPr/>
        </p:nvCxnSpPr>
        <p:spPr>
          <a:xfrm flipV="1">
            <a:off x="2813508" y="2728604"/>
            <a:ext cx="0" cy="1202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19">
            <a:extLst>
              <a:ext uri="{FF2B5EF4-FFF2-40B4-BE49-F238E27FC236}">
                <a16:creationId xmlns:a16="http://schemas.microsoft.com/office/drawing/2014/main" id="{4372F396-4D7D-1D78-3957-6DAE9E76064E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V="1">
            <a:off x="1415263" y="2728604"/>
            <a:ext cx="0" cy="120289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70D8466-2418-9DAD-442C-40DA6626F9FC}"/>
              </a:ext>
            </a:extLst>
          </p:cNvPr>
          <p:cNvSpPr txBox="1"/>
          <p:nvPr/>
        </p:nvSpPr>
        <p:spPr>
          <a:xfrm>
            <a:off x="1873760" y="1756965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品質モデル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B429A64-206A-5BC2-4845-D346DCE3CF28}"/>
              </a:ext>
            </a:extLst>
          </p:cNvPr>
          <p:cNvSpPr txBox="1"/>
          <p:nvPr/>
        </p:nvSpPr>
        <p:spPr>
          <a:xfrm>
            <a:off x="387699" y="245148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品質特性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035DE5C-3CF8-5DA8-6BC9-3D2D19B962F9}"/>
              </a:ext>
            </a:extLst>
          </p:cNvPr>
          <p:cNvSpPr txBox="1"/>
          <p:nvPr/>
        </p:nvSpPr>
        <p:spPr>
          <a:xfrm>
            <a:off x="1360926" y="3662995"/>
            <a:ext cx="46089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JIS X 25010:2013 (ISO/IEC 25010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r>
              <a:rPr kumimoji="1"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2011)</a:t>
            </a:r>
            <a:r>
              <a:rPr kumimoji="1"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000">
                <a:latin typeface="Meiryo UI" panose="020B0604030504040204" pitchFamily="50" charset="-128"/>
                <a:ea typeface="Meiryo UI" panose="020B0604030504040204" pitchFamily="50" charset="-128"/>
              </a:rPr>
              <a:t>3.2 </a:t>
            </a:r>
            <a:r>
              <a:rPr lang="ja-JP" altLang="en-US" sz="1000">
                <a:latin typeface="Meiryo UI" panose="020B0604030504040204" pitchFamily="50" charset="-128"/>
                <a:ea typeface="Meiryo UI" panose="020B0604030504040204" pitchFamily="50" charset="-128"/>
              </a:rPr>
              <a:t>利用時の品質モデル」より </a:t>
            </a:r>
            <a:endParaRPr kumimoji="1"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22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123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6</cp:revision>
  <dcterms:created xsi:type="dcterms:W3CDTF">2023-10-07T04:07:38Z</dcterms:created>
  <dcterms:modified xsi:type="dcterms:W3CDTF">2023-12-06T20:00:36Z</dcterms:modified>
</cp:coreProperties>
</file>