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658F36-87BF-1D65-431C-E21E2535C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42DE51-E189-2368-234B-73D738F1F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0C77E4-E2CC-0C98-4669-F352FFE65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74113D-3E3B-9CD7-0B5A-1905CC88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115F43-58EF-795D-CF38-2FE382CD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618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56946-48AF-3456-3D22-DA2450C7D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1E8BDB-B144-CC3D-CBE9-480A8B012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C850DA-1C1F-0744-8EFD-80C054C0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8EC4B-0966-3ED9-3AFF-E87A6A06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E00D8-0A1D-51BB-3F5E-299F2EB9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13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9F44A3-FDD4-CACB-6FD9-D7847C4B8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85FE59-53E2-F64F-6233-2ADBB9B83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4034C4-469A-BA24-722B-64A857B0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A0BD9-E52C-C9B3-4ADA-B77049F2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33DF32-23D0-20CA-1F0B-9765DE3A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1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2BE971-7385-B55A-7D9D-F381602A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606404-7D47-4BF3-F9C5-E02E10E5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F47D6-1B3E-D584-CB9E-E0DF1654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A72175-A44C-068C-A86E-DB4E1E73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F48ADD-323A-BDE2-0792-25855012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3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2DA2F-E58D-6A40-9468-4C7F7BFE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2DA5-0123-7632-6CD4-1D6F57A26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B15119-0B29-B6BE-0CB3-8A43AC88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0AC4AE-0687-DF88-DAE5-48F94701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AD2A90-F772-DFCF-7B37-5E41251C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50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5F4344-D20C-9A24-0400-FB7767E2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78A63-B8EE-03A7-6379-28040EA21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936E5E-B700-20FB-99FC-98A855C43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FBCAE2-D120-3530-6C28-D5493D43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88A311-3C52-6746-712F-F8ADE3B8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3FA95B-278F-D820-7ED2-4C2D6BB6C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94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EA2275-401A-4E19-8DB7-D8B414DC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077AF0-540D-2E73-B9E3-850383648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FD34064-3B5E-2CB0-189E-6B85D3A14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96C336-DCD4-5A88-FC2A-84A61CA94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C14ECE-679E-6033-A6A0-F159B334E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483E8C-15AD-796E-045A-B6A9C650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2DF0C75-A14E-4AA1-B3CB-1AE80B24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E6C1AF2-ADD8-0203-7C31-60BF74FB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09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8AD405-892D-91ED-57DD-C4B60AA3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C945D8-FF80-AEB0-4D4A-C6DE4EBD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65F560-7CF9-E8C8-2465-C19A4D01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D56D7F-B862-E58E-B1A4-B03BA0BB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118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F30FC7-09DB-3FE5-DC7F-61EFA1A6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626981-CC81-1741-6991-8D1B04D9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C79487E-A88C-71AE-3664-34D33A09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168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7BBD0D-C34E-B0E8-F48E-D90958AB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41B6F2-B5D0-1DDD-5831-55D783D0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CCFD78-D6AE-663F-4D8B-D4FEBE16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A48B37-0811-BA47-922A-5F10BB96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122ECC-2FF6-EEE8-2A79-1471BEB0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B5F7E7-F6C5-B7FB-6E61-BAA660D5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39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03B1E-DDD4-50E5-29B0-107F077E2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CE250A-E3A9-5589-765B-80F3D69B6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582A5C-A5EB-9CE5-29C9-F8D685443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2F69BD-6671-3D7C-72A2-495E7BEF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F515C3-641B-55CF-D1D1-71AFCA2B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8F6942-D02F-FE7A-2FBB-58F1E3B9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224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3484C15-261F-42DE-A880-7D8D67FE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B84FE2-C5F9-2792-FCE9-4F36B303B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B42A8-E3E7-2945-438E-90DA96DD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696D3-CA4B-4792-858E-E855767DA738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6A60C1-A735-DCE4-8EA3-8A79B3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8F054E-3461-D3C5-21CF-070E2F301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7D765-2B10-4257-B623-468EF6A5A4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6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64C627-0A60-A716-29B6-7C0D9436E268}"/>
              </a:ext>
            </a:extLst>
          </p:cNvPr>
          <p:cNvSpPr/>
          <p:nvPr/>
        </p:nvSpPr>
        <p:spPr>
          <a:xfrm>
            <a:off x="3508277" y="63637"/>
            <a:ext cx="3057525" cy="13811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評価の制約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特定の利用者のニーズ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資源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費用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ツール及び方法論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報告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2AEEC4-8AB8-C60E-495F-0AA8D362D727}"/>
              </a:ext>
            </a:extLst>
          </p:cNvPr>
          <p:cNvSpPr/>
          <p:nvPr/>
        </p:nvSpPr>
        <p:spPr>
          <a:xfrm>
            <a:off x="157268" y="2254135"/>
            <a:ext cx="1440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評価のための入力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品質評価ニーズ </a:t>
            </a: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品質要求事項仕様 </a:t>
            </a: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評価対象のソフトウェア製品</a:t>
            </a:r>
          </a:p>
          <a:p>
            <a:pPr algn="ctr"/>
            <a:endParaRPr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73A3F-813D-A3FF-FA3E-1A178299F49E}"/>
              </a:ext>
            </a:extLst>
          </p:cNvPr>
          <p:cNvSpPr/>
          <p:nvPr/>
        </p:nvSpPr>
        <p:spPr>
          <a:xfrm>
            <a:off x="4244552" y="2254135"/>
            <a:ext cx="1440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評価の成果物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高水準の評価計画の仕様 </a:t>
            </a: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評価目的の仕様 </a:t>
            </a: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評価要求事項の仕様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0BCF91-B580-406A-6668-AD3ECC087A38}"/>
              </a:ext>
            </a:extLst>
          </p:cNvPr>
          <p:cNvSpPr/>
          <p:nvPr/>
        </p:nvSpPr>
        <p:spPr>
          <a:xfrm>
            <a:off x="2947986" y="5374050"/>
            <a:ext cx="3057525" cy="12953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評価のための資源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測定ツール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方法論</a:t>
            </a:r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SQuaRE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規格）</a:t>
            </a:r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人的資源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経済的資源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情報システム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知識データベース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3B259A3-1838-3851-66F2-C5D38E345F20}"/>
              </a:ext>
            </a:extLst>
          </p:cNvPr>
          <p:cNvSpPr/>
          <p:nvPr/>
        </p:nvSpPr>
        <p:spPr>
          <a:xfrm>
            <a:off x="4476749" y="1014412"/>
            <a:ext cx="720000" cy="72000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D36166E0-EFFC-D8DF-B702-9F49C9C12F99}"/>
              </a:ext>
            </a:extLst>
          </p:cNvPr>
          <p:cNvSpPr/>
          <p:nvPr/>
        </p:nvSpPr>
        <p:spPr>
          <a:xfrm flipV="1">
            <a:off x="6125957" y="5374050"/>
            <a:ext cx="720000" cy="72000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09E515A-1E36-1EB7-F3DD-252F699E4B08}"/>
              </a:ext>
            </a:extLst>
          </p:cNvPr>
          <p:cNvSpPr/>
          <p:nvPr/>
        </p:nvSpPr>
        <p:spPr>
          <a:xfrm>
            <a:off x="1691344" y="1084762"/>
            <a:ext cx="360000" cy="72000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E29B96BF-044C-806B-F477-2A345FA91494}"/>
              </a:ext>
            </a:extLst>
          </p:cNvPr>
          <p:cNvSpPr/>
          <p:nvPr/>
        </p:nvSpPr>
        <p:spPr>
          <a:xfrm>
            <a:off x="3733800" y="923925"/>
            <a:ext cx="360000" cy="72000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99F89B2-7B9B-F431-D4F0-AB340D3FCCAE}"/>
              </a:ext>
            </a:extLst>
          </p:cNvPr>
          <p:cNvSpPr/>
          <p:nvPr/>
        </p:nvSpPr>
        <p:spPr>
          <a:xfrm>
            <a:off x="5982194" y="2128135"/>
            <a:ext cx="2052000" cy="12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評価の明示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  <a:endParaRPr lang="en-US" altLang="ja-JP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測定量（評価モジュール）の選択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品質測定量の判定基準の定義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評価の判定基準の定義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34F4E8C-3AB6-6453-AB22-C7178B409597}"/>
              </a:ext>
            </a:extLst>
          </p:cNvPr>
          <p:cNvSpPr/>
          <p:nvPr/>
        </p:nvSpPr>
        <p:spPr>
          <a:xfrm>
            <a:off x="1894910" y="2128135"/>
            <a:ext cx="2052000" cy="12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評価要求事項の確立プロセス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8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評価目的の確立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ソフトウェア製品品質要求事項の獲得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評価に含まれる製品パーツの識別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4)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評価の厳密性の定義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6EF3DC8-812A-95B8-1081-22F4C55B6668}"/>
              </a:ext>
            </a:extLst>
          </p:cNvPr>
          <p:cNvSpPr/>
          <p:nvPr/>
        </p:nvSpPr>
        <p:spPr>
          <a:xfrm>
            <a:off x="157268" y="3801223"/>
            <a:ext cx="1440000" cy="12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評価の設計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  <a:endParaRPr lang="en-US" altLang="ja-JP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評価アクティビティの計画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655488D-6FB2-4CD0-EDF8-C838BE29D60E}"/>
              </a:ext>
            </a:extLst>
          </p:cNvPr>
          <p:cNvSpPr/>
          <p:nvPr/>
        </p:nvSpPr>
        <p:spPr>
          <a:xfrm>
            <a:off x="4098894" y="3801223"/>
            <a:ext cx="1906617" cy="12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評価の実施プロセス</a:t>
            </a:r>
            <a:endParaRPr lang="en-US" altLang="ja-JP" sz="8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ja-JP" altLang="en-US" sz="8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測定の実施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品質測定量への判定基準の適用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評価への判定基準の適用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DA3E9AF-5CD6-39E4-A427-B3ABED492E59}"/>
              </a:ext>
            </a:extLst>
          </p:cNvPr>
          <p:cNvSpPr/>
          <p:nvPr/>
        </p:nvSpPr>
        <p:spPr>
          <a:xfrm>
            <a:off x="8652520" y="3801223"/>
            <a:ext cx="2052000" cy="12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評価の終結プロセス</a:t>
            </a:r>
            <a:endParaRPr lang="en-US" altLang="ja-JP" sz="8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評価結果の審査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評価報告書の作成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品質評価の審査及び組織へのフィードバックの提供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4)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評価データの処置の実施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8C2D84B-6FB1-71F2-1397-044F994191A4}"/>
              </a:ext>
            </a:extLst>
          </p:cNvPr>
          <p:cNvSpPr/>
          <p:nvPr/>
        </p:nvSpPr>
        <p:spPr>
          <a:xfrm>
            <a:off x="11145332" y="3927223"/>
            <a:ext cx="864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評価の成果物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評価報告書</a:t>
            </a:r>
            <a:endParaRPr lang="ja-JP" altLang="en-US" sz="8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7A3F94-8CAB-994F-0B07-1C857739156A}"/>
              </a:ext>
            </a:extLst>
          </p:cNvPr>
          <p:cNvSpPr/>
          <p:nvPr/>
        </p:nvSpPr>
        <p:spPr>
          <a:xfrm>
            <a:off x="6591707" y="3927223"/>
            <a:ext cx="1620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評価の成果物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評価の要求事項の仕様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評価計画の実際の結果の仕様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評価方法の仕様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評価結果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DE84E16-04D6-FC16-FB9A-2FFAFB53C732}"/>
              </a:ext>
            </a:extLst>
          </p:cNvPr>
          <p:cNvSpPr/>
          <p:nvPr/>
        </p:nvSpPr>
        <p:spPr>
          <a:xfrm>
            <a:off x="2218081" y="3927223"/>
            <a:ext cx="1440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評価の成果物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詳細な評価計画の仕様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評価方法の仕様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716BA02-E1AF-5442-62EB-377D43BE7649}"/>
              </a:ext>
            </a:extLst>
          </p:cNvPr>
          <p:cNvSpPr/>
          <p:nvPr/>
        </p:nvSpPr>
        <p:spPr>
          <a:xfrm>
            <a:off x="8331836" y="2254135"/>
            <a:ext cx="1872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評価の成果物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品質測定量の仕様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判定基準の仕様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総合評価のための判定基準の仕様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改定された高水準の評価計画の仕様</a:t>
            </a: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78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64C627-0A60-A716-29B6-7C0D9436E268}"/>
              </a:ext>
            </a:extLst>
          </p:cNvPr>
          <p:cNvSpPr/>
          <p:nvPr/>
        </p:nvSpPr>
        <p:spPr>
          <a:xfrm>
            <a:off x="3508277" y="63637"/>
            <a:ext cx="3057525" cy="13811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評価の制約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特定の利用者のニーズ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資源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スケジュール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費用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環境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ツール及び方法論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報告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2AEEC4-8AB8-C60E-495F-0AA8D362D727}"/>
              </a:ext>
            </a:extLst>
          </p:cNvPr>
          <p:cNvSpPr/>
          <p:nvPr/>
        </p:nvSpPr>
        <p:spPr>
          <a:xfrm>
            <a:off x="157268" y="2254135"/>
            <a:ext cx="1440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評価のための入力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品質評価ニーズ </a:t>
            </a: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品質要求事項仕様 </a:t>
            </a: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評価対象のソフトウェア製品</a:t>
            </a:r>
          </a:p>
          <a:p>
            <a:pPr algn="ctr"/>
            <a:endParaRPr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F73A3F-813D-A3FF-FA3E-1A178299F49E}"/>
              </a:ext>
            </a:extLst>
          </p:cNvPr>
          <p:cNvSpPr/>
          <p:nvPr/>
        </p:nvSpPr>
        <p:spPr>
          <a:xfrm>
            <a:off x="4244552" y="2254135"/>
            <a:ext cx="1440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評価の成果物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高水準の評価計画の仕様 </a:t>
            </a: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評価目的の仕様 </a:t>
            </a: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評価要求事項の仕様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0BCF91-B580-406A-6668-AD3ECC087A38}"/>
              </a:ext>
            </a:extLst>
          </p:cNvPr>
          <p:cNvSpPr/>
          <p:nvPr/>
        </p:nvSpPr>
        <p:spPr>
          <a:xfrm>
            <a:off x="2947986" y="5374050"/>
            <a:ext cx="3057525" cy="129539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評価のための資源</a:t>
            </a:r>
            <a:endParaRPr kumimoji="1" lang="en-US" altLang="ja-JP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測定ツール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方法論</a:t>
            </a:r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SQuaRE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規格）</a:t>
            </a:r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人的資源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経済的資源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情報システム</a:t>
            </a:r>
            <a:endParaRPr lang="en-US" altLang="ja-JP" sz="10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10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10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知識データベース</a:t>
            </a:r>
            <a:endParaRPr kumimoji="1" lang="ja-JP" altLang="en-US" sz="10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C3B259A3-1838-3851-66F2-C5D38E345F20}"/>
              </a:ext>
            </a:extLst>
          </p:cNvPr>
          <p:cNvSpPr/>
          <p:nvPr/>
        </p:nvSpPr>
        <p:spPr>
          <a:xfrm>
            <a:off x="4476749" y="1014412"/>
            <a:ext cx="720000" cy="72000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D36166E0-EFFC-D8DF-B702-9F49C9C12F99}"/>
              </a:ext>
            </a:extLst>
          </p:cNvPr>
          <p:cNvSpPr/>
          <p:nvPr/>
        </p:nvSpPr>
        <p:spPr>
          <a:xfrm flipV="1">
            <a:off x="6125957" y="5374050"/>
            <a:ext cx="720000" cy="720000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F09E515A-1E36-1EB7-F3DD-252F699E4B08}"/>
              </a:ext>
            </a:extLst>
          </p:cNvPr>
          <p:cNvSpPr/>
          <p:nvPr/>
        </p:nvSpPr>
        <p:spPr>
          <a:xfrm>
            <a:off x="1691344" y="1084762"/>
            <a:ext cx="360000" cy="72000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E29B96BF-044C-806B-F477-2A345FA91494}"/>
              </a:ext>
            </a:extLst>
          </p:cNvPr>
          <p:cNvSpPr/>
          <p:nvPr/>
        </p:nvSpPr>
        <p:spPr>
          <a:xfrm>
            <a:off x="3733800" y="923925"/>
            <a:ext cx="360000" cy="72000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99F89B2-7B9B-F431-D4F0-AB340D3FCCAE}"/>
              </a:ext>
            </a:extLst>
          </p:cNvPr>
          <p:cNvSpPr/>
          <p:nvPr/>
        </p:nvSpPr>
        <p:spPr>
          <a:xfrm>
            <a:off x="5982194" y="2128135"/>
            <a:ext cx="2052000" cy="12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評価の明示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  <a:endParaRPr lang="en-US" altLang="ja-JP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測定量（評価モジュール）の選択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品質測定量の判定基準の定義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評価の判定基準の定義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34F4E8C-3AB6-6453-AB22-C7178B409597}"/>
              </a:ext>
            </a:extLst>
          </p:cNvPr>
          <p:cNvSpPr/>
          <p:nvPr/>
        </p:nvSpPr>
        <p:spPr>
          <a:xfrm>
            <a:off x="1894910" y="2128135"/>
            <a:ext cx="2052000" cy="12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評価要求事項の確立プロセス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en-US" altLang="ja-JP" sz="8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評価目的の確立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ソフトウェア製品品質要求事項の獲得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評価に含まれる製品パーツの識別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4)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評価の厳密性の定義 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86EF3DC8-812A-95B8-1081-22F4C55B6668}"/>
              </a:ext>
            </a:extLst>
          </p:cNvPr>
          <p:cNvSpPr/>
          <p:nvPr/>
        </p:nvSpPr>
        <p:spPr>
          <a:xfrm>
            <a:off x="157268" y="3801223"/>
            <a:ext cx="1440000" cy="12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評価の設計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プロセス</a:t>
            </a:r>
            <a:endParaRPr lang="en-US" altLang="ja-JP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評価アクティビティの計画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655488D-6FB2-4CD0-EDF8-C838BE29D60E}"/>
              </a:ext>
            </a:extLst>
          </p:cNvPr>
          <p:cNvSpPr/>
          <p:nvPr/>
        </p:nvSpPr>
        <p:spPr>
          <a:xfrm>
            <a:off x="4098894" y="3801223"/>
            <a:ext cx="1906617" cy="12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評価の実施プロセス</a:t>
            </a:r>
            <a:endParaRPr lang="en-US" altLang="ja-JP" sz="8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lang="ja-JP" altLang="en-US" sz="8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測定の実施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品質測定量への判定基準の適用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評価への判定基準の適用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DA3E9AF-5CD6-39E4-A427-B3ABED492E59}"/>
              </a:ext>
            </a:extLst>
          </p:cNvPr>
          <p:cNvSpPr/>
          <p:nvPr/>
        </p:nvSpPr>
        <p:spPr>
          <a:xfrm>
            <a:off x="8652520" y="3801223"/>
            <a:ext cx="2052000" cy="126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評価の終結プロセス</a:t>
            </a:r>
            <a:endParaRPr lang="en-US" altLang="ja-JP" sz="8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評価結果の審査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2)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評価報告書の作成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3)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品質評価の審査及び組織へのフィードバックの提供 </a:t>
            </a:r>
          </a:p>
          <a:p>
            <a:pPr algn="l"/>
            <a:r>
              <a:rPr lang="en-US" altLang="ja-JP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4) </a:t>
            </a:r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評価データの処置の実施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8C2D84B-6FB1-71F2-1397-044F994191A4}"/>
              </a:ext>
            </a:extLst>
          </p:cNvPr>
          <p:cNvSpPr/>
          <p:nvPr/>
        </p:nvSpPr>
        <p:spPr>
          <a:xfrm>
            <a:off x="11145332" y="3927223"/>
            <a:ext cx="864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評価の成果物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 </a:t>
            </a:r>
            <a:r>
              <a:rPr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評価報告書</a:t>
            </a:r>
            <a:endParaRPr lang="ja-JP" altLang="en-US" sz="800" b="0" i="0">
              <a:solidFill>
                <a:srgbClr val="000000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57A3F94-8CAB-994F-0B07-1C857739156A}"/>
              </a:ext>
            </a:extLst>
          </p:cNvPr>
          <p:cNvSpPr/>
          <p:nvPr/>
        </p:nvSpPr>
        <p:spPr>
          <a:xfrm>
            <a:off x="6591707" y="3927223"/>
            <a:ext cx="1620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評価の成果物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評価の要求事項の仕様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評価計画の実際の結果の仕様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評価方法の仕様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評価結果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DE84E16-04D6-FC16-FB9A-2FFAFB53C732}"/>
              </a:ext>
            </a:extLst>
          </p:cNvPr>
          <p:cNvSpPr/>
          <p:nvPr/>
        </p:nvSpPr>
        <p:spPr>
          <a:xfrm>
            <a:off x="2218081" y="3927223"/>
            <a:ext cx="1440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評価の成果物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詳細な評価計画の仕様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評価方法の仕様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716BA02-E1AF-5442-62EB-377D43BE7649}"/>
              </a:ext>
            </a:extLst>
          </p:cNvPr>
          <p:cNvSpPr/>
          <p:nvPr/>
        </p:nvSpPr>
        <p:spPr>
          <a:xfrm>
            <a:off x="8331836" y="2254135"/>
            <a:ext cx="1872000" cy="100800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評価の成果物</a:t>
            </a:r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品質測定量の仕様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判定基準の仕様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総合評価のための判定基準の仕様 </a:t>
            </a:r>
          </a:p>
          <a:p>
            <a:pPr algn="l"/>
            <a:r>
              <a:rPr lang="ja-JP" altLang="en-US" sz="800" b="0" i="0">
                <a:solidFill>
                  <a:srgbClr val="0000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− 改定された高水準の評価計画の仕様</a:t>
            </a:r>
          </a:p>
          <a:p>
            <a:pPr algn="ctr"/>
            <a:endParaRPr kumimoji="1" lang="en-US" altLang="ja-JP" sz="80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83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632</Words>
  <Application>Microsoft Office PowerPoint</Application>
  <PresentationFormat>ワイド画面</PresentationFormat>
  <Paragraphs>142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4</cp:revision>
  <dcterms:created xsi:type="dcterms:W3CDTF">2023-12-06T10:36:47Z</dcterms:created>
  <dcterms:modified xsi:type="dcterms:W3CDTF">2023-12-10T07:18:33Z</dcterms:modified>
</cp:coreProperties>
</file>