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8B6AD-56C8-A410-8B1A-F57ED3541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4BD903-F77D-520C-DEE2-F16E93E0B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F6FDE2-918F-7F72-323C-93B2E40F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49E99C-B030-02DD-E972-E1195F38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CE90AB-1256-CD17-3D1D-CE6E7444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34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C08E5-6C4B-73A5-9D64-1B857F79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C4F359-0285-4964-627D-D4C0DCDA6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77329-98E5-4764-B084-6E41FB19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ECA1D5-2FD6-4185-8203-8C799345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ED87B4-5465-DD89-AC59-C037A221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2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B9D538-23E1-0A8F-F20E-8BF0BBB0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032593-8D28-1D11-99E2-0EEE4B9F5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D86A4-1E3F-616C-7891-9DF949D8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D6EB1-5484-FF86-3517-093FE6F2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C3934F-FAD3-B9F3-17F6-EF2957C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53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33E36-954B-2CE7-A788-3A5C1814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EE625B-C298-D2B0-DFA1-5EABBBCE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35A3D7-9264-1404-0B8F-E0D56E4D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CA79C-1982-20FA-2FA9-6F84B3C6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77B764-C162-2C13-A8D6-8C1CD098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45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AACD1-F8C3-DDB9-7DB0-DCCD5C22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C2CF21-E355-5D82-6B20-CBA83CE3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CE162-35EC-83AA-CB03-46EAC4BE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E1861-658A-FC8B-2E42-54D0B9E5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B6755-C611-25CB-707F-7603400C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8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2618D-DF4A-AA39-52C8-340890F2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6865C6-BB44-4BCE-ABBA-56B6BA5C3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12D7BF-BD1D-1AC3-E649-4AEBAFB3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6D4498-A927-CAC5-D0B8-FEA2186F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DC2EF8-BB88-B160-D9CB-72D35968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AD2829-4E63-2325-16C4-8C772D6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CC7C4-140B-6B34-F43B-B3274052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A3E66-573B-93BC-98F3-261AC1943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F1EF58-FB9D-1614-C59A-E4F0AA9E5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99CD54-A816-DE9E-74A4-899AD0C23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380550-6A65-B3AA-218E-D97D93262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DABFCE-73CE-2109-6728-3464E761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B4ABFD0-58E8-1E19-4F3C-869EEAEC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CCCB06-86AD-822C-AF36-3DAC2A8C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576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E58A9-EB24-F0BA-90CA-BF4F7BE8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D38E06-72FC-6A00-3C93-51C28962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84D85F-F507-6E7E-92B8-AD4EC6C7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F6C3B4-9CAC-23F5-8C83-722F6EFF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3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A1588A-0A18-4985-CB90-7FC4D42A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87076B8-126E-56EA-F987-2FCCCE81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D8D98A-8760-BAF2-73A1-AB8A9E82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6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F804FF-B03E-1121-F625-06C24AA3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AAA52-B032-D45E-CA45-3574701B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0B352B-F133-C91D-104E-84908D38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E62A5D-62BE-1BC8-4E25-AA57723E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14E3A6-41B9-F04B-30D3-0CB5078A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90571-2439-AD45-D2E8-9C724EEF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38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93D6E-27CD-868F-EAAA-B0469D5E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B20125-6FEE-23E3-AC26-756B0CDC4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FC6DD0-5762-8E24-B001-2EE6209DE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8AED6A-95C0-8BB6-7D5A-7F6701C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E30B88-0C99-580F-762C-06B8DFD5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DE1B66-D38F-15D7-F04A-D561EF25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22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C49B1EB-5F45-AE30-E4BD-DDD93E10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50CC92-0DE0-372C-A0D2-9203EF321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85AEC-AD4E-142A-2B0B-CBD7C26FF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26FFE-0970-43F7-B724-CE39C1EF133F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F34AC-916C-366D-8FB3-5A913A6B2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37F1AF-D38E-EDB6-2963-5AFC15F03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F4BF1-697C-4159-9422-778A3FBBC5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89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E07F85D-5E38-96B5-76F0-81CD83AD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024" y="0"/>
            <a:ext cx="6430976" cy="6858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EC9742D-0104-B8EA-61B9-106A25F2405F}"/>
              </a:ext>
            </a:extLst>
          </p:cNvPr>
          <p:cNvGrpSpPr/>
          <p:nvPr/>
        </p:nvGrpSpPr>
        <p:grpSpPr>
          <a:xfrm>
            <a:off x="820879" y="1367748"/>
            <a:ext cx="4812839" cy="895218"/>
            <a:chOff x="820879" y="1554786"/>
            <a:chExt cx="4812839" cy="89521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6BB43E8-71D6-AAAE-71D7-5977AE08108D}"/>
                </a:ext>
              </a:extLst>
            </p:cNvPr>
            <p:cNvSpPr/>
            <p:nvPr/>
          </p:nvSpPr>
          <p:spPr>
            <a:xfrm>
              <a:off x="820879" y="1786395"/>
              <a:ext cx="1476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評価要求事項の確立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80AE170-AD3C-E387-C43F-8575D1D2F191}"/>
                </a:ext>
              </a:extLst>
            </p:cNvPr>
            <p:cNvSpPr/>
            <p:nvPr/>
          </p:nvSpPr>
          <p:spPr>
            <a:xfrm>
              <a:off x="2681718" y="1554786"/>
              <a:ext cx="2952000" cy="895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pPr marL="228600" indent="-228600">
                <a:buAutoNum type="arabicParenR"/>
              </a:pPr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評価の目的を確立する</a:t>
              </a:r>
              <a:endPara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ソフトウェア製品品質要求事項を獲得する。</a:t>
              </a:r>
              <a:endPara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評価に含まれる製品パーツを識別する。</a:t>
              </a:r>
              <a:endPara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評価の厳密性を定義する。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663B389-9917-0F1C-7B1A-FD2F8D0A0F46}"/>
                </a:ext>
              </a:extLst>
            </p:cNvPr>
            <p:cNvCxnSpPr>
              <a:stCxn id="2" idx="3"/>
              <a:endCxn id="8" idx="1"/>
            </p:cNvCxnSpPr>
            <p:nvPr/>
          </p:nvCxnSpPr>
          <p:spPr>
            <a:xfrm>
              <a:off x="2296879" y="2002395"/>
              <a:ext cx="38483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BD8BFFBA-451D-55FA-A038-E153B770E652}"/>
              </a:ext>
            </a:extLst>
          </p:cNvPr>
          <p:cNvGrpSpPr/>
          <p:nvPr/>
        </p:nvGrpSpPr>
        <p:grpSpPr>
          <a:xfrm>
            <a:off x="820879" y="2388538"/>
            <a:ext cx="4812839" cy="725941"/>
            <a:chOff x="820879" y="2596358"/>
            <a:chExt cx="4812839" cy="72594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4B25B72-1E10-4612-1587-77105D12AE63}"/>
                </a:ext>
              </a:extLst>
            </p:cNvPr>
            <p:cNvSpPr/>
            <p:nvPr/>
          </p:nvSpPr>
          <p:spPr>
            <a:xfrm>
              <a:off x="820879" y="2743328"/>
              <a:ext cx="1476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評価の明示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9CEF7EF-D190-5F41-B7C2-A98530923E87}"/>
                </a:ext>
              </a:extLst>
            </p:cNvPr>
            <p:cNvSpPr/>
            <p:nvPr/>
          </p:nvSpPr>
          <p:spPr>
            <a:xfrm>
              <a:off x="2681718" y="2596358"/>
              <a:ext cx="2952000" cy="72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pPr marL="228600" indent="-228600">
                <a:buAutoNum type="arabicParenR"/>
              </a:pPr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品質測定値（評価モジュール）を選択する。</a:t>
              </a:r>
              <a:endPara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品質測定量の判定基準を定義する。</a:t>
              </a:r>
              <a:endPara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評価の判定基準を確立する。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501CF84-D26A-7712-EB9A-A34CDAB4C14A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>
              <a:off x="2296879" y="2959328"/>
              <a:ext cx="38483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E5F2F6A-5D21-E01D-CD7B-33E13B85C192}"/>
              </a:ext>
            </a:extLst>
          </p:cNvPr>
          <p:cNvGrpSpPr/>
          <p:nvPr/>
        </p:nvGrpSpPr>
        <p:grpSpPr>
          <a:xfrm>
            <a:off x="820879" y="3456613"/>
            <a:ext cx="4793789" cy="432000"/>
            <a:chOff x="820879" y="3518959"/>
            <a:chExt cx="4793789" cy="4320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AE390EF2-1113-4D18-F57A-8090A25EAFF4}"/>
                </a:ext>
              </a:extLst>
            </p:cNvPr>
            <p:cNvSpPr/>
            <p:nvPr/>
          </p:nvSpPr>
          <p:spPr>
            <a:xfrm>
              <a:off x="820879" y="3518959"/>
              <a:ext cx="1476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評価の設計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1C63F55-8FF2-5C22-CBA4-2CA70045922B}"/>
                </a:ext>
              </a:extLst>
            </p:cNvPr>
            <p:cNvSpPr/>
            <p:nvPr/>
          </p:nvSpPr>
          <p:spPr>
            <a:xfrm>
              <a:off x="2662668" y="3541266"/>
              <a:ext cx="2952000" cy="387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r>
                <a:rPr lang="en-US" altLang="ja-JP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1)</a:t>
              </a:r>
              <a:r>
                <a:rPr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 評価アクティビティを計画する。</a:t>
              </a:r>
              <a:endParaRPr kumimoji="1" lang="ja-JP" altLang="en-US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FE46404-9138-3096-65CF-52F417C1FB01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2296879" y="3734959"/>
              <a:ext cx="3657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ED41364-AD01-8753-EEA9-8C9998A56143}"/>
              </a:ext>
            </a:extLst>
          </p:cNvPr>
          <p:cNvGrpSpPr/>
          <p:nvPr/>
        </p:nvGrpSpPr>
        <p:grpSpPr>
          <a:xfrm>
            <a:off x="820879" y="4208683"/>
            <a:ext cx="4793789" cy="725941"/>
            <a:chOff x="820879" y="4135946"/>
            <a:chExt cx="4793789" cy="72594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8D6EE5B-8B5B-2FBE-F74B-BDB6254C8630}"/>
                </a:ext>
              </a:extLst>
            </p:cNvPr>
            <p:cNvSpPr/>
            <p:nvPr/>
          </p:nvSpPr>
          <p:spPr>
            <a:xfrm>
              <a:off x="820879" y="4282916"/>
              <a:ext cx="1476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評価の実施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4770735-A7F1-B97C-21CB-70D073E43B11}"/>
                </a:ext>
              </a:extLst>
            </p:cNvPr>
            <p:cNvSpPr/>
            <p:nvPr/>
          </p:nvSpPr>
          <p:spPr>
            <a:xfrm>
              <a:off x="2662668" y="4135946"/>
              <a:ext cx="2952000" cy="7259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pPr marL="228600" indent="-228600">
                <a:buAutoNum type="arabicParenR"/>
              </a:pPr>
              <a:r>
                <a:rPr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測定を実施する。</a:t>
              </a:r>
              <a:endPara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品質測定量に判定基準を適用する。</a:t>
              </a:r>
              <a:endPara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評価に判定基準を適用する。</a:t>
              </a: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85B85E0-9453-0E20-E272-9BAD46BBF62E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2296879" y="4498916"/>
              <a:ext cx="365789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BFB26C6-D025-6FED-45FA-D7B4C1D5EF4B}"/>
              </a:ext>
            </a:extLst>
          </p:cNvPr>
          <p:cNvGrpSpPr/>
          <p:nvPr/>
        </p:nvGrpSpPr>
        <p:grpSpPr>
          <a:xfrm>
            <a:off x="820879" y="5098950"/>
            <a:ext cx="4793789" cy="895218"/>
            <a:chOff x="820879" y="5046995"/>
            <a:chExt cx="4793789" cy="895218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DF9A9C1-38BB-BAD5-BDC2-EC58F2A90781}"/>
                </a:ext>
              </a:extLst>
            </p:cNvPr>
            <p:cNvSpPr/>
            <p:nvPr/>
          </p:nvSpPr>
          <p:spPr>
            <a:xfrm>
              <a:off x="820879" y="5278604"/>
              <a:ext cx="1476000" cy="432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評価の終結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06F166C-ABE8-4818-9C76-B8BDDC8E86ED}"/>
                </a:ext>
              </a:extLst>
            </p:cNvPr>
            <p:cNvSpPr/>
            <p:nvPr/>
          </p:nvSpPr>
          <p:spPr>
            <a:xfrm>
              <a:off x="2662668" y="5046995"/>
              <a:ext cx="2952000" cy="895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bIns="108000" rtlCol="0" anchor="ctr">
              <a:spAutoFit/>
            </a:bodyPr>
            <a:lstStyle/>
            <a:p>
              <a:pPr marL="228600" indent="-228600">
                <a:buAutoNum type="arabicParenR"/>
              </a:pPr>
              <a:r>
                <a:rPr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評価結果を審査する。</a:t>
              </a:r>
              <a:endPara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評価報告書を作成する。</a:t>
              </a:r>
              <a:endParaRPr kumimoji="1"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品質評価を審査し、組織にフィードバックする。</a:t>
              </a:r>
              <a:endParaRPr lang="en-US" altLang="ja-JP" sz="11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228600" indent="-228600">
                <a:buAutoNum type="arabicParenR"/>
              </a:pPr>
              <a:r>
                <a:rPr kumimoji="1" lang="ja-JP" altLang="en-US" sz="1100">
                  <a:solidFill>
                    <a:schemeClr val="tx2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評価データを処置する。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E6FFC07-24CC-CDCB-CD99-1B4267E012A5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2296879" y="5494604"/>
              <a:ext cx="3657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矢印: 下 27">
            <a:extLst>
              <a:ext uri="{FF2B5EF4-FFF2-40B4-BE49-F238E27FC236}">
                <a16:creationId xmlns:a16="http://schemas.microsoft.com/office/drawing/2014/main" id="{059BEBB3-C688-3805-ECC8-04D39AF5786B}"/>
              </a:ext>
            </a:extLst>
          </p:cNvPr>
          <p:cNvSpPr/>
          <p:nvPr/>
        </p:nvSpPr>
        <p:spPr>
          <a:xfrm>
            <a:off x="1316179" y="2192482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92665FA4-84DA-BA27-F4F4-799449C63442}"/>
              </a:ext>
            </a:extLst>
          </p:cNvPr>
          <p:cNvSpPr/>
          <p:nvPr/>
        </p:nvSpPr>
        <p:spPr>
          <a:xfrm>
            <a:off x="1316179" y="3134593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8EAEDAF6-A803-042C-8115-DD5EA0B158E8}"/>
              </a:ext>
            </a:extLst>
          </p:cNvPr>
          <p:cNvSpPr/>
          <p:nvPr/>
        </p:nvSpPr>
        <p:spPr>
          <a:xfrm>
            <a:off x="1316179" y="4035141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1CEE54D5-2C4E-BBF3-4D04-00BD0B353B1E}"/>
              </a:ext>
            </a:extLst>
          </p:cNvPr>
          <p:cNvSpPr/>
          <p:nvPr/>
        </p:nvSpPr>
        <p:spPr>
          <a:xfrm>
            <a:off x="1316179" y="4956473"/>
            <a:ext cx="468000" cy="216000"/>
          </a:xfrm>
          <a:prstGeom prst="down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E17A0F7-8D90-D078-EFD1-694B55C8E50E}"/>
              </a:ext>
            </a:extLst>
          </p:cNvPr>
          <p:cNvSpPr txBox="1"/>
          <p:nvPr/>
        </p:nvSpPr>
        <p:spPr>
          <a:xfrm>
            <a:off x="577622" y="6134036"/>
            <a:ext cx="5323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JIS X 25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04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0:2014 (ISO/IEC 25040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2011)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図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3−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ソフトウェア製品品質評価プロセス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」より 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80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156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3</cp:revision>
  <dcterms:created xsi:type="dcterms:W3CDTF">2023-12-06T10:37:33Z</dcterms:created>
  <dcterms:modified xsi:type="dcterms:W3CDTF">2023-12-10T04:38:42Z</dcterms:modified>
</cp:coreProperties>
</file>