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7" autoAdjust="0"/>
    <p:restoredTop sz="96203" autoAdjust="0"/>
  </p:normalViewPr>
  <p:slideViewPr>
    <p:cSldViewPr snapToGrid="0">
      <p:cViewPr>
        <p:scale>
          <a:sx n="100" d="100"/>
          <a:sy n="100" d="100"/>
        </p:scale>
        <p:origin x="1698" y="1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デスクトップパソコンのイラスト | かわいいフリー素材集 いらすとや">
            <a:extLst>
              <a:ext uri="{FF2B5EF4-FFF2-40B4-BE49-F238E27FC236}">
                <a16:creationId xmlns:a16="http://schemas.microsoft.com/office/drawing/2014/main" id="{4E306C6D-3781-01F3-EAB1-F31E101A3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98" y="1690766"/>
            <a:ext cx="951840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EFA991-87F3-F231-2279-7FF33F840903}"/>
              </a:ext>
            </a:extLst>
          </p:cNvPr>
          <p:cNvSpPr txBox="1"/>
          <p:nvPr/>
        </p:nvSpPr>
        <p:spPr>
          <a:xfrm flipH="1">
            <a:off x="4065739" y="387551"/>
            <a:ext cx="1467068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kumimoji="1" lang="en-US" altLang="ja-JP" sz="1000" b="1" u="sng"/>
              <a:t>1970 </a:t>
            </a:r>
            <a:r>
              <a:rPr kumimoji="1" lang="ja-JP" altLang="en-US" sz="1000" b="1" u="sng"/>
              <a:t>年代の</a:t>
            </a:r>
            <a:r>
              <a:rPr kumimoji="1" lang="en-US" altLang="ja-JP" sz="1000" b="1" u="sng"/>
              <a:t>PC</a:t>
            </a:r>
            <a:r>
              <a:rPr kumimoji="1" lang="ja-JP" altLang="en-US" sz="1000" b="1" u="sng"/>
              <a:t>計測環境</a:t>
            </a:r>
            <a:endParaRPr kumimoji="1" lang="ja-JP" altLang="en-US" sz="1000" b="1" u="sng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915FA3-382D-9BA5-64B1-3DC4337AB3A4}"/>
              </a:ext>
            </a:extLst>
          </p:cNvPr>
          <p:cNvSpPr/>
          <p:nvPr/>
        </p:nvSpPr>
        <p:spPr>
          <a:xfrm>
            <a:off x="3957437" y="2404646"/>
            <a:ext cx="1800000" cy="3960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ja-JP" altLang="en-US" sz="1000"/>
              <a:t>ローカルから</a:t>
            </a:r>
            <a:endParaRPr kumimoji="1" lang="en-US" altLang="ja-JP" sz="1000"/>
          </a:p>
          <a:p>
            <a:pPr algn="ctr"/>
            <a:r>
              <a:rPr lang="ja-JP" altLang="en-US" sz="1000"/>
              <a:t>リモートの</a:t>
            </a:r>
            <a:r>
              <a:rPr kumimoji="1" lang="ja-JP" altLang="en-US" sz="1000"/>
              <a:t>関数を呼び出し</a:t>
            </a:r>
            <a:endParaRPr kumimoji="1" lang="ja-JP" altLang="en-US" sz="1000" dirty="0"/>
          </a:p>
        </p:txBody>
      </p:sp>
      <p:cxnSp>
        <p:nvCxnSpPr>
          <p:cNvPr id="23" name="直線矢印コネクタ 21">
            <a:extLst>
              <a:ext uri="{FF2B5EF4-FFF2-40B4-BE49-F238E27FC236}">
                <a16:creationId xmlns:a16="http://schemas.microsoft.com/office/drawing/2014/main" id="{E288EB8E-6402-28DD-EA14-E24DA872143E}"/>
              </a:ext>
            </a:extLst>
          </p:cNvPr>
          <p:cNvCxnSpPr>
            <a:cxnSpLocks/>
            <a:endCxn id="20" idx="0"/>
          </p:cNvCxnSpPr>
          <p:nvPr/>
        </p:nvCxnSpPr>
        <p:spPr>
          <a:xfrm rot="16200000" flipH="1">
            <a:off x="3803672" y="952181"/>
            <a:ext cx="684927" cy="841802"/>
          </a:xfrm>
          <a:prstGeom prst="bentConnector3">
            <a:avLst>
              <a:gd name="adj1" fmla="val 78405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1">
            <a:extLst>
              <a:ext uri="{FF2B5EF4-FFF2-40B4-BE49-F238E27FC236}">
                <a16:creationId xmlns:a16="http://schemas.microsoft.com/office/drawing/2014/main" id="{C12E4334-50A0-80E9-92F9-A67A354C5C7B}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rot="5400000">
            <a:off x="4868436" y="1151127"/>
            <a:ext cx="803522" cy="59773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7EEC175-2CD1-8B4A-7F7D-02F8B7CB0F36}"/>
              </a:ext>
            </a:extLst>
          </p:cNvPr>
          <p:cNvSpPr txBox="1"/>
          <p:nvPr/>
        </p:nvSpPr>
        <p:spPr>
          <a:xfrm>
            <a:off x="5555022" y="15469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FEF79E5-6A0A-268C-7C1C-F831D66E91BA}"/>
              </a:ext>
            </a:extLst>
          </p:cNvPr>
          <p:cNvSpPr txBox="1"/>
          <p:nvPr/>
        </p:nvSpPr>
        <p:spPr>
          <a:xfrm>
            <a:off x="3686431" y="1318331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呼び出し</a:t>
            </a:r>
          </a:p>
        </p:txBody>
      </p:sp>
      <p:pic>
        <p:nvPicPr>
          <p:cNvPr id="1042" name="Picture 18" descr="プログラミングをする人のイラスト（女性）">
            <a:extLst>
              <a:ext uri="{FF2B5EF4-FFF2-40B4-BE49-F238E27FC236}">
                <a16:creationId xmlns:a16="http://schemas.microsoft.com/office/drawing/2014/main" id="{DB2DA512-33E0-6F6B-0249-5150F5DF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971" y="700058"/>
            <a:ext cx="909880" cy="8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6CB966EB-3612-F92B-5DB7-5571B1FC687A}"/>
              </a:ext>
            </a:extLst>
          </p:cNvPr>
          <p:cNvSpPr/>
          <p:nvPr/>
        </p:nvSpPr>
        <p:spPr>
          <a:xfrm>
            <a:off x="5169716" y="775817"/>
            <a:ext cx="798693" cy="272415"/>
          </a:xfrm>
          <a:prstGeom prst="wedgeRoundRectCallout">
            <a:avLst>
              <a:gd name="adj1" fmla="val 55771"/>
              <a:gd name="adj2" fmla="val 36165"/>
              <a:gd name="adj3" fmla="val 16667"/>
            </a:avLst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Main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pic>
        <p:nvPicPr>
          <p:cNvPr id="1035" name="図 1034">
            <a:extLst>
              <a:ext uri="{FF2B5EF4-FFF2-40B4-BE49-F238E27FC236}">
                <a16:creationId xmlns:a16="http://schemas.microsoft.com/office/drawing/2014/main" id="{734F1186-D858-CA96-4D42-7014289E3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556" y="1793424"/>
            <a:ext cx="476250" cy="352425"/>
          </a:xfrm>
          <a:prstGeom prst="rect">
            <a:avLst/>
          </a:prstGeom>
        </p:spPr>
      </p:pic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2FDD5157-D3CA-FEB1-C191-932699C1E3B8}"/>
              </a:ext>
            </a:extLst>
          </p:cNvPr>
          <p:cNvSpPr txBox="1"/>
          <p:nvPr/>
        </p:nvSpPr>
        <p:spPr>
          <a:xfrm>
            <a:off x="3114324" y="2895703"/>
            <a:ext cx="33762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“</a:t>
            </a:r>
            <a:r>
              <a:rPr lang="ja-JP" altLang="en-US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リモート関数呼び出し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" by Yamaoka is licensed under CC BY 2.0</a:t>
            </a:r>
            <a:r>
              <a:rPr lang="en-US" altLang="ja-JP" sz="8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Tahoma" panose="020B0604030504040204" pitchFamily="34" charset="0"/>
                <a:ea typeface="游ゴシック" panose="020B0400000000000000" pitchFamily="50" charset="-128"/>
              </a:rPr>
              <a:t>﻿</a:t>
            </a:r>
            <a:r>
              <a:rPr lang="en-US" altLang="ja-JP" sz="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kumimoji="1" lang="ja-JP" altLang="en-US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1698EAA9-28FA-3E1C-E9A4-92D9CF6A4046}"/>
              </a:ext>
            </a:extLst>
          </p:cNvPr>
          <p:cNvSpPr/>
          <p:nvPr/>
        </p:nvSpPr>
        <p:spPr>
          <a:xfrm>
            <a:off x="4162740" y="1715546"/>
            <a:ext cx="808591" cy="272415"/>
          </a:xfrm>
          <a:prstGeom prst="wedgeRoundRectCallout">
            <a:avLst>
              <a:gd name="adj1" fmla="val -70734"/>
              <a:gd name="adj2" fmla="val 23964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</a:rPr>
              <a:t>Hello </a:t>
            </a:r>
            <a:r>
              <a:rPr kumimoji="1" lang="ja-JP" altLang="en-US" sz="1000" dirty="0">
                <a:solidFill>
                  <a:schemeClr val="bg1"/>
                </a:solidFill>
              </a:rPr>
              <a:t>関数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40491F-EA8F-99E1-7929-2DC596518949}"/>
              </a:ext>
            </a:extLst>
          </p:cNvPr>
          <p:cNvSpPr txBox="1"/>
          <p:nvPr/>
        </p:nvSpPr>
        <p:spPr>
          <a:xfrm>
            <a:off x="7467600" y="1048232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/>
              <a:t>HP</a:t>
            </a:r>
            <a:r>
              <a:rPr lang="ja-JP" altLang="en-US" sz="1000"/>
              <a:t>製</a:t>
            </a:r>
            <a:r>
              <a:rPr kumimoji="1" lang="ja-JP" altLang="en-US" sz="1000"/>
              <a:t>コンピュータ</a:t>
            </a:r>
            <a:endParaRPr kumimoji="1" lang="en-US" altLang="ja-JP" sz="10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523E2D-6DE9-AF7A-9DB0-C4B59B86F3D6}"/>
              </a:ext>
            </a:extLst>
          </p:cNvPr>
          <p:cNvSpPr txBox="1"/>
          <p:nvPr/>
        </p:nvSpPr>
        <p:spPr>
          <a:xfrm>
            <a:off x="7513675" y="3003425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/>
              <a:t>HP</a:t>
            </a:r>
            <a:r>
              <a:rPr lang="ja-JP" altLang="en-US" sz="1000"/>
              <a:t>製プログラム言語：</a:t>
            </a:r>
            <a:endParaRPr lang="en-US" altLang="ja-JP" sz="1000"/>
          </a:p>
          <a:p>
            <a:r>
              <a:rPr kumimoji="1" lang="en-US" altLang="ja-JP" sz="1000"/>
              <a:t>HP-BASIC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09EBB1-696F-48CC-9289-FDDC9F1AEE27}"/>
              </a:ext>
            </a:extLst>
          </p:cNvPr>
          <p:cNvSpPr txBox="1"/>
          <p:nvPr/>
        </p:nvSpPr>
        <p:spPr>
          <a:xfrm>
            <a:off x="5206904" y="3500633"/>
            <a:ext cx="10070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/>
              <a:t>HP</a:t>
            </a:r>
            <a:r>
              <a:rPr lang="ja-JP" altLang="en-US" sz="1000"/>
              <a:t>製プリンタ</a:t>
            </a:r>
            <a:endParaRPr kumimoji="1" lang="en-US" altLang="ja-JP" sz="1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49B161-5C44-ECF8-50CB-D2379B839284}"/>
              </a:ext>
            </a:extLst>
          </p:cNvPr>
          <p:cNvSpPr txBox="1"/>
          <p:nvPr/>
        </p:nvSpPr>
        <p:spPr>
          <a:xfrm>
            <a:off x="4971331" y="4213637"/>
            <a:ext cx="8787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/>
              <a:t>HP</a:t>
            </a:r>
            <a:r>
              <a:rPr lang="ja-JP" altLang="en-US" sz="1000"/>
              <a:t>製測定器</a:t>
            </a:r>
            <a:endParaRPr kumimoji="1" lang="en-US" altLang="ja-JP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F9E7226-8BEC-B472-933F-87706F2AF111}"/>
              </a:ext>
            </a:extLst>
          </p:cNvPr>
          <p:cNvSpPr txBox="1"/>
          <p:nvPr/>
        </p:nvSpPr>
        <p:spPr>
          <a:xfrm>
            <a:off x="6475343" y="4355681"/>
            <a:ext cx="1776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/>
              <a:t>HP</a:t>
            </a:r>
            <a:r>
              <a:rPr lang="ja-JP" altLang="en-US" sz="1000"/>
              <a:t>製通信インタフェース：</a:t>
            </a:r>
            <a:endParaRPr lang="en-US" altLang="ja-JP" sz="1000"/>
          </a:p>
          <a:p>
            <a:r>
              <a:rPr lang="en-US" altLang="ja-JP" sz="1000"/>
              <a:t>HP-IB</a:t>
            </a:r>
            <a:r>
              <a:rPr lang="ja-JP" altLang="en-US" sz="1000"/>
              <a:t>（</a:t>
            </a:r>
            <a:r>
              <a:rPr lang="en-US" altLang="ja-JP" sz="1000"/>
              <a:t>GP-IB)</a:t>
            </a:r>
            <a:endParaRPr kumimoji="1" lang="en-US" altLang="ja-JP" sz="1000"/>
          </a:p>
        </p:txBody>
      </p:sp>
    </p:spTree>
    <p:extLst>
      <p:ext uri="{BB962C8B-B14F-4D97-AF65-F5344CB8AC3E}">
        <p14:creationId xmlns:p14="http://schemas.microsoft.com/office/powerpoint/2010/main" val="198315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7F40930A-55F6-F5ED-8D90-2FED9019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86" y="1142041"/>
            <a:ext cx="7276641" cy="47152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850321" y="1031428"/>
            <a:ext cx="16177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/>
              <a:t>HP</a:t>
            </a:r>
            <a:r>
              <a:rPr lang="ja-JP" altLang="en-US" sz="900"/>
              <a:t>社製ワークステーション</a:t>
            </a:r>
            <a:endParaRPr kumimoji="1" lang="en-US" altLang="ja-JP" sz="900"/>
          </a:p>
          <a:p>
            <a:pPr algn="ctr"/>
            <a:r>
              <a:rPr lang="en-US" altLang="ja-JP" sz="900" b="1"/>
              <a:t>HP 9845</a:t>
            </a:r>
            <a:endParaRPr kumimoji="1" lang="en-US" altLang="ja-JP" sz="9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1017014" y="2162765"/>
            <a:ext cx="1386918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HP</a:t>
            </a:r>
            <a:r>
              <a:rPr lang="ja-JP" altLang="en-US" sz="900"/>
              <a:t>社製プログラム言語</a:t>
            </a:r>
            <a:endParaRPr lang="en-US" altLang="ja-JP" sz="900"/>
          </a:p>
          <a:p>
            <a:pPr algn="ctr"/>
            <a:r>
              <a:rPr kumimoji="1" lang="en-US" altLang="ja-JP" sz="900" b="1"/>
              <a:t>HP-BASIC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032530" y="2523147"/>
            <a:ext cx="145424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HP</a:t>
            </a:r>
            <a:r>
              <a:rPr lang="ja-JP" altLang="en-US" sz="900"/>
              <a:t>社製</a:t>
            </a:r>
            <a:endParaRPr lang="en-US" altLang="ja-JP" sz="900"/>
          </a:p>
          <a:p>
            <a:r>
              <a:rPr lang="ja-JP" altLang="en-US" sz="900"/>
              <a:t>ハードディスクドライブ</a:t>
            </a:r>
            <a:endParaRPr kumimoji="1" lang="en-US" altLang="ja-JP" sz="9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F35DC1-95DE-03BB-9CB4-29B6F38B762F}"/>
              </a:ext>
            </a:extLst>
          </p:cNvPr>
          <p:cNvSpPr txBox="1"/>
          <p:nvPr/>
        </p:nvSpPr>
        <p:spPr>
          <a:xfrm>
            <a:off x="9434719" y="4799639"/>
            <a:ext cx="64633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HP</a:t>
            </a:r>
            <a:r>
              <a:rPr lang="ja-JP" altLang="en-US" sz="900"/>
              <a:t>社製</a:t>
            </a:r>
            <a:endParaRPr lang="en-US" altLang="ja-JP" sz="900"/>
          </a:p>
          <a:p>
            <a:r>
              <a:rPr lang="ja-JP" altLang="en-US" sz="900"/>
              <a:t>計測機器</a:t>
            </a:r>
            <a:endParaRPr kumimoji="1" lang="en-US" altLang="ja-JP" sz="9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4821930" y="2757259"/>
            <a:ext cx="161775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 b="1">
                <a:solidFill>
                  <a:srgbClr val="FF0000"/>
                </a:solidFill>
              </a:rPr>
              <a:t>HP</a:t>
            </a:r>
            <a:r>
              <a:rPr lang="ja-JP" altLang="en-US" sz="900" b="1">
                <a:solidFill>
                  <a:srgbClr val="FF0000"/>
                </a:solidFill>
              </a:rPr>
              <a:t>社製通信インタフェース</a:t>
            </a:r>
            <a:endParaRPr lang="en-US" altLang="ja-JP" sz="900" b="1">
              <a:solidFill>
                <a:srgbClr val="FF0000"/>
              </a:solidFill>
            </a:endParaRPr>
          </a:p>
          <a:p>
            <a:pPr algn="ctr"/>
            <a:r>
              <a:rPr lang="en-US" altLang="ja-JP" sz="900" b="1">
                <a:solidFill>
                  <a:srgbClr val="FF0000"/>
                </a:solidFill>
              </a:rPr>
              <a:t>HP-IB</a:t>
            </a:r>
            <a:r>
              <a:rPr lang="ja-JP" altLang="en-US" sz="900" b="1">
                <a:solidFill>
                  <a:srgbClr val="FF0000"/>
                </a:solidFill>
              </a:rPr>
              <a:t>（</a:t>
            </a:r>
            <a:r>
              <a:rPr lang="en-US" altLang="ja-JP" sz="900" b="1">
                <a:solidFill>
                  <a:srgbClr val="FF0000"/>
                </a:solidFill>
              </a:rPr>
              <a:t>GP-IB)</a:t>
            </a:r>
            <a:endParaRPr kumimoji="1" lang="en-US" altLang="ja-JP" sz="900" b="1">
              <a:solidFill>
                <a:srgbClr val="FF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273417" y="3494405"/>
            <a:ext cx="168507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HP</a:t>
            </a:r>
            <a:r>
              <a:rPr lang="ja-JP" altLang="en-US" sz="900"/>
              <a:t>社製</a:t>
            </a:r>
            <a:endParaRPr lang="en-US" altLang="ja-JP" sz="900"/>
          </a:p>
          <a:p>
            <a:r>
              <a:rPr lang="ja-JP" altLang="en-US" sz="900"/>
              <a:t>フロッピーディスクドライブ</a:t>
            </a:r>
            <a:endParaRPr kumimoji="1" lang="en-US" altLang="ja-JP" sz="90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650226" y="1400760"/>
            <a:ext cx="8971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03932" y="2347431"/>
            <a:ext cx="324522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270C4FD-4CB0-D653-A102-DF94A305120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036574" y="3126591"/>
            <a:ext cx="594232" cy="25078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8781165" y="2707813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030289" y="3681530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107962F-1E8C-02AD-838C-B2A3F2757DE9}"/>
              </a:ext>
            </a:extLst>
          </p:cNvPr>
          <p:cNvCxnSpPr>
            <a:cxnSpLocks/>
          </p:cNvCxnSpPr>
          <p:nvPr/>
        </p:nvCxnSpPr>
        <p:spPr>
          <a:xfrm flipH="1">
            <a:off x="9160567" y="4984305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56CA6CE-C47B-5FC9-C3B3-CFB10C6E4FD7}"/>
              </a:ext>
            </a:extLst>
          </p:cNvPr>
          <p:cNvSpPr txBox="1"/>
          <p:nvPr/>
        </p:nvSpPr>
        <p:spPr>
          <a:xfrm>
            <a:off x="3775587" y="348384"/>
            <a:ext cx="47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1975</a:t>
            </a:r>
            <a:r>
              <a:rPr kumimoji="1" lang="ja-JP" altLang="en-US" u="sng"/>
              <a:t>年頃の</a:t>
            </a:r>
            <a:r>
              <a:rPr kumimoji="1" lang="en-US" altLang="ja-JP" u="sng"/>
              <a:t>PC</a:t>
            </a:r>
            <a:r>
              <a:rPr kumimoji="1" lang="ja-JP" altLang="en-US" u="sng"/>
              <a:t>制御による自動計測環境の例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DF9669-B6D7-2D54-108D-146E73FE68B8}"/>
              </a:ext>
            </a:extLst>
          </p:cNvPr>
          <p:cNvSpPr txBox="1"/>
          <p:nvPr/>
        </p:nvSpPr>
        <p:spPr>
          <a:xfrm>
            <a:off x="3775587" y="5652146"/>
            <a:ext cx="5424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/>
              <a:t>The HP 9845</a:t>
            </a:r>
            <a:r>
              <a:rPr lang="ja-JP" altLang="en-US" sz="1000"/>
              <a:t> </a:t>
            </a:r>
            <a:r>
              <a:rPr lang="en-US" altLang="ja-JP" sz="1000"/>
              <a:t>Project</a:t>
            </a:r>
            <a:r>
              <a:rPr lang="ja-JP" altLang="en-US" sz="1000"/>
              <a:t> より引用　</a:t>
            </a:r>
            <a:r>
              <a:rPr kumimoji="1" lang="en-US" altLang="ja-JP" sz="1000"/>
              <a:t>https://www.hp9845.net/9845/tutorials/hpib/index.html</a:t>
            </a:r>
            <a:endParaRPr kumimoji="1" lang="ja-JP" altLang="en-US" sz="1000"/>
          </a:p>
        </p:txBody>
      </p:sp>
      <p:pic>
        <p:nvPicPr>
          <p:cNvPr id="3076" name="Picture 4" descr="Recorder-Plotter">
            <a:extLst>
              <a:ext uri="{FF2B5EF4-FFF2-40B4-BE49-F238E27FC236}">
                <a16:creationId xmlns:a16="http://schemas.microsoft.com/office/drawing/2014/main" id="{D102623E-6F19-6838-76D1-8A30B742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890" y="1007637"/>
            <a:ext cx="1881795" cy="13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9099203" y="1349129"/>
            <a:ext cx="127150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HP</a:t>
            </a:r>
            <a:r>
              <a:rPr lang="ja-JP" altLang="en-US" sz="900"/>
              <a:t>社製ペンプロッタ</a:t>
            </a:r>
            <a:endParaRPr lang="en-US" altLang="ja-JP" sz="900"/>
          </a:p>
          <a:p>
            <a:r>
              <a:rPr kumimoji="1" lang="en-US" altLang="ja-JP" sz="900"/>
              <a:t>9862A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8846241" y="1533795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C26B4AC-CDF5-DAB3-3E3C-757ACAA82858}"/>
              </a:ext>
            </a:extLst>
          </p:cNvPr>
          <p:cNvSpPr/>
          <p:nvPr/>
        </p:nvSpPr>
        <p:spPr>
          <a:xfrm>
            <a:off x="7076824" y="1959306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50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>
            <a:extLst>
              <a:ext uri="{FF2B5EF4-FFF2-40B4-BE49-F238E27FC236}">
                <a16:creationId xmlns:a16="http://schemas.microsoft.com/office/drawing/2014/main" id="{48400F61-26C6-B96E-FD73-AB494B35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985" y="5298541"/>
            <a:ext cx="2237166" cy="167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9AEB308-49C8-A598-C384-6212BF984E83}"/>
              </a:ext>
            </a:extLst>
          </p:cNvPr>
          <p:cNvGrpSpPr/>
          <p:nvPr/>
        </p:nvGrpSpPr>
        <p:grpSpPr>
          <a:xfrm>
            <a:off x="2042236" y="1287258"/>
            <a:ext cx="3343311" cy="3842613"/>
            <a:chOff x="3657600" y="990600"/>
            <a:chExt cx="4876800" cy="4876800"/>
          </a:xfrm>
        </p:grpSpPr>
        <p:pic>
          <p:nvPicPr>
            <p:cNvPr id="2056" name="Picture 8" descr="☆追加情報あり☆PC9801VM or VX（5インチFDDモデル）本体のレンタル又は格安にてお譲り (スカイ)  枚方の買いたい/くださいの助け合い｜ジモティー">
              <a:extLst>
                <a:ext uri="{FF2B5EF4-FFF2-40B4-BE49-F238E27FC236}">
                  <a16:creationId xmlns:a16="http://schemas.microsoft.com/office/drawing/2014/main" id="{CB783AE5-92CA-18E3-F64E-DB52ADAA2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9906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N88-日本語BASIC(86)のメモリスイッチ設定 [PC98] - radioc.dat">
              <a:extLst>
                <a:ext uri="{FF2B5EF4-FFF2-40B4-BE49-F238E27FC236}">
                  <a16:creationId xmlns:a16="http://schemas.microsoft.com/office/drawing/2014/main" id="{E45135AF-3C16-4ABE-2309-A325931B5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158" y="1826801"/>
              <a:ext cx="2009926" cy="1306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698039" y="957688"/>
            <a:ext cx="19223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/>
              <a:t>NEC</a:t>
            </a:r>
            <a:r>
              <a:rPr lang="ja-JP" altLang="en-US" sz="900"/>
              <a:t>社製パーソナルコンピュータ</a:t>
            </a:r>
            <a:endParaRPr kumimoji="1" lang="en-US" altLang="ja-JP" sz="900"/>
          </a:p>
          <a:p>
            <a:pPr algn="ctr"/>
            <a:r>
              <a:rPr lang="en-US" altLang="ja-JP" sz="900" b="1"/>
              <a:t>PC-9801</a:t>
            </a:r>
            <a:endParaRPr kumimoji="1" lang="en-US" altLang="ja-JP" sz="900" b="1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976070" y="2109497"/>
            <a:ext cx="146065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NEC</a:t>
            </a:r>
            <a:r>
              <a:rPr lang="ja-JP" altLang="en-US" sz="900"/>
              <a:t>社製プログラム言語</a:t>
            </a:r>
            <a:endParaRPr lang="en-US" altLang="ja-JP" sz="900"/>
          </a:p>
          <a:p>
            <a:pPr algn="ctr"/>
            <a:r>
              <a:rPr kumimoji="1" lang="en-US" altLang="ja-JP" sz="900" b="1"/>
              <a:t>N(88)</a:t>
            </a:r>
            <a:r>
              <a:rPr kumimoji="1" lang="ja-JP" altLang="en-US" sz="900" b="1"/>
              <a:t>日本語 </a:t>
            </a:r>
            <a:r>
              <a:rPr kumimoji="1" lang="en-US" altLang="ja-JP" sz="900" b="1"/>
              <a:t>BASIC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418960" y="2129680"/>
            <a:ext cx="1040670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HP</a:t>
            </a:r>
            <a:r>
              <a:rPr lang="ja-JP" altLang="en-US" sz="900"/>
              <a:t>社製プロッタ</a:t>
            </a:r>
            <a:endParaRPr lang="en-US" altLang="ja-JP" sz="900"/>
          </a:p>
          <a:p>
            <a:r>
              <a:rPr lang="en-US" altLang="ja-JP" sz="900"/>
              <a:t>HP7470A</a:t>
            </a:r>
            <a:endParaRPr kumimoji="1" lang="en-US" altLang="ja-JP" sz="9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5915070" y="4416592"/>
            <a:ext cx="1223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GP-IB</a:t>
            </a:r>
            <a:endParaRPr kumimoji="1" lang="en-US" altLang="ja-JP" sz="900" b="1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765732" y="3867858"/>
            <a:ext cx="2037737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900"/>
              <a:t>NEC</a:t>
            </a:r>
            <a:r>
              <a:rPr lang="ja-JP" altLang="en-US" sz="900"/>
              <a:t>社製ドットインパクトプリンタ</a:t>
            </a:r>
            <a:endParaRPr lang="en-US" altLang="ja-JP" sz="900"/>
          </a:p>
          <a:p>
            <a:r>
              <a:rPr lang="en-US" altLang="ja-JP" sz="900"/>
              <a:t>PC-PR201/65</a:t>
            </a:r>
            <a:endParaRPr kumimoji="1" lang="en-US" altLang="ja-JP" sz="9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10046873" y="5332351"/>
            <a:ext cx="1223412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900" b="0" i="0">
                <a:solidFill>
                  <a:srgbClr val="1A1A1A"/>
                </a:solidFill>
                <a:effectLst/>
                <a:latin typeface="ヒラギノ角ゴ  Pro W3"/>
              </a:rPr>
              <a:t>アドバンテスト社製</a:t>
            </a:r>
            <a:endParaRPr lang="en-US" altLang="ja-JP" sz="900" b="0" i="0">
              <a:solidFill>
                <a:srgbClr val="1A1A1A"/>
              </a:solidFill>
              <a:effectLst/>
              <a:latin typeface="ヒラギノ角ゴ  Pro W3"/>
            </a:endParaRPr>
          </a:p>
          <a:p>
            <a:pPr algn="l"/>
            <a:r>
              <a:rPr lang="ja-JP" altLang="en-US" sz="900" b="0" i="0">
                <a:solidFill>
                  <a:srgbClr val="1A1A1A"/>
                </a:solidFill>
                <a:effectLst/>
                <a:latin typeface="ヒラギノ角ゴ  Pro W3"/>
              </a:rPr>
              <a:t>データロガー </a:t>
            </a:r>
            <a:r>
              <a:rPr lang="en-US" altLang="ja-JP" sz="900" b="0" i="0">
                <a:solidFill>
                  <a:srgbClr val="1A1A1A"/>
                </a:solidFill>
                <a:effectLst/>
                <a:latin typeface="ヒラギノ角ゴ  Pro W3"/>
              </a:rPr>
              <a:t>R7430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650226" y="1327020"/>
            <a:ext cx="8974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436726" y="2294163"/>
            <a:ext cx="25078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9821244" y="553208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9167595" y="231434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522604" y="4054983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4F26CE-9855-F1F9-5D09-CA3B2F800C06}"/>
              </a:ext>
            </a:extLst>
          </p:cNvPr>
          <p:cNvSpPr txBox="1"/>
          <p:nvPr/>
        </p:nvSpPr>
        <p:spPr>
          <a:xfrm>
            <a:off x="3775587" y="348384"/>
            <a:ext cx="446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1988</a:t>
            </a:r>
            <a:r>
              <a:rPr kumimoji="1" lang="ja-JP" altLang="en-US" u="sng"/>
              <a:t>年頃の</a:t>
            </a:r>
            <a:r>
              <a:rPr kumimoji="1" lang="en-US" altLang="ja-JP" u="sng"/>
              <a:t>PC</a:t>
            </a:r>
            <a:r>
              <a:rPr lang="ja-JP" altLang="en-US" u="sng"/>
              <a:t>を使った</a:t>
            </a:r>
            <a:r>
              <a:rPr kumimoji="1" lang="ja-JP" altLang="en-US" u="sng"/>
              <a:t>自動計測環境の例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E3595D-EC87-AC5F-2130-79AAD2FCC196}"/>
              </a:ext>
            </a:extLst>
          </p:cNvPr>
          <p:cNvSpPr txBox="1"/>
          <p:nvPr/>
        </p:nvSpPr>
        <p:spPr>
          <a:xfrm>
            <a:off x="2725837" y="4976667"/>
            <a:ext cx="233749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900"/>
              <a:t>NEC</a:t>
            </a:r>
            <a:r>
              <a:rPr lang="ja-JP" altLang="en-US" sz="900"/>
              <a:t>社製 </a:t>
            </a:r>
            <a:r>
              <a:rPr lang="en-US" altLang="ja-JP" sz="900"/>
              <a:t>GP-IB </a:t>
            </a:r>
            <a:r>
              <a:rPr lang="ja-JP" altLang="en-US" sz="900"/>
              <a:t>インタフェース・ボード</a:t>
            </a:r>
            <a:endParaRPr lang="en-US" altLang="ja-JP" sz="900"/>
          </a:p>
          <a:p>
            <a:pPr algn="ctr"/>
            <a:r>
              <a:rPr lang="en-US" altLang="ja-JP" sz="900"/>
              <a:t>PC 9801-29N</a:t>
            </a:r>
            <a:endParaRPr kumimoji="1" lang="en-US" altLang="ja-JP" sz="9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82B058-99B8-7B3E-44D6-480711749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043" y="3429554"/>
            <a:ext cx="2055795" cy="11403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65F27C0-BE28-7067-3E01-EABB4741F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977" y="4906498"/>
            <a:ext cx="2496422" cy="104408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88FEDD-3702-EE01-FF03-5FB2F297E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13" y="1456467"/>
            <a:ext cx="1750800" cy="15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D75A59-891C-E937-7469-77D7E04786A0}"/>
              </a:ext>
            </a:extLst>
          </p:cNvPr>
          <p:cNvSpPr/>
          <p:nvPr/>
        </p:nvSpPr>
        <p:spPr>
          <a:xfrm>
            <a:off x="7265560" y="2000457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DDB74A-6B8B-A428-2D60-CBC861A66F4F}"/>
              </a:ext>
            </a:extLst>
          </p:cNvPr>
          <p:cNvSpPr/>
          <p:nvPr/>
        </p:nvSpPr>
        <p:spPr>
          <a:xfrm>
            <a:off x="5089505" y="374174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D4059C-8090-57FD-B37D-4F0C07B5A0D5}"/>
              </a:ext>
            </a:extLst>
          </p:cNvPr>
          <p:cNvSpPr/>
          <p:nvPr/>
        </p:nvSpPr>
        <p:spPr>
          <a:xfrm>
            <a:off x="5089505" y="3980818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522A75E-AA5D-B3BA-AA01-13C10F832B63}"/>
              </a:ext>
            </a:extLst>
          </p:cNvPr>
          <p:cNvSpPr/>
          <p:nvPr/>
        </p:nvSpPr>
        <p:spPr>
          <a:xfrm>
            <a:off x="7314267" y="3974178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FAF4F0A-EA63-1715-E0E1-04971206520C}"/>
              </a:ext>
            </a:extLst>
          </p:cNvPr>
          <p:cNvSpPr/>
          <p:nvPr/>
        </p:nvSpPr>
        <p:spPr>
          <a:xfrm>
            <a:off x="7276044" y="519463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A6D6149-2FE3-DC5A-5684-600D96A83F12}"/>
              </a:ext>
            </a:extLst>
          </p:cNvPr>
          <p:cNvSpPr/>
          <p:nvPr/>
        </p:nvSpPr>
        <p:spPr>
          <a:xfrm>
            <a:off x="5089505" y="4225995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943A6AFA-334D-8A7F-4D7E-29F8B3AA1894}"/>
              </a:ext>
            </a:extLst>
          </p:cNvPr>
          <p:cNvSpPr/>
          <p:nvPr/>
        </p:nvSpPr>
        <p:spPr>
          <a:xfrm>
            <a:off x="5139690" y="4042410"/>
            <a:ext cx="2167890" cy="7620"/>
          </a:xfrm>
          <a:custGeom>
            <a:avLst/>
            <a:gdLst>
              <a:gd name="connsiteX0" fmla="*/ 2167890 w 2167890"/>
              <a:gd name="connsiteY0" fmla="*/ 0 h 7620"/>
              <a:gd name="connsiteX1" fmla="*/ 0 w 2167890"/>
              <a:gd name="connsiteY1" fmla="*/ 762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7890" h="7620">
                <a:moveTo>
                  <a:pt x="2167890" y="0"/>
                </a:moveTo>
                <a:lnTo>
                  <a:pt x="0" y="762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30EAEDAC-EE6F-2025-D536-6DBA7EB19276}"/>
              </a:ext>
            </a:extLst>
          </p:cNvPr>
          <p:cNvSpPr/>
          <p:nvPr/>
        </p:nvSpPr>
        <p:spPr>
          <a:xfrm>
            <a:off x="5132070" y="2084206"/>
            <a:ext cx="2141220" cy="1758887"/>
          </a:xfrm>
          <a:custGeom>
            <a:avLst/>
            <a:gdLst>
              <a:gd name="connsiteX0" fmla="*/ 2141220 w 2141220"/>
              <a:gd name="connsiteY0" fmla="*/ 3674 h 1758887"/>
              <a:gd name="connsiteX1" fmla="*/ 1032510 w 2141220"/>
              <a:gd name="connsiteY1" fmla="*/ 83684 h 1758887"/>
              <a:gd name="connsiteX2" fmla="*/ 495300 w 2141220"/>
              <a:gd name="connsiteY2" fmla="*/ 567554 h 1758887"/>
              <a:gd name="connsiteX3" fmla="*/ 209550 w 2141220"/>
              <a:gd name="connsiteY3" fmla="*/ 1474334 h 1758887"/>
              <a:gd name="connsiteX4" fmla="*/ 106680 w 2141220"/>
              <a:gd name="connsiteY4" fmla="*/ 1718174 h 1758887"/>
              <a:gd name="connsiteX5" fmla="*/ 0 w 2141220"/>
              <a:gd name="connsiteY5" fmla="*/ 1756274 h 17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1220" h="1758887">
                <a:moveTo>
                  <a:pt x="2141220" y="3674"/>
                </a:moveTo>
                <a:cubicBezTo>
                  <a:pt x="1724025" y="-3311"/>
                  <a:pt x="1306830" y="-10296"/>
                  <a:pt x="1032510" y="83684"/>
                </a:cubicBezTo>
                <a:cubicBezTo>
                  <a:pt x="758190" y="177664"/>
                  <a:pt x="632460" y="335779"/>
                  <a:pt x="495300" y="567554"/>
                </a:cubicBezTo>
                <a:cubicBezTo>
                  <a:pt x="358140" y="799329"/>
                  <a:pt x="274320" y="1282564"/>
                  <a:pt x="209550" y="1474334"/>
                </a:cubicBezTo>
                <a:cubicBezTo>
                  <a:pt x="144780" y="1666104"/>
                  <a:pt x="141605" y="1671184"/>
                  <a:pt x="106680" y="1718174"/>
                </a:cubicBezTo>
                <a:cubicBezTo>
                  <a:pt x="71755" y="1765164"/>
                  <a:pt x="35877" y="1760719"/>
                  <a:pt x="0" y="17562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4B8F386F-A839-9E55-5C6A-283E397553DE}"/>
              </a:ext>
            </a:extLst>
          </p:cNvPr>
          <p:cNvSpPr/>
          <p:nvPr/>
        </p:nvSpPr>
        <p:spPr>
          <a:xfrm>
            <a:off x="5135374" y="4303894"/>
            <a:ext cx="2162491" cy="896485"/>
          </a:xfrm>
          <a:custGeom>
            <a:avLst/>
            <a:gdLst>
              <a:gd name="connsiteX0" fmla="*/ 2162491 w 2162491"/>
              <a:gd name="connsiteY0" fmla="*/ 896485 h 896485"/>
              <a:gd name="connsiteX1" fmla="*/ 2028148 w 2162491"/>
              <a:gd name="connsiteY1" fmla="*/ 801145 h 896485"/>
              <a:gd name="connsiteX2" fmla="*/ 1655454 w 2162491"/>
              <a:gd name="connsiteY2" fmla="*/ 766476 h 896485"/>
              <a:gd name="connsiteX3" fmla="*/ 515705 w 2162491"/>
              <a:gd name="connsiteY3" fmla="*/ 541126 h 896485"/>
              <a:gd name="connsiteX4" fmla="*/ 112675 w 2162491"/>
              <a:gd name="connsiteY4" fmla="*/ 68758 h 896485"/>
              <a:gd name="connsiteX5" fmla="*/ 0 w 2162491"/>
              <a:gd name="connsiteY5" fmla="*/ 12421 h 89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2491" h="896485">
                <a:moveTo>
                  <a:pt x="2162491" y="896485"/>
                </a:moveTo>
                <a:cubicBezTo>
                  <a:pt x="2137572" y="859649"/>
                  <a:pt x="2112654" y="822813"/>
                  <a:pt x="2028148" y="801145"/>
                </a:cubicBezTo>
                <a:cubicBezTo>
                  <a:pt x="1943642" y="779477"/>
                  <a:pt x="1907528" y="809812"/>
                  <a:pt x="1655454" y="766476"/>
                </a:cubicBezTo>
                <a:cubicBezTo>
                  <a:pt x="1403380" y="723140"/>
                  <a:pt x="772835" y="657412"/>
                  <a:pt x="515705" y="541126"/>
                </a:cubicBezTo>
                <a:cubicBezTo>
                  <a:pt x="258575" y="424840"/>
                  <a:pt x="198626" y="156875"/>
                  <a:pt x="112675" y="68758"/>
                </a:cubicBezTo>
                <a:cubicBezTo>
                  <a:pt x="26724" y="-19359"/>
                  <a:pt x="13362" y="-3469"/>
                  <a:pt x="0" y="1242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FB8E44B-61AA-B2F3-C668-C3F4D5925D3C}"/>
              </a:ext>
            </a:extLst>
          </p:cNvPr>
          <p:cNvCxnSpPr>
            <a:cxnSpLocks/>
          </p:cNvCxnSpPr>
          <p:nvPr/>
        </p:nvCxnSpPr>
        <p:spPr>
          <a:xfrm flipH="1">
            <a:off x="6374376" y="3809870"/>
            <a:ext cx="8974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539F147-C478-28B7-B0DB-5FE68C4A89D4}"/>
              </a:ext>
            </a:extLst>
          </p:cNvPr>
          <p:cNvCxnSpPr>
            <a:cxnSpLocks/>
          </p:cNvCxnSpPr>
          <p:nvPr/>
        </p:nvCxnSpPr>
        <p:spPr>
          <a:xfrm flipH="1">
            <a:off x="6526776" y="1822320"/>
            <a:ext cx="8974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9AA76391-D255-7AFE-CC17-4AAFBF68A1F4}"/>
              </a:ext>
            </a:extLst>
          </p:cNvPr>
          <p:cNvCxnSpPr>
            <a:cxnSpLocks/>
          </p:cNvCxnSpPr>
          <p:nvPr/>
        </p:nvCxnSpPr>
        <p:spPr>
          <a:xfrm flipH="1">
            <a:off x="6679176" y="4781420"/>
            <a:ext cx="8974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2C24D5-52EE-4161-CC8B-DFE20D90C1FA}"/>
              </a:ext>
            </a:extLst>
          </p:cNvPr>
          <p:cNvSpPr txBox="1"/>
          <p:nvPr/>
        </p:nvSpPr>
        <p:spPr>
          <a:xfrm>
            <a:off x="5768137" y="3473761"/>
            <a:ext cx="122341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ja-JP" altLang="en-US" sz="900" b="1"/>
              <a:t>セントロニクス</a:t>
            </a:r>
            <a:endParaRPr kumimoji="1" lang="en-US" altLang="ja-JP" sz="900" b="1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C62CD8-74A9-1C87-1DAA-1B38261A207D}"/>
              </a:ext>
            </a:extLst>
          </p:cNvPr>
          <p:cNvSpPr txBox="1"/>
          <p:nvPr/>
        </p:nvSpPr>
        <p:spPr>
          <a:xfrm>
            <a:off x="5751688" y="1474053"/>
            <a:ext cx="12298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RS232C</a:t>
            </a:r>
            <a:endParaRPr kumimoji="1" lang="en-US" altLang="ja-JP" sz="900" b="1"/>
          </a:p>
        </p:txBody>
      </p:sp>
    </p:spTree>
    <p:extLst>
      <p:ext uri="{BB962C8B-B14F-4D97-AF65-F5344CB8AC3E}">
        <p14:creationId xmlns:p14="http://schemas.microsoft.com/office/powerpoint/2010/main" val="2266946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E68BDFDC-B947-C2D5-10B1-699B0663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5" y="2381912"/>
            <a:ext cx="2752974" cy="20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628712" y="1982315"/>
            <a:ext cx="181331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ソーテック社製</a:t>
            </a:r>
            <a:r>
              <a:rPr lang="en-US" altLang="ja-JP" sz="900"/>
              <a:t>10</a:t>
            </a:r>
            <a:r>
              <a:rPr lang="ja-JP" altLang="en-US" sz="900"/>
              <a:t>万円パソコン</a:t>
            </a:r>
            <a:endParaRPr kumimoji="1" lang="en-US" altLang="ja-JP" sz="900" b="1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526398" y="2213147"/>
            <a:ext cx="8973" cy="3905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 descr="Visual Studio 6 SP5 - PC用ダウンロード無料">
            <a:extLst>
              <a:ext uri="{FF2B5EF4-FFF2-40B4-BE49-F238E27FC236}">
                <a16:creationId xmlns:a16="http://schemas.microsoft.com/office/drawing/2014/main" id="{FF00F1B6-2717-3165-6CBC-C58E9CB3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22" y="2861705"/>
            <a:ext cx="1064628" cy="80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511246" y="1965905"/>
            <a:ext cx="83708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富士通社製</a:t>
            </a:r>
            <a:endParaRPr kumimoji="1" lang="en-US" altLang="ja-JP" sz="900"/>
          </a:p>
          <a:p>
            <a:r>
              <a:rPr lang="en-US" altLang="ja-JP" sz="900"/>
              <a:t>MO</a:t>
            </a:r>
            <a:r>
              <a:rPr lang="ja-JP" altLang="en-US" sz="900"/>
              <a:t>ドライブ</a:t>
            </a:r>
            <a:endParaRPr kumimoji="1" lang="en-US" altLang="ja-JP" sz="9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5792303" y="4430231"/>
            <a:ext cx="122341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>
                <a:solidFill>
                  <a:srgbClr val="FF0000"/>
                </a:solidFill>
              </a:rPr>
              <a:t>通信インタフェース</a:t>
            </a:r>
            <a:endParaRPr lang="en-US" altLang="ja-JP" sz="900" b="1">
              <a:solidFill>
                <a:srgbClr val="FF0000"/>
              </a:solidFill>
            </a:endParaRPr>
          </a:p>
          <a:p>
            <a:pPr algn="ctr"/>
            <a:r>
              <a:rPr lang="ja-JP" altLang="en-US" sz="900" b="1">
                <a:solidFill>
                  <a:srgbClr val="FF0000"/>
                </a:solidFill>
              </a:rPr>
              <a:t>イーサネット</a:t>
            </a:r>
            <a:endParaRPr kumimoji="1" lang="en-US" altLang="ja-JP" sz="900" b="1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9830973" y="5433951"/>
            <a:ext cx="142859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900" b="0" i="0">
                <a:solidFill>
                  <a:srgbClr val="1A1A1A"/>
                </a:solidFill>
                <a:effectLst/>
                <a:latin typeface="ヒラギノ角ゴ  Pro W3"/>
              </a:rPr>
              <a:t>テクトロニクス社製</a:t>
            </a:r>
            <a:endParaRPr lang="en-US" altLang="ja-JP" sz="900" b="0" i="0">
              <a:solidFill>
                <a:srgbClr val="1A1A1A"/>
              </a:solidFill>
              <a:effectLst/>
              <a:latin typeface="ヒラギノ角ゴ  Pro W3"/>
            </a:endParaRPr>
          </a:p>
          <a:p>
            <a:pPr algn="l"/>
            <a:r>
              <a:rPr lang="ja-JP" altLang="en-US" sz="900">
                <a:solidFill>
                  <a:srgbClr val="1A1A1A"/>
                </a:solidFill>
                <a:latin typeface="ヒラギノ角ゴ  Pro W3"/>
              </a:rPr>
              <a:t>オシロスコープ </a:t>
            </a:r>
            <a:r>
              <a:rPr lang="en-US" altLang="ja-JP" sz="900">
                <a:solidFill>
                  <a:srgbClr val="1A1A1A"/>
                </a:solidFill>
                <a:latin typeface="ヒラギノ角ゴ  Pro W3"/>
              </a:rPr>
              <a:t>TDS3000</a:t>
            </a:r>
            <a:endParaRPr lang="en-US" altLang="ja-JP" sz="900" b="0" i="0">
              <a:solidFill>
                <a:srgbClr val="1A1A1A"/>
              </a:solidFill>
              <a:effectLst/>
              <a:latin typeface="ヒラギノ角ゴ  Pro W3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270C4FD-4CB0-D653-A102-DF94A3051201}"/>
              </a:ext>
            </a:extLst>
          </p:cNvPr>
          <p:cNvCxnSpPr>
            <a:cxnSpLocks/>
          </p:cNvCxnSpPr>
          <p:nvPr/>
        </p:nvCxnSpPr>
        <p:spPr>
          <a:xfrm flipH="1">
            <a:off x="6372500" y="4802457"/>
            <a:ext cx="164770" cy="2511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9579944" y="560828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9259246" y="2150571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4F26CE-9855-F1F9-5D09-CA3B2F800C06}"/>
              </a:ext>
            </a:extLst>
          </p:cNvPr>
          <p:cNvSpPr txBox="1"/>
          <p:nvPr/>
        </p:nvSpPr>
        <p:spPr>
          <a:xfrm>
            <a:off x="3775587" y="348384"/>
            <a:ext cx="47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2000</a:t>
            </a:r>
            <a:r>
              <a:rPr kumimoji="1" lang="ja-JP" altLang="en-US" u="sng"/>
              <a:t>年頃の</a:t>
            </a:r>
            <a:r>
              <a:rPr kumimoji="1" lang="en-US" altLang="ja-JP" u="sng"/>
              <a:t>PC</a:t>
            </a:r>
            <a:r>
              <a:rPr kumimoji="1" lang="ja-JP" altLang="en-US" u="sng"/>
              <a:t>制御による自動計測環境の例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2C24D5-52EE-4161-CC8B-DFE20D90C1FA}"/>
              </a:ext>
            </a:extLst>
          </p:cNvPr>
          <p:cNvSpPr txBox="1"/>
          <p:nvPr/>
        </p:nvSpPr>
        <p:spPr>
          <a:xfrm>
            <a:off x="5651013" y="3142926"/>
            <a:ext cx="12394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USB</a:t>
            </a:r>
            <a:endParaRPr kumimoji="1" lang="en-US" altLang="ja-JP" sz="900" b="1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C62CD8-74A9-1C87-1DAA-1B38261A207D}"/>
              </a:ext>
            </a:extLst>
          </p:cNvPr>
          <p:cNvSpPr txBox="1"/>
          <p:nvPr/>
        </p:nvSpPr>
        <p:spPr>
          <a:xfrm>
            <a:off x="5753855" y="1596256"/>
            <a:ext cx="12298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SCSI</a:t>
            </a:r>
            <a:endParaRPr kumimoji="1" lang="en-US" altLang="ja-JP" sz="900" b="1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D75A59-891C-E937-7469-77D7E04786A0}"/>
              </a:ext>
            </a:extLst>
          </p:cNvPr>
          <p:cNvSpPr/>
          <p:nvPr/>
        </p:nvSpPr>
        <p:spPr>
          <a:xfrm>
            <a:off x="7443360" y="2000457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DDB74A-6B8B-A428-2D60-CBC861A66F4F}"/>
              </a:ext>
            </a:extLst>
          </p:cNvPr>
          <p:cNvSpPr/>
          <p:nvPr/>
        </p:nvSpPr>
        <p:spPr>
          <a:xfrm>
            <a:off x="5089505" y="283132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D4059C-8090-57FD-B37D-4F0C07B5A0D5}"/>
              </a:ext>
            </a:extLst>
          </p:cNvPr>
          <p:cNvSpPr/>
          <p:nvPr/>
        </p:nvSpPr>
        <p:spPr>
          <a:xfrm>
            <a:off x="5089505" y="3491868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522A75E-AA5D-B3BA-AA01-13C10F832B63}"/>
              </a:ext>
            </a:extLst>
          </p:cNvPr>
          <p:cNvSpPr/>
          <p:nvPr/>
        </p:nvSpPr>
        <p:spPr>
          <a:xfrm>
            <a:off x="7314267" y="3987826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FAF4F0A-EA63-1715-E0E1-04971206520C}"/>
              </a:ext>
            </a:extLst>
          </p:cNvPr>
          <p:cNvSpPr/>
          <p:nvPr/>
        </p:nvSpPr>
        <p:spPr>
          <a:xfrm>
            <a:off x="7318124" y="52263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A6D6149-2FE3-DC5A-5684-600D96A83F12}"/>
              </a:ext>
            </a:extLst>
          </p:cNvPr>
          <p:cNvSpPr/>
          <p:nvPr/>
        </p:nvSpPr>
        <p:spPr>
          <a:xfrm>
            <a:off x="5089505" y="4029145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D1CE25-8823-F486-D28A-0FD3D5F6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88" y="4726962"/>
            <a:ext cx="2312440" cy="16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5E0FF2E-641B-4CDF-6D5B-50F12031C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03" y="2723549"/>
            <a:ext cx="2479912" cy="185993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372032" y="3512258"/>
            <a:ext cx="145424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900"/>
              <a:t>エプソン社製</a:t>
            </a:r>
            <a:endParaRPr lang="en-US" altLang="ja-JP" sz="900"/>
          </a:p>
          <a:p>
            <a:r>
              <a:rPr lang="ja-JP" altLang="en-US" sz="900"/>
              <a:t>インクジェットプリンタ</a:t>
            </a:r>
            <a:endParaRPr kumimoji="1" lang="en-US" altLang="ja-JP" sz="9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128904" y="3699383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C378A184-458F-10F9-20D3-6A618FDD1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668" y="1411877"/>
            <a:ext cx="1938761" cy="137774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1090180" y="3019761"/>
            <a:ext cx="1223412" cy="5078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マイクロソフト社製</a:t>
            </a:r>
            <a:endParaRPr lang="en-US" altLang="ja-JP" sz="900"/>
          </a:p>
          <a:p>
            <a:pPr algn="ctr"/>
            <a:r>
              <a:rPr lang="ja-JP" altLang="en-US" sz="900"/>
              <a:t>プログラム言語</a:t>
            </a:r>
            <a:endParaRPr lang="en-US" altLang="ja-JP" sz="900"/>
          </a:p>
          <a:p>
            <a:pPr algn="ctr"/>
            <a:r>
              <a:rPr kumimoji="1" lang="en-US" altLang="ja-JP" sz="900" b="1"/>
              <a:t>Visual C++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313592" y="3257056"/>
            <a:ext cx="280933" cy="166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673F56-DB37-000C-BB4C-F6AD53A91418}"/>
              </a:ext>
            </a:extLst>
          </p:cNvPr>
          <p:cNvSpPr/>
          <p:nvPr/>
        </p:nvSpPr>
        <p:spPr>
          <a:xfrm>
            <a:off x="7381624" y="37912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CFF2BE1-010A-FADC-D78A-84C018F78DD5}"/>
              </a:ext>
            </a:extLst>
          </p:cNvPr>
          <p:cNvSpPr/>
          <p:nvPr/>
        </p:nvSpPr>
        <p:spPr>
          <a:xfrm>
            <a:off x="7229224" y="21783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219</Words>
  <Application>Microsoft Office PowerPoint</Application>
  <PresentationFormat>ワイド画面</PresentationFormat>
  <Paragraphs>67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ヒラギノ角ゴ  Pro W3</vt:lpstr>
      <vt:lpstr>游ゴシック</vt:lpstr>
      <vt:lpstr>游ゴシック Light</vt:lpstr>
      <vt:lpstr>Arial</vt:lpstr>
      <vt:lpstr>Tahoma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8</cp:revision>
  <dcterms:created xsi:type="dcterms:W3CDTF">2023-06-02T20:54:06Z</dcterms:created>
  <dcterms:modified xsi:type="dcterms:W3CDTF">2023-09-16T00:41:43Z</dcterms:modified>
</cp:coreProperties>
</file>