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918" autoAdjust="0"/>
    <p:restoredTop sz="93818" autoAdjust="0"/>
  </p:normalViewPr>
  <p:slideViewPr>
    <p:cSldViewPr snapToGrid="0">
      <p:cViewPr varScale="1">
        <p:scale>
          <a:sx n="98" d="100"/>
          <a:sy n="98" d="100"/>
        </p:scale>
        <p:origin x="10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31B2F-2E13-4EC0-93DE-D3C14B7D3B3E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7640B-CDA0-4BC7-A104-DFC604C27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6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7640B-CDA0-4BC7-A104-DFC604C2703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55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B3656-DB29-6441-701B-E35D3FA86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93CA96-5816-477A-D9F4-C9550FA9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21440D-7313-0A37-E3BE-BF166AA1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83480-0843-7FEF-D6F8-1A7C16BB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6CE40-FDC9-A52C-FC76-FC9AD529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64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AC6BF-2004-C812-C234-80E65F0E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187C9D-5590-2070-CDB0-17373584A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01F164-2AA8-0712-3C20-BD8FA7E0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AF1E0-CFBA-2B93-2301-CA0B914C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A9A95-1ADF-0577-78A8-001D23AD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27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ADE09A-39F8-B305-FEE6-045D48EE3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042C98-74E1-B151-62C4-D21DD962F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CC01A-4BFF-ABD2-DB73-E77315F8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B24B1C-A31D-019E-4ED9-B20F7252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9BD012-291A-01C6-4100-370ACCF5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38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CD9D5-6341-D3B6-5056-3B44F970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802D9-11A7-909D-6ADC-EBBD2071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9BC32-6F2B-36EF-6C6E-8C064B87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CF5FC-AC24-0194-51AC-AAEB7FCB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FC4BC4-C422-65C9-E464-4DF4C4DA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6ECB1-0BD0-F6BA-71E0-8162B456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C01880-1DC6-B8C8-2C89-9076EB718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A5D314-7D2E-544A-C266-D436D3DE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A261E-A18F-1E99-B63F-A56AACE3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5DEC3-A738-2807-3078-59F7645C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50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7AE80F-3270-A21A-98A4-EAF98BBD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5ACE95-189C-2857-04F8-C7C11BC7E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A75404-B4B3-22E9-4E6F-5F6C6C930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35334A-2B74-8E67-9593-E76FCC18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0225FA-4319-92A8-213F-F5D3639C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FC258B-EFAF-7B45-28FD-C11E6D1A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6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AE3E4-1448-484A-757B-FCBF79DA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93C7F3-B6D4-E162-6047-30030C0D7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919CA9-89DC-8DD6-EA7D-B001D32F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C17E47-EA8A-9C27-4F22-BACBB00C4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ADCAA9-EC51-B7AE-EEDE-2BDD67F45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98B145-5A88-F8C9-8365-D5FDB493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329149-BD58-8EF3-2459-9C5BBD64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937FBC-8B86-D638-08EE-E352D795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01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95BFD-DC47-FEFC-ABF1-6DF994F2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8FD0D6-C5FF-D56D-82E2-AC090B15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B5F9CC-372C-EAA7-8805-84D10E34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2B7146-B769-D22C-9BC0-B7FEAAD3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22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9991FB-F8E8-1D80-805B-26BFCA0D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AE855D-720E-E3AA-46FE-5E3CAEE5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2FEFFE-84A5-F320-BB49-C3EBB284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48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F3AD5-254E-05B2-A101-12F70297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A5F9D-3DC8-8FC2-5914-4F87F7EA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413E5B-8714-9C50-1048-E99FB2476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198DFD-0A51-CD21-8ECD-206D4121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EA8A5E-3CF2-B618-A8D8-30C9F92A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4518BB-DAF2-5113-5DC5-D1381F14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54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CB807-72D3-986A-69D0-5D31C831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1E466E-905D-70A9-9B9F-ED8F7841B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4D114E-0AA1-BCD9-5C98-FB9089E9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680ED3-469F-0062-03CF-B86D77E0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76D396-F8FD-B91C-4AF5-66AA5E22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26D5EE-D4AC-CA62-FE71-08FE90FB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21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A38D9C-76BF-FD90-D5DA-FBCADDA1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4DF7FD-7831-4371-9072-3E0AEB5D9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268E9-E1AA-A1DC-0E6E-5D5EAEC4B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CA03A-430C-4F30-8B65-D4FC56319739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B86839-3875-29B1-3A16-B3D2A14D7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4ACB0-6188-9FDE-C558-33F25FCC9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68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0BAB36-3823-5CB0-D27C-16D9764E3423}"/>
              </a:ext>
            </a:extLst>
          </p:cNvPr>
          <p:cNvSpPr txBox="1"/>
          <p:nvPr/>
        </p:nvSpPr>
        <p:spPr>
          <a:xfrm flipH="1">
            <a:off x="670933" y="519472"/>
            <a:ext cx="1728000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000" b="1" u="sng"/>
              <a:t>GP-IB </a:t>
            </a:r>
            <a:r>
              <a:rPr kumimoji="1" lang="ja-JP" altLang="en-US" sz="1000" b="1" u="sng"/>
              <a:t>を使った計測システム</a:t>
            </a:r>
            <a:endParaRPr kumimoji="1" lang="ja-JP" altLang="en-US" sz="1000" b="1" u="sng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EFA991-87F3-F231-2279-7FF33F840903}"/>
              </a:ext>
            </a:extLst>
          </p:cNvPr>
          <p:cNvSpPr txBox="1"/>
          <p:nvPr/>
        </p:nvSpPr>
        <p:spPr>
          <a:xfrm flipH="1">
            <a:off x="5949219" y="559001"/>
            <a:ext cx="1872000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000" b="1" u="sng"/>
              <a:t>VXI-11 </a:t>
            </a:r>
            <a:r>
              <a:rPr kumimoji="1" lang="ja-JP" altLang="en-US" sz="1000" b="1" u="sng"/>
              <a:t>を使った計測システム</a:t>
            </a:r>
            <a:endParaRPr kumimoji="1" lang="ja-JP" altLang="en-US" sz="1000" b="1" u="sng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451062E-748F-22FA-9A80-C28D00456645}"/>
              </a:ext>
            </a:extLst>
          </p:cNvPr>
          <p:cNvCxnSpPr>
            <a:cxnSpLocks/>
          </p:cNvCxnSpPr>
          <p:nvPr/>
        </p:nvCxnSpPr>
        <p:spPr>
          <a:xfrm rot="10800000">
            <a:off x="2346483" y="1248241"/>
            <a:ext cx="72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7EEC175-2CD1-8B4A-7F7D-02F8B7CB0F36}"/>
              </a:ext>
            </a:extLst>
          </p:cNvPr>
          <p:cNvSpPr txBox="1"/>
          <p:nvPr/>
        </p:nvSpPr>
        <p:spPr>
          <a:xfrm>
            <a:off x="3395944" y="78023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コンピュータ</a:t>
            </a:r>
            <a:endParaRPr kumimoji="1" lang="ja-JP" altLang="en-US" sz="1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A58D354-10D4-F5C2-4D45-040FE5E834FD}"/>
              </a:ext>
            </a:extLst>
          </p:cNvPr>
          <p:cNvSpPr txBox="1"/>
          <p:nvPr/>
        </p:nvSpPr>
        <p:spPr>
          <a:xfrm>
            <a:off x="2229430" y="95290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設定コマンド</a:t>
            </a:r>
            <a:endParaRPr kumimoji="1" lang="ja-JP" altLang="en-US" sz="1000" dirty="0"/>
          </a:p>
        </p:txBody>
      </p:sp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2FDD5157-D3CA-FEB1-C191-932699C1E3B8}"/>
              </a:ext>
            </a:extLst>
          </p:cNvPr>
          <p:cNvSpPr txBox="1"/>
          <p:nvPr/>
        </p:nvSpPr>
        <p:spPr>
          <a:xfrm>
            <a:off x="6678111" y="4472405"/>
            <a:ext cx="37289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800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“VXI-11 </a:t>
            </a:r>
            <a:r>
              <a:rPr lang="ja-JP" altLang="en-US" sz="800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を使った計測システム</a:t>
            </a:r>
            <a:r>
              <a:rPr lang="en-US" altLang="ja-JP" sz="800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" by Yamaoka is licensed under CC BY 2.0</a:t>
            </a:r>
            <a:r>
              <a:rPr lang="en-US" altLang="ja-JP" sz="800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Tahoma" panose="020B0604030504040204" pitchFamily="34" charset="0"/>
                <a:ea typeface="游ゴシック" panose="020B0400000000000000" pitchFamily="50" charset="-128"/>
              </a:rPr>
              <a:t>﻿</a:t>
            </a:r>
            <a:r>
              <a:rPr lang="en-US" altLang="ja-JP" sz="80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1" name="Picture 4" descr="オシロスコープのイラスト">
            <a:extLst>
              <a:ext uri="{FF2B5EF4-FFF2-40B4-BE49-F238E27FC236}">
                <a16:creationId xmlns:a16="http://schemas.microsoft.com/office/drawing/2014/main" id="{668460D3-C821-E3A0-6241-F3481551C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879" y="1116251"/>
            <a:ext cx="839831" cy="68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91A461DC-EE50-3610-0B4F-3A61685001D0}"/>
              </a:ext>
            </a:extLst>
          </p:cNvPr>
          <p:cNvSpPr/>
          <p:nvPr/>
        </p:nvSpPr>
        <p:spPr>
          <a:xfrm>
            <a:off x="6545028" y="3931678"/>
            <a:ext cx="2879841" cy="471410"/>
          </a:xfrm>
          <a:custGeom>
            <a:avLst/>
            <a:gdLst>
              <a:gd name="connsiteX0" fmla="*/ 180000 w 2879841"/>
              <a:gd name="connsiteY0" fmla="*/ 0 h 471410"/>
              <a:gd name="connsiteX1" fmla="*/ 360000 w 2879841"/>
              <a:gd name="connsiteY1" fmla="*/ 180000 h 471410"/>
              <a:gd name="connsiteX2" fmla="*/ 270000 w 2879841"/>
              <a:gd name="connsiteY2" fmla="*/ 180000 h 471410"/>
              <a:gd name="connsiteX3" fmla="*/ 270000 w 2879841"/>
              <a:gd name="connsiteY3" fmla="*/ 255410 h 471410"/>
              <a:gd name="connsiteX4" fmla="*/ 2609841 w 2879841"/>
              <a:gd name="connsiteY4" fmla="*/ 255410 h 471410"/>
              <a:gd name="connsiteX5" fmla="*/ 2609841 w 2879841"/>
              <a:gd name="connsiteY5" fmla="*/ 180000 h 471410"/>
              <a:gd name="connsiteX6" fmla="*/ 2519841 w 2879841"/>
              <a:gd name="connsiteY6" fmla="*/ 180000 h 471410"/>
              <a:gd name="connsiteX7" fmla="*/ 2699841 w 2879841"/>
              <a:gd name="connsiteY7" fmla="*/ 0 h 471410"/>
              <a:gd name="connsiteX8" fmla="*/ 2879841 w 2879841"/>
              <a:gd name="connsiteY8" fmla="*/ 180000 h 471410"/>
              <a:gd name="connsiteX9" fmla="*/ 2789841 w 2879841"/>
              <a:gd name="connsiteY9" fmla="*/ 180000 h 471410"/>
              <a:gd name="connsiteX10" fmla="*/ 2789841 w 2879841"/>
              <a:gd name="connsiteY10" fmla="*/ 255410 h 471410"/>
              <a:gd name="connsiteX11" fmla="*/ 2790571 w 2879841"/>
              <a:gd name="connsiteY11" fmla="*/ 255410 h 471410"/>
              <a:gd name="connsiteX12" fmla="*/ 2790571 w 2879841"/>
              <a:gd name="connsiteY12" fmla="*/ 471410 h 471410"/>
              <a:gd name="connsiteX13" fmla="*/ 90571 w 2879841"/>
              <a:gd name="connsiteY13" fmla="*/ 471410 h 471410"/>
              <a:gd name="connsiteX14" fmla="*/ 90571 w 2879841"/>
              <a:gd name="connsiteY14" fmla="*/ 360000 h 471410"/>
              <a:gd name="connsiteX15" fmla="*/ 90000 w 2879841"/>
              <a:gd name="connsiteY15" fmla="*/ 360000 h 471410"/>
              <a:gd name="connsiteX16" fmla="*/ 90000 w 2879841"/>
              <a:gd name="connsiteY16" fmla="*/ 180000 h 471410"/>
              <a:gd name="connsiteX17" fmla="*/ 0 w 2879841"/>
              <a:gd name="connsiteY17" fmla="*/ 180000 h 47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79841" h="471410">
                <a:moveTo>
                  <a:pt x="180000" y="0"/>
                </a:moveTo>
                <a:lnTo>
                  <a:pt x="360000" y="180000"/>
                </a:lnTo>
                <a:lnTo>
                  <a:pt x="270000" y="180000"/>
                </a:lnTo>
                <a:lnTo>
                  <a:pt x="270000" y="255410"/>
                </a:lnTo>
                <a:lnTo>
                  <a:pt x="2609841" y="255410"/>
                </a:lnTo>
                <a:lnTo>
                  <a:pt x="2609841" y="180000"/>
                </a:lnTo>
                <a:lnTo>
                  <a:pt x="2519841" y="180000"/>
                </a:lnTo>
                <a:lnTo>
                  <a:pt x="2699841" y="0"/>
                </a:lnTo>
                <a:lnTo>
                  <a:pt x="2879841" y="180000"/>
                </a:lnTo>
                <a:lnTo>
                  <a:pt x="2789841" y="180000"/>
                </a:lnTo>
                <a:lnTo>
                  <a:pt x="2789841" y="255410"/>
                </a:lnTo>
                <a:lnTo>
                  <a:pt x="2790571" y="255410"/>
                </a:lnTo>
                <a:lnTo>
                  <a:pt x="2790571" y="471410"/>
                </a:lnTo>
                <a:lnTo>
                  <a:pt x="90571" y="471410"/>
                </a:lnTo>
                <a:lnTo>
                  <a:pt x="90571" y="360000"/>
                </a:lnTo>
                <a:lnTo>
                  <a:pt x="90000" y="360000"/>
                </a:lnTo>
                <a:lnTo>
                  <a:pt x="90000" y="180000"/>
                </a:lnTo>
                <a:lnTo>
                  <a:pt x="0" y="180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kumimoji="1" lang="ja-JP" altLang="en-US" sz="1100">
              <a:solidFill>
                <a:schemeClr val="accent2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E314C25-809E-F396-D3EF-241CB6713837}"/>
              </a:ext>
            </a:extLst>
          </p:cNvPr>
          <p:cNvSpPr/>
          <p:nvPr/>
        </p:nvSpPr>
        <p:spPr>
          <a:xfrm>
            <a:off x="8018553" y="2251262"/>
            <a:ext cx="2484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en-US" altLang="ja-JP" sz="1100">
                <a:solidFill>
                  <a:schemeClr val="accent2"/>
                </a:solidFill>
              </a:rPr>
              <a:t>VXI-11 </a:t>
            </a:r>
            <a:r>
              <a:rPr lang="ja-JP" altLang="en-US" sz="1100">
                <a:solidFill>
                  <a:schemeClr val="accent2"/>
                </a:solidFill>
              </a:rPr>
              <a:t>クライアント</a:t>
            </a:r>
            <a:endParaRPr kumimoji="1" lang="ja-JP" altLang="en-US" sz="1100">
              <a:solidFill>
                <a:schemeClr val="accent2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5F63FB4-B908-D3E5-B4B4-FF74237FCD1E}"/>
              </a:ext>
            </a:extLst>
          </p:cNvPr>
          <p:cNvSpPr/>
          <p:nvPr/>
        </p:nvSpPr>
        <p:spPr>
          <a:xfrm>
            <a:off x="8091834" y="2516911"/>
            <a:ext cx="216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トーカ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5956C33-2765-F3E8-155B-0D87984BB55A}"/>
              </a:ext>
            </a:extLst>
          </p:cNvPr>
          <p:cNvSpPr/>
          <p:nvPr/>
        </p:nvSpPr>
        <p:spPr>
          <a:xfrm>
            <a:off x="8306571" y="2516911"/>
            <a:ext cx="216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リスナ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AFDB4BE-6C23-6EC2-972D-FA0689814B8C}"/>
              </a:ext>
            </a:extLst>
          </p:cNvPr>
          <p:cNvSpPr/>
          <p:nvPr/>
        </p:nvSpPr>
        <p:spPr>
          <a:xfrm>
            <a:off x="8879978" y="2516911"/>
            <a:ext cx="3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リモート・</a:t>
            </a:r>
            <a:endParaRPr kumimoji="1" lang="en-US" altLang="ja-JP" sz="800">
              <a:solidFill>
                <a:schemeClr val="tx2"/>
              </a:solidFill>
            </a:endParaRPr>
          </a:p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ローカル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13377F4-566B-3223-D5B0-7F45BE3F1761}"/>
              </a:ext>
            </a:extLst>
          </p:cNvPr>
          <p:cNvSpPr/>
          <p:nvPr/>
        </p:nvSpPr>
        <p:spPr>
          <a:xfrm>
            <a:off x="9242681" y="2516911"/>
            <a:ext cx="3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デバイス・</a:t>
            </a:r>
            <a:endParaRPr kumimoji="1" lang="en-US" altLang="ja-JP" sz="800">
              <a:solidFill>
                <a:schemeClr val="tx2"/>
              </a:solidFill>
            </a:endParaRPr>
          </a:p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クリア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3CEF4EE-C6B0-BF7F-2437-ABF8C0D3C70F}"/>
              </a:ext>
            </a:extLst>
          </p:cNvPr>
          <p:cNvSpPr/>
          <p:nvPr/>
        </p:nvSpPr>
        <p:spPr>
          <a:xfrm>
            <a:off x="8517466" y="2516911"/>
            <a:ext cx="3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800">
                <a:solidFill>
                  <a:schemeClr val="tx2"/>
                </a:solidFill>
              </a:rPr>
              <a:t>サービス・</a:t>
            </a:r>
            <a:endParaRPr lang="en-US" altLang="ja-JP" sz="800">
              <a:solidFill>
                <a:schemeClr val="tx2"/>
              </a:solidFill>
            </a:endParaRPr>
          </a:p>
          <a:p>
            <a:pPr algn="ctr"/>
            <a:r>
              <a:rPr lang="ja-JP" altLang="en-US" sz="800">
                <a:solidFill>
                  <a:schemeClr val="tx2"/>
                </a:solidFill>
              </a:rPr>
              <a:t>リクエスト</a:t>
            </a:r>
            <a:endParaRPr kumimoji="1" lang="ja-JP" altLang="en-US" sz="800">
              <a:solidFill>
                <a:schemeClr val="tx2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E4D3FB3-1D94-802A-0BC8-8D115ACF0043}"/>
              </a:ext>
            </a:extLst>
          </p:cNvPr>
          <p:cNvSpPr/>
          <p:nvPr/>
        </p:nvSpPr>
        <p:spPr>
          <a:xfrm>
            <a:off x="9603800" y="2516911"/>
            <a:ext cx="3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デバイス・</a:t>
            </a:r>
            <a:endParaRPr kumimoji="1" lang="en-US" altLang="ja-JP" sz="800">
              <a:solidFill>
                <a:schemeClr val="tx2"/>
              </a:solidFill>
            </a:endParaRPr>
          </a:p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トリガ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213EC54-E6D8-8C17-5AE9-F761D881D311}"/>
              </a:ext>
            </a:extLst>
          </p:cNvPr>
          <p:cNvSpPr/>
          <p:nvPr/>
        </p:nvSpPr>
        <p:spPr>
          <a:xfrm>
            <a:off x="8017897" y="1955401"/>
            <a:ext cx="2484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</a:rPr>
              <a:t>コントローラ 機能</a:t>
            </a:r>
          </a:p>
        </p:txBody>
      </p:sp>
      <p:sp>
        <p:nvSpPr>
          <p:cNvPr id="1025" name="正方形/長方形 1024">
            <a:extLst>
              <a:ext uri="{FF2B5EF4-FFF2-40B4-BE49-F238E27FC236}">
                <a16:creationId xmlns:a16="http://schemas.microsoft.com/office/drawing/2014/main" id="{CDD0C38E-5FA5-9BAA-6BF9-9711FCC73FED}"/>
              </a:ext>
            </a:extLst>
          </p:cNvPr>
          <p:cNvSpPr/>
          <p:nvPr/>
        </p:nvSpPr>
        <p:spPr>
          <a:xfrm>
            <a:off x="8017897" y="3651443"/>
            <a:ext cx="2484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en-US" altLang="ja-JP" sz="1100">
                <a:solidFill>
                  <a:schemeClr val="accent2"/>
                </a:solidFill>
              </a:rPr>
              <a:t>TCP/IP</a:t>
            </a:r>
            <a:endParaRPr kumimoji="1" lang="ja-JP" altLang="en-US" sz="1100">
              <a:solidFill>
                <a:schemeClr val="accent2"/>
              </a:solidFill>
            </a:endParaRPr>
          </a:p>
        </p:txBody>
      </p:sp>
      <p:sp>
        <p:nvSpPr>
          <p:cNvPr id="1029" name="正方形/長方形 1028">
            <a:extLst>
              <a:ext uri="{FF2B5EF4-FFF2-40B4-BE49-F238E27FC236}">
                <a16:creationId xmlns:a16="http://schemas.microsoft.com/office/drawing/2014/main" id="{BF8EE8B5-3782-3245-4D36-14FC39BA7954}"/>
              </a:ext>
            </a:extLst>
          </p:cNvPr>
          <p:cNvSpPr/>
          <p:nvPr/>
        </p:nvSpPr>
        <p:spPr>
          <a:xfrm>
            <a:off x="5494143" y="2251262"/>
            <a:ext cx="2484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en-US" altLang="ja-JP" sz="1100">
                <a:solidFill>
                  <a:schemeClr val="accent2"/>
                </a:solidFill>
              </a:rPr>
              <a:t>VXI-11 </a:t>
            </a:r>
            <a:r>
              <a:rPr kumimoji="1" lang="ja-JP" altLang="en-US" sz="1100">
                <a:solidFill>
                  <a:schemeClr val="accent2"/>
                </a:solidFill>
              </a:rPr>
              <a:t>サーバ</a:t>
            </a:r>
          </a:p>
        </p:txBody>
      </p:sp>
      <p:sp>
        <p:nvSpPr>
          <p:cNvPr id="1030" name="正方形/長方形 1029">
            <a:extLst>
              <a:ext uri="{FF2B5EF4-FFF2-40B4-BE49-F238E27FC236}">
                <a16:creationId xmlns:a16="http://schemas.microsoft.com/office/drawing/2014/main" id="{BCAAA6CB-36B7-221D-A04D-39CF14BAD794}"/>
              </a:ext>
            </a:extLst>
          </p:cNvPr>
          <p:cNvSpPr/>
          <p:nvPr/>
        </p:nvSpPr>
        <p:spPr>
          <a:xfrm>
            <a:off x="5576110" y="2516911"/>
            <a:ext cx="216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トーカ</a:t>
            </a:r>
          </a:p>
        </p:txBody>
      </p:sp>
      <p:sp>
        <p:nvSpPr>
          <p:cNvPr id="1031" name="正方形/長方形 1030">
            <a:extLst>
              <a:ext uri="{FF2B5EF4-FFF2-40B4-BE49-F238E27FC236}">
                <a16:creationId xmlns:a16="http://schemas.microsoft.com/office/drawing/2014/main" id="{5CAF9D2E-A8D4-A9B5-E13D-D5A810C81E82}"/>
              </a:ext>
            </a:extLst>
          </p:cNvPr>
          <p:cNvSpPr/>
          <p:nvPr/>
        </p:nvSpPr>
        <p:spPr>
          <a:xfrm>
            <a:off x="5790847" y="2516911"/>
            <a:ext cx="216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リスナ</a:t>
            </a:r>
          </a:p>
        </p:txBody>
      </p:sp>
      <p:sp>
        <p:nvSpPr>
          <p:cNvPr id="1032" name="正方形/長方形 1031">
            <a:extLst>
              <a:ext uri="{FF2B5EF4-FFF2-40B4-BE49-F238E27FC236}">
                <a16:creationId xmlns:a16="http://schemas.microsoft.com/office/drawing/2014/main" id="{98DF384C-75CE-1218-E484-D8DE90CE89EE}"/>
              </a:ext>
            </a:extLst>
          </p:cNvPr>
          <p:cNvSpPr/>
          <p:nvPr/>
        </p:nvSpPr>
        <p:spPr>
          <a:xfrm>
            <a:off x="6364254" y="2516911"/>
            <a:ext cx="3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リモート・</a:t>
            </a:r>
            <a:endParaRPr kumimoji="1" lang="en-US" altLang="ja-JP" sz="800">
              <a:solidFill>
                <a:schemeClr val="tx2"/>
              </a:solidFill>
            </a:endParaRPr>
          </a:p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ローカル</a:t>
            </a:r>
          </a:p>
        </p:txBody>
      </p:sp>
      <p:sp>
        <p:nvSpPr>
          <p:cNvPr id="1033" name="正方形/長方形 1032">
            <a:extLst>
              <a:ext uri="{FF2B5EF4-FFF2-40B4-BE49-F238E27FC236}">
                <a16:creationId xmlns:a16="http://schemas.microsoft.com/office/drawing/2014/main" id="{F39974B9-BA67-D377-D322-18982C8D9C63}"/>
              </a:ext>
            </a:extLst>
          </p:cNvPr>
          <p:cNvSpPr/>
          <p:nvPr/>
        </p:nvSpPr>
        <p:spPr>
          <a:xfrm>
            <a:off x="6726957" y="2516911"/>
            <a:ext cx="3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デバイス・</a:t>
            </a:r>
            <a:endParaRPr kumimoji="1" lang="en-US" altLang="ja-JP" sz="800">
              <a:solidFill>
                <a:schemeClr val="tx2"/>
              </a:solidFill>
            </a:endParaRPr>
          </a:p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クリア</a:t>
            </a:r>
          </a:p>
        </p:txBody>
      </p:sp>
      <p:sp>
        <p:nvSpPr>
          <p:cNvPr id="1036" name="正方形/長方形 1035">
            <a:extLst>
              <a:ext uri="{FF2B5EF4-FFF2-40B4-BE49-F238E27FC236}">
                <a16:creationId xmlns:a16="http://schemas.microsoft.com/office/drawing/2014/main" id="{2DF4685B-71EC-E453-1A90-08BC7C9FC81F}"/>
              </a:ext>
            </a:extLst>
          </p:cNvPr>
          <p:cNvSpPr/>
          <p:nvPr/>
        </p:nvSpPr>
        <p:spPr>
          <a:xfrm>
            <a:off x="6001742" y="2516911"/>
            <a:ext cx="3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800">
                <a:solidFill>
                  <a:schemeClr val="tx2"/>
                </a:solidFill>
              </a:rPr>
              <a:t>サービス・</a:t>
            </a:r>
            <a:endParaRPr lang="en-US" altLang="ja-JP" sz="800">
              <a:solidFill>
                <a:schemeClr val="tx2"/>
              </a:solidFill>
            </a:endParaRPr>
          </a:p>
          <a:p>
            <a:pPr algn="ctr"/>
            <a:r>
              <a:rPr lang="ja-JP" altLang="en-US" sz="800">
                <a:solidFill>
                  <a:schemeClr val="tx2"/>
                </a:solidFill>
              </a:rPr>
              <a:t>リクエスト</a:t>
            </a:r>
            <a:endParaRPr kumimoji="1" lang="ja-JP" altLang="en-US" sz="800">
              <a:solidFill>
                <a:schemeClr val="tx2"/>
              </a:solidFill>
            </a:endParaRPr>
          </a:p>
        </p:txBody>
      </p:sp>
      <p:sp>
        <p:nvSpPr>
          <p:cNvPr id="1037" name="正方形/長方形 1036">
            <a:extLst>
              <a:ext uri="{FF2B5EF4-FFF2-40B4-BE49-F238E27FC236}">
                <a16:creationId xmlns:a16="http://schemas.microsoft.com/office/drawing/2014/main" id="{1686FF4C-22EF-6455-EFF0-45BC1FFE5014}"/>
              </a:ext>
            </a:extLst>
          </p:cNvPr>
          <p:cNvSpPr/>
          <p:nvPr/>
        </p:nvSpPr>
        <p:spPr>
          <a:xfrm>
            <a:off x="7088076" y="2516911"/>
            <a:ext cx="3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デバイス・</a:t>
            </a:r>
            <a:endParaRPr kumimoji="1" lang="en-US" altLang="ja-JP" sz="800">
              <a:solidFill>
                <a:schemeClr val="tx2"/>
              </a:solidFill>
            </a:endParaRPr>
          </a:p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トリガ</a:t>
            </a:r>
          </a:p>
        </p:txBody>
      </p:sp>
      <p:sp>
        <p:nvSpPr>
          <p:cNvPr id="1039" name="正方形/長方形 1038">
            <a:extLst>
              <a:ext uri="{FF2B5EF4-FFF2-40B4-BE49-F238E27FC236}">
                <a16:creationId xmlns:a16="http://schemas.microsoft.com/office/drawing/2014/main" id="{EB4F9DBC-BB35-7014-CA60-01F5BE15CA2E}"/>
              </a:ext>
            </a:extLst>
          </p:cNvPr>
          <p:cNvSpPr/>
          <p:nvPr/>
        </p:nvSpPr>
        <p:spPr>
          <a:xfrm>
            <a:off x="5493675" y="1955401"/>
            <a:ext cx="2484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</a:rPr>
              <a:t>デバイス </a:t>
            </a:r>
            <a:r>
              <a:rPr lang="ja-JP" altLang="en-US" sz="1100">
                <a:solidFill>
                  <a:schemeClr val="tx2"/>
                </a:solidFill>
              </a:rPr>
              <a:t>機能</a:t>
            </a:r>
            <a:endParaRPr kumimoji="1" lang="ja-JP" altLang="en-US" sz="1100">
              <a:solidFill>
                <a:schemeClr val="tx2"/>
              </a:solidFill>
            </a:endParaRPr>
          </a:p>
        </p:txBody>
      </p:sp>
      <p:sp>
        <p:nvSpPr>
          <p:cNvPr id="1041" name="正方形/長方形 1040">
            <a:extLst>
              <a:ext uri="{FF2B5EF4-FFF2-40B4-BE49-F238E27FC236}">
                <a16:creationId xmlns:a16="http://schemas.microsoft.com/office/drawing/2014/main" id="{91238A6C-C55D-87A7-62D8-433F39826846}"/>
              </a:ext>
            </a:extLst>
          </p:cNvPr>
          <p:cNvSpPr/>
          <p:nvPr/>
        </p:nvSpPr>
        <p:spPr>
          <a:xfrm>
            <a:off x="5494143" y="3651443"/>
            <a:ext cx="2484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en-US" altLang="ja-JP" sz="1100">
                <a:solidFill>
                  <a:schemeClr val="accent2"/>
                </a:solidFill>
              </a:rPr>
              <a:t>TCP/IP</a:t>
            </a:r>
            <a:endParaRPr kumimoji="1" lang="ja-JP" altLang="en-US" sz="1100">
              <a:solidFill>
                <a:schemeClr val="accent2"/>
              </a:solidFill>
            </a:endParaRPr>
          </a:p>
        </p:txBody>
      </p:sp>
      <p:pic>
        <p:nvPicPr>
          <p:cNvPr id="1044" name="Picture 4" descr="オシロスコープのイラスト">
            <a:extLst>
              <a:ext uri="{FF2B5EF4-FFF2-40B4-BE49-F238E27FC236}">
                <a16:creationId xmlns:a16="http://schemas.microsoft.com/office/drawing/2014/main" id="{08C5E101-650C-4C34-544D-675E0042A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13" y="1042414"/>
            <a:ext cx="839831" cy="68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ACE97BB2-0116-DCFE-31DE-841641CD796F}"/>
              </a:ext>
            </a:extLst>
          </p:cNvPr>
          <p:cNvSpPr/>
          <p:nvPr/>
        </p:nvSpPr>
        <p:spPr>
          <a:xfrm>
            <a:off x="1369364" y="3932805"/>
            <a:ext cx="2700555" cy="484663"/>
          </a:xfrm>
          <a:custGeom>
            <a:avLst/>
            <a:gdLst>
              <a:gd name="connsiteX0" fmla="*/ 180000 w 2700555"/>
              <a:gd name="connsiteY0" fmla="*/ 0 h 484663"/>
              <a:gd name="connsiteX1" fmla="*/ 360000 w 2700555"/>
              <a:gd name="connsiteY1" fmla="*/ 180000 h 484663"/>
              <a:gd name="connsiteX2" fmla="*/ 270000 w 2700555"/>
              <a:gd name="connsiteY2" fmla="*/ 180000 h 484663"/>
              <a:gd name="connsiteX3" fmla="*/ 270000 w 2700555"/>
              <a:gd name="connsiteY3" fmla="*/ 268663 h 484663"/>
              <a:gd name="connsiteX4" fmla="*/ 2430555 w 2700555"/>
              <a:gd name="connsiteY4" fmla="*/ 268663 h 484663"/>
              <a:gd name="connsiteX5" fmla="*/ 2430555 w 2700555"/>
              <a:gd name="connsiteY5" fmla="*/ 180000 h 484663"/>
              <a:gd name="connsiteX6" fmla="*/ 2340555 w 2700555"/>
              <a:gd name="connsiteY6" fmla="*/ 180000 h 484663"/>
              <a:gd name="connsiteX7" fmla="*/ 2520555 w 2700555"/>
              <a:gd name="connsiteY7" fmla="*/ 0 h 484663"/>
              <a:gd name="connsiteX8" fmla="*/ 2700555 w 2700555"/>
              <a:gd name="connsiteY8" fmla="*/ 180000 h 484663"/>
              <a:gd name="connsiteX9" fmla="*/ 2610555 w 2700555"/>
              <a:gd name="connsiteY9" fmla="*/ 180000 h 484663"/>
              <a:gd name="connsiteX10" fmla="*/ 2610555 w 2700555"/>
              <a:gd name="connsiteY10" fmla="*/ 360000 h 484663"/>
              <a:gd name="connsiteX11" fmla="*/ 2609248 w 2700555"/>
              <a:gd name="connsiteY11" fmla="*/ 360000 h 484663"/>
              <a:gd name="connsiteX12" fmla="*/ 2609248 w 2700555"/>
              <a:gd name="connsiteY12" fmla="*/ 484663 h 484663"/>
              <a:gd name="connsiteX13" fmla="*/ 89248 w 2700555"/>
              <a:gd name="connsiteY13" fmla="*/ 484663 h 484663"/>
              <a:gd name="connsiteX14" fmla="*/ 89248 w 2700555"/>
              <a:gd name="connsiteY14" fmla="*/ 268663 h 484663"/>
              <a:gd name="connsiteX15" fmla="*/ 90000 w 2700555"/>
              <a:gd name="connsiteY15" fmla="*/ 268663 h 484663"/>
              <a:gd name="connsiteX16" fmla="*/ 90000 w 2700555"/>
              <a:gd name="connsiteY16" fmla="*/ 180000 h 484663"/>
              <a:gd name="connsiteX17" fmla="*/ 0 w 2700555"/>
              <a:gd name="connsiteY17" fmla="*/ 180000 h 48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00555" h="484663">
                <a:moveTo>
                  <a:pt x="180000" y="0"/>
                </a:moveTo>
                <a:lnTo>
                  <a:pt x="360000" y="180000"/>
                </a:lnTo>
                <a:lnTo>
                  <a:pt x="270000" y="180000"/>
                </a:lnTo>
                <a:lnTo>
                  <a:pt x="270000" y="268663"/>
                </a:lnTo>
                <a:lnTo>
                  <a:pt x="2430555" y="268663"/>
                </a:lnTo>
                <a:lnTo>
                  <a:pt x="2430555" y="180000"/>
                </a:lnTo>
                <a:lnTo>
                  <a:pt x="2340555" y="180000"/>
                </a:lnTo>
                <a:lnTo>
                  <a:pt x="2520555" y="0"/>
                </a:lnTo>
                <a:lnTo>
                  <a:pt x="2700555" y="180000"/>
                </a:lnTo>
                <a:lnTo>
                  <a:pt x="2610555" y="180000"/>
                </a:lnTo>
                <a:lnTo>
                  <a:pt x="2610555" y="360000"/>
                </a:lnTo>
                <a:lnTo>
                  <a:pt x="2609248" y="360000"/>
                </a:lnTo>
                <a:lnTo>
                  <a:pt x="2609248" y="484663"/>
                </a:lnTo>
                <a:lnTo>
                  <a:pt x="89248" y="484663"/>
                </a:lnTo>
                <a:lnTo>
                  <a:pt x="89248" y="268663"/>
                </a:lnTo>
                <a:lnTo>
                  <a:pt x="90000" y="268663"/>
                </a:lnTo>
                <a:lnTo>
                  <a:pt x="90000" y="180000"/>
                </a:lnTo>
                <a:lnTo>
                  <a:pt x="0" y="180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kumimoji="1" lang="ja-JP" altLang="en-US" sz="1100">
              <a:solidFill>
                <a:schemeClr val="tx2"/>
              </a:solidFill>
            </a:endParaRPr>
          </a:p>
        </p:txBody>
      </p:sp>
      <p:sp>
        <p:nvSpPr>
          <p:cNvPr id="1048" name="正方形/長方形 1047">
            <a:extLst>
              <a:ext uri="{FF2B5EF4-FFF2-40B4-BE49-F238E27FC236}">
                <a16:creationId xmlns:a16="http://schemas.microsoft.com/office/drawing/2014/main" id="{2A1184F5-A18E-41F0-E983-65FE62BF0EBA}"/>
              </a:ext>
            </a:extLst>
          </p:cNvPr>
          <p:cNvSpPr/>
          <p:nvPr/>
        </p:nvSpPr>
        <p:spPr>
          <a:xfrm>
            <a:off x="2645496" y="2252389"/>
            <a:ext cx="2304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</a:rPr>
              <a:t>GP-IB </a:t>
            </a:r>
            <a:r>
              <a:rPr lang="ja-JP" altLang="en-US" sz="1100">
                <a:solidFill>
                  <a:schemeClr val="tx2"/>
                </a:solidFill>
              </a:rPr>
              <a:t>コントローラ</a:t>
            </a:r>
            <a:endParaRPr kumimoji="1" lang="ja-JP" altLang="en-US" sz="1100">
              <a:solidFill>
                <a:schemeClr val="tx2"/>
              </a:solidFill>
            </a:endParaRPr>
          </a:p>
        </p:txBody>
      </p:sp>
      <p:sp>
        <p:nvSpPr>
          <p:cNvPr id="1049" name="正方形/長方形 1048">
            <a:extLst>
              <a:ext uri="{FF2B5EF4-FFF2-40B4-BE49-F238E27FC236}">
                <a16:creationId xmlns:a16="http://schemas.microsoft.com/office/drawing/2014/main" id="{0A9035F2-FB57-CED2-9136-A893801F984F}"/>
              </a:ext>
            </a:extLst>
          </p:cNvPr>
          <p:cNvSpPr/>
          <p:nvPr/>
        </p:nvSpPr>
        <p:spPr>
          <a:xfrm>
            <a:off x="2743025" y="2519716"/>
            <a:ext cx="216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トーカ</a:t>
            </a:r>
          </a:p>
        </p:txBody>
      </p:sp>
      <p:sp>
        <p:nvSpPr>
          <p:cNvPr id="1050" name="正方形/長方形 1049">
            <a:extLst>
              <a:ext uri="{FF2B5EF4-FFF2-40B4-BE49-F238E27FC236}">
                <a16:creationId xmlns:a16="http://schemas.microsoft.com/office/drawing/2014/main" id="{3A148BB2-1CD5-8349-545B-3B76DD96F253}"/>
              </a:ext>
            </a:extLst>
          </p:cNvPr>
          <p:cNvSpPr/>
          <p:nvPr/>
        </p:nvSpPr>
        <p:spPr>
          <a:xfrm>
            <a:off x="2957762" y="2519716"/>
            <a:ext cx="216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リスナ</a:t>
            </a:r>
          </a:p>
        </p:txBody>
      </p:sp>
      <p:sp>
        <p:nvSpPr>
          <p:cNvPr id="1051" name="正方形/長方形 1050">
            <a:extLst>
              <a:ext uri="{FF2B5EF4-FFF2-40B4-BE49-F238E27FC236}">
                <a16:creationId xmlns:a16="http://schemas.microsoft.com/office/drawing/2014/main" id="{48D24A16-065A-4630-BE7C-909B1EC806C7}"/>
              </a:ext>
            </a:extLst>
          </p:cNvPr>
          <p:cNvSpPr/>
          <p:nvPr/>
        </p:nvSpPr>
        <p:spPr>
          <a:xfrm>
            <a:off x="3748880" y="2519716"/>
            <a:ext cx="3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リモート・</a:t>
            </a:r>
            <a:endParaRPr kumimoji="1" lang="en-US" altLang="ja-JP" sz="800">
              <a:solidFill>
                <a:schemeClr val="tx2"/>
              </a:solidFill>
            </a:endParaRPr>
          </a:p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ローカル</a:t>
            </a:r>
          </a:p>
        </p:txBody>
      </p:sp>
      <p:sp>
        <p:nvSpPr>
          <p:cNvPr id="1052" name="正方形/長方形 1051">
            <a:extLst>
              <a:ext uri="{FF2B5EF4-FFF2-40B4-BE49-F238E27FC236}">
                <a16:creationId xmlns:a16="http://schemas.microsoft.com/office/drawing/2014/main" id="{33BECD8E-7319-F6E6-F58B-5C31B02A9363}"/>
              </a:ext>
            </a:extLst>
          </p:cNvPr>
          <p:cNvSpPr/>
          <p:nvPr/>
        </p:nvSpPr>
        <p:spPr>
          <a:xfrm>
            <a:off x="4111583" y="2519716"/>
            <a:ext cx="3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デバイス・</a:t>
            </a:r>
            <a:endParaRPr kumimoji="1" lang="en-US" altLang="ja-JP" sz="800">
              <a:solidFill>
                <a:schemeClr val="tx2"/>
              </a:solidFill>
            </a:endParaRPr>
          </a:p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クリア</a:t>
            </a:r>
          </a:p>
        </p:txBody>
      </p:sp>
      <p:sp>
        <p:nvSpPr>
          <p:cNvPr id="1053" name="正方形/長方形 1052">
            <a:extLst>
              <a:ext uri="{FF2B5EF4-FFF2-40B4-BE49-F238E27FC236}">
                <a16:creationId xmlns:a16="http://schemas.microsoft.com/office/drawing/2014/main" id="{D80D6191-5C9A-8D6B-57EB-CE0A64A9E3E7}"/>
              </a:ext>
            </a:extLst>
          </p:cNvPr>
          <p:cNvSpPr/>
          <p:nvPr/>
        </p:nvSpPr>
        <p:spPr>
          <a:xfrm>
            <a:off x="3386368" y="2519716"/>
            <a:ext cx="3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800">
                <a:solidFill>
                  <a:schemeClr val="tx2"/>
                </a:solidFill>
              </a:rPr>
              <a:t>サービス・</a:t>
            </a:r>
            <a:endParaRPr lang="en-US" altLang="ja-JP" sz="800">
              <a:solidFill>
                <a:schemeClr val="tx2"/>
              </a:solidFill>
            </a:endParaRPr>
          </a:p>
          <a:p>
            <a:pPr algn="ctr"/>
            <a:r>
              <a:rPr lang="ja-JP" altLang="en-US" sz="800">
                <a:solidFill>
                  <a:schemeClr val="tx2"/>
                </a:solidFill>
              </a:rPr>
              <a:t>リクエスト</a:t>
            </a:r>
            <a:endParaRPr kumimoji="1" lang="ja-JP" altLang="en-US" sz="800">
              <a:solidFill>
                <a:schemeClr val="tx2"/>
              </a:solidFill>
            </a:endParaRPr>
          </a:p>
        </p:txBody>
      </p:sp>
      <p:sp>
        <p:nvSpPr>
          <p:cNvPr id="1054" name="正方形/長方形 1053">
            <a:extLst>
              <a:ext uri="{FF2B5EF4-FFF2-40B4-BE49-F238E27FC236}">
                <a16:creationId xmlns:a16="http://schemas.microsoft.com/office/drawing/2014/main" id="{ABE17F41-417A-08F7-93B5-EA57FE34CC18}"/>
              </a:ext>
            </a:extLst>
          </p:cNvPr>
          <p:cNvSpPr/>
          <p:nvPr/>
        </p:nvSpPr>
        <p:spPr>
          <a:xfrm>
            <a:off x="4472702" y="2519716"/>
            <a:ext cx="3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デバイス・</a:t>
            </a:r>
            <a:endParaRPr kumimoji="1" lang="en-US" altLang="ja-JP" sz="800">
              <a:solidFill>
                <a:schemeClr val="tx2"/>
              </a:solidFill>
            </a:endParaRPr>
          </a:p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トリガ</a:t>
            </a:r>
          </a:p>
        </p:txBody>
      </p:sp>
      <p:sp>
        <p:nvSpPr>
          <p:cNvPr id="1055" name="正方形/長方形 1054">
            <a:extLst>
              <a:ext uri="{FF2B5EF4-FFF2-40B4-BE49-F238E27FC236}">
                <a16:creationId xmlns:a16="http://schemas.microsoft.com/office/drawing/2014/main" id="{1D8934BB-5C8D-E062-5FDB-E365FFF9099C}"/>
              </a:ext>
            </a:extLst>
          </p:cNvPr>
          <p:cNvSpPr/>
          <p:nvPr/>
        </p:nvSpPr>
        <p:spPr>
          <a:xfrm>
            <a:off x="2645908" y="1955401"/>
            <a:ext cx="2304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</a:rPr>
              <a:t>コントローラ 機能</a:t>
            </a:r>
          </a:p>
        </p:txBody>
      </p:sp>
      <p:sp>
        <p:nvSpPr>
          <p:cNvPr id="1057" name="正方形/長方形 1056">
            <a:extLst>
              <a:ext uri="{FF2B5EF4-FFF2-40B4-BE49-F238E27FC236}">
                <a16:creationId xmlns:a16="http://schemas.microsoft.com/office/drawing/2014/main" id="{65617D3A-FFA3-2FF7-4439-BC746BB30E8F}"/>
              </a:ext>
            </a:extLst>
          </p:cNvPr>
          <p:cNvSpPr/>
          <p:nvPr/>
        </p:nvSpPr>
        <p:spPr>
          <a:xfrm>
            <a:off x="547049" y="2252389"/>
            <a:ext cx="2016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ja-JP" sz="1100">
                <a:solidFill>
                  <a:schemeClr val="tx2"/>
                </a:solidFill>
              </a:rPr>
              <a:t>GP-IB</a:t>
            </a:r>
            <a:r>
              <a:rPr lang="ja-JP" altLang="en-US" sz="1100">
                <a:solidFill>
                  <a:schemeClr val="tx2"/>
                </a:solidFill>
              </a:rPr>
              <a:t> インタフェース</a:t>
            </a:r>
            <a:endParaRPr kumimoji="1" lang="ja-JP" altLang="en-US" sz="1100">
              <a:solidFill>
                <a:schemeClr val="tx2"/>
              </a:solidFill>
            </a:endParaRPr>
          </a:p>
        </p:txBody>
      </p:sp>
      <p:sp>
        <p:nvSpPr>
          <p:cNvPr id="1058" name="正方形/長方形 1057">
            <a:extLst>
              <a:ext uri="{FF2B5EF4-FFF2-40B4-BE49-F238E27FC236}">
                <a16:creationId xmlns:a16="http://schemas.microsoft.com/office/drawing/2014/main" id="{371A19FC-EDE2-2118-8D60-0E6866DEE5AF}"/>
              </a:ext>
            </a:extLst>
          </p:cNvPr>
          <p:cNvSpPr/>
          <p:nvPr/>
        </p:nvSpPr>
        <p:spPr>
          <a:xfrm>
            <a:off x="627154" y="2519716"/>
            <a:ext cx="216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トーカ</a:t>
            </a:r>
          </a:p>
        </p:txBody>
      </p:sp>
      <p:sp>
        <p:nvSpPr>
          <p:cNvPr id="1059" name="正方形/長方形 1058">
            <a:extLst>
              <a:ext uri="{FF2B5EF4-FFF2-40B4-BE49-F238E27FC236}">
                <a16:creationId xmlns:a16="http://schemas.microsoft.com/office/drawing/2014/main" id="{0D9E7C0B-7198-E76C-941E-EDB0AF08CCFE}"/>
              </a:ext>
            </a:extLst>
          </p:cNvPr>
          <p:cNvSpPr/>
          <p:nvPr/>
        </p:nvSpPr>
        <p:spPr>
          <a:xfrm>
            <a:off x="841891" y="2519716"/>
            <a:ext cx="216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リスナ</a:t>
            </a:r>
          </a:p>
        </p:txBody>
      </p:sp>
      <p:sp>
        <p:nvSpPr>
          <p:cNvPr id="1060" name="正方形/長方形 1059">
            <a:extLst>
              <a:ext uri="{FF2B5EF4-FFF2-40B4-BE49-F238E27FC236}">
                <a16:creationId xmlns:a16="http://schemas.microsoft.com/office/drawing/2014/main" id="{D4EEB766-8C7F-D15A-DFE3-B6291F7C6F4D}"/>
              </a:ext>
            </a:extLst>
          </p:cNvPr>
          <p:cNvSpPr/>
          <p:nvPr/>
        </p:nvSpPr>
        <p:spPr>
          <a:xfrm>
            <a:off x="1415298" y="2519716"/>
            <a:ext cx="3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リモート・</a:t>
            </a:r>
            <a:endParaRPr kumimoji="1" lang="en-US" altLang="ja-JP" sz="800">
              <a:solidFill>
                <a:schemeClr val="tx2"/>
              </a:solidFill>
            </a:endParaRPr>
          </a:p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ローカル</a:t>
            </a:r>
          </a:p>
        </p:txBody>
      </p:sp>
      <p:sp>
        <p:nvSpPr>
          <p:cNvPr id="1061" name="正方形/長方形 1060">
            <a:extLst>
              <a:ext uri="{FF2B5EF4-FFF2-40B4-BE49-F238E27FC236}">
                <a16:creationId xmlns:a16="http://schemas.microsoft.com/office/drawing/2014/main" id="{4F576A82-8ADC-B582-7B83-A9197BCE5D0E}"/>
              </a:ext>
            </a:extLst>
          </p:cNvPr>
          <p:cNvSpPr/>
          <p:nvPr/>
        </p:nvSpPr>
        <p:spPr>
          <a:xfrm>
            <a:off x="1778001" y="2519716"/>
            <a:ext cx="3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デバイス・</a:t>
            </a:r>
            <a:endParaRPr kumimoji="1" lang="en-US" altLang="ja-JP" sz="800">
              <a:solidFill>
                <a:schemeClr val="tx2"/>
              </a:solidFill>
            </a:endParaRPr>
          </a:p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クリア</a:t>
            </a:r>
          </a:p>
        </p:txBody>
      </p:sp>
      <p:sp>
        <p:nvSpPr>
          <p:cNvPr id="1062" name="正方形/長方形 1061">
            <a:extLst>
              <a:ext uri="{FF2B5EF4-FFF2-40B4-BE49-F238E27FC236}">
                <a16:creationId xmlns:a16="http://schemas.microsoft.com/office/drawing/2014/main" id="{CDE56ADE-5983-F690-FB49-32CE50601DE3}"/>
              </a:ext>
            </a:extLst>
          </p:cNvPr>
          <p:cNvSpPr/>
          <p:nvPr/>
        </p:nvSpPr>
        <p:spPr>
          <a:xfrm>
            <a:off x="1052786" y="2519716"/>
            <a:ext cx="3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800">
                <a:solidFill>
                  <a:schemeClr val="tx2"/>
                </a:solidFill>
              </a:rPr>
              <a:t>サービス・</a:t>
            </a:r>
            <a:endParaRPr lang="en-US" altLang="ja-JP" sz="800">
              <a:solidFill>
                <a:schemeClr val="tx2"/>
              </a:solidFill>
            </a:endParaRPr>
          </a:p>
          <a:p>
            <a:pPr algn="ctr"/>
            <a:r>
              <a:rPr lang="ja-JP" altLang="en-US" sz="800">
                <a:solidFill>
                  <a:schemeClr val="tx2"/>
                </a:solidFill>
              </a:rPr>
              <a:t>リクエスト</a:t>
            </a:r>
            <a:endParaRPr kumimoji="1" lang="ja-JP" altLang="en-US" sz="800">
              <a:solidFill>
                <a:schemeClr val="tx2"/>
              </a:solidFill>
            </a:endParaRPr>
          </a:p>
        </p:txBody>
      </p:sp>
      <p:sp>
        <p:nvSpPr>
          <p:cNvPr id="1063" name="正方形/長方形 1062">
            <a:extLst>
              <a:ext uri="{FF2B5EF4-FFF2-40B4-BE49-F238E27FC236}">
                <a16:creationId xmlns:a16="http://schemas.microsoft.com/office/drawing/2014/main" id="{A8DF8F5F-0FAA-49C0-7346-652A47C68503}"/>
              </a:ext>
            </a:extLst>
          </p:cNvPr>
          <p:cNvSpPr/>
          <p:nvPr/>
        </p:nvSpPr>
        <p:spPr>
          <a:xfrm>
            <a:off x="2139120" y="2519716"/>
            <a:ext cx="3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デバイス・</a:t>
            </a:r>
            <a:endParaRPr kumimoji="1" lang="en-US" altLang="ja-JP" sz="800">
              <a:solidFill>
                <a:schemeClr val="tx2"/>
              </a:solidFill>
            </a:endParaRPr>
          </a:p>
          <a:p>
            <a:pPr algn="ctr"/>
            <a:r>
              <a:rPr kumimoji="1" lang="ja-JP" altLang="en-US" sz="800">
                <a:solidFill>
                  <a:schemeClr val="tx2"/>
                </a:solidFill>
              </a:rPr>
              <a:t>トリガ</a:t>
            </a:r>
          </a:p>
        </p:txBody>
      </p:sp>
      <p:sp>
        <p:nvSpPr>
          <p:cNvPr id="1064" name="正方形/長方形 1063">
            <a:extLst>
              <a:ext uri="{FF2B5EF4-FFF2-40B4-BE49-F238E27FC236}">
                <a16:creationId xmlns:a16="http://schemas.microsoft.com/office/drawing/2014/main" id="{34202F70-A4E6-B7BA-3A71-1605E1B63971}"/>
              </a:ext>
            </a:extLst>
          </p:cNvPr>
          <p:cNvSpPr/>
          <p:nvPr/>
        </p:nvSpPr>
        <p:spPr>
          <a:xfrm>
            <a:off x="547461" y="1955401"/>
            <a:ext cx="2016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</a:rPr>
              <a:t>デバイス </a:t>
            </a:r>
            <a:r>
              <a:rPr lang="ja-JP" altLang="en-US" sz="1100">
                <a:solidFill>
                  <a:schemeClr val="tx2"/>
                </a:solidFill>
              </a:rPr>
              <a:t>機能</a:t>
            </a:r>
            <a:endParaRPr kumimoji="1" lang="ja-JP" altLang="en-US" sz="1100">
              <a:solidFill>
                <a:schemeClr val="tx2"/>
              </a:solidFill>
            </a:endParaRPr>
          </a:p>
        </p:txBody>
      </p:sp>
      <p:sp>
        <p:nvSpPr>
          <p:cNvPr id="1071" name="正方形/長方形 1070">
            <a:extLst>
              <a:ext uri="{FF2B5EF4-FFF2-40B4-BE49-F238E27FC236}">
                <a16:creationId xmlns:a16="http://schemas.microsoft.com/office/drawing/2014/main" id="{0CA76FA4-7693-91F7-6C26-0F344767DF7F}"/>
              </a:ext>
            </a:extLst>
          </p:cNvPr>
          <p:cNvSpPr/>
          <p:nvPr/>
        </p:nvSpPr>
        <p:spPr>
          <a:xfrm>
            <a:off x="3174470" y="2519716"/>
            <a:ext cx="216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square" lIns="0" tIns="0" rIns="0" bIns="0" rtlCol="0" anchor="ctr">
            <a:noAutofit/>
          </a:bodyPr>
          <a:lstStyle/>
          <a:p>
            <a:pPr algn="ctr"/>
            <a:r>
              <a:rPr lang="ja-JP" altLang="en-US" sz="800">
                <a:solidFill>
                  <a:schemeClr val="tx2"/>
                </a:solidFill>
              </a:rPr>
              <a:t>コントローラ</a:t>
            </a:r>
            <a:endParaRPr kumimoji="1" lang="ja-JP" altLang="en-US" sz="800">
              <a:solidFill>
                <a:schemeClr val="tx2"/>
              </a:solidFill>
            </a:endParaRPr>
          </a:p>
        </p:txBody>
      </p:sp>
      <p:sp>
        <p:nvSpPr>
          <p:cNvPr id="1072" name="正方形/長方形 1071">
            <a:extLst>
              <a:ext uri="{FF2B5EF4-FFF2-40B4-BE49-F238E27FC236}">
                <a16:creationId xmlns:a16="http://schemas.microsoft.com/office/drawing/2014/main" id="{FE9A747D-5558-2082-C1B2-97614036CBA8}"/>
              </a:ext>
            </a:extLst>
          </p:cNvPr>
          <p:cNvSpPr/>
          <p:nvPr/>
        </p:nvSpPr>
        <p:spPr>
          <a:xfrm>
            <a:off x="2636769" y="3652570"/>
            <a:ext cx="23148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</a:rPr>
              <a:t>GP-IB </a:t>
            </a:r>
            <a:r>
              <a:rPr kumimoji="1" lang="ja-JP" altLang="en-US" sz="1100">
                <a:solidFill>
                  <a:schemeClr val="tx2"/>
                </a:solidFill>
              </a:rPr>
              <a:t>アドレス</a:t>
            </a:r>
          </a:p>
        </p:txBody>
      </p:sp>
      <p:sp>
        <p:nvSpPr>
          <p:cNvPr id="1073" name="正方形/長方形 1072">
            <a:extLst>
              <a:ext uri="{FF2B5EF4-FFF2-40B4-BE49-F238E27FC236}">
                <a16:creationId xmlns:a16="http://schemas.microsoft.com/office/drawing/2014/main" id="{455DF582-E237-7760-CD4D-B19416717572}"/>
              </a:ext>
            </a:extLst>
          </p:cNvPr>
          <p:cNvSpPr/>
          <p:nvPr/>
        </p:nvSpPr>
        <p:spPr>
          <a:xfrm>
            <a:off x="539003" y="3652570"/>
            <a:ext cx="20268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</a:rPr>
              <a:t>GP-IB </a:t>
            </a:r>
            <a:r>
              <a:rPr kumimoji="1" lang="ja-JP" altLang="en-US" sz="1100">
                <a:solidFill>
                  <a:schemeClr val="tx2"/>
                </a:solidFill>
              </a:rPr>
              <a:t>アドレス</a:t>
            </a:r>
          </a:p>
          <a:p>
            <a:pPr algn="ctr"/>
            <a:endParaRPr kumimoji="1" lang="ja-JP" altLang="en-US" sz="1100">
              <a:solidFill>
                <a:schemeClr val="tx2"/>
              </a:solidFill>
            </a:endParaRPr>
          </a:p>
        </p:txBody>
      </p:sp>
      <p:pic>
        <p:nvPicPr>
          <p:cNvPr id="1074" name="Picture 6" descr="パソコンでチャートを見る女性のイラスト">
            <a:extLst>
              <a:ext uri="{FF2B5EF4-FFF2-40B4-BE49-F238E27FC236}">
                <a16:creationId xmlns:a16="http://schemas.microsoft.com/office/drawing/2014/main" id="{9DE7C338-64A5-9686-1661-4FDA0D7DD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064" y="905907"/>
            <a:ext cx="980473" cy="85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6" descr="パソコンでチャートを見る女性のイラスト">
            <a:extLst>
              <a:ext uri="{FF2B5EF4-FFF2-40B4-BE49-F238E27FC236}">
                <a16:creationId xmlns:a16="http://schemas.microsoft.com/office/drawing/2014/main" id="{828509AA-73D8-1F77-9E33-7A82C040B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071" y="928967"/>
            <a:ext cx="980473" cy="85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7" name="テキスト ボックス 1076">
            <a:extLst>
              <a:ext uri="{FF2B5EF4-FFF2-40B4-BE49-F238E27FC236}">
                <a16:creationId xmlns:a16="http://schemas.microsoft.com/office/drawing/2014/main" id="{21690AEE-F79B-9E7C-5477-56EBA5F3B020}"/>
              </a:ext>
            </a:extLst>
          </p:cNvPr>
          <p:cNvSpPr txBox="1"/>
          <p:nvPr/>
        </p:nvSpPr>
        <p:spPr>
          <a:xfrm>
            <a:off x="2293550" y="147577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/>
              <a:t>測定データ</a:t>
            </a:r>
            <a:endParaRPr kumimoji="1" lang="ja-JP" altLang="en-US" sz="1000" dirty="0"/>
          </a:p>
        </p:txBody>
      </p:sp>
      <p:cxnSp>
        <p:nvCxnSpPr>
          <p:cNvPr id="1078" name="直線矢印コネクタ 21">
            <a:extLst>
              <a:ext uri="{FF2B5EF4-FFF2-40B4-BE49-F238E27FC236}">
                <a16:creationId xmlns:a16="http://schemas.microsoft.com/office/drawing/2014/main" id="{408C0579-9EBA-FFB4-03B2-0CF599DE43E6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46483" y="1441848"/>
            <a:ext cx="72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直線矢印コネクタ 21">
            <a:extLst>
              <a:ext uri="{FF2B5EF4-FFF2-40B4-BE49-F238E27FC236}">
                <a16:creationId xmlns:a16="http://schemas.microsoft.com/office/drawing/2014/main" id="{9F3666CB-702F-F2F1-D710-947396BD71A1}"/>
              </a:ext>
            </a:extLst>
          </p:cNvPr>
          <p:cNvCxnSpPr>
            <a:cxnSpLocks/>
          </p:cNvCxnSpPr>
          <p:nvPr/>
        </p:nvCxnSpPr>
        <p:spPr>
          <a:xfrm rot="10800000">
            <a:off x="7567736" y="1287429"/>
            <a:ext cx="72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テキスト ボックス 1079">
            <a:extLst>
              <a:ext uri="{FF2B5EF4-FFF2-40B4-BE49-F238E27FC236}">
                <a16:creationId xmlns:a16="http://schemas.microsoft.com/office/drawing/2014/main" id="{30A79395-301F-5000-DE6F-8CABF6A26E8E}"/>
              </a:ext>
            </a:extLst>
          </p:cNvPr>
          <p:cNvSpPr txBox="1"/>
          <p:nvPr/>
        </p:nvSpPr>
        <p:spPr>
          <a:xfrm>
            <a:off x="7450683" y="99209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設定コマンド</a:t>
            </a:r>
            <a:endParaRPr kumimoji="1" lang="ja-JP" altLang="en-US" sz="1000" dirty="0"/>
          </a:p>
        </p:txBody>
      </p:sp>
      <p:sp>
        <p:nvSpPr>
          <p:cNvPr id="1081" name="テキスト ボックス 1080">
            <a:extLst>
              <a:ext uri="{FF2B5EF4-FFF2-40B4-BE49-F238E27FC236}">
                <a16:creationId xmlns:a16="http://schemas.microsoft.com/office/drawing/2014/main" id="{87F6010B-8B82-CC62-7270-B8697C1DED3B}"/>
              </a:ext>
            </a:extLst>
          </p:cNvPr>
          <p:cNvSpPr txBox="1"/>
          <p:nvPr/>
        </p:nvSpPr>
        <p:spPr>
          <a:xfrm>
            <a:off x="7514803" y="151496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/>
              <a:t>測定データ</a:t>
            </a:r>
            <a:endParaRPr kumimoji="1" lang="ja-JP" altLang="en-US" sz="1000" dirty="0"/>
          </a:p>
        </p:txBody>
      </p:sp>
      <p:cxnSp>
        <p:nvCxnSpPr>
          <p:cNvPr id="1082" name="直線矢印コネクタ 21">
            <a:extLst>
              <a:ext uri="{FF2B5EF4-FFF2-40B4-BE49-F238E27FC236}">
                <a16:creationId xmlns:a16="http://schemas.microsoft.com/office/drawing/2014/main" id="{D0CEB230-9773-1EEB-80FC-54BF952A926E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67736" y="1481036"/>
            <a:ext cx="72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テキスト ボックス 1082">
            <a:extLst>
              <a:ext uri="{FF2B5EF4-FFF2-40B4-BE49-F238E27FC236}">
                <a16:creationId xmlns:a16="http://schemas.microsoft.com/office/drawing/2014/main" id="{7A13005D-8A5A-8052-CC88-0C43F944EC8F}"/>
              </a:ext>
            </a:extLst>
          </p:cNvPr>
          <p:cNvSpPr txBox="1"/>
          <p:nvPr/>
        </p:nvSpPr>
        <p:spPr>
          <a:xfrm>
            <a:off x="8556258" y="77071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コンピュータ</a:t>
            </a:r>
            <a:endParaRPr kumimoji="1" lang="ja-JP" altLang="en-US" sz="1000" dirty="0"/>
          </a:p>
        </p:txBody>
      </p:sp>
      <p:sp>
        <p:nvSpPr>
          <p:cNvPr id="1084" name="テキスト ボックス 1083">
            <a:extLst>
              <a:ext uri="{FF2B5EF4-FFF2-40B4-BE49-F238E27FC236}">
                <a16:creationId xmlns:a16="http://schemas.microsoft.com/office/drawing/2014/main" id="{68D6C536-7EC6-108C-9755-7EC01E54D9CA}"/>
              </a:ext>
            </a:extLst>
          </p:cNvPr>
          <p:cNvSpPr txBox="1"/>
          <p:nvPr/>
        </p:nvSpPr>
        <p:spPr>
          <a:xfrm>
            <a:off x="6445480" y="9331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測定器</a:t>
            </a:r>
            <a:endParaRPr kumimoji="1" lang="ja-JP" altLang="en-US" sz="1000" dirty="0"/>
          </a:p>
        </p:txBody>
      </p:sp>
      <p:sp>
        <p:nvSpPr>
          <p:cNvPr id="1085" name="テキスト ボックス 1084">
            <a:extLst>
              <a:ext uri="{FF2B5EF4-FFF2-40B4-BE49-F238E27FC236}">
                <a16:creationId xmlns:a16="http://schemas.microsoft.com/office/drawing/2014/main" id="{24013B34-BF3A-48A9-E6BB-A9E64D7FBFE1}"/>
              </a:ext>
            </a:extLst>
          </p:cNvPr>
          <p:cNvSpPr txBox="1"/>
          <p:nvPr/>
        </p:nvSpPr>
        <p:spPr>
          <a:xfrm>
            <a:off x="1301566" y="8665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測定器</a:t>
            </a:r>
            <a:endParaRPr kumimoji="1" lang="ja-JP" altLang="en-US" sz="1000" dirty="0"/>
          </a:p>
        </p:txBody>
      </p:sp>
      <p:sp>
        <p:nvSpPr>
          <p:cNvPr id="1086" name="正方形/長方形 1085">
            <a:extLst>
              <a:ext uri="{FF2B5EF4-FFF2-40B4-BE49-F238E27FC236}">
                <a16:creationId xmlns:a16="http://schemas.microsoft.com/office/drawing/2014/main" id="{ADEF3B84-6A4D-9D60-B246-2732EE21D99E}"/>
              </a:ext>
            </a:extLst>
          </p:cNvPr>
          <p:cNvSpPr/>
          <p:nvPr/>
        </p:nvSpPr>
        <p:spPr>
          <a:xfrm>
            <a:off x="8019433" y="3368155"/>
            <a:ext cx="2484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en-US" altLang="ja-JP" sz="1100">
                <a:solidFill>
                  <a:schemeClr val="accent2"/>
                </a:solidFill>
              </a:rPr>
              <a:t>RPC</a:t>
            </a:r>
            <a:endParaRPr kumimoji="1" lang="ja-JP" altLang="en-US" sz="1100">
              <a:solidFill>
                <a:schemeClr val="accent2"/>
              </a:solidFill>
            </a:endParaRPr>
          </a:p>
        </p:txBody>
      </p:sp>
      <p:sp>
        <p:nvSpPr>
          <p:cNvPr id="1087" name="正方形/長方形 1086">
            <a:extLst>
              <a:ext uri="{FF2B5EF4-FFF2-40B4-BE49-F238E27FC236}">
                <a16:creationId xmlns:a16="http://schemas.microsoft.com/office/drawing/2014/main" id="{1FF9DFDA-7A55-90F9-CCFA-A161E9803E90}"/>
              </a:ext>
            </a:extLst>
          </p:cNvPr>
          <p:cNvSpPr/>
          <p:nvPr/>
        </p:nvSpPr>
        <p:spPr>
          <a:xfrm>
            <a:off x="5495679" y="3368155"/>
            <a:ext cx="2484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en-US" altLang="ja-JP" sz="1100">
                <a:solidFill>
                  <a:schemeClr val="accent2"/>
                </a:solidFill>
              </a:rPr>
              <a:t>RPC</a:t>
            </a:r>
            <a:endParaRPr kumimoji="1" lang="ja-JP" altLang="en-US" sz="1100">
              <a:solidFill>
                <a:schemeClr val="accent2"/>
              </a:solidFill>
            </a:endParaRPr>
          </a:p>
        </p:txBody>
      </p:sp>
      <p:sp>
        <p:nvSpPr>
          <p:cNvPr id="1090" name="テキスト ボックス 1089">
            <a:extLst>
              <a:ext uri="{FF2B5EF4-FFF2-40B4-BE49-F238E27FC236}">
                <a16:creationId xmlns:a16="http://schemas.microsoft.com/office/drawing/2014/main" id="{3F7D2FA2-69D2-4711-9252-917FF5295A09}"/>
              </a:ext>
            </a:extLst>
          </p:cNvPr>
          <p:cNvSpPr txBox="1"/>
          <p:nvPr/>
        </p:nvSpPr>
        <p:spPr>
          <a:xfrm>
            <a:off x="1355112" y="4473532"/>
            <a:ext cx="35878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800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“GP-IB </a:t>
            </a:r>
            <a:r>
              <a:rPr lang="ja-JP" altLang="en-US" sz="800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を使った計測システム</a:t>
            </a:r>
            <a:r>
              <a:rPr lang="en-US" altLang="ja-JP" sz="800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" by Yamaoka is licensed under CC BY 2.0</a:t>
            </a:r>
            <a:r>
              <a:rPr lang="en-US" altLang="ja-JP" sz="800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Tahoma" panose="020B0604030504040204" pitchFamily="34" charset="0"/>
                <a:ea typeface="游ゴシック" panose="020B0400000000000000" pitchFamily="50" charset="-128"/>
              </a:rPr>
              <a:t>﻿</a:t>
            </a:r>
            <a:r>
              <a:rPr lang="en-US" altLang="ja-JP" sz="80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E72BC24-71B1-0B39-8719-0A7D6594B199}"/>
              </a:ext>
            </a:extLst>
          </p:cNvPr>
          <p:cNvSpPr/>
          <p:nvPr/>
        </p:nvSpPr>
        <p:spPr>
          <a:xfrm>
            <a:off x="2636769" y="3359701"/>
            <a:ext cx="23148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</a:rPr>
              <a:t>ソース・ハンドシェイク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A4A0E2-B5BF-FF87-E56E-1439BDE034CA}"/>
              </a:ext>
            </a:extLst>
          </p:cNvPr>
          <p:cNvSpPr/>
          <p:nvPr/>
        </p:nvSpPr>
        <p:spPr>
          <a:xfrm>
            <a:off x="539003" y="3359701"/>
            <a:ext cx="20268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ja-JP" altLang="en-US" sz="1100">
                <a:solidFill>
                  <a:schemeClr val="tx2"/>
                </a:solidFill>
              </a:rPr>
              <a:t>アクセプタ・ハンドシェイク</a:t>
            </a:r>
            <a:endParaRPr kumimoji="1" lang="ja-JP" altLang="en-US" sz="1100">
              <a:solidFill>
                <a:schemeClr val="tx2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D5B09DB-A0BA-4A8F-0163-B10388AE243D}"/>
              </a:ext>
            </a:extLst>
          </p:cNvPr>
          <p:cNvSpPr/>
          <p:nvPr/>
        </p:nvSpPr>
        <p:spPr>
          <a:xfrm>
            <a:off x="7682693" y="2516911"/>
            <a:ext cx="216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accent2"/>
                </a:solidFill>
              </a:rPr>
              <a:t>アボート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40A3B15-6C32-E0C1-7233-E9F41A0596B7}"/>
              </a:ext>
            </a:extLst>
          </p:cNvPr>
          <p:cNvSpPr/>
          <p:nvPr/>
        </p:nvSpPr>
        <p:spPr>
          <a:xfrm>
            <a:off x="7475399" y="2516911"/>
            <a:ext cx="216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accent2"/>
                </a:solidFill>
              </a:rPr>
              <a:t>ロック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3FEB70-024B-EACB-4F5F-4D1C90BBFDEF}"/>
              </a:ext>
            </a:extLst>
          </p:cNvPr>
          <p:cNvSpPr/>
          <p:nvPr/>
        </p:nvSpPr>
        <p:spPr>
          <a:xfrm>
            <a:off x="10196465" y="2516911"/>
            <a:ext cx="216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accent2"/>
                </a:solidFill>
              </a:rPr>
              <a:t>アボート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E8CA51F-8BC3-BA0B-C578-F93AD5D2FA08}"/>
              </a:ext>
            </a:extLst>
          </p:cNvPr>
          <p:cNvSpPr/>
          <p:nvPr/>
        </p:nvSpPr>
        <p:spPr>
          <a:xfrm>
            <a:off x="9989171" y="2516911"/>
            <a:ext cx="216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>
                <a:solidFill>
                  <a:schemeClr val="accent2"/>
                </a:solidFill>
              </a:rPr>
              <a:t>ロック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34DA4A6-1F17-4B41-DB68-23A834B861AC}"/>
              </a:ext>
            </a:extLst>
          </p:cNvPr>
          <p:cNvSpPr txBox="1"/>
          <p:nvPr/>
        </p:nvSpPr>
        <p:spPr>
          <a:xfrm>
            <a:off x="7493275" y="4163855"/>
            <a:ext cx="103105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solidFill>
                  <a:schemeClr val="accent2"/>
                </a:solidFill>
              </a:rPr>
              <a:t>イーサネット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0464837-8D1F-62CD-C139-7A8D74A6E754}"/>
              </a:ext>
            </a:extLst>
          </p:cNvPr>
          <p:cNvSpPr txBox="1"/>
          <p:nvPr/>
        </p:nvSpPr>
        <p:spPr>
          <a:xfrm>
            <a:off x="2053051" y="4191275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>
                <a:solidFill>
                  <a:schemeClr val="tx2"/>
                </a:solidFill>
              </a:rPr>
              <a:t>GP-IB</a:t>
            </a:r>
            <a:r>
              <a:rPr lang="ja-JP" altLang="en-US" sz="1100">
                <a:solidFill>
                  <a:schemeClr val="tx2"/>
                </a:solidFill>
              </a:rPr>
              <a:t> ケーブル</a:t>
            </a:r>
            <a:endParaRPr kumimoji="1" lang="ja-JP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15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151</Words>
  <Application>Microsoft Office PowerPoint</Application>
  <PresentationFormat>ワイド画面</PresentationFormat>
  <Paragraphs>76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Tahoma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User</cp:lastModifiedBy>
  <cp:revision>12</cp:revision>
  <dcterms:created xsi:type="dcterms:W3CDTF">2023-06-02T20:54:06Z</dcterms:created>
  <dcterms:modified xsi:type="dcterms:W3CDTF">2023-07-05T08:59:43Z</dcterms:modified>
</cp:coreProperties>
</file>