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7" autoAdjust="0"/>
    <p:restoredTop sz="96203" autoAdjust="0"/>
  </p:normalViewPr>
  <p:slideViewPr>
    <p:cSldViewPr snapToGrid="0">
      <p:cViewPr>
        <p:scale>
          <a:sx n="90" d="100"/>
          <a:sy n="90" d="100"/>
        </p:scale>
        <p:origin x="9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BB3656-DB29-6441-701B-E35D3FA86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93CA96-5816-477A-D9F4-C9550FA91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1440D-7313-0A37-E3BE-BF166AA1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383480-0843-7FEF-D6F8-1A7C16BB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96CE40-FDC9-A52C-FC76-FC9AD529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4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AC6BF-2004-C812-C234-80E65F0E6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A187C9D-5590-2070-CDB0-17373584A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1F164-2AA8-0712-3C20-BD8FA7E0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BAF1E0-CFBA-2B93-2301-CA0B914C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A9A95-1ADF-0577-78A8-001D23AD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427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ADE09A-39F8-B305-FEE6-045D48EE3C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042C98-74E1-B151-62C4-D21DD962F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DCC01A-4BFF-ABD2-DB73-E77315F8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24B1C-A31D-019E-4ED9-B20F7252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9BD012-291A-01C6-4100-370ACCF58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738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CD9D5-6341-D3B6-5056-3B44F970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B802D9-11A7-909D-6ADC-EBBD2071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9BC32-6F2B-36EF-6C6E-8C064B87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1CF5FC-AC24-0194-51AC-AAEB7FCB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FC4BC4-C422-65C9-E464-4DF4C4DA6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7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6ECB1-0BD0-F6BA-71E0-8162B4568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C01880-1DC6-B8C8-2C89-9076EB718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A5D314-7D2E-544A-C266-D436D3DE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6A261E-A18F-1E99-B63F-A56AACE3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5DEC3-A738-2807-3078-59F7645C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50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7AE80F-3270-A21A-98A4-EAF98BBD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5ACE95-189C-2857-04F8-C7C11BC7E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A75404-B4B3-22E9-4E6F-5F6C6C930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35334A-2B74-8E67-9593-E76FCC18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225FA-4319-92A8-213F-F5D3639C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FC258B-EFAF-7B45-28FD-C11E6D1A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64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AE3E4-1448-484A-757B-FCBF79DA8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93C7F3-B6D4-E162-6047-30030C0D7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919CA9-89DC-8DD6-EA7D-B001D32FB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4C17E47-EA8A-9C27-4F22-BACBB00C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ADCAA9-EC51-B7AE-EEDE-2BDD67F45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D98B145-5A88-F8C9-8365-D5FDB493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4329149-BD58-8EF3-2459-9C5BBD64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937FBC-8B86-D638-08EE-E352D795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01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95BFD-DC47-FEFC-ABF1-6DF994F23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08FD0D6-C5FF-D56D-82E2-AC090B15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B5F9CC-372C-EAA7-8805-84D10E34B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02B7146-B769-D22C-9BC0-B7FEAAD3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22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D9991FB-F8E8-1D80-805B-26BFCA0D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2AE855D-720E-E3AA-46FE-5E3CAEE5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2FEFFE-84A5-F320-BB49-C3EBB284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48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4F3AD5-254E-05B2-A101-12F70297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A5F9D-3DC8-8FC2-5914-4F87F7EAE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413E5B-8714-9C50-1048-E99FB247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198DFD-0A51-CD21-8ECD-206D4121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EA8A5E-3CF2-B618-A8D8-30C9F92A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4518BB-DAF2-5113-5DC5-D1381F14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5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ACB807-72D3-986A-69D0-5D31C831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1E466E-905D-70A9-9B9F-ED8F7841B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4D114E-0AA1-BCD9-5C98-FB9089E9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680ED3-469F-0062-03CF-B86D77E0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76D396-F8FD-B91C-4AF5-66AA5E22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6D5EE-D4AC-CA62-FE71-08FE90FB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217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A38D9C-76BF-FD90-D5DA-FBCADDA1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DF7FD-7831-4371-9072-3E0AEB5D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5268E9-E1AA-A1DC-0E6E-5D5EAEC4B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CA03A-430C-4F30-8B65-D4FC56319739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B86839-3875-29B1-3A16-B3D2A14D7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4ACB0-6188-9FDE-C558-33F25FCC9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FF29-3A0D-4ABB-A2E5-EB004BE332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68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29AEB308-49C8-A598-C384-6212BF984E83}"/>
              </a:ext>
            </a:extLst>
          </p:cNvPr>
          <p:cNvGrpSpPr/>
          <p:nvPr/>
        </p:nvGrpSpPr>
        <p:grpSpPr>
          <a:xfrm>
            <a:off x="2286787" y="1436110"/>
            <a:ext cx="3343311" cy="3842613"/>
            <a:chOff x="3657600" y="990600"/>
            <a:chExt cx="4876800" cy="4876800"/>
          </a:xfrm>
        </p:grpSpPr>
        <p:pic>
          <p:nvPicPr>
            <p:cNvPr id="2056" name="Picture 8" descr="☆追加情報あり☆PC9801VM or VX（5インチFDDモデル）本体のレンタル又は格安にてお譲り (スカイ)  枚方の買いたい/くださいの助け合い｜ジモティー">
              <a:extLst>
                <a:ext uri="{FF2B5EF4-FFF2-40B4-BE49-F238E27FC236}">
                  <a16:creationId xmlns:a16="http://schemas.microsoft.com/office/drawing/2014/main" id="{CB783AE5-92CA-18E3-F64E-DB52ADAA2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990600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N88-日本語BASIC(86)のメモリスイッチ設定 [PC98] - radioc.dat">
              <a:extLst>
                <a:ext uri="{FF2B5EF4-FFF2-40B4-BE49-F238E27FC236}">
                  <a16:creationId xmlns:a16="http://schemas.microsoft.com/office/drawing/2014/main" id="{E45135AF-3C16-4ABE-2309-A325931B5D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0158" y="1826801"/>
              <a:ext cx="2009926" cy="1306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8" name="Picture 10">
            <a:extLst>
              <a:ext uri="{FF2B5EF4-FFF2-40B4-BE49-F238E27FC236}">
                <a16:creationId xmlns:a16="http://schemas.microsoft.com/office/drawing/2014/main" id="{48400F61-26C6-B96E-FD73-AB494B35F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86402" y="4507633"/>
            <a:ext cx="2237166" cy="167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AC6DD6-A97B-B066-98FF-AFB185E55508}"/>
              </a:ext>
            </a:extLst>
          </p:cNvPr>
          <p:cNvSpPr txBox="1"/>
          <p:nvPr/>
        </p:nvSpPr>
        <p:spPr>
          <a:xfrm>
            <a:off x="2580314" y="1039865"/>
            <a:ext cx="264687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日本電気製パーソナルコンピュータ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PC-9801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2D2556-62E0-81CF-0E94-86F48C1283E5}"/>
              </a:ext>
            </a:extLst>
          </p:cNvPr>
          <p:cNvSpPr txBox="1"/>
          <p:nvPr/>
        </p:nvSpPr>
        <p:spPr>
          <a:xfrm>
            <a:off x="931357" y="2258349"/>
            <a:ext cx="174618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NEC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プログラム言語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N(88) </a:t>
            </a:r>
            <a:r>
              <a:rPr kumimoji="1"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日本語 </a:t>
            </a:r>
            <a:r>
              <a:rPr kumimoji="1"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BASIC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3C2620-A60F-3A46-7C21-661B6EEF6E32}"/>
              </a:ext>
            </a:extLst>
          </p:cNvPr>
          <p:cNvSpPr txBox="1"/>
          <p:nvPr/>
        </p:nvSpPr>
        <p:spPr>
          <a:xfrm>
            <a:off x="9418960" y="2129680"/>
            <a:ext cx="131318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HP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社製プロッタ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HP7470A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38F107-B6FE-A41D-15D9-1CAD26166240}"/>
              </a:ext>
            </a:extLst>
          </p:cNvPr>
          <p:cNvSpPr txBox="1"/>
          <p:nvPr/>
        </p:nvSpPr>
        <p:spPr>
          <a:xfrm>
            <a:off x="5580699" y="4279929"/>
            <a:ext cx="156966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通信インタフェース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GP-IB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BCE00C-5EE6-46EB-3C8F-FA074503488D}"/>
              </a:ext>
            </a:extLst>
          </p:cNvPr>
          <p:cNvSpPr txBox="1"/>
          <p:nvPr/>
        </p:nvSpPr>
        <p:spPr>
          <a:xfrm>
            <a:off x="9744466" y="3729631"/>
            <a:ext cx="2031325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日本電気製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ドットインパクトプリンタ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PC-PR201/65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AC5A83-BD4E-5A1F-D6F4-515D3E60A7B0}"/>
              </a:ext>
            </a:extLst>
          </p:cNvPr>
          <p:cNvSpPr txBox="1"/>
          <p:nvPr/>
        </p:nvSpPr>
        <p:spPr>
          <a:xfrm>
            <a:off x="10046873" y="5332351"/>
            <a:ext cx="169148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z="1200" b="0" i="0">
                <a:solidFill>
                  <a:srgbClr val="1A1A1A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アドバンテスト社製</a:t>
            </a:r>
            <a:endParaRPr lang="en-US" altLang="ja-JP" sz="1200" b="0" i="0">
              <a:solidFill>
                <a:srgbClr val="1A1A1A"/>
              </a:solidFill>
              <a:effectLst/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1200" b="1" i="0">
                <a:solidFill>
                  <a:srgbClr val="1A1A1A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データロガー </a:t>
            </a:r>
            <a:r>
              <a:rPr lang="en-US" altLang="ja-JP" sz="1200" b="1" i="0">
                <a:solidFill>
                  <a:srgbClr val="1A1A1A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R7430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3B64384-D448-7D7F-74E2-CEC8B2F9342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894777" y="1501530"/>
            <a:ext cx="8976" cy="2519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231195F-C5A3-3B21-9CD6-D95A5CD6DD36}"/>
              </a:ext>
            </a:extLst>
          </p:cNvPr>
          <p:cNvCxnSpPr>
            <a:cxnSpLocks/>
          </p:cNvCxnSpPr>
          <p:nvPr/>
        </p:nvCxnSpPr>
        <p:spPr>
          <a:xfrm flipV="1">
            <a:off x="2589160" y="2443015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4BC2D51-9434-BEDF-854F-03D855AF84D8}"/>
              </a:ext>
            </a:extLst>
          </p:cNvPr>
          <p:cNvCxnSpPr>
            <a:cxnSpLocks/>
          </p:cNvCxnSpPr>
          <p:nvPr/>
        </p:nvCxnSpPr>
        <p:spPr>
          <a:xfrm flipH="1">
            <a:off x="9821244" y="5532086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B2211BD-5561-336B-9034-40AC0122F25C}"/>
              </a:ext>
            </a:extLst>
          </p:cNvPr>
          <p:cNvCxnSpPr>
            <a:cxnSpLocks/>
          </p:cNvCxnSpPr>
          <p:nvPr/>
        </p:nvCxnSpPr>
        <p:spPr>
          <a:xfrm flipH="1">
            <a:off x="9167595" y="2314346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16F2D8C-3507-2F7E-3C2C-75A5BE3D587A}"/>
              </a:ext>
            </a:extLst>
          </p:cNvPr>
          <p:cNvCxnSpPr>
            <a:cxnSpLocks/>
          </p:cNvCxnSpPr>
          <p:nvPr/>
        </p:nvCxnSpPr>
        <p:spPr>
          <a:xfrm flipH="1">
            <a:off x="9522604" y="4054983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4F26CE-9855-F1F9-5D09-CA3B2F800C06}"/>
              </a:ext>
            </a:extLst>
          </p:cNvPr>
          <p:cNvSpPr txBox="1"/>
          <p:nvPr/>
        </p:nvSpPr>
        <p:spPr>
          <a:xfrm>
            <a:off x="3775587" y="253134"/>
            <a:ext cx="4197899" cy="433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180000" tIns="108000" rIns="180000" bIns="108000" rtlCol="0">
            <a:spAutoFit/>
          </a:bodyPr>
          <a:lstStyle/>
          <a:p>
            <a:r>
              <a:rPr kumimoji="1"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1988 </a:t>
            </a:r>
            <a:r>
              <a: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年頃の </a:t>
            </a:r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GP-IB </a:t>
            </a:r>
            <a:r>
              <a:rPr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を使った</a:t>
            </a:r>
            <a:r>
              <a: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自動計測環境の例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E3595D-EC87-AC5F-2130-79AAD2FCC196}"/>
              </a:ext>
            </a:extLst>
          </p:cNvPr>
          <p:cNvSpPr txBox="1"/>
          <p:nvPr/>
        </p:nvSpPr>
        <p:spPr>
          <a:xfrm>
            <a:off x="-2364409" y="4185759"/>
            <a:ext cx="304121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NEC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社製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GP-IB 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インタフェース・ボード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PC 9801-29N</a:t>
            </a:r>
            <a:endParaRPr kumimoji="1"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B82B058-99B8-7B3E-44D6-480711749B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043" y="3429554"/>
            <a:ext cx="2055795" cy="114036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65F27C0-BE28-7067-3E01-EABB4741F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1977" y="4906498"/>
            <a:ext cx="2496422" cy="104408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388FEDD-3702-EE01-FF03-5FB2F297E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13" y="1456467"/>
            <a:ext cx="1750800" cy="159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BD75A59-891C-E937-7469-77D7E04786A0}"/>
              </a:ext>
            </a:extLst>
          </p:cNvPr>
          <p:cNvSpPr/>
          <p:nvPr/>
        </p:nvSpPr>
        <p:spPr>
          <a:xfrm>
            <a:off x="7265560" y="2000457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7DDB74A-6B8B-A428-2D60-CBC861A66F4F}"/>
              </a:ext>
            </a:extLst>
          </p:cNvPr>
          <p:cNvSpPr/>
          <p:nvPr/>
        </p:nvSpPr>
        <p:spPr>
          <a:xfrm>
            <a:off x="5089505" y="374174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9D4059C-8090-57FD-B37D-4F0C07B5A0D5}"/>
              </a:ext>
            </a:extLst>
          </p:cNvPr>
          <p:cNvSpPr/>
          <p:nvPr/>
        </p:nvSpPr>
        <p:spPr>
          <a:xfrm>
            <a:off x="5098289" y="3968402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522A75E-AA5D-B3BA-AA01-13C10F832B63}"/>
              </a:ext>
            </a:extLst>
          </p:cNvPr>
          <p:cNvSpPr/>
          <p:nvPr/>
        </p:nvSpPr>
        <p:spPr>
          <a:xfrm>
            <a:off x="7314267" y="3974178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FAF4F0A-EA63-1715-E0E1-04971206520C}"/>
              </a:ext>
            </a:extLst>
          </p:cNvPr>
          <p:cNvSpPr/>
          <p:nvPr/>
        </p:nvSpPr>
        <p:spPr>
          <a:xfrm>
            <a:off x="7276044" y="519463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A6D6149-2FE3-DC5A-5684-600D96A83F12}"/>
              </a:ext>
            </a:extLst>
          </p:cNvPr>
          <p:cNvSpPr/>
          <p:nvPr/>
        </p:nvSpPr>
        <p:spPr>
          <a:xfrm>
            <a:off x="5088053" y="4230639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943A6AFA-334D-8A7F-4D7E-29F8B3AA1894}"/>
              </a:ext>
            </a:extLst>
          </p:cNvPr>
          <p:cNvSpPr/>
          <p:nvPr/>
        </p:nvSpPr>
        <p:spPr>
          <a:xfrm>
            <a:off x="5139690" y="4042410"/>
            <a:ext cx="2167890" cy="7620"/>
          </a:xfrm>
          <a:custGeom>
            <a:avLst/>
            <a:gdLst>
              <a:gd name="connsiteX0" fmla="*/ 2167890 w 2167890"/>
              <a:gd name="connsiteY0" fmla="*/ 0 h 7620"/>
              <a:gd name="connsiteX1" fmla="*/ 0 w 2167890"/>
              <a:gd name="connsiteY1" fmla="*/ 7620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7890" h="7620">
                <a:moveTo>
                  <a:pt x="2167890" y="0"/>
                </a:moveTo>
                <a:lnTo>
                  <a:pt x="0" y="762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30EAEDAC-EE6F-2025-D536-6DBA7EB19276}"/>
              </a:ext>
            </a:extLst>
          </p:cNvPr>
          <p:cNvSpPr/>
          <p:nvPr/>
        </p:nvSpPr>
        <p:spPr>
          <a:xfrm>
            <a:off x="5132070" y="2084206"/>
            <a:ext cx="2141220" cy="1758887"/>
          </a:xfrm>
          <a:custGeom>
            <a:avLst/>
            <a:gdLst>
              <a:gd name="connsiteX0" fmla="*/ 2141220 w 2141220"/>
              <a:gd name="connsiteY0" fmla="*/ 3674 h 1758887"/>
              <a:gd name="connsiteX1" fmla="*/ 1032510 w 2141220"/>
              <a:gd name="connsiteY1" fmla="*/ 83684 h 1758887"/>
              <a:gd name="connsiteX2" fmla="*/ 495300 w 2141220"/>
              <a:gd name="connsiteY2" fmla="*/ 567554 h 1758887"/>
              <a:gd name="connsiteX3" fmla="*/ 209550 w 2141220"/>
              <a:gd name="connsiteY3" fmla="*/ 1474334 h 1758887"/>
              <a:gd name="connsiteX4" fmla="*/ 106680 w 2141220"/>
              <a:gd name="connsiteY4" fmla="*/ 1718174 h 1758887"/>
              <a:gd name="connsiteX5" fmla="*/ 0 w 2141220"/>
              <a:gd name="connsiteY5" fmla="*/ 1756274 h 175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41220" h="1758887">
                <a:moveTo>
                  <a:pt x="2141220" y="3674"/>
                </a:moveTo>
                <a:cubicBezTo>
                  <a:pt x="1724025" y="-3311"/>
                  <a:pt x="1306830" y="-10296"/>
                  <a:pt x="1032510" y="83684"/>
                </a:cubicBezTo>
                <a:cubicBezTo>
                  <a:pt x="758190" y="177664"/>
                  <a:pt x="632460" y="335779"/>
                  <a:pt x="495300" y="567554"/>
                </a:cubicBezTo>
                <a:cubicBezTo>
                  <a:pt x="358140" y="799329"/>
                  <a:pt x="274320" y="1282564"/>
                  <a:pt x="209550" y="1474334"/>
                </a:cubicBezTo>
                <a:cubicBezTo>
                  <a:pt x="144780" y="1666104"/>
                  <a:pt x="141605" y="1671184"/>
                  <a:pt x="106680" y="1718174"/>
                </a:cubicBezTo>
                <a:cubicBezTo>
                  <a:pt x="71755" y="1765164"/>
                  <a:pt x="35877" y="1760719"/>
                  <a:pt x="0" y="175627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4B8F386F-A839-9E55-5C6A-283E397553DE}"/>
              </a:ext>
            </a:extLst>
          </p:cNvPr>
          <p:cNvSpPr/>
          <p:nvPr/>
        </p:nvSpPr>
        <p:spPr>
          <a:xfrm>
            <a:off x="5135374" y="4303894"/>
            <a:ext cx="2162491" cy="896485"/>
          </a:xfrm>
          <a:custGeom>
            <a:avLst/>
            <a:gdLst>
              <a:gd name="connsiteX0" fmla="*/ 2162491 w 2162491"/>
              <a:gd name="connsiteY0" fmla="*/ 896485 h 896485"/>
              <a:gd name="connsiteX1" fmla="*/ 2028148 w 2162491"/>
              <a:gd name="connsiteY1" fmla="*/ 801145 h 896485"/>
              <a:gd name="connsiteX2" fmla="*/ 1655454 w 2162491"/>
              <a:gd name="connsiteY2" fmla="*/ 766476 h 896485"/>
              <a:gd name="connsiteX3" fmla="*/ 515705 w 2162491"/>
              <a:gd name="connsiteY3" fmla="*/ 541126 h 896485"/>
              <a:gd name="connsiteX4" fmla="*/ 112675 w 2162491"/>
              <a:gd name="connsiteY4" fmla="*/ 68758 h 896485"/>
              <a:gd name="connsiteX5" fmla="*/ 0 w 2162491"/>
              <a:gd name="connsiteY5" fmla="*/ 12421 h 896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2491" h="896485">
                <a:moveTo>
                  <a:pt x="2162491" y="896485"/>
                </a:moveTo>
                <a:cubicBezTo>
                  <a:pt x="2137572" y="859649"/>
                  <a:pt x="2112654" y="822813"/>
                  <a:pt x="2028148" y="801145"/>
                </a:cubicBezTo>
                <a:cubicBezTo>
                  <a:pt x="1943642" y="779477"/>
                  <a:pt x="1907528" y="809812"/>
                  <a:pt x="1655454" y="766476"/>
                </a:cubicBezTo>
                <a:cubicBezTo>
                  <a:pt x="1403380" y="723140"/>
                  <a:pt x="772835" y="657412"/>
                  <a:pt x="515705" y="541126"/>
                </a:cubicBezTo>
                <a:cubicBezTo>
                  <a:pt x="258575" y="424840"/>
                  <a:pt x="198626" y="156875"/>
                  <a:pt x="112675" y="68758"/>
                </a:cubicBezTo>
                <a:cubicBezTo>
                  <a:pt x="26724" y="-19359"/>
                  <a:pt x="13362" y="-3469"/>
                  <a:pt x="0" y="1242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FB8E44B-61AA-B2F3-C668-C3F4D5925D3C}"/>
              </a:ext>
            </a:extLst>
          </p:cNvPr>
          <p:cNvCxnSpPr>
            <a:cxnSpLocks/>
          </p:cNvCxnSpPr>
          <p:nvPr/>
        </p:nvCxnSpPr>
        <p:spPr>
          <a:xfrm flipH="1">
            <a:off x="6374376" y="3733670"/>
            <a:ext cx="0" cy="25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4539F147-C478-28B7-B0DB-5FE68C4A89D4}"/>
              </a:ext>
            </a:extLst>
          </p:cNvPr>
          <p:cNvCxnSpPr>
            <a:cxnSpLocks/>
          </p:cNvCxnSpPr>
          <p:nvPr/>
        </p:nvCxnSpPr>
        <p:spPr>
          <a:xfrm flipH="1">
            <a:off x="6441051" y="1822320"/>
            <a:ext cx="0" cy="25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9AA76391-D255-7AFE-CC17-4AAFBF68A1F4}"/>
              </a:ext>
            </a:extLst>
          </p:cNvPr>
          <p:cNvCxnSpPr>
            <a:cxnSpLocks/>
          </p:cNvCxnSpPr>
          <p:nvPr/>
        </p:nvCxnSpPr>
        <p:spPr>
          <a:xfrm flipH="1">
            <a:off x="6407600" y="4701899"/>
            <a:ext cx="0" cy="2520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2C24D5-52EE-4161-CC8B-DFE20D90C1FA}"/>
              </a:ext>
            </a:extLst>
          </p:cNvPr>
          <p:cNvSpPr txBox="1"/>
          <p:nvPr/>
        </p:nvSpPr>
        <p:spPr>
          <a:xfrm>
            <a:off x="5595013" y="3254686"/>
            <a:ext cx="156966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通信インタフェース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セントロニクス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C62CD8-74A9-1C87-1DAA-1B38261A207D}"/>
              </a:ext>
            </a:extLst>
          </p:cNvPr>
          <p:cNvSpPr txBox="1"/>
          <p:nvPr/>
        </p:nvSpPr>
        <p:spPr>
          <a:xfrm>
            <a:off x="5581770" y="1321653"/>
            <a:ext cx="1569660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通信インタフェース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b="1">
                <a:latin typeface="メイリオ" panose="020B0604030504040204" pitchFamily="50" charset="-128"/>
                <a:ea typeface="メイリオ" panose="020B0604030504040204" pitchFamily="50" charset="-128"/>
              </a:rPr>
              <a:t>RS232C</a:t>
            </a:r>
            <a:endParaRPr kumimoji="1" lang="en-US" altLang="ja-JP" sz="1200" b="1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6946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E68BDFDC-B947-C2D5-10B1-699B06633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25" y="2381912"/>
            <a:ext cx="2752974" cy="202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CAC6DD6-A97B-B066-98FF-AFB185E55508}"/>
              </a:ext>
            </a:extLst>
          </p:cNvPr>
          <p:cNvSpPr txBox="1"/>
          <p:nvPr/>
        </p:nvSpPr>
        <p:spPr>
          <a:xfrm>
            <a:off x="2628712" y="1982315"/>
            <a:ext cx="1813318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ソーテック社製</a:t>
            </a:r>
            <a:r>
              <a:rPr lang="en-US" altLang="ja-JP" sz="900"/>
              <a:t>10</a:t>
            </a:r>
            <a:r>
              <a:rPr lang="ja-JP" altLang="en-US" sz="900"/>
              <a:t>万円パソコン</a:t>
            </a:r>
            <a:endParaRPr kumimoji="1" lang="en-US" altLang="ja-JP" sz="900" b="1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3B64384-D448-7D7F-74E2-CEC8B2F9342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3526398" y="2213147"/>
            <a:ext cx="8973" cy="39050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 descr="Visual Studio 6 SP5 - PC用ダウンロード無料">
            <a:extLst>
              <a:ext uri="{FF2B5EF4-FFF2-40B4-BE49-F238E27FC236}">
                <a16:creationId xmlns:a16="http://schemas.microsoft.com/office/drawing/2014/main" id="{FF00F1B6-2717-3165-6CBC-C58E9CB34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422" y="2861705"/>
            <a:ext cx="1064628" cy="80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E3C2620-A60F-3A46-7C21-661B6EEF6E32}"/>
              </a:ext>
            </a:extLst>
          </p:cNvPr>
          <p:cNvSpPr txBox="1"/>
          <p:nvPr/>
        </p:nvSpPr>
        <p:spPr>
          <a:xfrm>
            <a:off x="9511246" y="1965905"/>
            <a:ext cx="837089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900"/>
              <a:t>富士通社製</a:t>
            </a:r>
            <a:endParaRPr kumimoji="1" lang="en-US" altLang="ja-JP" sz="900"/>
          </a:p>
          <a:p>
            <a:r>
              <a:rPr lang="en-US" altLang="ja-JP" sz="900"/>
              <a:t>MO</a:t>
            </a:r>
            <a:r>
              <a:rPr lang="ja-JP" altLang="en-US" sz="900"/>
              <a:t>ドライブ</a:t>
            </a:r>
            <a:endParaRPr kumimoji="1" lang="en-US" altLang="ja-JP" sz="9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A38F107-B6FE-A41D-15D9-1CAD26166240}"/>
              </a:ext>
            </a:extLst>
          </p:cNvPr>
          <p:cNvSpPr txBox="1"/>
          <p:nvPr/>
        </p:nvSpPr>
        <p:spPr>
          <a:xfrm>
            <a:off x="5792303" y="4430231"/>
            <a:ext cx="122341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>
                <a:solidFill>
                  <a:srgbClr val="FF0000"/>
                </a:solidFill>
              </a:rPr>
              <a:t>通信インタフェース</a:t>
            </a:r>
            <a:endParaRPr lang="en-US" altLang="ja-JP" sz="900" b="1">
              <a:solidFill>
                <a:srgbClr val="FF0000"/>
              </a:solidFill>
            </a:endParaRPr>
          </a:p>
          <a:p>
            <a:pPr algn="ctr"/>
            <a:r>
              <a:rPr lang="ja-JP" altLang="en-US" sz="900" b="1">
                <a:solidFill>
                  <a:srgbClr val="FF0000"/>
                </a:solidFill>
              </a:rPr>
              <a:t>イーサネット</a:t>
            </a:r>
            <a:endParaRPr kumimoji="1" lang="en-US" altLang="ja-JP" sz="900" b="1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7AC5A83-BD4E-5A1F-D6F4-515D3E60A7B0}"/>
              </a:ext>
            </a:extLst>
          </p:cNvPr>
          <p:cNvSpPr txBox="1"/>
          <p:nvPr/>
        </p:nvSpPr>
        <p:spPr>
          <a:xfrm>
            <a:off x="9830973" y="5433951"/>
            <a:ext cx="142859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ja-JP" altLang="en-US" sz="900" b="0" i="0">
                <a:solidFill>
                  <a:srgbClr val="1A1A1A"/>
                </a:solidFill>
                <a:effectLst/>
                <a:latin typeface="ヒラギノ角ゴ  Pro W3"/>
              </a:rPr>
              <a:t>テクトロニクス社製</a:t>
            </a:r>
            <a:endParaRPr lang="en-US" altLang="ja-JP" sz="900" b="0" i="0">
              <a:solidFill>
                <a:srgbClr val="1A1A1A"/>
              </a:solidFill>
              <a:effectLst/>
              <a:latin typeface="ヒラギノ角ゴ  Pro W3"/>
            </a:endParaRPr>
          </a:p>
          <a:p>
            <a:pPr algn="l"/>
            <a:r>
              <a:rPr lang="ja-JP" altLang="en-US" sz="900">
                <a:solidFill>
                  <a:srgbClr val="1A1A1A"/>
                </a:solidFill>
                <a:latin typeface="ヒラギノ角ゴ  Pro W3"/>
              </a:rPr>
              <a:t>オシロスコープ </a:t>
            </a:r>
            <a:r>
              <a:rPr lang="en-US" altLang="ja-JP" sz="900">
                <a:solidFill>
                  <a:srgbClr val="1A1A1A"/>
                </a:solidFill>
                <a:latin typeface="ヒラギノ角ゴ  Pro W3"/>
              </a:rPr>
              <a:t>TDS3000</a:t>
            </a:r>
            <a:endParaRPr lang="en-US" altLang="ja-JP" sz="900" b="0" i="0">
              <a:solidFill>
                <a:srgbClr val="1A1A1A"/>
              </a:solidFill>
              <a:effectLst/>
              <a:latin typeface="ヒラギノ角ゴ  Pro W3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270C4FD-4CB0-D653-A102-DF94A3051201}"/>
              </a:ext>
            </a:extLst>
          </p:cNvPr>
          <p:cNvCxnSpPr>
            <a:cxnSpLocks/>
          </p:cNvCxnSpPr>
          <p:nvPr/>
        </p:nvCxnSpPr>
        <p:spPr>
          <a:xfrm flipH="1">
            <a:off x="6372500" y="4802457"/>
            <a:ext cx="164770" cy="25117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4BC2D51-9434-BEDF-854F-03D855AF84D8}"/>
              </a:ext>
            </a:extLst>
          </p:cNvPr>
          <p:cNvCxnSpPr>
            <a:cxnSpLocks/>
          </p:cNvCxnSpPr>
          <p:nvPr/>
        </p:nvCxnSpPr>
        <p:spPr>
          <a:xfrm flipH="1">
            <a:off x="9579944" y="5608286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EB2211BD-5561-336B-9034-40AC0122F25C}"/>
              </a:ext>
            </a:extLst>
          </p:cNvPr>
          <p:cNvCxnSpPr>
            <a:cxnSpLocks/>
          </p:cNvCxnSpPr>
          <p:nvPr/>
        </p:nvCxnSpPr>
        <p:spPr>
          <a:xfrm flipH="1">
            <a:off x="9259246" y="2150571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24F26CE-9855-F1F9-5D09-CA3B2F800C06}"/>
              </a:ext>
            </a:extLst>
          </p:cNvPr>
          <p:cNvSpPr txBox="1"/>
          <p:nvPr/>
        </p:nvSpPr>
        <p:spPr>
          <a:xfrm>
            <a:off x="3775587" y="348384"/>
            <a:ext cx="470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/>
              <a:t>2000</a:t>
            </a:r>
            <a:r>
              <a:rPr kumimoji="1" lang="ja-JP" altLang="en-US" u="sng"/>
              <a:t>年頃の</a:t>
            </a:r>
            <a:r>
              <a:rPr kumimoji="1" lang="en-US" altLang="ja-JP" u="sng"/>
              <a:t>PC</a:t>
            </a:r>
            <a:r>
              <a:rPr kumimoji="1" lang="ja-JP" altLang="en-US" u="sng"/>
              <a:t>制御による自動計測環境の例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2C24D5-52EE-4161-CC8B-DFE20D90C1FA}"/>
              </a:ext>
            </a:extLst>
          </p:cNvPr>
          <p:cNvSpPr txBox="1"/>
          <p:nvPr/>
        </p:nvSpPr>
        <p:spPr>
          <a:xfrm>
            <a:off x="5651013" y="3142926"/>
            <a:ext cx="123944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通信インタフェース</a:t>
            </a:r>
            <a:endParaRPr lang="en-US" altLang="ja-JP" sz="900"/>
          </a:p>
          <a:p>
            <a:pPr algn="ctr"/>
            <a:r>
              <a:rPr lang="en-US" altLang="ja-JP" sz="900" b="1"/>
              <a:t>USB</a:t>
            </a:r>
            <a:endParaRPr kumimoji="1" lang="en-US" altLang="ja-JP" sz="900" b="1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C62CD8-74A9-1C87-1DAA-1B38261A207D}"/>
              </a:ext>
            </a:extLst>
          </p:cNvPr>
          <p:cNvSpPr txBox="1"/>
          <p:nvPr/>
        </p:nvSpPr>
        <p:spPr>
          <a:xfrm>
            <a:off x="5753855" y="1596256"/>
            <a:ext cx="12298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通信インタフェース</a:t>
            </a:r>
            <a:endParaRPr lang="en-US" altLang="ja-JP" sz="900"/>
          </a:p>
          <a:p>
            <a:pPr algn="ctr"/>
            <a:r>
              <a:rPr lang="en-US" altLang="ja-JP" sz="900" b="1"/>
              <a:t>SCSI</a:t>
            </a:r>
            <a:endParaRPr kumimoji="1" lang="en-US" altLang="ja-JP" sz="900" b="1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EBD75A59-891C-E937-7469-77D7E04786A0}"/>
              </a:ext>
            </a:extLst>
          </p:cNvPr>
          <p:cNvSpPr/>
          <p:nvPr/>
        </p:nvSpPr>
        <p:spPr>
          <a:xfrm>
            <a:off x="7443360" y="2000457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7DDB74A-6B8B-A428-2D60-CBC861A66F4F}"/>
              </a:ext>
            </a:extLst>
          </p:cNvPr>
          <p:cNvSpPr/>
          <p:nvPr/>
        </p:nvSpPr>
        <p:spPr>
          <a:xfrm>
            <a:off x="5089505" y="283132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9D4059C-8090-57FD-B37D-4F0C07B5A0D5}"/>
              </a:ext>
            </a:extLst>
          </p:cNvPr>
          <p:cNvSpPr/>
          <p:nvPr/>
        </p:nvSpPr>
        <p:spPr>
          <a:xfrm>
            <a:off x="5089505" y="3491868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522A75E-AA5D-B3BA-AA01-13C10F832B63}"/>
              </a:ext>
            </a:extLst>
          </p:cNvPr>
          <p:cNvSpPr/>
          <p:nvPr/>
        </p:nvSpPr>
        <p:spPr>
          <a:xfrm>
            <a:off x="7314267" y="3987826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FAF4F0A-EA63-1715-E0E1-04971206520C}"/>
              </a:ext>
            </a:extLst>
          </p:cNvPr>
          <p:cNvSpPr/>
          <p:nvPr/>
        </p:nvSpPr>
        <p:spPr>
          <a:xfrm>
            <a:off x="7318124" y="522638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A6D6149-2FE3-DC5A-5684-600D96A83F12}"/>
              </a:ext>
            </a:extLst>
          </p:cNvPr>
          <p:cNvSpPr/>
          <p:nvPr/>
        </p:nvSpPr>
        <p:spPr>
          <a:xfrm>
            <a:off x="5089505" y="4029145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D1CE25-8823-F486-D28A-0FD3D5F6E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788" y="4726962"/>
            <a:ext cx="2312440" cy="166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65E0FF2E-641B-4CDF-6D5B-50F12031C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703" y="2723549"/>
            <a:ext cx="2479912" cy="185993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EBCE00C-5EE6-46EB-3C8F-FA074503488D}"/>
              </a:ext>
            </a:extLst>
          </p:cNvPr>
          <p:cNvSpPr txBox="1"/>
          <p:nvPr/>
        </p:nvSpPr>
        <p:spPr>
          <a:xfrm>
            <a:off x="9372032" y="3512258"/>
            <a:ext cx="1454244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900"/>
              <a:t>エプソン社製</a:t>
            </a:r>
            <a:endParaRPr lang="en-US" altLang="ja-JP" sz="900"/>
          </a:p>
          <a:p>
            <a:r>
              <a:rPr lang="ja-JP" altLang="en-US" sz="900"/>
              <a:t>インクジェットプリンタ</a:t>
            </a:r>
            <a:endParaRPr kumimoji="1" lang="en-US" altLang="ja-JP" sz="900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16F2D8C-3507-2F7E-3C2C-75A5BE3D587A}"/>
              </a:ext>
            </a:extLst>
          </p:cNvPr>
          <p:cNvCxnSpPr>
            <a:cxnSpLocks/>
          </p:cNvCxnSpPr>
          <p:nvPr/>
        </p:nvCxnSpPr>
        <p:spPr>
          <a:xfrm flipH="1">
            <a:off x="9128904" y="3699383"/>
            <a:ext cx="2520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図 18">
            <a:extLst>
              <a:ext uri="{FF2B5EF4-FFF2-40B4-BE49-F238E27FC236}">
                <a16:creationId xmlns:a16="http://schemas.microsoft.com/office/drawing/2014/main" id="{C378A184-458F-10F9-20D3-6A618FDD1E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8668" y="1411877"/>
            <a:ext cx="1938761" cy="137774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12D2556-62E0-81CF-0E94-86F48C1283E5}"/>
              </a:ext>
            </a:extLst>
          </p:cNvPr>
          <p:cNvSpPr txBox="1"/>
          <p:nvPr/>
        </p:nvSpPr>
        <p:spPr>
          <a:xfrm>
            <a:off x="1090180" y="3019761"/>
            <a:ext cx="1223412" cy="5078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ja-JP" altLang="en-US" sz="900"/>
              <a:t>マイクロソフト社製</a:t>
            </a:r>
            <a:endParaRPr lang="en-US" altLang="ja-JP" sz="900"/>
          </a:p>
          <a:p>
            <a:pPr algn="ctr"/>
            <a:r>
              <a:rPr lang="ja-JP" altLang="en-US" sz="900"/>
              <a:t>プログラム言語</a:t>
            </a:r>
            <a:endParaRPr lang="en-US" altLang="ja-JP" sz="900"/>
          </a:p>
          <a:p>
            <a:pPr algn="ctr"/>
            <a:r>
              <a:rPr kumimoji="1" lang="en-US" altLang="ja-JP" sz="900" b="1"/>
              <a:t>Visual C++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231195F-C5A3-3B21-9CD6-D95A5CD6DD3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313592" y="3257056"/>
            <a:ext cx="280933" cy="1662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C673F56-DB37-000C-BB4C-F6AD53A91418}"/>
              </a:ext>
            </a:extLst>
          </p:cNvPr>
          <p:cNvSpPr/>
          <p:nvPr/>
        </p:nvSpPr>
        <p:spPr>
          <a:xfrm>
            <a:off x="7381624" y="379128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CFF2BE1-010A-FADC-D78A-84C018F78DD5}"/>
              </a:ext>
            </a:extLst>
          </p:cNvPr>
          <p:cNvSpPr/>
          <p:nvPr/>
        </p:nvSpPr>
        <p:spPr>
          <a:xfrm>
            <a:off x="7229224" y="2178381"/>
            <a:ext cx="46050" cy="1542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01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94</Words>
  <Application>Microsoft Office PowerPoint</Application>
  <PresentationFormat>ワイド画面</PresentationFormat>
  <Paragraphs>38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ヒラギノ角ゴ  Pro W3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貴哲 山岡</cp:lastModifiedBy>
  <cp:revision>13</cp:revision>
  <dcterms:created xsi:type="dcterms:W3CDTF">2023-06-02T20:54:06Z</dcterms:created>
  <dcterms:modified xsi:type="dcterms:W3CDTF">2023-09-19T04:57:53Z</dcterms:modified>
</cp:coreProperties>
</file>