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96203" autoAdjust="0"/>
  </p:normalViewPr>
  <p:slideViewPr>
    <p:cSldViewPr snapToGrid="0">
      <p:cViewPr varScale="1">
        <p:scale>
          <a:sx n="116" d="100"/>
          <a:sy n="116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F40930A-55F6-F5ED-8D90-2FED9019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86" y="1142041"/>
            <a:ext cx="7276641" cy="47152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91624" y="1031428"/>
            <a:ext cx="193514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/>
              <a:t>HP</a:t>
            </a:r>
            <a:r>
              <a:rPr lang="ja-JP" altLang="en-US" sz="1100"/>
              <a:t>社製ワークステーション</a:t>
            </a:r>
            <a:endParaRPr kumimoji="1" lang="en-US" altLang="ja-JP" sz="1100"/>
          </a:p>
          <a:p>
            <a:pPr algn="ctr"/>
            <a:r>
              <a:rPr lang="en-US" altLang="ja-JP" sz="1100" b="1"/>
              <a:t>HP 9845</a:t>
            </a:r>
            <a:endParaRPr kumimoji="1" lang="en-US" altLang="ja-JP" sz="11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753401" y="2203955"/>
            <a:ext cx="165301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/>
              <a:t>HP</a:t>
            </a:r>
            <a:r>
              <a:rPr lang="ja-JP" altLang="en-US" sz="1100"/>
              <a:t>社製プログラム言語</a:t>
            </a:r>
            <a:endParaRPr lang="en-US" altLang="ja-JP" sz="1100"/>
          </a:p>
          <a:p>
            <a:pPr algn="ctr"/>
            <a:r>
              <a:rPr kumimoji="1" lang="en-US" altLang="ja-JP" sz="1100" b="1"/>
              <a:t>HP-BASIC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032530" y="2523147"/>
            <a:ext cx="173637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/>
              <a:t>HP</a:t>
            </a:r>
            <a:r>
              <a:rPr lang="ja-JP" altLang="en-US" sz="1100"/>
              <a:t>社製</a:t>
            </a:r>
            <a:endParaRPr lang="en-US" altLang="ja-JP" sz="1100"/>
          </a:p>
          <a:p>
            <a:r>
              <a:rPr lang="ja-JP" altLang="en-US" sz="1100"/>
              <a:t>ハードディスクドライブ</a:t>
            </a:r>
            <a:endParaRPr kumimoji="1" lang="en-US" altLang="ja-JP" sz="11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F35DC1-95DE-03BB-9CB4-29B6F38B762F}"/>
              </a:ext>
            </a:extLst>
          </p:cNvPr>
          <p:cNvSpPr txBox="1"/>
          <p:nvPr/>
        </p:nvSpPr>
        <p:spPr>
          <a:xfrm>
            <a:off x="9434719" y="4799639"/>
            <a:ext cx="748923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/>
              <a:t>HP</a:t>
            </a:r>
            <a:r>
              <a:rPr lang="ja-JP" altLang="en-US" sz="1100"/>
              <a:t>社製</a:t>
            </a:r>
            <a:endParaRPr lang="en-US" altLang="ja-JP" sz="1100"/>
          </a:p>
          <a:p>
            <a:r>
              <a:rPr lang="ja-JP" altLang="en-US" sz="1100"/>
              <a:t>計測機器</a:t>
            </a:r>
            <a:endParaRPr kumimoji="1" lang="en-US" altLang="ja-JP" sz="11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4663233" y="2757259"/>
            <a:ext cx="1935145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/>
              <a:t>HP</a:t>
            </a:r>
            <a:r>
              <a:rPr lang="ja-JP" altLang="en-US" sz="1100"/>
              <a:t>社製通信インタフェース</a:t>
            </a:r>
            <a:endParaRPr lang="en-US" altLang="ja-JP" sz="1100"/>
          </a:p>
          <a:p>
            <a:pPr algn="ctr"/>
            <a:r>
              <a:rPr lang="en-US" altLang="ja-JP" sz="1100" b="1"/>
              <a:t>HP-IB</a:t>
            </a:r>
            <a:r>
              <a:rPr lang="ja-JP" altLang="en-US" sz="1100" b="1"/>
              <a:t>（</a:t>
            </a:r>
            <a:r>
              <a:rPr lang="en-US" altLang="ja-JP" sz="1100" b="1"/>
              <a:t>GP-IB)</a:t>
            </a:r>
            <a:endParaRPr kumimoji="1" lang="en-US" altLang="ja-JP" sz="11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273417" y="3494405"/>
            <a:ext cx="20185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/>
              <a:t>HP</a:t>
            </a:r>
            <a:r>
              <a:rPr lang="ja-JP" altLang="en-US" sz="1100"/>
              <a:t>社製</a:t>
            </a:r>
            <a:endParaRPr lang="en-US" altLang="ja-JP" sz="1100"/>
          </a:p>
          <a:p>
            <a:r>
              <a:rPr lang="ja-JP" altLang="en-US" sz="1100"/>
              <a:t>フロッピーディスクドライブ</a:t>
            </a:r>
            <a:endParaRPr kumimoji="1" lang="en-US" altLang="ja-JP" sz="110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50226" y="1462315"/>
            <a:ext cx="8971" cy="1904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06417" y="2388621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469924" y="3188146"/>
            <a:ext cx="160882" cy="3870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8781165" y="270781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030289" y="3681530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07962F-1E8C-02AD-838C-B2A3F2757DE9}"/>
              </a:ext>
            </a:extLst>
          </p:cNvPr>
          <p:cNvCxnSpPr>
            <a:cxnSpLocks/>
          </p:cNvCxnSpPr>
          <p:nvPr/>
        </p:nvCxnSpPr>
        <p:spPr>
          <a:xfrm flipH="1">
            <a:off x="9160567" y="4984305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6CA6CE-C47B-5FC9-C3B3-CFB10C6E4FD7}"/>
              </a:ext>
            </a:extLst>
          </p:cNvPr>
          <p:cNvSpPr txBox="1"/>
          <p:nvPr/>
        </p:nvSpPr>
        <p:spPr>
          <a:xfrm>
            <a:off x="4036168" y="254123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1975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HP-IB </a:t>
            </a:r>
            <a:r>
              <a:rPr kumimoji="1" lang="ja-JP" altLang="en-US" u="sng"/>
              <a:t>システムの例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DF9669-B6D7-2D54-108D-146E73FE68B8}"/>
              </a:ext>
            </a:extLst>
          </p:cNvPr>
          <p:cNvSpPr txBox="1"/>
          <p:nvPr/>
        </p:nvSpPr>
        <p:spPr>
          <a:xfrm>
            <a:off x="3775587" y="5652146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/>
              <a:t>The HP 9845</a:t>
            </a:r>
            <a:r>
              <a:rPr lang="ja-JP" altLang="en-US" sz="1100"/>
              <a:t> </a:t>
            </a:r>
            <a:r>
              <a:rPr lang="en-US" altLang="ja-JP" sz="1100"/>
              <a:t>Project</a:t>
            </a:r>
            <a:r>
              <a:rPr lang="ja-JP" altLang="en-US" sz="1100"/>
              <a:t> より引用　</a:t>
            </a:r>
            <a:r>
              <a:rPr kumimoji="1" lang="en-US" altLang="ja-JP" sz="1100"/>
              <a:t>https://www.hp9845.net/9845/tutorials/hpib/index.html</a:t>
            </a:r>
            <a:endParaRPr kumimoji="1" lang="ja-JP" altLang="en-US" sz="1100"/>
          </a:p>
        </p:txBody>
      </p:sp>
      <p:pic>
        <p:nvPicPr>
          <p:cNvPr id="3076" name="Picture 4" descr="Recorder-Plotter">
            <a:extLst>
              <a:ext uri="{FF2B5EF4-FFF2-40B4-BE49-F238E27FC236}">
                <a16:creationId xmlns:a16="http://schemas.microsoft.com/office/drawing/2014/main" id="{D102623E-6F19-6838-76D1-8A30B742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0" y="1007637"/>
            <a:ext cx="1881795" cy="13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099203" y="1349129"/>
            <a:ext cx="151195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100"/>
              <a:t>HP</a:t>
            </a:r>
            <a:r>
              <a:rPr lang="ja-JP" altLang="en-US" sz="1100"/>
              <a:t>社製ペンプロッタ</a:t>
            </a:r>
            <a:endParaRPr lang="en-US" altLang="ja-JP" sz="1100"/>
          </a:p>
          <a:p>
            <a:r>
              <a:rPr kumimoji="1" lang="en-US" altLang="ja-JP" sz="1100" b="1"/>
              <a:t>9862A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8846241" y="1533795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C26B4AC-CDF5-DAB3-3E3C-757ACAA82858}"/>
              </a:ext>
            </a:extLst>
          </p:cNvPr>
          <p:cNvSpPr/>
          <p:nvPr/>
        </p:nvSpPr>
        <p:spPr>
          <a:xfrm>
            <a:off x="7076824" y="195930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8085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8400F61-26C6-B96E-FD73-AB494B35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85" y="5298541"/>
            <a:ext cx="2237166" cy="16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9AEB308-49C8-A598-C384-6212BF984E83}"/>
              </a:ext>
            </a:extLst>
          </p:cNvPr>
          <p:cNvGrpSpPr/>
          <p:nvPr/>
        </p:nvGrpSpPr>
        <p:grpSpPr>
          <a:xfrm>
            <a:off x="2042236" y="1287258"/>
            <a:ext cx="3343311" cy="3842613"/>
            <a:chOff x="3657600" y="990600"/>
            <a:chExt cx="4876800" cy="4876800"/>
          </a:xfrm>
        </p:grpSpPr>
        <p:pic>
          <p:nvPicPr>
            <p:cNvPr id="2056" name="Picture 8" descr="☆追加情報あり☆PC9801VM or VX（5インチFDDモデル）本体のレンタル又は格安にてお譲り (スカイ)  枚方の買いたい/くださいの助け合い｜ジモティー">
              <a:extLst>
                <a:ext uri="{FF2B5EF4-FFF2-40B4-BE49-F238E27FC236}">
                  <a16:creationId xmlns:a16="http://schemas.microsoft.com/office/drawing/2014/main" id="{CB783AE5-92CA-18E3-F64E-DB52ADAA2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N88-日本語BASIC(86)のメモリスイッチ設定 [PC98] - radioc.dat">
              <a:extLst>
                <a:ext uri="{FF2B5EF4-FFF2-40B4-BE49-F238E27FC236}">
                  <a16:creationId xmlns:a16="http://schemas.microsoft.com/office/drawing/2014/main" id="{E45135AF-3C16-4ABE-2309-A325931B5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158" y="1826801"/>
              <a:ext cx="2009926" cy="130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98039" y="957688"/>
            <a:ext cx="1922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/>
              <a:t>NEC</a:t>
            </a:r>
            <a:r>
              <a:rPr lang="ja-JP" altLang="en-US" sz="900"/>
              <a:t>社製パーソナルコンピュータ</a:t>
            </a:r>
            <a:endParaRPr kumimoji="1" lang="en-US" altLang="ja-JP" sz="900"/>
          </a:p>
          <a:p>
            <a:pPr algn="ctr"/>
            <a:r>
              <a:rPr lang="en-US" altLang="ja-JP" sz="900" b="1"/>
              <a:t>PC-9801</a:t>
            </a:r>
            <a:endParaRPr kumimoji="1" lang="en-US" altLang="ja-JP" sz="9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976070" y="2109497"/>
            <a:ext cx="14606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NEC</a:t>
            </a:r>
            <a:r>
              <a:rPr lang="ja-JP" altLang="en-US" sz="900"/>
              <a:t>社製プログラム言語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N(88)</a:t>
            </a:r>
            <a:r>
              <a:rPr kumimoji="1" lang="ja-JP" altLang="en-US" sz="900" b="1"/>
              <a:t>日本語 </a:t>
            </a:r>
            <a:r>
              <a:rPr kumimoji="1" lang="en-US" altLang="ja-JP" sz="900" b="1"/>
              <a:t>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418960" y="2129680"/>
            <a:ext cx="10406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社製プロッタ</a:t>
            </a:r>
            <a:endParaRPr lang="en-US" altLang="ja-JP" sz="900"/>
          </a:p>
          <a:p>
            <a:r>
              <a:rPr lang="en-US" altLang="ja-JP" sz="900"/>
              <a:t>HP7470A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915070" y="4416592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GP-IB</a:t>
            </a:r>
            <a:endParaRPr kumimoji="1" lang="en-US" altLang="ja-JP" sz="9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765732" y="3867858"/>
            <a:ext cx="203773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NEC</a:t>
            </a:r>
            <a:r>
              <a:rPr lang="ja-JP" altLang="en-US" sz="900"/>
              <a:t>社製ドットインパクトプリンタ</a:t>
            </a:r>
            <a:endParaRPr lang="en-US" altLang="ja-JP" sz="900"/>
          </a:p>
          <a:p>
            <a:r>
              <a:rPr lang="en-US" altLang="ja-JP" sz="900"/>
              <a:t>PC-PR201/65</a:t>
            </a:r>
            <a:endParaRPr kumimoji="1" lang="en-US" altLang="ja-JP" sz="9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10046873" y="5332351"/>
            <a:ext cx="122341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アドバンテスト社製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データロガー </a:t>
            </a:r>
            <a:r>
              <a:rPr lang="en-US" altLang="ja-JP" sz="900" b="0" i="0">
                <a:solidFill>
                  <a:srgbClr val="1A1A1A"/>
                </a:solidFill>
                <a:effectLst/>
                <a:latin typeface="ヒラギノ角ゴ  Pro W3"/>
              </a:rPr>
              <a:t>R7430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50226" y="13270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36726" y="2294163"/>
            <a:ext cx="25078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821244" y="55320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167595" y="231434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522604" y="40549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1988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lang="ja-JP" altLang="en-US" u="sng"/>
              <a:t>を使った</a:t>
            </a:r>
            <a:r>
              <a:rPr kumimoji="1" lang="ja-JP" altLang="en-US" u="sng"/>
              <a:t>自動計測環境の例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E3595D-EC87-AC5F-2130-79AAD2FCC196}"/>
              </a:ext>
            </a:extLst>
          </p:cNvPr>
          <p:cNvSpPr txBox="1"/>
          <p:nvPr/>
        </p:nvSpPr>
        <p:spPr>
          <a:xfrm>
            <a:off x="2725837" y="4976667"/>
            <a:ext cx="23374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/>
              <a:t>NEC</a:t>
            </a:r>
            <a:r>
              <a:rPr lang="ja-JP" altLang="en-US" sz="900"/>
              <a:t>社製 </a:t>
            </a:r>
            <a:r>
              <a:rPr lang="en-US" altLang="ja-JP" sz="900"/>
              <a:t>GP-IB </a:t>
            </a:r>
            <a:r>
              <a:rPr lang="ja-JP" altLang="en-US" sz="900"/>
              <a:t>インタフェース・ボード</a:t>
            </a:r>
            <a:endParaRPr lang="en-US" altLang="ja-JP" sz="900"/>
          </a:p>
          <a:p>
            <a:pPr algn="ctr"/>
            <a:r>
              <a:rPr lang="en-US" altLang="ja-JP" sz="900"/>
              <a:t>PC 9801-29N</a:t>
            </a:r>
            <a:endParaRPr kumimoji="1" lang="en-US" altLang="ja-JP" sz="9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82B058-99B8-7B3E-44D6-48071174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43" y="3429554"/>
            <a:ext cx="2055795" cy="11403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65F27C0-BE28-7067-3E01-EABB4741F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977" y="4906498"/>
            <a:ext cx="2496422" cy="104408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88FEDD-3702-EE01-FF03-5FB2F297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13" y="1456467"/>
            <a:ext cx="1750800" cy="1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2655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374174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98081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7417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276044" y="519463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22599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943A6AFA-334D-8A7F-4D7E-29F8B3AA1894}"/>
              </a:ext>
            </a:extLst>
          </p:cNvPr>
          <p:cNvSpPr/>
          <p:nvPr/>
        </p:nvSpPr>
        <p:spPr>
          <a:xfrm>
            <a:off x="5139690" y="4042410"/>
            <a:ext cx="2167890" cy="7620"/>
          </a:xfrm>
          <a:custGeom>
            <a:avLst/>
            <a:gdLst>
              <a:gd name="connsiteX0" fmla="*/ 2167890 w 2167890"/>
              <a:gd name="connsiteY0" fmla="*/ 0 h 7620"/>
              <a:gd name="connsiteX1" fmla="*/ 0 w 2167890"/>
              <a:gd name="connsiteY1" fmla="*/ 762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7890" h="7620">
                <a:moveTo>
                  <a:pt x="2167890" y="0"/>
                </a:moveTo>
                <a:lnTo>
                  <a:pt x="0" y="76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30EAEDAC-EE6F-2025-D536-6DBA7EB19276}"/>
              </a:ext>
            </a:extLst>
          </p:cNvPr>
          <p:cNvSpPr/>
          <p:nvPr/>
        </p:nvSpPr>
        <p:spPr>
          <a:xfrm>
            <a:off x="5132070" y="2084206"/>
            <a:ext cx="2141220" cy="1758887"/>
          </a:xfrm>
          <a:custGeom>
            <a:avLst/>
            <a:gdLst>
              <a:gd name="connsiteX0" fmla="*/ 2141220 w 2141220"/>
              <a:gd name="connsiteY0" fmla="*/ 3674 h 1758887"/>
              <a:gd name="connsiteX1" fmla="*/ 1032510 w 2141220"/>
              <a:gd name="connsiteY1" fmla="*/ 83684 h 1758887"/>
              <a:gd name="connsiteX2" fmla="*/ 495300 w 2141220"/>
              <a:gd name="connsiteY2" fmla="*/ 567554 h 1758887"/>
              <a:gd name="connsiteX3" fmla="*/ 209550 w 2141220"/>
              <a:gd name="connsiteY3" fmla="*/ 1474334 h 1758887"/>
              <a:gd name="connsiteX4" fmla="*/ 106680 w 2141220"/>
              <a:gd name="connsiteY4" fmla="*/ 1718174 h 1758887"/>
              <a:gd name="connsiteX5" fmla="*/ 0 w 2141220"/>
              <a:gd name="connsiteY5" fmla="*/ 1756274 h 17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1220" h="1758887">
                <a:moveTo>
                  <a:pt x="2141220" y="3674"/>
                </a:moveTo>
                <a:cubicBezTo>
                  <a:pt x="1724025" y="-3311"/>
                  <a:pt x="1306830" y="-10296"/>
                  <a:pt x="1032510" y="83684"/>
                </a:cubicBezTo>
                <a:cubicBezTo>
                  <a:pt x="758190" y="177664"/>
                  <a:pt x="632460" y="335779"/>
                  <a:pt x="495300" y="567554"/>
                </a:cubicBezTo>
                <a:cubicBezTo>
                  <a:pt x="358140" y="799329"/>
                  <a:pt x="274320" y="1282564"/>
                  <a:pt x="209550" y="1474334"/>
                </a:cubicBezTo>
                <a:cubicBezTo>
                  <a:pt x="144780" y="1666104"/>
                  <a:pt x="141605" y="1671184"/>
                  <a:pt x="106680" y="1718174"/>
                </a:cubicBezTo>
                <a:cubicBezTo>
                  <a:pt x="71755" y="1765164"/>
                  <a:pt x="35877" y="1760719"/>
                  <a:pt x="0" y="17562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4B8F386F-A839-9E55-5C6A-283E397553DE}"/>
              </a:ext>
            </a:extLst>
          </p:cNvPr>
          <p:cNvSpPr/>
          <p:nvPr/>
        </p:nvSpPr>
        <p:spPr>
          <a:xfrm>
            <a:off x="5135374" y="4303894"/>
            <a:ext cx="2162491" cy="896485"/>
          </a:xfrm>
          <a:custGeom>
            <a:avLst/>
            <a:gdLst>
              <a:gd name="connsiteX0" fmla="*/ 2162491 w 2162491"/>
              <a:gd name="connsiteY0" fmla="*/ 896485 h 896485"/>
              <a:gd name="connsiteX1" fmla="*/ 2028148 w 2162491"/>
              <a:gd name="connsiteY1" fmla="*/ 801145 h 896485"/>
              <a:gd name="connsiteX2" fmla="*/ 1655454 w 2162491"/>
              <a:gd name="connsiteY2" fmla="*/ 766476 h 896485"/>
              <a:gd name="connsiteX3" fmla="*/ 515705 w 2162491"/>
              <a:gd name="connsiteY3" fmla="*/ 541126 h 896485"/>
              <a:gd name="connsiteX4" fmla="*/ 112675 w 2162491"/>
              <a:gd name="connsiteY4" fmla="*/ 68758 h 896485"/>
              <a:gd name="connsiteX5" fmla="*/ 0 w 2162491"/>
              <a:gd name="connsiteY5" fmla="*/ 12421 h 8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491" h="896485">
                <a:moveTo>
                  <a:pt x="2162491" y="896485"/>
                </a:moveTo>
                <a:cubicBezTo>
                  <a:pt x="2137572" y="859649"/>
                  <a:pt x="2112654" y="822813"/>
                  <a:pt x="2028148" y="801145"/>
                </a:cubicBezTo>
                <a:cubicBezTo>
                  <a:pt x="1943642" y="779477"/>
                  <a:pt x="1907528" y="809812"/>
                  <a:pt x="1655454" y="766476"/>
                </a:cubicBezTo>
                <a:cubicBezTo>
                  <a:pt x="1403380" y="723140"/>
                  <a:pt x="772835" y="657412"/>
                  <a:pt x="515705" y="541126"/>
                </a:cubicBezTo>
                <a:cubicBezTo>
                  <a:pt x="258575" y="424840"/>
                  <a:pt x="198626" y="156875"/>
                  <a:pt x="112675" y="68758"/>
                </a:cubicBezTo>
                <a:cubicBezTo>
                  <a:pt x="26724" y="-19359"/>
                  <a:pt x="13362" y="-3469"/>
                  <a:pt x="0" y="124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B8E44B-61AA-B2F3-C668-C3F4D5925D3C}"/>
              </a:ext>
            </a:extLst>
          </p:cNvPr>
          <p:cNvCxnSpPr>
            <a:cxnSpLocks/>
          </p:cNvCxnSpPr>
          <p:nvPr/>
        </p:nvCxnSpPr>
        <p:spPr>
          <a:xfrm flipH="1">
            <a:off x="6374376" y="380987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539F147-C478-28B7-B0DB-5FE68C4A89D4}"/>
              </a:ext>
            </a:extLst>
          </p:cNvPr>
          <p:cNvCxnSpPr>
            <a:cxnSpLocks/>
          </p:cNvCxnSpPr>
          <p:nvPr/>
        </p:nvCxnSpPr>
        <p:spPr>
          <a:xfrm flipH="1">
            <a:off x="6526776" y="18223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AA76391-D255-7AFE-CC17-4AAFBF68A1F4}"/>
              </a:ext>
            </a:extLst>
          </p:cNvPr>
          <p:cNvCxnSpPr>
            <a:cxnSpLocks/>
          </p:cNvCxnSpPr>
          <p:nvPr/>
        </p:nvCxnSpPr>
        <p:spPr>
          <a:xfrm flipH="1">
            <a:off x="6679176" y="47814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768137" y="3473761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ja-JP" altLang="en-US" sz="900" b="1"/>
              <a:t>セントロニクス</a:t>
            </a:r>
            <a:endParaRPr kumimoji="1" lang="en-US" altLang="ja-JP" sz="9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751688" y="1474053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RS232C</a:t>
            </a:r>
            <a:endParaRPr kumimoji="1" lang="en-US" altLang="ja-JP" sz="900" b="1"/>
          </a:p>
        </p:txBody>
      </p:sp>
    </p:spTree>
    <p:extLst>
      <p:ext uri="{BB962C8B-B14F-4D97-AF65-F5344CB8AC3E}">
        <p14:creationId xmlns:p14="http://schemas.microsoft.com/office/powerpoint/2010/main" val="226694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68BDFDC-B947-C2D5-10B1-699B066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5" y="2381912"/>
            <a:ext cx="2752974" cy="20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28712" y="1982315"/>
            <a:ext cx="181331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ソーテック社製</a:t>
            </a:r>
            <a:r>
              <a:rPr lang="en-US" altLang="ja-JP" sz="900"/>
              <a:t>10</a:t>
            </a:r>
            <a:r>
              <a:rPr lang="ja-JP" altLang="en-US" sz="900"/>
              <a:t>万円パソコン</a:t>
            </a:r>
            <a:endParaRPr kumimoji="1" lang="en-US" altLang="ja-JP" sz="900" b="1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526398" y="2213147"/>
            <a:ext cx="8973" cy="3905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Visual Studio 6 SP5 - PC用ダウンロード無料">
            <a:extLst>
              <a:ext uri="{FF2B5EF4-FFF2-40B4-BE49-F238E27FC236}">
                <a16:creationId xmlns:a16="http://schemas.microsoft.com/office/drawing/2014/main" id="{FF00F1B6-2717-3165-6CBC-C58E9CB3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22" y="2861705"/>
            <a:ext cx="1064628" cy="8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511246" y="1965905"/>
            <a:ext cx="83708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富士通社製</a:t>
            </a:r>
            <a:endParaRPr kumimoji="1" lang="en-US" altLang="ja-JP" sz="900"/>
          </a:p>
          <a:p>
            <a:r>
              <a:rPr lang="en-US" altLang="ja-JP" sz="900"/>
              <a:t>MO</a:t>
            </a:r>
            <a:r>
              <a:rPr lang="ja-JP" altLang="en-US" sz="900"/>
              <a:t>ドライブ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792303" y="4430231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>
                <a:solidFill>
                  <a:srgbClr val="FF0000"/>
                </a:solidFill>
              </a:rPr>
              <a:t>通信インタフェース</a:t>
            </a:r>
            <a:endParaRPr lang="en-US" altLang="ja-JP" sz="900" b="1">
              <a:solidFill>
                <a:srgbClr val="FF0000"/>
              </a:solidFill>
            </a:endParaRPr>
          </a:p>
          <a:p>
            <a:pPr algn="ctr"/>
            <a:r>
              <a:rPr lang="ja-JP" altLang="en-US" sz="900" b="1">
                <a:solidFill>
                  <a:srgbClr val="FF0000"/>
                </a:solidFill>
              </a:rPr>
              <a:t>イーサネット</a:t>
            </a:r>
            <a:endParaRPr kumimoji="1" lang="en-US" altLang="ja-JP" sz="900" b="1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830973" y="5433951"/>
            <a:ext cx="14285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テクトロニクス社製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  <a:p>
            <a:pPr algn="l"/>
            <a:r>
              <a:rPr lang="ja-JP" altLang="en-US" sz="900">
                <a:solidFill>
                  <a:srgbClr val="1A1A1A"/>
                </a:solidFill>
                <a:latin typeface="ヒラギノ角ゴ  Pro W3"/>
              </a:rPr>
              <a:t>オシロスコープ </a:t>
            </a:r>
            <a:r>
              <a:rPr lang="en-US" altLang="ja-JP" sz="900">
                <a:solidFill>
                  <a:srgbClr val="1A1A1A"/>
                </a:solidFill>
                <a:latin typeface="ヒラギノ角ゴ  Pro W3"/>
              </a:rPr>
              <a:t>TDS3000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</p:cNvCxnSpPr>
          <p:nvPr/>
        </p:nvCxnSpPr>
        <p:spPr>
          <a:xfrm flipH="1">
            <a:off x="6372500" y="4802457"/>
            <a:ext cx="164770" cy="2511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579944" y="56082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259246" y="2150571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2000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kumimoji="1" lang="ja-JP" altLang="en-US" u="sng"/>
              <a:t>制御による自動計測環境の例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651013" y="3142926"/>
            <a:ext cx="123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USB</a:t>
            </a:r>
            <a:endParaRPr kumimoji="1" lang="en-US" altLang="ja-JP" sz="9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753855" y="1596256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SCSI</a:t>
            </a:r>
            <a:endParaRPr kumimoji="1" lang="en-US" altLang="ja-JP" sz="900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4433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283132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49186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8782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318124" y="5226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02914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D1CE25-8823-F486-D28A-0FD3D5F6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88" y="4726962"/>
            <a:ext cx="2312440" cy="16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5E0FF2E-641B-4CDF-6D5B-50F12031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03" y="2723549"/>
            <a:ext cx="2479912" cy="185993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372032" y="3512258"/>
            <a:ext cx="14542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900"/>
              <a:t>エプソン社製</a:t>
            </a:r>
            <a:endParaRPr lang="en-US" altLang="ja-JP" sz="900"/>
          </a:p>
          <a:p>
            <a:r>
              <a:rPr lang="ja-JP" altLang="en-US" sz="900"/>
              <a:t>インクジェットプリンタ</a:t>
            </a:r>
            <a:endParaRPr kumimoji="1" lang="en-US" altLang="ja-JP" sz="9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128904" y="36993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C378A184-458F-10F9-20D3-6A618FDD1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668" y="1411877"/>
            <a:ext cx="1938761" cy="13777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090180" y="3019761"/>
            <a:ext cx="1223412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マイクロソフト社製</a:t>
            </a:r>
            <a:endParaRPr lang="en-US" altLang="ja-JP" sz="900"/>
          </a:p>
          <a:p>
            <a:pPr algn="ctr"/>
            <a:r>
              <a:rPr lang="ja-JP" altLang="en-US" sz="900"/>
              <a:t>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Visual C++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13592" y="3257056"/>
            <a:ext cx="280933" cy="166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673F56-DB37-000C-BB4C-F6AD53A91418}"/>
              </a:ext>
            </a:extLst>
          </p:cNvPr>
          <p:cNvSpPr/>
          <p:nvPr/>
        </p:nvSpPr>
        <p:spPr>
          <a:xfrm>
            <a:off x="7381624" y="37912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FF2BE1-010A-FADC-D78A-84C018F78DD5}"/>
              </a:ext>
            </a:extLst>
          </p:cNvPr>
          <p:cNvSpPr/>
          <p:nvPr/>
        </p:nvSpPr>
        <p:spPr>
          <a:xfrm>
            <a:off x="7229224" y="2178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158</Words>
  <Application>Microsoft Office PowerPoint</Application>
  <PresentationFormat>ワイド画面</PresentationFormat>
  <Paragraphs>52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ヒラギノ角ゴ 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10</cp:revision>
  <dcterms:created xsi:type="dcterms:W3CDTF">2023-06-02T20:54:06Z</dcterms:created>
  <dcterms:modified xsi:type="dcterms:W3CDTF">2023-09-18T22:40:28Z</dcterms:modified>
</cp:coreProperties>
</file>