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&#12510;&#12452;&#12489;&#12521;&#12452;&#12502;\26_workspace\a9xxxxxx_&#12512;&#12540;&#12450;&#12398;&#27861;&#21063;\131_&#35336;&#31639;&#33021;&#21147;&#12398;&#25512;&#3122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altLang="en-US" sz="1600"/>
              <a:t>スーパーコンピュータの計算能力</a:t>
            </a:r>
            <a:endParaRPr lang="ja-JP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3402532250153615"/>
          <c:y val="0.1276761574074074"/>
          <c:w val="0.72804534317751313"/>
          <c:h val="0.7453289351851851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'supercomputer-power-flops'!$C$2:$C$32</c:f>
              <c:numCache>
                <c:formatCode>General</c:formatCode>
                <c:ptCount val="31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  <c:pt idx="28">
                  <c:v>2021</c:v>
                </c:pt>
                <c:pt idx="29">
                  <c:v>2022</c:v>
                </c:pt>
                <c:pt idx="30">
                  <c:v>2023</c:v>
                </c:pt>
              </c:numCache>
            </c:numRef>
          </c:xVal>
          <c:yVal>
            <c:numRef>
              <c:f>'supercomputer-power-flops'!$D$2:$D$32</c:f>
              <c:numCache>
                <c:formatCode>#,##0_ </c:formatCode>
                <c:ptCount val="31"/>
                <c:pt idx="0">
                  <c:v>124</c:v>
                </c:pt>
                <c:pt idx="1">
                  <c:v>170</c:v>
                </c:pt>
                <c:pt idx="2">
                  <c:v>170</c:v>
                </c:pt>
                <c:pt idx="3">
                  <c:v>368</c:v>
                </c:pt>
                <c:pt idx="4">
                  <c:v>1300</c:v>
                </c:pt>
                <c:pt idx="5">
                  <c:v>1300</c:v>
                </c:pt>
                <c:pt idx="6">
                  <c:v>2400</c:v>
                </c:pt>
                <c:pt idx="7">
                  <c:v>4900</c:v>
                </c:pt>
                <c:pt idx="8">
                  <c:v>7200</c:v>
                </c:pt>
                <c:pt idx="9">
                  <c:v>35900</c:v>
                </c:pt>
                <c:pt idx="10">
                  <c:v>35900</c:v>
                </c:pt>
                <c:pt idx="11">
                  <c:v>70700</c:v>
                </c:pt>
                <c:pt idx="12">
                  <c:v>280600</c:v>
                </c:pt>
                <c:pt idx="13">
                  <c:v>280600</c:v>
                </c:pt>
                <c:pt idx="14">
                  <c:v>478200</c:v>
                </c:pt>
                <c:pt idx="15">
                  <c:v>1100000</c:v>
                </c:pt>
                <c:pt idx="16">
                  <c:v>1800000</c:v>
                </c:pt>
                <c:pt idx="17">
                  <c:v>2600000</c:v>
                </c:pt>
                <c:pt idx="18">
                  <c:v>10500000</c:v>
                </c:pt>
                <c:pt idx="19">
                  <c:v>17600000</c:v>
                </c:pt>
                <c:pt idx="20">
                  <c:v>33900000</c:v>
                </c:pt>
                <c:pt idx="21">
                  <c:v>33900000</c:v>
                </c:pt>
                <c:pt idx="22">
                  <c:v>33900000</c:v>
                </c:pt>
                <c:pt idx="23">
                  <c:v>93000000</c:v>
                </c:pt>
                <c:pt idx="24">
                  <c:v>93000000</c:v>
                </c:pt>
                <c:pt idx="25">
                  <c:v>143500000</c:v>
                </c:pt>
                <c:pt idx="26">
                  <c:v>148600000</c:v>
                </c:pt>
                <c:pt idx="27">
                  <c:v>442000000</c:v>
                </c:pt>
                <c:pt idx="28">
                  <c:v>442000000</c:v>
                </c:pt>
                <c:pt idx="29">
                  <c:v>1100000000</c:v>
                </c:pt>
                <c:pt idx="30">
                  <c:v>1200000000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8D-474B-AE4D-1F5F4F6A8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015887"/>
        <c:axId val="192013487"/>
      </c:scatterChart>
      <c:valAx>
        <c:axId val="192015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 altLang="en-US"/>
                  <a:t>年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92013487"/>
        <c:crosses val="autoZero"/>
        <c:crossBetween val="midCat"/>
      </c:valAx>
      <c:valAx>
        <c:axId val="192013487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it-IT" altLang="ja-JP" sz="1200" b="1" i="0" u="none" strike="noStrike" baseline="0">
                    <a:effectLst/>
                  </a:rPr>
                  <a:t> </a:t>
                </a:r>
                <a:r>
                  <a:rPr lang="it-IT" altLang="ja-JP" sz="1200" b="0" i="0" u="none" strike="noStrike" baseline="0">
                    <a:effectLst/>
                  </a:rPr>
                  <a:t>gigaFLOPS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920158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22104-25E6-79E7-5D85-578E230C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A97459-EF9A-8077-12CF-FC82ADE2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4455F-FAF1-ABC9-D325-3A0596D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438F0-7DD4-2819-8E93-C499EDF2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D2B37-841E-AEA6-0640-04A9C0E8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4F250-45D0-FB22-C90E-D92456D7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A38BC-0440-5DFE-6CE5-B1E5FB15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C04B7-A676-712B-A68E-017219A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49D30-2C39-B10D-F366-CD92983C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5CFEA-F2AD-BF36-BFD4-DF6041BC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FDF1FC-F731-1121-42BB-B3B31FA02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D8F00E-4460-2BDA-F1CF-93DFDAE88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CB358-704E-2F6D-2018-FFB2F491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75A97-ABCB-E760-7207-5B375EE2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741DA-6C10-CA95-DDBD-79377F7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0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4CE46-E77C-12CC-1117-4334C5B2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5AD6A-D0C4-1798-E706-4288C6B6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3D214-0279-B0BB-EFA3-62240FB2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61DB9-1278-C94B-80C3-9D671CDE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AEB76-CA5E-381F-E729-4BB569C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3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25BE5-FEFF-297C-E9E0-9492AE03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6040C-387B-BA48-3AEA-A466E86A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2972D-3B39-52F7-9918-C4F95DD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6223D-205A-8B01-3B5D-751DAA83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00E6B-184E-51ED-9E39-0414867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01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523BF-3C16-17E3-8BD4-75A9AE84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BBFA3-AA83-454E-5597-371AB6AE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AE7508-BE61-F834-033A-38D75B8F3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075B3-B53B-F696-99FE-FB41CB3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7B5B2F-844F-622E-FA68-B6232F3B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73920-97A7-2C50-5C9C-F8F9F4D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5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783F1-05EB-A873-8C7F-8BCEFD29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230B73-8318-5BA0-BF15-CAEBB4EA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8D1A5D-B745-A5F2-2C1E-7E2717E2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B841AB-ADC0-C67B-24A1-2D0EE1AA2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E31F3E-A25A-C5D0-DAE1-24BDDCDCC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CAD13D-1645-6A9F-867C-F4D7CFBB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54B52C-FCD1-423A-F68C-BD52D013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999626-D5F3-6FE2-A92A-B83BE7A3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99CF0-EC95-FA89-5C2F-081EC2A3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50A65-092B-67BD-E434-19C0DA83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4CABC8-DFC3-76DC-75F2-3B92943F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A5BF1B-7C29-6E63-3108-A987969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E027C1-787C-BDF4-1D06-6A705A6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CC955D-ECC2-00DA-0E9C-C15CFC0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8BAC9-24FE-5C3F-CCD7-C4EFA39F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19C8B-173B-9FF5-940A-491E93DD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C93C2B-EED5-BD6E-594F-9D5A543F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B05C5-E5C0-047B-01EB-D39492E3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94A3A-51C2-D3C6-195A-0CFE8CEF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9505B4-AEA9-1E64-166D-7024B950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D4E9C7-CA2E-887E-B0CB-A948CB9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38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19D84-6CBE-D190-B24F-6688C009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7148E-F357-3330-42ED-BE093A4F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10ECDF-3398-3AD0-8127-367DB11D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892C3-FD7B-AC5E-6F11-8783D7AB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A6867E-AAF3-89D2-FD98-A5AB8D4B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7ABA0-CFF9-5735-8690-A2173519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76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AAA381-8757-D936-6BAD-47390321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B4E1-3433-FBB5-C9ED-4DAAEDA2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43422-9007-68D9-9986-06B90218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C612-2C69-4938-BE24-C64E25E84EC9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1BB71C-4241-8BE2-C629-4CB1F163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198F1-3118-B2F9-FA03-EF76607F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7B5-FB8D-4140-8CC7-460A6BAEE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B08DFB80-9D23-E021-6629-81D306B78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144494"/>
              </p:ext>
            </p:extLst>
          </p:nvPr>
        </p:nvGraphicFramePr>
        <p:xfrm>
          <a:off x="2572234" y="1236676"/>
          <a:ext cx="7001362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58FE4-C1BE-0B1F-764E-74C4D8E42399}"/>
              </a:ext>
            </a:extLst>
          </p:cNvPr>
          <p:cNvSpPr txBox="1"/>
          <p:nvPr/>
        </p:nvSpPr>
        <p:spPr>
          <a:xfrm>
            <a:off x="2653527" y="4042928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1FEA43-C968-2A02-52B0-7BE550765731}"/>
              </a:ext>
            </a:extLst>
          </p:cNvPr>
          <p:cNvSpPr txBox="1"/>
          <p:nvPr/>
        </p:nvSpPr>
        <p:spPr>
          <a:xfrm>
            <a:off x="2653527" y="3262822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34C00B-FC4B-C324-D547-1E68BD78AE14}"/>
              </a:ext>
            </a:extLst>
          </p:cNvPr>
          <p:cNvSpPr txBox="1"/>
          <p:nvPr/>
        </p:nvSpPr>
        <p:spPr>
          <a:xfrm>
            <a:off x="2653527" y="2872769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京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925596-0D64-C9D9-EB73-AA0CD3281234}"/>
              </a:ext>
            </a:extLst>
          </p:cNvPr>
          <p:cNvSpPr txBox="1"/>
          <p:nvPr/>
        </p:nvSpPr>
        <p:spPr>
          <a:xfrm>
            <a:off x="2653527" y="4432981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FD8175-E27E-021E-AB8B-44F75621A66B}"/>
              </a:ext>
            </a:extLst>
          </p:cNvPr>
          <p:cNvSpPr txBox="1"/>
          <p:nvPr/>
        </p:nvSpPr>
        <p:spPr>
          <a:xfrm>
            <a:off x="2653527" y="3652875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9DA594-A5ED-1DB8-44CB-1773231AC481}"/>
              </a:ext>
            </a:extLst>
          </p:cNvPr>
          <p:cNvSpPr txBox="1"/>
          <p:nvPr/>
        </p:nvSpPr>
        <p:spPr>
          <a:xfrm>
            <a:off x="2653527" y="4823033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09C11E-DE3E-8CBA-17F2-791EB325BBF9}"/>
              </a:ext>
            </a:extLst>
          </p:cNvPr>
          <p:cNvSpPr txBox="1"/>
          <p:nvPr/>
        </p:nvSpPr>
        <p:spPr>
          <a:xfrm>
            <a:off x="2316725" y="1702610"/>
            <a:ext cx="1080000" cy="344303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 anchor="t">
            <a:noAutofit/>
          </a:bodyPr>
          <a:lstStyle/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秒間の計算回数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75C54-A584-761E-983D-CF512FFE84D0}"/>
              </a:ext>
            </a:extLst>
          </p:cNvPr>
          <p:cNvSpPr txBox="1"/>
          <p:nvPr/>
        </p:nvSpPr>
        <p:spPr>
          <a:xfrm>
            <a:off x="2653527" y="2482716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京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D690E4-FE6A-4CC2-4171-7266133F34B8}"/>
              </a:ext>
            </a:extLst>
          </p:cNvPr>
          <p:cNvSpPr txBox="1"/>
          <p:nvPr/>
        </p:nvSpPr>
        <p:spPr>
          <a:xfrm>
            <a:off x="2653527" y="2092663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京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F7303-3250-AD54-5092-5926A45EA934}"/>
              </a:ext>
            </a:extLst>
          </p:cNvPr>
          <p:cNvSpPr txBox="1"/>
          <p:nvPr/>
        </p:nvSpPr>
        <p:spPr>
          <a:xfrm>
            <a:off x="2653527" y="1702610"/>
            <a:ext cx="147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京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AAA860-6D88-0FF2-A920-14802F63F053}"/>
              </a:ext>
            </a:extLst>
          </p:cNvPr>
          <p:cNvSpPr txBox="1"/>
          <p:nvPr/>
        </p:nvSpPr>
        <p:spPr>
          <a:xfrm>
            <a:off x="7124530" y="5363420"/>
            <a:ext cx="247215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TOP 500 Supercomputer Database” </a:t>
            </a:r>
            <a:r>
              <a:rPr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ja-JP" altLang="en-US" sz="9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CB841D-9BAF-E432-C904-4B2BD756FBD0}"/>
              </a:ext>
            </a:extLst>
          </p:cNvPr>
          <p:cNvSpPr txBox="1"/>
          <p:nvPr/>
        </p:nvSpPr>
        <p:spPr>
          <a:xfrm>
            <a:off x="5165692" y="3518893"/>
            <a:ext cx="903452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2002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地球シミュレータ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兆回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B3C23A-273E-ACF3-9824-A76849DE7963}"/>
              </a:ext>
            </a:extLst>
          </p:cNvPr>
          <p:cNvSpPr txBox="1"/>
          <p:nvPr/>
        </p:nvSpPr>
        <p:spPr>
          <a:xfrm>
            <a:off x="6814373" y="2389443"/>
            <a:ext cx="541174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2011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京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１京回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F3CFE2-FD34-C897-3121-AC784CE59058}"/>
              </a:ext>
            </a:extLst>
          </p:cNvPr>
          <p:cNvSpPr txBox="1"/>
          <p:nvPr/>
        </p:nvSpPr>
        <p:spPr>
          <a:xfrm>
            <a:off x="8210631" y="1717591"/>
            <a:ext cx="541174" cy="553998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富岳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京回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3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56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貴哲 山岡</cp:lastModifiedBy>
  <cp:revision>13</cp:revision>
  <dcterms:created xsi:type="dcterms:W3CDTF">2024-10-09T04:39:51Z</dcterms:created>
  <dcterms:modified xsi:type="dcterms:W3CDTF">2024-12-01T13:12:49Z</dcterms:modified>
</cp:coreProperties>
</file>