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80a9bc8b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80a9bc8b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80a9bc8b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80a9bc8b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80a9bc8bb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80a9bc8bb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80a9bc8b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80a9bc8b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0a9bc8b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0a9bc8b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80a9bc8bb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80a9bc8bb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80a9bc8b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80a9bc8b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80a9bc8b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80a9bc8b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80a9bc8b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80a9bc8b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80a9bc8b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80a9bc8b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80a9bc8b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80a9bc8b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80a9bc8b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80a9bc8b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80a9bc8b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80a9bc8b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0a9bc8b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80a9bc8b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80a9bc8b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80a9bc8b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80a9bc8b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80a9bc8b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80a9bc8b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80a9bc8b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80a9bc8b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80a9bc8b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80a9bc8b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80a9bc8b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80a9bc8b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80a9bc8b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80a9bc8bb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80a9bc8bb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80a9bc8b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80a9bc8b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ide.divvybikes.com/data-license-agre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8900" y="275375"/>
            <a:ext cx="8762700" cy="246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Cyclistic Casual Members  </a:t>
            </a:r>
            <a:endParaRPr b="1">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vs. Annual Members</a:t>
            </a:r>
            <a:r>
              <a:rPr b="1" lang="en">
                <a:solidFill>
                  <a:srgbClr val="0000FF"/>
                </a:solidFill>
              </a:rPr>
              <a:t> </a:t>
            </a:r>
            <a:endParaRPr b="1">
              <a:solidFill>
                <a:srgbClr val="0000FF"/>
              </a:solidFill>
            </a:endParaRPr>
          </a:p>
        </p:txBody>
      </p:sp>
      <p:sp>
        <p:nvSpPr>
          <p:cNvPr id="55" name="Google Shape;55;p13"/>
          <p:cNvSpPr txBox="1"/>
          <p:nvPr>
            <p:ph idx="1" type="subTitle"/>
          </p:nvPr>
        </p:nvSpPr>
        <p:spPr>
          <a:xfrm>
            <a:off x="184600" y="4154525"/>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200">
                <a:solidFill>
                  <a:srgbClr val="B7B7B7"/>
                </a:solidFill>
                <a:latin typeface="Times New Roman"/>
                <a:ea typeface="Times New Roman"/>
                <a:cs typeface="Times New Roman"/>
                <a:sym typeface="Times New Roman"/>
              </a:rPr>
              <a:t>Presented by: Mital Doolab</a:t>
            </a:r>
            <a:endParaRPr sz="2200">
              <a:solidFill>
                <a:srgbClr val="B7B7B7"/>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2200">
                <a:solidFill>
                  <a:srgbClr val="B7B7B7"/>
                </a:solidFill>
                <a:latin typeface="Times New Roman"/>
                <a:ea typeface="Times New Roman"/>
                <a:cs typeface="Times New Roman"/>
                <a:sym typeface="Times New Roman"/>
              </a:rPr>
              <a:t>Last Updated: August 26, 2022</a:t>
            </a:r>
            <a:endParaRPr sz="2200">
              <a:solidFill>
                <a:srgbClr val="B7B7B7"/>
              </a:solidFill>
              <a:latin typeface="Times New Roman"/>
              <a:ea typeface="Times New Roman"/>
              <a:cs typeface="Times New Roman"/>
              <a:sym typeface="Times New Roman"/>
            </a:endParaRPr>
          </a:p>
        </p:txBody>
      </p:sp>
      <p:sp>
        <p:nvSpPr>
          <p:cNvPr id="56" name="Google Shape;56;p13"/>
          <p:cNvSpPr/>
          <p:nvPr/>
        </p:nvSpPr>
        <p:spPr>
          <a:xfrm>
            <a:off x="-11925" y="4947125"/>
            <a:ext cx="9144000" cy="196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9" name="Google Shape;109;p22"/>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990000"/>
                </a:solidFill>
                <a:latin typeface="Times New Roman"/>
                <a:ea typeface="Times New Roman"/>
                <a:cs typeface="Times New Roman"/>
                <a:sym typeface="Times New Roman"/>
              </a:rPr>
              <a:t>What day of the week are Cyclistic bikes used the most?</a:t>
            </a:r>
            <a:r>
              <a:rPr b="1" lang="en" sz="2900">
                <a:solidFill>
                  <a:srgbClr val="990000"/>
                </a:solidFill>
                <a:latin typeface="Times New Roman"/>
                <a:ea typeface="Times New Roman"/>
                <a:cs typeface="Times New Roman"/>
                <a:sym typeface="Times New Roman"/>
              </a:rPr>
              <a:t> </a:t>
            </a:r>
            <a:r>
              <a:rPr b="1" lang="en" sz="3500">
                <a:solidFill>
                  <a:srgbClr val="990000"/>
                </a:solidFill>
                <a:latin typeface="Times New Roman"/>
                <a:ea typeface="Times New Roman"/>
                <a:cs typeface="Times New Roman"/>
                <a:sym typeface="Times New Roman"/>
              </a:rPr>
              <a:t>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66750" y="115550"/>
            <a:ext cx="9010500" cy="1152900"/>
          </a:xfrm>
          <a:prstGeom prst="rect">
            <a:avLst/>
          </a:prstGeom>
        </p:spPr>
        <p:txBody>
          <a:bodyPr anchorCtr="0" anchor="t" bIns="91425" lIns="91425" spcFirstLastPara="1" rIns="91425" wrap="square" tIns="91425">
            <a:noAutofit/>
          </a:bodyPr>
          <a:lstStyle/>
          <a:p>
            <a:pPr indent="-147320" lvl="0" marL="274320" rtl="0" algn="l">
              <a:lnSpc>
                <a:spcPct val="150000"/>
              </a:lnSpc>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Annual members have a steady number of rides during the weekdays and weekends.</a:t>
            </a:r>
            <a:endParaRPr sz="1600">
              <a:solidFill>
                <a:srgbClr val="434343"/>
              </a:solidFill>
              <a:latin typeface="Times New Roman"/>
              <a:ea typeface="Times New Roman"/>
              <a:cs typeface="Times New Roman"/>
              <a:sym typeface="Times New Roman"/>
            </a:endParaRPr>
          </a:p>
          <a:p>
            <a:pPr indent="-147320" lvl="0" marL="274320" rtl="0" algn="l">
              <a:lnSpc>
                <a:spcPct val="150000"/>
              </a:lnSpc>
              <a:spcBef>
                <a:spcPts val="0"/>
              </a:spcBef>
              <a:spcAft>
                <a:spcPts val="0"/>
              </a:spcAft>
              <a:buClr>
                <a:srgbClr val="434343"/>
              </a:buClr>
              <a:buSzPts val="1600"/>
              <a:buFont typeface="Times New Roman"/>
              <a:buChar char="●"/>
            </a:pPr>
            <a:r>
              <a:rPr b="1" lang="en" sz="1600">
                <a:solidFill>
                  <a:srgbClr val="434343"/>
                </a:solidFill>
                <a:latin typeface="Times New Roman"/>
                <a:ea typeface="Times New Roman"/>
                <a:cs typeface="Times New Roman"/>
                <a:sym typeface="Times New Roman"/>
              </a:rPr>
              <a:t>Casual Members take more rides  </a:t>
            </a:r>
            <a:r>
              <a:rPr lang="en" sz="1600">
                <a:solidFill>
                  <a:srgbClr val="434343"/>
                </a:solidFill>
                <a:latin typeface="Times New Roman"/>
                <a:ea typeface="Times New Roman"/>
                <a:cs typeface="Times New Roman"/>
                <a:sym typeface="Times New Roman"/>
              </a:rPr>
              <a:t>on </a:t>
            </a:r>
            <a:r>
              <a:rPr b="1" lang="en" sz="1600">
                <a:solidFill>
                  <a:srgbClr val="434343"/>
                </a:solidFill>
                <a:latin typeface="Times New Roman"/>
                <a:ea typeface="Times New Roman"/>
                <a:cs typeface="Times New Roman"/>
                <a:sym typeface="Times New Roman"/>
              </a:rPr>
              <a:t>Saturday and Sunday</a:t>
            </a:r>
            <a:r>
              <a:rPr lang="en" sz="1600">
                <a:solidFill>
                  <a:srgbClr val="434343"/>
                </a:solidFill>
                <a:latin typeface="Times New Roman"/>
                <a:ea typeface="Times New Roman"/>
                <a:cs typeface="Times New Roman"/>
                <a:sym typeface="Times New Roman"/>
              </a:rPr>
              <a:t> in comparison to Annual Members. </a:t>
            </a:r>
            <a:endParaRPr sz="1600">
              <a:solidFill>
                <a:srgbClr val="434343"/>
              </a:solidFill>
              <a:latin typeface="Times New Roman"/>
              <a:ea typeface="Times New Roman"/>
              <a:cs typeface="Times New Roman"/>
              <a:sym typeface="Times New Roman"/>
            </a:endParaRPr>
          </a:p>
          <a:p>
            <a:pPr indent="-147320" lvl="0" marL="274320" rtl="0" algn="l">
              <a:lnSpc>
                <a:spcPct val="150000"/>
              </a:lnSpc>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However, there are</a:t>
            </a:r>
            <a:r>
              <a:rPr b="1" lang="en" sz="1600">
                <a:solidFill>
                  <a:srgbClr val="434343"/>
                </a:solidFill>
                <a:latin typeface="Times New Roman"/>
                <a:ea typeface="Times New Roman"/>
                <a:cs typeface="Times New Roman"/>
                <a:sym typeface="Times New Roman"/>
              </a:rPr>
              <a:t> longer rides </a:t>
            </a:r>
            <a:r>
              <a:rPr lang="en" sz="1600">
                <a:solidFill>
                  <a:srgbClr val="434343"/>
                </a:solidFill>
                <a:latin typeface="Times New Roman"/>
                <a:ea typeface="Times New Roman"/>
                <a:cs typeface="Times New Roman"/>
                <a:sym typeface="Times New Roman"/>
              </a:rPr>
              <a:t>taken by </a:t>
            </a:r>
            <a:r>
              <a:rPr b="1" lang="en" sz="1600">
                <a:solidFill>
                  <a:srgbClr val="434343"/>
                </a:solidFill>
                <a:latin typeface="Times New Roman"/>
                <a:ea typeface="Times New Roman"/>
                <a:cs typeface="Times New Roman"/>
                <a:sym typeface="Times New Roman"/>
              </a:rPr>
              <a:t>Casual members </a:t>
            </a:r>
            <a:r>
              <a:rPr lang="en" sz="1600">
                <a:solidFill>
                  <a:srgbClr val="434343"/>
                </a:solidFill>
                <a:latin typeface="Times New Roman"/>
                <a:ea typeface="Times New Roman"/>
                <a:cs typeface="Times New Roman"/>
                <a:sym typeface="Times New Roman"/>
              </a:rPr>
              <a:t>compared to Annual Members. </a:t>
            </a:r>
            <a:endParaRPr sz="16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1700">
                <a:solidFill>
                  <a:srgbClr val="000000"/>
                </a:solidFill>
                <a:latin typeface="Century Gothic"/>
                <a:ea typeface="Century Gothic"/>
                <a:cs typeface="Century Gothic"/>
                <a:sym typeface="Century Gothic"/>
              </a:rPr>
              <a:t> </a:t>
            </a:r>
            <a:endParaRPr sz="17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15" name="Google Shape;115;p23"/>
          <p:cNvPicPr preferRelativeResize="0"/>
          <p:nvPr/>
        </p:nvPicPr>
        <p:blipFill>
          <a:blip r:embed="rId3">
            <a:alphaModFix/>
          </a:blip>
          <a:stretch>
            <a:fillRect/>
          </a:stretch>
        </p:blipFill>
        <p:spPr>
          <a:xfrm>
            <a:off x="66750" y="1602675"/>
            <a:ext cx="4308466" cy="3096125"/>
          </a:xfrm>
          <a:prstGeom prst="rect">
            <a:avLst/>
          </a:prstGeom>
          <a:noFill/>
          <a:ln>
            <a:noFill/>
          </a:ln>
        </p:spPr>
      </p:pic>
      <p:pic>
        <p:nvPicPr>
          <p:cNvPr id="116" name="Google Shape;116;p23"/>
          <p:cNvPicPr preferRelativeResize="0"/>
          <p:nvPr/>
        </p:nvPicPr>
        <p:blipFill>
          <a:blip r:embed="rId4">
            <a:alphaModFix/>
          </a:blip>
          <a:stretch>
            <a:fillRect/>
          </a:stretch>
        </p:blipFill>
        <p:spPr>
          <a:xfrm>
            <a:off x="4572000" y="1951129"/>
            <a:ext cx="4469674" cy="30961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 name="Google Shape;122;p24"/>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What Cyclistic bikes are used the most? </a:t>
            </a:r>
            <a:r>
              <a:rPr b="1" lang="en" sz="3500">
                <a:solidFill>
                  <a:srgbClr val="990000"/>
                </a:solidFill>
                <a:latin typeface="Times New Roman"/>
                <a:ea typeface="Times New Roman"/>
                <a:cs typeface="Times New Roman"/>
                <a:sym typeface="Times New Roman"/>
              </a:rPr>
              <a:t>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51300" y="166750"/>
            <a:ext cx="9041400" cy="1506000"/>
          </a:xfrm>
          <a:prstGeom prst="rect">
            <a:avLst/>
          </a:prstGeom>
        </p:spPr>
        <p:txBody>
          <a:bodyPr anchorCtr="0" anchor="t" bIns="91425" lIns="91425" spcFirstLastPara="1" rIns="91425" wrap="square" tIns="91425">
            <a:noAutofit/>
          </a:bodyPr>
          <a:lstStyle/>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Classic bikes and electric bikes </a:t>
            </a:r>
            <a:r>
              <a:rPr lang="en" sz="1500">
                <a:solidFill>
                  <a:srgbClr val="434343"/>
                </a:solidFill>
                <a:latin typeface="Times New Roman"/>
                <a:ea typeface="Times New Roman"/>
                <a:cs typeface="Times New Roman"/>
                <a:sym typeface="Times New Roman"/>
              </a:rPr>
              <a:t>are </a:t>
            </a:r>
            <a:r>
              <a:rPr b="1" lang="en" sz="1500">
                <a:solidFill>
                  <a:srgbClr val="434343"/>
                </a:solidFill>
                <a:latin typeface="Times New Roman"/>
                <a:ea typeface="Times New Roman"/>
                <a:cs typeface="Times New Roman"/>
                <a:sym typeface="Times New Roman"/>
              </a:rPr>
              <a:t>more popular among Annual Members</a:t>
            </a:r>
            <a:r>
              <a:rPr lang="en" sz="1500">
                <a:solidFill>
                  <a:srgbClr val="434343"/>
                </a:solidFill>
                <a:latin typeface="Times New Roman"/>
                <a:ea typeface="Times New Roman"/>
                <a:cs typeface="Times New Roman"/>
                <a:sym typeface="Times New Roman"/>
              </a:rPr>
              <a:t>.</a:t>
            </a:r>
            <a:endParaRPr sz="1500">
              <a:solidFill>
                <a:srgbClr val="434343"/>
              </a:solidFill>
              <a:latin typeface="Times New Roman"/>
              <a:ea typeface="Times New Roman"/>
              <a:cs typeface="Times New Roman"/>
              <a:sym typeface="Times New Roman"/>
            </a:endParaRPr>
          </a:p>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Classic bikes is the most popular </a:t>
            </a:r>
            <a:r>
              <a:rPr b="1" lang="en" sz="1500">
                <a:solidFill>
                  <a:srgbClr val="434343"/>
                </a:solidFill>
                <a:latin typeface="Times New Roman"/>
                <a:ea typeface="Times New Roman"/>
                <a:cs typeface="Times New Roman"/>
                <a:sym typeface="Times New Roman"/>
              </a:rPr>
              <a:t>among</a:t>
            </a:r>
            <a:r>
              <a:rPr b="1" lang="en" sz="1500">
                <a:solidFill>
                  <a:srgbClr val="434343"/>
                </a:solidFill>
                <a:latin typeface="Times New Roman"/>
                <a:ea typeface="Times New Roman"/>
                <a:cs typeface="Times New Roman"/>
                <a:sym typeface="Times New Roman"/>
              </a:rPr>
              <a:t> Casual Members</a:t>
            </a:r>
            <a:r>
              <a:rPr lang="en" sz="1500">
                <a:solidFill>
                  <a:srgbClr val="434343"/>
                </a:solidFill>
                <a:latin typeface="Times New Roman"/>
                <a:ea typeface="Times New Roman"/>
                <a:cs typeface="Times New Roman"/>
                <a:sym typeface="Times New Roman"/>
              </a:rPr>
              <a:t> followed by electric bikes and then docked bikes. </a:t>
            </a:r>
            <a:endParaRPr sz="1500">
              <a:solidFill>
                <a:srgbClr val="434343"/>
              </a:solidFill>
              <a:latin typeface="Times New Roman"/>
              <a:ea typeface="Times New Roman"/>
              <a:cs typeface="Times New Roman"/>
              <a:sym typeface="Times New Roman"/>
            </a:endParaRPr>
          </a:p>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Casual Members</a:t>
            </a:r>
            <a:r>
              <a:rPr lang="en" sz="1500">
                <a:solidFill>
                  <a:srgbClr val="434343"/>
                </a:solidFill>
                <a:latin typeface="Times New Roman"/>
                <a:ea typeface="Times New Roman"/>
                <a:cs typeface="Times New Roman"/>
                <a:sym typeface="Times New Roman"/>
              </a:rPr>
              <a:t> spend the </a:t>
            </a:r>
            <a:r>
              <a:rPr b="1" lang="en" sz="1500">
                <a:solidFill>
                  <a:srgbClr val="434343"/>
                </a:solidFill>
                <a:latin typeface="Times New Roman"/>
                <a:ea typeface="Times New Roman"/>
                <a:cs typeface="Times New Roman"/>
                <a:sym typeface="Times New Roman"/>
              </a:rPr>
              <a:t>longest duration of time riding all three bikes</a:t>
            </a:r>
            <a:r>
              <a:rPr lang="en" sz="1500">
                <a:solidFill>
                  <a:srgbClr val="434343"/>
                </a:solidFill>
                <a:latin typeface="Times New Roman"/>
                <a:ea typeface="Times New Roman"/>
                <a:cs typeface="Times New Roman"/>
                <a:sym typeface="Times New Roman"/>
              </a:rPr>
              <a:t> compared to Annual Members.</a:t>
            </a:r>
            <a:endParaRPr sz="15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56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56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176">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28" name="Google Shape;128;p25"/>
          <p:cNvPicPr preferRelativeResize="0"/>
          <p:nvPr/>
        </p:nvPicPr>
        <p:blipFill>
          <a:blip r:embed="rId3">
            <a:alphaModFix/>
          </a:blip>
          <a:stretch>
            <a:fillRect/>
          </a:stretch>
        </p:blipFill>
        <p:spPr>
          <a:xfrm>
            <a:off x="55100" y="1938100"/>
            <a:ext cx="4276951" cy="3099800"/>
          </a:xfrm>
          <a:prstGeom prst="rect">
            <a:avLst/>
          </a:prstGeom>
          <a:noFill/>
          <a:ln>
            <a:noFill/>
          </a:ln>
        </p:spPr>
      </p:pic>
      <p:pic>
        <p:nvPicPr>
          <p:cNvPr id="129" name="Google Shape;129;p25"/>
          <p:cNvPicPr preferRelativeResize="0"/>
          <p:nvPr/>
        </p:nvPicPr>
        <p:blipFill>
          <a:blip r:embed="rId4">
            <a:alphaModFix/>
          </a:blip>
          <a:stretch>
            <a:fillRect/>
          </a:stretch>
        </p:blipFill>
        <p:spPr>
          <a:xfrm>
            <a:off x="4443875" y="2312050"/>
            <a:ext cx="4643849" cy="2725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5" name="Google Shape;135;p26"/>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Conclusion — Key Findings</a:t>
            </a:r>
            <a:r>
              <a:rPr b="1" lang="en" sz="3500">
                <a:solidFill>
                  <a:srgbClr val="990000"/>
                </a:solidFill>
                <a:latin typeface="Times New Roman"/>
                <a:ea typeface="Times New Roman"/>
                <a:cs typeface="Times New Roman"/>
                <a:sym typeface="Times New Roman"/>
              </a:rPr>
              <a:t>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0" y="1650700"/>
            <a:ext cx="2888100" cy="1968600"/>
          </a:xfrm>
          <a:prstGeom prst="rect">
            <a:avLst/>
          </a:prstGeom>
          <a:noFill/>
          <a:ln>
            <a:noFill/>
          </a:ln>
        </p:spPr>
        <p:txBody>
          <a:bodyPr anchorCtr="0" anchor="t" bIns="91425" lIns="91425" spcFirstLastPara="1" rIns="91425" wrap="square" tIns="91425">
            <a:noAutofit/>
          </a:bodyPr>
          <a:lstStyle/>
          <a:p>
            <a:pPr indent="-245109" lvl="0" marL="36576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Both </a:t>
            </a:r>
            <a:r>
              <a:rPr b="1" lang="en" sz="1700">
                <a:solidFill>
                  <a:srgbClr val="B45F06"/>
                </a:solidFill>
                <a:latin typeface="Times New Roman"/>
                <a:ea typeface="Times New Roman"/>
                <a:cs typeface="Times New Roman"/>
                <a:sym typeface="Times New Roman"/>
              </a:rPr>
              <a:t>Casual Members </a:t>
            </a:r>
            <a:r>
              <a:rPr lang="en" sz="1700">
                <a:latin typeface="Times New Roman"/>
                <a:ea typeface="Times New Roman"/>
                <a:cs typeface="Times New Roman"/>
                <a:sym typeface="Times New Roman"/>
              </a:rPr>
              <a:t>and</a:t>
            </a:r>
            <a:r>
              <a:rPr b="1" lang="en" sz="1700">
                <a:latin typeface="Times New Roman"/>
                <a:ea typeface="Times New Roman"/>
                <a:cs typeface="Times New Roman"/>
                <a:sym typeface="Times New Roman"/>
              </a:rPr>
              <a:t> </a:t>
            </a:r>
            <a:r>
              <a:rPr b="1" lang="en" sz="1700">
                <a:solidFill>
                  <a:srgbClr val="9900FF"/>
                </a:solidFill>
                <a:latin typeface="Times New Roman"/>
                <a:ea typeface="Times New Roman"/>
                <a:cs typeface="Times New Roman"/>
                <a:sym typeface="Times New Roman"/>
              </a:rPr>
              <a:t>Annual Members</a:t>
            </a:r>
            <a:r>
              <a:rPr lang="en" sz="1700">
                <a:latin typeface="Times New Roman"/>
                <a:ea typeface="Times New Roman"/>
                <a:cs typeface="Times New Roman"/>
                <a:sym typeface="Times New Roman"/>
              </a:rPr>
              <a:t> used Cyclistic bikes the </a:t>
            </a:r>
            <a:r>
              <a:rPr b="1" lang="en" sz="1700">
                <a:solidFill>
                  <a:srgbClr val="CC4125"/>
                </a:solidFill>
                <a:latin typeface="Times New Roman"/>
                <a:ea typeface="Times New Roman"/>
                <a:cs typeface="Times New Roman"/>
                <a:sym typeface="Times New Roman"/>
              </a:rPr>
              <a:t>more during summer months</a:t>
            </a:r>
            <a:r>
              <a:rPr b="1"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(June-August) with </a:t>
            </a:r>
            <a:r>
              <a:rPr b="1" lang="en" sz="1700">
                <a:solidFill>
                  <a:srgbClr val="1B9D82"/>
                </a:solidFill>
                <a:latin typeface="Times New Roman"/>
                <a:ea typeface="Times New Roman"/>
                <a:cs typeface="Times New Roman"/>
                <a:sym typeface="Times New Roman"/>
              </a:rPr>
              <a:t>more usage</a:t>
            </a:r>
            <a:r>
              <a:rPr lang="en" sz="1700">
                <a:solidFill>
                  <a:srgbClr val="1B9D82"/>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by</a:t>
            </a:r>
            <a:r>
              <a:rPr b="1" lang="en" sz="1700">
                <a:latin typeface="Times New Roman"/>
                <a:ea typeface="Times New Roman"/>
                <a:cs typeface="Times New Roman"/>
                <a:sym typeface="Times New Roman"/>
              </a:rPr>
              <a:t> </a:t>
            </a:r>
            <a:r>
              <a:rPr b="1" lang="en" sz="1700">
                <a:solidFill>
                  <a:srgbClr val="B45F06"/>
                </a:solidFill>
                <a:latin typeface="Times New Roman"/>
                <a:ea typeface="Times New Roman"/>
                <a:cs typeface="Times New Roman"/>
                <a:sym typeface="Times New Roman"/>
              </a:rPr>
              <a:t>Casual Members</a:t>
            </a:r>
            <a:endParaRPr b="1" sz="1700">
              <a:solidFill>
                <a:srgbClr val="B45F06"/>
              </a:solidFill>
              <a:latin typeface="Times New Roman"/>
              <a:ea typeface="Times New Roman"/>
              <a:cs typeface="Times New Roman"/>
              <a:sym typeface="Times New Roman"/>
            </a:endParaRPr>
          </a:p>
        </p:txBody>
      </p:sp>
      <p:sp>
        <p:nvSpPr>
          <p:cNvPr id="141" name="Google Shape;141;p27"/>
          <p:cNvSpPr txBox="1"/>
          <p:nvPr/>
        </p:nvSpPr>
        <p:spPr>
          <a:xfrm>
            <a:off x="2898100" y="1650700"/>
            <a:ext cx="3246000" cy="2770500"/>
          </a:xfrm>
          <a:prstGeom prst="rect">
            <a:avLst/>
          </a:prstGeom>
          <a:noFill/>
          <a:ln>
            <a:noFill/>
          </a:ln>
        </p:spPr>
        <p:txBody>
          <a:bodyPr anchorCtr="0" anchor="t" bIns="91425" lIns="91425" spcFirstLastPara="1" rIns="91425" wrap="square" tIns="91425">
            <a:noAutofit/>
          </a:bodyPr>
          <a:lstStyle/>
          <a:p>
            <a:pPr indent="-153670" lvl="0" marL="274320" rtl="0" algn="l">
              <a:spcBef>
                <a:spcPts val="0"/>
              </a:spcBef>
              <a:spcAft>
                <a:spcPts val="0"/>
              </a:spcAft>
              <a:buSzPts val="1700"/>
              <a:buFont typeface="Times New Roman"/>
              <a:buChar char="●"/>
            </a:pPr>
            <a:r>
              <a:rPr b="1" lang="en" sz="1700">
                <a:solidFill>
                  <a:srgbClr val="B45F06"/>
                </a:solidFill>
                <a:latin typeface="Times New Roman"/>
                <a:ea typeface="Times New Roman"/>
                <a:cs typeface="Times New Roman"/>
                <a:sym typeface="Times New Roman"/>
              </a:rPr>
              <a:t>Casual Members</a:t>
            </a:r>
            <a:r>
              <a:rPr lang="en" sz="1700">
                <a:solidFill>
                  <a:srgbClr val="FF99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use Cyclistic bikes </a:t>
            </a:r>
            <a:r>
              <a:rPr b="1" lang="en" sz="1700">
                <a:solidFill>
                  <a:srgbClr val="CC4125"/>
                </a:solidFill>
                <a:latin typeface="Times New Roman"/>
                <a:ea typeface="Times New Roman"/>
                <a:cs typeface="Times New Roman"/>
                <a:sym typeface="Times New Roman"/>
              </a:rPr>
              <a:t>more on Saturday and Sunday</a:t>
            </a:r>
            <a:r>
              <a:rPr lang="en" sz="1700">
                <a:solidFill>
                  <a:srgbClr val="CC4125"/>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in comparison to Annual Members.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134620" lvl="0" marL="274320" rtl="0" algn="l">
              <a:spcBef>
                <a:spcPts val="0"/>
              </a:spcBef>
              <a:spcAft>
                <a:spcPts val="0"/>
              </a:spcAft>
              <a:buSzPts val="1400"/>
              <a:buFont typeface="Times New Roman"/>
              <a:buChar char="●"/>
            </a:pPr>
            <a:r>
              <a:rPr lang="en" sz="1700">
                <a:latin typeface="Times New Roman"/>
                <a:ea typeface="Times New Roman"/>
                <a:cs typeface="Times New Roman"/>
                <a:sym typeface="Times New Roman"/>
              </a:rPr>
              <a:t>However, throughout the week including the weekend, </a:t>
            </a:r>
            <a:r>
              <a:rPr b="1" lang="en" sz="1700">
                <a:solidFill>
                  <a:srgbClr val="B45F06"/>
                </a:solidFill>
                <a:latin typeface="Times New Roman"/>
                <a:ea typeface="Times New Roman"/>
                <a:cs typeface="Times New Roman"/>
                <a:sym typeface="Times New Roman"/>
              </a:rPr>
              <a:t>Casual Members</a:t>
            </a:r>
            <a:r>
              <a:rPr b="1" lang="en" sz="1700">
                <a:latin typeface="Times New Roman"/>
                <a:ea typeface="Times New Roman"/>
                <a:cs typeface="Times New Roman"/>
                <a:sym typeface="Times New Roman"/>
              </a:rPr>
              <a:t> </a:t>
            </a:r>
            <a:r>
              <a:rPr b="1" lang="en" sz="1700">
                <a:solidFill>
                  <a:srgbClr val="1B9D82"/>
                </a:solidFill>
                <a:latin typeface="Times New Roman"/>
                <a:ea typeface="Times New Roman"/>
                <a:cs typeface="Times New Roman"/>
                <a:sym typeface="Times New Roman"/>
              </a:rPr>
              <a:t>take longer rides in comparison to</a:t>
            </a:r>
            <a:r>
              <a:rPr b="1" lang="en" sz="1700">
                <a:solidFill>
                  <a:srgbClr val="6AA84F"/>
                </a:solidFill>
                <a:latin typeface="Times New Roman"/>
                <a:ea typeface="Times New Roman"/>
                <a:cs typeface="Times New Roman"/>
                <a:sym typeface="Times New Roman"/>
              </a:rPr>
              <a:t> </a:t>
            </a:r>
            <a:r>
              <a:rPr b="1" lang="en" sz="1700">
                <a:solidFill>
                  <a:srgbClr val="9900FF"/>
                </a:solidFill>
                <a:latin typeface="Times New Roman"/>
                <a:ea typeface="Times New Roman"/>
                <a:cs typeface="Times New Roman"/>
                <a:sym typeface="Times New Roman"/>
              </a:rPr>
              <a:t>Annual members</a:t>
            </a:r>
            <a:r>
              <a:rPr b="1" lang="en" sz="1700">
                <a:latin typeface="Times New Roman"/>
                <a:ea typeface="Times New Roman"/>
                <a:cs typeface="Times New Roman"/>
                <a:sym typeface="Times New Roman"/>
              </a:rPr>
              <a:t>.</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42" name="Google Shape;142;p27"/>
          <p:cNvSpPr txBox="1"/>
          <p:nvPr/>
        </p:nvSpPr>
        <p:spPr>
          <a:xfrm>
            <a:off x="6286525" y="1650700"/>
            <a:ext cx="2771400" cy="2770500"/>
          </a:xfrm>
          <a:prstGeom prst="rect">
            <a:avLst/>
          </a:prstGeom>
          <a:noFill/>
          <a:ln>
            <a:noFill/>
          </a:ln>
        </p:spPr>
        <p:txBody>
          <a:bodyPr anchorCtr="0" anchor="t" bIns="91425" lIns="91425" spcFirstLastPara="1" rIns="91425" wrap="square" tIns="91425">
            <a:noAutofit/>
          </a:bodyPr>
          <a:lstStyle/>
          <a:p>
            <a:pPr indent="-153670" lvl="0" marL="274320" rtl="0" algn="l">
              <a:spcBef>
                <a:spcPts val="0"/>
              </a:spcBef>
              <a:spcAft>
                <a:spcPts val="0"/>
              </a:spcAft>
              <a:buSzPts val="1700"/>
              <a:buFont typeface="Times New Roman"/>
              <a:buChar char="●"/>
            </a:pPr>
            <a:r>
              <a:rPr b="1" lang="en" sz="1700">
                <a:solidFill>
                  <a:srgbClr val="CC4125"/>
                </a:solidFill>
                <a:latin typeface="Times New Roman"/>
                <a:ea typeface="Times New Roman"/>
                <a:cs typeface="Times New Roman"/>
                <a:sym typeface="Times New Roman"/>
              </a:rPr>
              <a:t>M</a:t>
            </a:r>
            <a:r>
              <a:rPr b="1" lang="en" sz="1700">
                <a:solidFill>
                  <a:srgbClr val="CC4125"/>
                </a:solidFill>
                <a:latin typeface="Times New Roman"/>
                <a:ea typeface="Times New Roman"/>
                <a:cs typeface="Times New Roman"/>
                <a:sym typeface="Times New Roman"/>
              </a:rPr>
              <a:t>ost popular bikes are </a:t>
            </a:r>
            <a:r>
              <a:rPr b="1" lang="en" sz="1700">
                <a:solidFill>
                  <a:srgbClr val="CC4125"/>
                </a:solidFill>
                <a:latin typeface="Times New Roman"/>
                <a:ea typeface="Times New Roman"/>
                <a:cs typeface="Times New Roman"/>
                <a:sym typeface="Times New Roman"/>
              </a:rPr>
              <a:t>classic and </a:t>
            </a:r>
            <a:r>
              <a:rPr b="1" lang="en" sz="1700">
                <a:solidFill>
                  <a:srgbClr val="CC4125"/>
                </a:solidFill>
                <a:latin typeface="Times New Roman"/>
                <a:ea typeface="Times New Roman"/>
                <a:cs typeface="Times New Roman"/>
                <a:sym typeface="Times New Roman"/>
              </a:rPr>
              <a:t>electric</a:t>
            </a:r>
            <a:r>
              <a:rPr b="1" lang="en" sz="1700">
                <a:solidFill>
                  <a:srgbClr val="CC4125"/>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among </a:t>
            </a:r>
            <a:r>
              <a:rPr b="1" lang="en" sz="1700">
                <a:solidFill>
                  <a:srgbClr val="B45F06"/>
                </a:solidFill>
                <a:latin typeface="Times New Roman"/>
                <a:ea typeface="Times New Roman"/>
                <a:cs typeface="Times New Roman"/>
                <a:sym typeface="Times New Roman"/>
              </a:rPr>
              <a:t>Casual Members</a:t>
            </a:r>
            <a:r>
              <a:rPr lang="en" sz="1700">
                <a:solidFill>
                  <a:srgbClr val="B45F06"/>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and </a:t>
            </a:r>
            <a:r>
              <a:rPr b="1" lang="en" sz="1700">
                <a:solidFill>
                  <a:srgbClr val="9900FF"/>
                </a:solidFill>
                <a:latin typeface="Times New Roman"/>
                <a:ea typeface="Times New Roman"/>
                <a:cs typeface="Times New Roman"/>
                <a:sym typeface="Times New Roman"/>
              </a:rPr>
              <a:t>Annual Members</a:t>
            </a:r>
            <a:r>
              <a:rPr b="1" lang="en"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153670" lvl="0" marL="27432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However, </a:t>
            </a:r>
            <a:r>
              <a:rPr b="1" lang="en" sz="1700">
                <a:solidFill>
                  <a:srgbClr val="B45F06"/>
                </a:solidFill>
                <a:latin typeface="Times New Roman"/>
                <a:ea typeface="Times New Roman"/>
                <a:cs typeface="Times New Roman"/>
                <a:sym typeface="Times New Roman"/>
              </a:rPr>
              <a:t>Casual Members</a:t>
            </a:r>
            <a:r>
              <a:rPr b="1" lang="en" sz="1700">
                <a:latin typeface="Times New Roman"/>
                <a:ea typeface="Times New Roman"/>
                <a:cs typeface="Times New Roman"/>
                <a:sym typeface="Times New Roman"/>
              </a:rPr>
              <a:t> </a:t>
            </a:r>
            <a:r>
              <a:rPr b="1" lang="en" sz="1700">
                <a:solidFill>
                  <a:srgbClr val="1B9D82"/>
                </a:solidFill>
                <a:latin typeface="Times New Roman"/>
                <a:ea typeface="Times New Roman"/>
                <a:cs typeface="Times New Roman"/>
                <a:sym typeface="Times New Roman"/>
              </a:rPr>
              <a:t>spend a longest duration</a:t>
            </a:r>
            <a:r>
              <a:rPr b="1" lang="en" sz="1700">
                <a:solidFill>
                  <a:srgbClr val="6AA84F"/>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riding all three bikes compared to Annual members. </a:t>
            </a:r>
            <a:endParaRPr b="1" sz="1700">
              <a:latin typeface="Times New Roman"/>
              <a:ea typeface="Times New Roman"/>
              <a:cs typeface="Times New Roman"/>
              <a:sym typeface="Times New Roman"/>
            </a:endParaRPr>
          </a:p>
        </p:txBody>
      </p:sp>
      <p:grpSp>
        <p:nvGrpSpPr>
          <p:cNvPr id="143" name="Google Shape;143;p27"/>
          <p:cNvGrpSpPr/>
          <p:nvPr/>
        </p:nvGrpSpPr>
        <p:grpSpPr>
          <a:xfrm>
            <a:off x="939775" y="469050"/>
            <a:ext cx="860400" cy="854100"/>
            <a:chOff x="1097025" y="945925"/>
            <a:chExt cx="860400" cy="854100"/>
          </a:xfrm>
        </p:grpSpPr>
        <p:sp>
          <p:nvSpPr>
            <p:cNvPr id="144" name="Google Shape;144;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1</a:t>
              </a:r>
              <a:endParaRPr sz="3600">
                <a:solidFill>
                  <a:srgbClr val="0000FF"/>
                </a:solidFill>
                <a:latin typeface="Impact"/>
                <a:ea typeface="Impact"/>
                <a:cs typeface="Impact"/>
                <a:sym typeface="Impact"/>
              </a:endParaRPr>
            </a:p>
          </p:txBody>
        </p:sp>
      </p:grpSp>
      <p:grpSp>
        <p:nvGrpSpPr>
          <p:cNvPr id="146" name="Google Shape;146;p27"/>
          <p:cNvGrpSpPr/>
          <p:nvPr/>
        </p:nvGrpSpPr>
        <p:grpSpPr>
          <a:xfrm>
            <a:off x="4090888" y="469050"/>
            <a:ext cx="860400" cy="854100"/>
            <a:chOff x="1097025" y="945925"/>
            <a:chExt cx="860400" cy="854100"/>
          </a:xfrm>
        </p:grpSpPr>
        <p:sp>
          <p:nvSpPr>
            <p:cNvPr id="147" name="Google Shape;147;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2</a:t>
              </a:r>
              <a:endParaRPr sz="3600">
                <a:solidFill>
                  <a:srgbClr val="0000FF"/>
                </a:solidFill>
                <a:latin typeface="Impact"/>
                <a:ea typeface="Impact"/>
                <a:cs typeface="Impact"/>
                <a:sym typeface="Impact"/>
              </a:endParaRPr>
            </a:p>
          </p:txBody>
        </p:sp>
      </p:grpSp>
      <p:grpSp>
        <p:nvGrpSpPr>
          <p:cNvPr id="149" name="Google Shape;149;p27"/>
          <p:cNvGrpSpPr/>
          <p:nvPr/>
        </p:nvGrpSpPr>
        <p:grpSpPr>
          <a:xfrm>
            <a:off x="7242025" y="469050"/>
            <a:ext cx="860400" cy="854100"/>
            <a:chOff x="1097025" y="945925"/>
            <a:chExt cx="860400" cy="854100"/>
          </a:xfrm>
        </p:grpSpPr>
        <p:sp>
          <p:nvSpPr>
            <p:cNvPr id="150" name="Google Shape;150;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3</a:t>
              </a:r>
              <a:endParaRPr sz="3600">
                <a:solidFill>
                  <a:srgbClr val="0000FF"/>
                </a:solidFill>
                <a:latin typeface="Impact"/>
                <a:ea typeface="Impact"/>
                <a:cs typeface="Impact"/>
                <a:sym typeface="Impac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7" name="Google Shape;157;p28"/>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 Recommendations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176725" y="303275"/>
            <a:ext cx="8841900" cy="4645200"/>
          </a:xfrm>
          <a:prstGeom prst="rect">
            <a:avLst/>
          </a:prstGeom>
        </p:spPr>
        <p:txBody>
          <a:bodyPr anchorCtr="0" anchor="t" bIns="91425" lIns="91425" spcFirstLastPara="1" rIns="91425" wrap="square" tIns="91425">
            <a:noAutofit/>
          </a:bodyPr>
          <a:lstStyle/>
          <a:p>
            <a:pPr indent="-160020" lvl="0" marL="27432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Focus marketing strategies to target and convert Casual Members who use Cyclistic bikes during the week to become Annual Members.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Run various promotions and create a Seasonal Annual Membership during summer months when bikes are used the most often to attract Casual Members to sign up as well as attract more subscribers who may have not used Cyclistic bikes or tourists. (Attracting tourists will bring more publicity to our bikes through social media and attract more tourists and more locals to use our bikes.)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8" name="Google Shape;168;p30"/>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Further Analysis is Needed For:</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238650" y="305550"/>
            <a:ext cx="8710200" cy="457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Further analysis is needed before focusing marketing strategy on types of bikes being used → Increase cost to use our most popular bikes “Classic Bikes” and discounted cost to use our least popular bikes “Docked Bikes”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Additional data is required on Start Station name and End Station name to learn which stations are most popular (this data was missing in current datasets).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Which types of bikes are most popular at each station, which can help create marking promotions/strategies and ensure each station is well stocked with those types of bikes.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chemeClr val="dk1"/>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chemeClr val="dk1"/>
              </a:solidFill>
              <a:latin typeface="Century Gothic"/>
              <a:ea typeface="Century Gothic"/>
              <a:cs typeface="Century Gothic"/>
              <a:sym typeface="Century Gothic"/>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1925" y="4463275"/>
            <a:ext cx="9144000" cy="6801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 name="Google Shape;62;p14"/>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What was our objective?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9" name="Google Shape;179;p32"/>
          <p:cNvSpPr txBox="1"/>
          <p:nvPr>
            <p:ph idx="4294967295" type="title"/>
          </p:nvPr>
        </p:nvSpPr>
        <p:spPr>
          <a:xfrm>
            <a:off x="3976775" y="344000"/>
            <a:ext cx="14763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Q &amp; A</a:t>
            </a:r>
            <a:endParaRPr b="1" sz="3500">
              <a:solidFill>
                <a:srgbClr val="0000FF"/>
              </a:solidFill>
              <a:latin typeface="Times New Roman"/>
              <a:ea typeface="Times New Roman"/>
              <a:cs typeface="Times New Roman"/>
              <a:sym typeface="Times New Roman"/>
            </a:endParaRPr>
          </a:p>
        </p:txBody>
      </p:sp>
      <p:pic>
        <p:nvPicPr>
          <p:cNvPr id="180" name="Google Shape;180;p32"/>
          <p:cNvPicPr preferRelativeResize="0"/>
          <p:nvPr/>
        </p:nvPicPr>
        <p:blipFill>
          <a:blip r:embed="rId3">
            <a:alphaModFix/>
          </a:blip>
          <a:stretch>
            <a:fillRect/>
          </a:stretch>
        </p:blipFill>
        <p:spPr>
          <a:xfrm>
            <a:off x="3618375" y="1350788"/>
            <a:ext cx="2441926" cy="2441926"/>
          </a:xfrm>
          <a:prstGeom prst="rect">
            <a:avLst/>
          </a:prstGeom>
          <a:noFill/>
          <a:ln>
            <a:noFill/>
          </a:ln>
        </p:spPr>
      </p:pic>
      <p:sp>
        <p:nvSpPr>
          <p:cNvPr id="181" name="Google Shape;181;p32"/>
          <p:cNvSpPr txBox="1"/>
          <p:nvPr/>
        </p:nvSpPr>
        <p:spPr>
          <a:xfrm>
            <a:off x="-11925" y="3739975"/>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7" name="Google Shape;187;p33"/>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Appendix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1249425" y="237800"/>
            <a:ext cx="5529943"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152400" y="152400"/>
            <a:ext cx="8243384"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148500" y="1234700"/>
            <a:ext cx="88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3000">
                <a:solidFill>
                  <a:srgbClr val="000000"/>
                </a:solidFill>
                <a:latin typeface="Times New Roman"/>
                <a:ea typeface="Times New Roman"/>
                <a:cs typeface="Times New Roman"/>
                <a:sym typeface="Times New Roman"/>
              </a:rPr>
              <a:t>Identify how </a:t>
            </a:r>
            <a:r>
              <a:rPr b="1" lang="en" sz="3000">
                <a:solidFill>
                  <a:srgbClr val="1B9D82"/>
                </a:solidFill>
                <a:latin typeface="Times New Roman"/>
                <a:ea typeface="Times New Roman"/>
                <a:cs typeface="Times New Roman"/>
                <a:sym typeface="Times New Roman"/>
              </a:rPr>
              <a:t>Annual Members</a:t>
            </a:r>
            <a:r>
              <a:rPr b="1" lang="en" sz="3000">
                <a:solidFill>
                  <a:srgbClr val="9900FF"/>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and </a:t>
            </a:r>
            <a:r>
              <a:rPr b="1" lang="en" sz="3000">
                <a:solidFill>
                  <a:srgbClr val="B45F06"/>
                </a:solidFill>
                <a:latin typeface="Times New Roman"/>
                <a:ea typeface="Times New Roman"/>
                <a:cs typeface="Times New Roman"/>
                <a:sym typeface="Times New Roman"/>
              </a:rPr>
              <a:t>Casual Members</a:t>
            </a:r>
            <a:r>
              <a:rPr lang="en" sz="3000">
                <a:solidFill>
                  <a:srgbClr val="B45F06"/>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are using Cyclistic bikes </a:t>
            </a:r>
            <a:r>
              <a:rPr b="1" lang="en" sz="3000">
                <a:solidFill>
                  <a:srgbClr val="3D85C6"/>
                </a:solidFill>
                <a:latin typeface="Times New Roman"/>
                <a:ea typeface="Times New Roman"/>
                <a:cs typeface="Times New Roman"/>
                <a:sym typeface="Times New Roman"/>
              </a:rPr>
              <a:t>differently</a:t>
            </a:r>
            <a:r>
              <a:rPr lang="en" sz="3000">
                <a:solidFill>
                  <a:srgbClr val="000000"/>
                </a:solidFill>
                <a:latin typeface="Times New Roman"/>
                <a:ea typeface="Times New Roman"/>
                <a:cs typeface="Times New Roman"/>
                <a:sym typeface="Times New Roman"/>
              </a:rPr>
              <a:t>.</a:t>
            </a:r>
            <a:endParaRPr sz="3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73" name="Google Shape;73;p16"/>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Where did the data come from?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240100" y="693950"/>
            <a:ext cx="8520600" cy="3416400"/>
          </a:xfrm>
          <a:prstGeom prst="rect">
            <a:avLst/>
          </a:prstGeom>
        </p:spPr>
        <p:txBody>
          <a:bodyPr anchorCtr="0" anchor="t" bIns="91425" lIns="91425" spcFirstLastPara="1" rIns="0" wrap="square" tIns="91425">
            <a:noAutofit/>
          </a:bodyPr>
          <a:lstStyle/>
          <a:p>
            <a:pPr indent="-191770" lvl="0" marL="27432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made available by Motivate International Inc. under this </a:t>
            </a:r>
            <a:r>
              <a:rPr lang="en" sz="23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license</a:t>
            </a:r>
            <a:r>
              <a:rPr lang="en"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indent="0" lvl="0" marL="457200" marR="0" rtl="0" algn="l">
              <a:spcBef>
                <a:spcPts val="1200"/>
              </a:spcBef>
              <a:spcAft>
                <a:spcPts val="0"/>
              </a:spcAft>
              <a:buNone/>
            </a:pPr>
            <a:r>
              <a:t/>
            </a:r>
            <a:endParaRPr sz="500">
              <a:solidFill>
                <a:schemeClr val="dk1"/>
              </a:solidFill>
              <a:latin typeface="Times New Roman"/>
              <a:ea typeface="Times New Roman"/>
              <a:cs typeface="Times New Roman"/>
              <a:sym typeface="Times New Roman"/>
            </a:endParaRPr>
          </a:p>
          <a:p>
            <a:pPr indent="-191770" lvl="0" marL="274320" rtl="0" algn="l">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used in this </a:t>
            </a:r>
            <a:r>
              <a:rPr lang="en" sz="2300">
                <a:solidFill>
                  <a:schemeClr val="dk1"/>
                </a:solidFill>
                <a:latin typeface="Times New Roman"/>
                <a:ea typeface="Times New Roman"/>
                <a:cs typeface="Times New Roman"/>
                <a:sym typeface="Times New Roman"/>
              </a:rPr>
              <a:t>presentation for analysis</a:t>
            </a:r>
            <a:r>
              <a:rPr lang="en" sz="2300">
                <a:solidFill>
                  <a:schemeClr val="dk1"/>
                </a:solidFill>
                <a:latin typeface="Times New Roman"/>
                <a:ea typeface="Times New Roman"/>
                <a:cs typeface="Times New Roman"/>
                <a:sym typeface="Times New Roman"/>
              </a:rPr>
              <a:t> is from January 2021 - December 2021 (12 months) </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84" name="Google Shape;84;p18"/>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Member Type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3380637" y="124800"/>
            <a:ext cx="5611988" cy="4910475"/>
          </a:xfrm>
          <a:prstGeom prst="rect">
            <a:avLst/>
          </a:prstGeom>
          <a:noFill/>
          <a:ln>
            <a:noFill/>
          </a:ln>
        </p:spPr>
      </p:pic>
      <p:sp>
        <p:nvSpPr>
          <p:cNvPr id="90" name="Google Shape;90;p19"/>
          <p:cNvSpPr txBox="1"/>
          <p:nvPr>
            <p:ph idx="1" type="body"/>
          </p:nvPr>
        </p:nvSpPr>
        <p:spPr>
          <a:xfrm>
            <a:off x="157650" y="1142350"/>
            <a:ext cx="3866100" cy="3227100"/>
          </a:xfrm>
          <a:prstGeom prst="rect">
            <a:avLst/>
          </a:prstGeom>
        </p:spPr>
        <p:txBody>
          <a:bodyPr anchorCtr="0" anchor="t" bIns="91425" lIns="91425" spcFirstLastPara="1" rIns="91425" wrap="square" tIns="91425">
            <a:noAutofit/>
          </a:bodyPr>
          <a:lstStyle/>
          <a:p>
            <a:pPr indent="-160020" lvl="0" marL="274320" rtl="0" algn="l">
              <a:spcBef>
                <a:spcPts val="0"/>
              </a:spcBef>
              <a:spcAft>
                <a:spcPts val="0"/>
              </a:spcAft>
              <a:buClr>
                <a:srgbClr val="434343"/>
              </a:buClr>
              <a:buSzPts val="1800"/>
              <a:buFont typeface="Times New Roman"/>
              <a:buChar char="●"/>
            </a:pPr>
            <a:r>
              <a:rPr lang="en">
                <a:solidFill>
                  <a:srgbClr val="434343"/>
                </a:solidFill>
                <a:latin typeface="Times New Roman"/>
                <a:ea typeface="Times New Roman"/>
                <a:cs typeface="Times New Roman"/>
                <a:sym typeface="Times New Roman"/>
              </a:rPr>
              <a:t>In the year 2021, the percentage of Casual Members and Annual Members was almost equal</a:t>
            </a:r>
            <a:endParaRPr i="1" sz="2000">
              <a:solidFill>
                <a:srgbClr val="434343"/>
              </a:solidFill>
              <a:latin typeface="Times New Roman"/>
              <a:ea typeface="Times New Roman"/>
              <a:cs typeface="Times New Roman"/>
              <a:sym typeface="Times New Roman"/>
            </a:endParaRPr>
          </a:p>
          <a:p>
            <a:pPr indent="0" lvl="0" marL="0" rtl="0" algn="ctr">
              <a:spcBef>
                <a:spcPts val="1200"/>
              </a:spcBef>
              <a:spcAft>
                <a:spcPts val="0"/>
              </a:spcAft>
              <a:buNone/>
            </a:pPr>
            <a:r>
              <a:rPr i="1" lang="en" sz="1400">
                <a:solidFill>
                  <a:srgbClr val="434343"/>
                </a:solidFill>
                <a:latin typeface="Times New Roman"/>
                <a:ea typeface="Times New Roman"/>
                <a:cs typeface="Times New Roman"/>
                <a:sym typeface="Times New Roman"/>
              </a:rPr>
              <a:t>How are Casual Members and Annual Members using Cyclistic bikes differently? </a:t>
            </a:r>
            <a:endParaRPr i="1" sz="1400">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
        <p:nvSpPr>
          <p:cNvPr id="91" name="Google Shape;91;p19"/>
          <p:cNvSpPr txBox="1"/>
          <p:nvPr/>
        </p:nvSpPr>
        <p:spPr>
          <a:xfrm>
            <a:off x="157650" y="124800"/>
            <a:ext cx="28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 name="Google Shape;97;p20"/>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990000"/>
                </a:solidFill>
                <a:latin typeface="Times New Roman"/>
                <a:ea typeface="Times New Roman"/>
                <a:cs typeface="Times New Roman"/>
                <a:sym typeface="Times New Roman"/>
              </a:rPr>
              <a:t>What month are Cyclistic bikes used the most? </a:t>
            </a:r>
            <a:r>
              <a:rPr b="1" lang="en" sz="3500">
                <a:solidFill>
                  <a:srgbClr val="990000"/>
                </a:solidFill>
                <a:latin typeface="Times New Roman"/>
                <a:ea typeface="Times New Roman"/>
                <a:cs typeface="Times New Roman"/>
                <a:sym typeface="Times New Roman"/>
              </a:rPr>
              <a:t>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52950" y="118100"/>
            <a:ext cx="9038100" cy="1494000"/>
          </a:xfrm>
          <a:prstGeom prst="rect">
            <a:avLst/>
          </a:prstGeom>
        </p:spPr>
        <p:txBody>
          <a:bodyPr anchorCtr="0" anchor="t" bIns="91425" lIns="91425" spcFirstLastPara="1" rIns="91425" wrap="square" tIns="0">
            <a:noAutofit/>
          </a:bodyPr>
          <a:lstStyle/>
          <a:p>
            <a:pPr indent="-202184" lvl="0" marL="329184" rtl="0" algn="l">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Number of rides for </a:t>
            </a:r>
            <a:r>
              <a:rPr b="1" lang="en" sz="1600">
                <a:solidFill>
                  <a:srgbClr val="434343"/>
                </a:solidFill>
                <a:latin typeface="Times New Roman"/>
                <a:ea typeface="Times New Roman"/>
                <a:cs typeface="Times New Roman"/>
                <a:sym typeface="Times New Roman"/>
              </a:rPr>
              <a:t>Casual Members and Annual Members</a:t>
            </a:r>
            <a:r>
              <a:rPr lang="en" sz="1600">
                <a:solidFill>
                  <a:srgbClr val="434343"/>
                </a:solidFill>
                <a:latin typeface="Times New Roman"/>
                <a:ea typeface="Times New Roman"/>
                <a:cs typeface="Times New Roman"/>
                <a:sym typeface="Times New Roman"/>
              </a:rPr>
              <a:t> is </a:t>
            </a:r>
            <a:r>
              <a:rPr b="1" lang="en" sz="1600">
                <a:solidFill>
                  <a:srgbClr val="434343"/>
                </a:solidFill>
                <a:latin typeface="Times New Roman"/>
                <a:ea typeface="Times New Roman"/>
                <a:cs typeface="Times New Roman"/>
                <a:sym typeface="Times New Roman"/>
              </a:rPr>
              <a:t>highest</a:t>
            </a:r>
            <a:r>
              <a:rPr lang="en" sz="1600">
                <a:solidFill>
                  <a:srgbClr val="434343"/>
                </a:solidFill>
                <a:latin typeface="Times New Roman"/>
                <a:ea typeface="Times New Roman"/>
                <a:cs typeface="Times New Roman"/>
                <a:sym typeface="Times New Roman"/>
              </a:rPr>
              <a:t> </a:t>
            </a:r>
            <a:r>
              <a:rPr b="1" lang="en" sz="1600">
                <a:solidFill>
                  <a:srgbClr val="434343"/>
                </a:solidFill>
                <a:latin typeface="Times New Roman"/>
                <a:ea typeface="Times New Roman"/>
                <a:cs typeface="Times New Roman"/>
                <a:sym typeface="Times New Roman"/>
              </a:rPr>
              <a:t>from June - August</a:t>
            </a:r>
            <a:r>
              <a:rPr lang="en" sz="1600">
                <a:solidFill>
                  <a:srgbClr val="434343"/>
                </a:solidFill>
                <a:latin typeface="Times New Roman"/>
                <a:ea typeface="Times New Roman"/>
                <a:cs typeface="Times New Roman"/>
                <a:sym typeface="Times New Roman"/>
              </a:rPr>
              <a:t> (summer months) and </a:t>
            </a:r>
            <a:r>
              <a:rPr b="1" lang="en" sz="1600">
                <a:solidFill>
                  <a:srgbClr val="434343"/>
                </a:solidFill>
                <a:latin typeface="Times New Roman"/>
                <a:ea typeface="Times New Roman"/>
                <a:cs typeface="Times New Roman"/>
                <a:sym typeface="Times New Roman"/>
              </a:rPr>
              <a:t>lowest</a:t>
            </a:r>
            <a:r>
              <a:rPr lang="en" sz="1600">
                <a:solidFill>
                  <a:srgbClr val="434343"/>
                </a:solidFill>
                <a:latin typeface="Times New Roman"/>
                <a:ea typeface="Times New Roman"/>
                <a:cs typeface="Times New Roman"/>
                <a:sym typeface="Times New Roman"/>
              </a:rPr>
              <a:t> </a:t>
            </a:r>
            <a:r>
              <a:rPr b="1" lang="en" sz="1600">
                <a:solidFill>
                  <a:srgbClr val="434343"/>
                </a:solidFill>
                <a:latin typeface="Times New Roman"/>
                <a:ea typeface="Times New Roman"/>
                <a:cs typeface="Times New Roman"/>
                <a:sym typeface="Times New Roman"/>
              </a:rPr>
              <a:t>during December - February </a:t>
            </a:r>
            <a:r>
              <a:rPr lang="en" sz="1600">
                <a:solidFill>
                  <a:srgbClr val="434343"/>
                </a:solidFill>
                <a:latin typeface="Times New Roman"/>
                <a:ea typeface="Times New Roman"/>
                <a:cs typeface="Times New Roman"/>
                <a:sym typeface="Times New Roman"/>
              </a:rPr>
              <a:t>(winter months) </a:t>
            </a:r>
            <a:endParaRPr sz="1600">
              <a:solidFill>
                <a:srgbClr val="43434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434343"/>
              </a:solidFill>
              <a:latin typeface="Times New Roman"/>
              <a:ea typeface="Times New Roman"/>
              <a:cs typeface="Times New Roman"/>
              <a:sym typeface="Times New Roman"/>
            </a:endParaRPr>
          </a:p>
          <a:p>
            <a:pPr indent="-147320" lvl="0" marL="274320" rtl="0" algn="l">
              <a:spcBef>
                <a:spcPts val="1200"/>
              </a:spcBef>
              <a:spcAft>
                <a:spcPts val="0"/>
              </a:spcAft>
              <a:buClr>
                <a:srgbClr val="434343"/>
              </a:buClr>
              <a:buSzPts val="1600"/>
              <a:buFont typeface="Times New Roman"/>
              <a:buChar char="●"/>
            </a:pPr>
            <a:r>
              <a:rPr b="1" lang="en" sz="1600">
                <a:solidFill>
                  <a:srgbClr val="434343"/>
                </a:solidFill>
                <a:latin typeface="Times New Roman"/>
                <a:ea typeface="Times New Roman"/>
                <a:cs typeface="Times New Roman"/>
                <a:sym typeface="Times New Roman"/>
              </a:rPr>
              <a:t>More rides </a:t>
            </a:r>
            <a:r>
              <a:rPr lang="en" sz="1600">
                <a:solidFill>
                  <a:srgbClr val="434343"/>
                </a:solidFill>
                <a:latin typeface="Times New Roman"/>
                <a:ea typeface="Times New Roman"/>
                <a:cs typeface="Times New Roman"/>
                <a:sym typeface="Times New Roman"/>
              </a:rPr>
              <a:t>are taken by</a:t>
            </a:r>
            <a:r>
              <a:rPr b="1" lang="en" sz="1600">
                <a:solidFill>
                  <a:srgbClr val="434343"/>
                </a:solidFill>
                <a:latin typeface="Times New Roman"/>
                <a:ea typeface="Times New Roman"/>
                <a:cs typeface="Times New Roman"/>
                <a:sym typeface="Times New Roman"/>
              </a:rPr>
              <a:t> Casual members </a:t>
            </a:r>
            <a:r>
              <a:rPr lang="en" sz="1600">
                <a:solidFill>
                  <a:srgbClr val="434343"/>
                </a:solidFill>
                <a:latin typeface="Times New Roman"/>
                <a:ea typeface="Times New Roman"/>
                <a:cs typeface="Times New Roman"/>
                <a:sym typeface="Times New Roman"/>
              </a:rPr>
              <a:t>during the</a:t>
            </a:r>
            <a:r>
              <a:rPr b="1" lang="en" sz="1600">
                <a:solidFill>
                  <a:srgbClr val="434343"/>
                </a:solidFill>
                <a:latin typeface="Times New Roman"/>
                <a:ea typeface="Times New Roman"/>
                <a:cs typeface="Times New Roman"/>
                <a:sym typeface="Times New Roman"/>
              </a:rPr>
              <a:t> summer months (June-August) in comparison to Annual members.</a:t>
            </a:r>
            <a:endParaRPr b="1" sz="16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03" name="Google Shape;103;p21"/>
          <p:cNvPicPr preferRelativeResize="0"/>
          <p:nvPr/>
        </p:nvPicPr>
        <p:blipFill>
          <a:blip r:embed="rId3">
            <a:alphaModFix/>
          </a:blip>
          <a:stretch>
            <a:fillRect/>
          </a:stretch>
        </p:blipFill>
        <p:spPr>
          <a:xfrm>
            <a:off x="1760225" y="1611950"/>
            <a:ext cx="6617349" cy="347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