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80a9bc8bb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80a9bc8bb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80a9bc8b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80a9bc8b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80a9bc8bb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80a9bc8bb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80a9bc8b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80a9bc8b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80a9bc8bb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80a9bc8bb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80a9bc8b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80a9bc8b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80a9bc8bb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80a9bc8bb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80a9bc8bb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80a9bc8bb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80a9bc8bb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80a9bc8bb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principal payment is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payment that goes toward the repayment of the original amount of money borrowed in a loan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80a9bc8bb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80a9bc8bb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80a9bc8b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80a9bc8b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80a9bc8b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80a9bc8b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80a9bc8bb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80a9bc8b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80a9bc8bb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80a9bc8bb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80a9bc8bb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80a9bc8b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orldbank.org/en/hom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bank.worldbank.org/metadataglossary/International-Debt-Statistics/series?search=DT.AMT.DLXF.C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8900" y="275375"/>
            <a:ext cx="8762700" cy="24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Bank International Debt Statistics Analysis</a:t>
            </a:r>
            <a:r>
              <a:rPr b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4600" y="4154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Mital Doolab</a:t>
            </a:r>
            <a:endParaRPr sz="22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 Updated: September 1</a:t>
            </a:r>
            <a:r>
              <a:rPr lang="en" sz="22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2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2022</a:t>
            </a:r>
            <a:endParaRPr sz="22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11925" y="4947125"/>
            <a:ext cx="9144000" cy="1962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4294967295" type="title"/>
          </p:nvPr>
        </p:nvSpPr>
        <p:spPr>
          <a:xfrm>
            <a:off x="-11925" y="4113850"/>
            <a:ext cx="90723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Top 10 Average Debt Per Debt Indicator</a:t>
            </a: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6750" y="115550"/>
            <a:ext cx="89967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097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Debt indicator code “</a:t>
            </a: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DT.AMT.DLXF.CD” has the highest average debt</a:t>
            </a:r>
            <a:endParaRPr b="1"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92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●"/>
            </a:pPr>
            <a:r>
              <a:t/>
            </a:r>
            <a:endParaRPr b="1"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097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“DT.AMT.DLXF.CD”  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of long term debts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this means to get immediate capital, countries take on long-term debt</a:t>
            </a:r>
            <a:endParaRPr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7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75" y="1098600"/>
            <a:ext cx="6888100" cy="40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4294967295" type="title"/>
          </p:nvPr>
        </p:nvSpPr>
        <p:spPr>
          <a:xfrm>
            <a:off x="-11925" y="4286250"/>
            <a:ext cx="90723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Top 10 C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ountries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 with Maximum Debt Owed Across all Debt Indicators </a:t>
            </a:r>
            <a:r>
              <a:rPr b="1" lang="en" sz="2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acr</a:t>
            </a:r>
            <a:r>
              <a:rPr b="1" lang="en" sz="2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4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0" y="0"/>
            <a:ext cx="91440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097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is the </a:t>
            </a: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debt amount of debt across debt indicators per country not total debt per country</a:t>
            </a:r>
            <a:endParaRPr b="1"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097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China has the highest maximum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debt followed by Brazil </a:t>
            </a:r>
            <a:endParaRPr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097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highest debt after Brazil drops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significantly by </a:t>
            </a: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approximately 23 billion</a:t>
            </a:r>
            <a:endParaRPr b="1"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76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1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575" y="1173600"/>
            <a:ext cx="7336722" cy="396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4294967295" type="title"/>
          </p:nvPr>
        </p:nvSpPr>
        <p:spPr>
          <a:xfrm>
            <a:off x="-11925" y="4113850"/>
            <a:ext cx="90723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Times New Roman"/>
                <a:ea typeface="Times New Roman"/>
                <a:cs typeface="Times New Roman"/>
                <a:sym typeface="Times New Roman"/>
              </a:rPr>
              <a:t>Conclusion — Key Findings</a:t>
            </a:r>
            <a:r>
              <a:rPr b="1" lang="en" sz="3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1360800" y="694650"/>
            <a:ext cx="7640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420" lvl="0" marL="27432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China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has the </a:t>
            </a:r>
            <a:r>
              <a:rPr b="1" lang="en" sz="2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total debt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across several categories.</a:t>
            </a:r>
            <a:endParaRPr b="1" sz="220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1360800" y="1921425"/>
            <a:ext cx="72708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4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China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the </a:t>
            </a:r>
            <a:r>
              <a:rPr b="1" lang="en" sz="2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amount of </a:t>
            </a:r>
            <a:r>
              <a:rPr b="1" lang="en" sz="2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debt across debt indicators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 country </a:t>
            </a:r>
            <a:r>
              <a:rPr lang="en" sz="22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5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1360800" y="3220800"/>
            <a:ext cx="7640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0020" lvl="0" marL="27432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the </a:t>
            </a:r>
            <a:r>
              <a:rPr b="1" lang="en" sz="2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average debt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debt indicator </a:t>
            </a: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DT.AMT.DLXF.</a:t>
            </a: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9" name="Google Shape;139;p27"/>
          <p:cNvGrpSpPr/>
          <p:nvPr/>
        </p:nvGrpSpPr>
        <p:grpSpPr>
          <a:xfrm>
            <a:off x="390475" y="520950"/>
            <a:ext cx="860400" cy="854100"/>
            <a:chOff x="1097025" y="945925"/>
            <a:chExt cx="860400" cy="854100"/>
          </a:xfrm>
        </p:grpSpPr>
        <p:sp>
          <p:nvSpPr>
            <p:cNvPr id="140" name="Google Shape;140;p27"/>
            <p:cNvSpPr/>
            <p:nvPr/>
          </p:nvSpPr>
          <p:spPr>
            <a:xfrm>
              <a:off x="1097025" y="945925"/>
              <a:ext cx="860400" cy="8541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 txBox="1"/>
            <p:nvPr/>
          </p:nvSpPr>
          <p:spPr>
            <a:xfrm>
              <a:off x="1169275" y="1011625"/>
              <a:ext cx="7161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1</a:t>
              </a:r>
              <a:endParaRPr sz="3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42" name="Google Shape;142;p27"/>
          <p:cNvGrpSpPr/>
          <p:nvPr/>
        </p:nvGrpSpPr>
        <p:grpSpPr>
          <a:xfrm>
            <a:off x="390463" y="1870875"/>
            <a:ext cx="860400" cy="854100"/>
            <a:chOff x="1097025" y="945925"/>
            <a:chExt cx="860400" cy="854100"/>
          </a:xfrm>
        </p:grpSpPr>
        <p:sp>
          <p:nvSpPr>
            <p:cNvPr id="143" name="Google Shape;143;p27"/>
            <p:cNvSpPr/>
            <p:nvPr/>
          </p:nvSpPr>
          <p:spPr>
            <a:xfrm>
              <a:off x="1097025" y="945925"/>
              <a:ext cx="860400" cy="8541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 txBox="1"/>
            <p:nvPr/>
          </p:nvSpPr>
          <p:spPr>
            <a:xfrm>
              <a:off x="1169275" y="1011625"/>
              <a:ext cx="7161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2</a:t>
              </a:r>
              <a:endParaRPr sz="3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45" name="Google Shape;145;p27"/>
          <p:cNvGrpSpPr/>
          <p:nvPr/>
        </p:nvGrpSpPr>
        <p:grpSpPr>
          <a:xfrm>
            <a:off x="390475" y="3220800"/>
            <a:ext cx="860400" cy="854100"/>
            <a:chOff x="1097025" y="945925"/>
            <a:chExt cx="860400" cy="854100"/>
          </a:xfrm>
        </p:grpSpPr>
        <p:sp>
          <p:nvSpPr>
            <p:cNvPr id="146" name="Google Shape;146;p27"/>
            <p:cNvSpPr/>
            <p:nvPr/>
          </p:nvSpPr>
          <p:spPr>
            <a:xfrm>
              <a:off x="1097025" y="945925"/>
              <a:ext cx="860400" cy="8541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 txBox="1"/>
            <p:nvPr/>
          </p:nvSpPr>
          <p:spPr>
            <a:xfrm>
              <a:off x="1169275" y="1011625"/>
              <a:ext cx="7161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3</a:t>
              </a:r>
              <a:endParaRPr sz="3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idx="4294967295" type="title"/>
          </p:nvPr>
        </p:nvSpPr>
        <p:spPr>
          <a:xfrm>
            <a:off x="3976775" y="344000"/>
            <a:ext cx="14763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b="1"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375" y="1350788"/>
            <a:ext cx="2441926" cy="244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-11925" y="407065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0" y="4113850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Times New Roman"/>
                <a:ea typeface="Times New Roman"/>
                <a:cs typeface="Times New Roman"/>
                <a:sym typeface="Times New Roman"/>
              </a:rPr>
              <a:t>What was our objective? 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48500" y="174775"/>
            <a:ext cx="8852700" cy="48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6220" lvl="0" marL="27432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to determine </a:t>
            </a:r>
            <a:r>
              <a:rPr b="1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</a:t>
            </a:r>
            <a:r>
              <a:rPr b="1"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principal repayments </a:t>
            </a:r>
            <a:endParaRPr b="1"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6220" lvl="0" marL="274320" rtl="0" algn="l">
              <a:spcBef>
                <a:spcPts val="120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</a:t>
            </a:r>
            <a:r>
              <a:rPr b="1"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debt 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determine top </a:t>
            </a:r>
            <a:r>
              <a:rPr b="1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debt indicators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6220" lvl="0" marL="274320" rtl="0" algn="l">
              <a:spcBef>
                <a:spcPts val="120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the </a:t>
            </a:r>
            <a:r>
              <a:rPr b="1"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amount of </a:t>
            </a:r>
            <a:r>
              <a:rPr b="1"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debt across debt indicators per country</a:t>
            </a:r>
            <a:r>
              <a:rPr b="1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what that looks like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4294967295" type="title"/>
          </p:nvPr>
        </p:nvSpPr>
        <p:spPr>
          <a:xfrm>
            <a:off x="-11925" y="4113850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did the data come from? </a:t>
            </a:r>
            <a:endParaRPr b="1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100" y="69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19177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made available by </a:t>
            </a:r>
            <a:r>
              <a:rPr lang="en" sz="2300" u="sng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World Bank</a:t>
            </a:r>
            <a:r>
              <a:rPr lang="en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770" lvl="0" marL="27432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used in this presentation for analysis was recorded from 1970 to 2015 and contains data from both national and regional debt statistics for several countries across the globe.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4294967295" type="title"/>
          </p:nvPr>
        </p:nvSpPr>
        <p:spPr>
          <a:xfrm>
            <a:off x="-11925" y="4113850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about the data</a:t>
            </a:r>
            <a:endParaRPr b="1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240100" y="69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19177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analyzed </a:t>
            </a:r>
            <a:r>
              <a:rPr b="1" lang="en" sz="23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 unique countries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770" lvl="0" marL="27432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b="1" lang="en" sz="23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unique debt indicators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were a part of the dataset.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770" lvl="0" marL="27432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 u="sng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World Bank Metadata Glossary</a:t>
            </a:r>
            <a:r>
              <a:rPr lang="en" sz="2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used to learn more about each debt indicator code.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4294967295" type="title"/>
          </p:nvPr>
        </p:nvSpPr>
        <p:spPr>
          <a:xfrm>
            <a:off x="-11925" y="4113850"/>
            <a:ext cx="90723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Top 10 countries with the highest principal repayments?</a:t>
            </a:r>
            <a:r>
              <a:rPr b="1" lang="en" sz="3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52950" y="118100"/>
            <a:ext cx="90381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147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debt represents</a:t>
            </a: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of different debts</a:t>
            </a: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owed by a country across several categories.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7320" lvl="0" marL="2743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China </a:t>
            </a: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the </a:t>
            </a:r>
            <a:r>
              <a:rPr b="1"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total debt</a:t>
            </a: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means in has </a:t>
            </a:r>
            <a:r>
              <a:rPr b="1"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principal repayments</a:t>
            </a: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1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50" y="1198400"/>
            <a:ext cx="8312498" cy="394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