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28"/>
  </p:notesMasterIdLst>
  <p:sldIdLst>
    <p:sldId id="256" r:id="rId2"/>
    <p:sldId id="257" r:id="rId3"/>
    <p:sldId id="258" r:id="rId4"/>
    <p:sldId id="259" r:id="rId5"/>
    <p:sldId id="260" r:id="rId6"/>
    <p:sldId id="263" r:id="rId7"/>
    <p:sldId id="261" r:id="rId8"/>
    <p:sldId id="264" r:id="rId9"/>
    <p:sldId id="265" r:id="rId10"/>
    <p:sldId id="262" r:id="rId11"/>
    <p:sldId id="272" r:id="rId12"/>
    <p:sldId id="266" r:id="rId13"/>
    <p:sldId id="273" r:id="rId14"/>
    <p:sldId id="267" r:id="rId15"/>
    <p:sldId id="274" r:id="rId16"/>
    <p:sldId id="275" r:id="rId17"/>
    <p:sldId id="276" r:id="rId18"/>
    <p:sldId id="277" r:id="rId19"/>
    <p:sldId id="278" r:id="rId20"/>
    <p:sldId id="279" r:id="rId21"/>
    <p:sldId id="268" r:id="rId22"/>
    <p:sldId id="270" r:id="rId23"/>
    <p:sldId id="280" r:id="rId24"/>
    <p:sldId id="282" r:id="rId25"/>
    <p:sldId id="281" r:id="rId26"/>
    <p:sldId id="283"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501712-79B0-40A1-9E74-2D9853EE9FB1}" type="datetimeFigureOut">
              <a:rPr lang="en-IN" smtClean="0"/>
              <a:t>26-03-2022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673A9C-B576-4BE0-8F70-39EAEE701CCD}" type="slidenum">
              <a:rPr lang="en-IN" smtClean="0"/>
              <a:t>‹#›</a:t>
            </a:fld>
            <a:endParaRPr lang="en-IN"/>
          </a:p>
        </p:txBody>
      </p:sp>
    </p:spTree>
    <p:extLst>
      <p:ext uri="{BB962C8B-B14F-4D97-AF65-F5344CB8AC3E}">
        <p14:creationId xmlns:p14="http://schemas.microsoft.com/office/powerpoint/2010/main" val="11226791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4E6658-7B12-4F92-BE6B-76AB08DC9878}" type="datetimeFigureOut">
              <a:rPr lang="en-IN" smtClean="0"/>
              <a:t>26-03-2022</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D3398919-A4D2-4FF1-B923-0F1477AE9E9D}" type="slidenum">
              <a:rPr lang="en-IN" smtClean="0"/>
              <a:t>‹#›</a:t>
            </a:fld>
            <a:endParaRPr lang="en-IN"/>
          </a:p>
        </p:txBody>
      </p:sp>
    </p:spTree>
    <p:extLst>
      <p:ext uri="{BB962C8B-B14F-4D97-AF65-F5344CB8AC3E}">
        <p14:creationId xmlns:p14="http://schemas.microsoft.com/office/powerpoint/2010/main" val="10831497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04E6658-7B12-4F92-BE6B-76AB08DC9878}" type="datetimeFigureOut">
              <a:rPr lang="en-IN" smtClean="0"/>
              <a:t>26-03-2022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3398919-A4D2-4FF1-B923-0F1477AE9E9D}" type="slidenum">
              <a:rPr lang="en-IN" smtClean="0"/>
              <a:t>‹#›</a:t>
            </a:fld>
            <a:endParaRPr lang="en-IN"/>
          </a:p>
        </p:txBody>
      </p:sp>
    </p:spTree>
    <p:extLst>
      <p:ext uri="{BB962C8B-B14F-4D97-AF65-F5344CB8AC3E}">
        <p14:creationId xmlns:p14="http://schemas.microsoft.com/office/powerpoint/2010/main" val="28340367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4E6658-7B12-4F92-BE6B-76AB08DC9878}" type="datetimeFigureOut">
              <a:rPr lang="en-IN" smtClean="0"/>
              <a:t>26-03-2022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398919-A4D2-4FF1-B923-0F1477AE9E9D}" type="slidenum">
              <a:rPr lang="en-IN" smtClean="0"/>
              <a:t>‹#›</a:t>
            </a:fld>
            <a:endParaRPr lang="en-IN"/>
          </a:p>
        </p:txBody>
      </p:sp>
    </p:spTree>
    <p:extLst>
      <p:ext uri="{BB962C8B-B14F-4D97-AF65-F5344CB8AC3E}">
        <p14:creationId xmlns:p14="http://schemas.microsoft.com/office/powerpoint/2010/main" val="1630251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4E6658-7B12-4F92-BE6B-76AB08DC9878}" type="datetimeFigureOut">
              <a:rPr lang="en-IN" smtClean="0"/>
              <a:t>26-03-2022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398919-A4D2-4FF1-B923-0F1477AE9E9D}" type="slidenum">
              <a:rPr lang="en-IN" smtClean="0"/>
              <a:t>‹#›</a:t>
            </a:fld>
            <a:endParaRPr lang="en-IN"/>
          </a:p>
        </p:txBody>
      </p:sp>
    </p:spTree>
    <p:extLst>
      <p:ext uri="{BB962C8B-B14F-4D97-AF65-F5344CB8AC3E}">
        <p14:creationId xmlns:p14="http://schemas.microsoft.com/office/powerpoint/2010/main" val="24446075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4E6658-7B12-4F92-BE6B-76AB08DC9878}" type="datetimeFigureOut">
              <a:rPr lang="en-IN" smtClean="0"/>
              <a:t>26-03-2022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398919-A4D2-4FF1-B923-0F1477AE9E9D}" type="slidenum">
              <a:rPr lang="en-IN" smtClean="0"/>
              <a:t>‹#›</a:t>
            </a:fld>
            <a:endParaRPr lang="en-IN"/>
          </a:p>
        </p:txBody>
      </p:sp>
    </p:spTree>
    <p:extLst>
      <p:ext uri="{BB962C8B-B14F-4D97-AF65-F5344CB8AC3E}">
        <p14:creationId xmlns:p14="http://schemas.microsoft.com/office/powerpoint/2010/main" val="40406055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4E6658-7B12-4F92-BE6B-76AB08DC9878}" type="datetimeFigureOut">
              <a:rPr lang="en-IN" smtClean="0"/>
              <a:t>26-03-2022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398919-A4D2-4FF1-B923-0F1477AE9E9D}" type="slidenum">
              <a:rPr lang="en-IN" smtClean="0"/>
              <a:t>‹#›</a:t>
            </a:fld>
            <a:endParaRPr lang="en-IN"/>
          </a:p>
        </p:txBody>
      </p:sp>
    </p:spTree>
    <p:extLst>
      <p:ext uri="{BB962C8B-B14F-4D97-AF65-F5344CB8AC3E}">
        <p14:creationId xmlns:p14="http://schemas.microsoft.com/office/powerpoint/2010/main" val="23921547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4E6658-7B12-4F92-BE6B-76AB08DC9878}" type="datetimeFigureOut">
              <a:rPr lang="en-IN" smtClean="0"/>
              <a:t>26-03-2022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398919-A4D2-4FF1-B923-0F1477AE9E9D}" type="slidenum">
              <a:rPr lang="en-IN" smtClean="0"/>
              <a:t>‹#›</a:t>
            </a:fld>
            <a:endParaRPr lang="en-IN"/>
          </a:p>
        </p:txBody>
      </p:sp>
    </p:spTree>
    <p:extLst>
      <p:ext uri="{BB962C8B-B14F-4D97-AF65-F5344CB8AC3E}">
        <p14:creationId xmlns:p14="http://schemas.microsoft.com/office/powerpoint/2010/main" val="3465942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4E6658-7B12-4F92-BE6B-76AB08DC9878}" type="datetimeFigureOut">
              <a:rPr lang="en-IN" smtClean="0"/>
              <a:t>26-03-2022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398919-A4D2-4FF1-B923-0F1477AE9E9D}" type="slidenum">
              <a:rPr lang="en-IN" smtClean="0"/>
              <a:t>‹#›</a:t>
            </a:fld>
            <a:endParaRPr lang="en-IN"/>
          </a:p>
        </p:txBody>
      </p:sp>
    </p:spTree>
    <p:extLst>
      <p:ext uri="{BB962C8B-B14F-4D97-AF65-F5344CB8AC3E}">
        <p14:creationId xmlns:p14="http://schemas.microsoft.com/office/powerpoint/2010/main" val="33987558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4E6658-7B12-4F92-BE6B-76AB08DC9878}" type="datetimeFigureOut">
              <a:rPr lang="en-IN" smtClean="0"/>
              <a:t>26-03-2022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398919-A4D2-4FF1-B923-0F1477AE9E9D}" type="slidenum">
              <a:rPr lang="en-IN" smtClean="0"/>
              <a:t>‹#›</a:t>
            </a:fld>
            <a:endParaRPr lang="en-IN"/>
          </a:p>
        </p:txBody>
      </p:sp>
    </p:spTree>
    <p:extLst>
      <p:ext uri="{BB962C8B-B14F-4D97-AF65-F5344CB8AC3E}">
        <p14:creationId xmlns:p14="http://schemas.microsoft.com/office/powerpoint/2010/main" val="30219969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4E6658-7B12-4F92-BE6B-76AB08DC9878}" type="datetimeFigureOut">
              <a:rPr lang="en-IN" smtClean="0"/>
              <a:t>26-03-2022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D3398919-A4D2-4FF1-B923-0F1477AE9E9D}" type="slidenum">
              <a:rPr lang="en-IN" smtClean="0"/>
              <a:t>‹#›</a:t>
            </a:fld>
            <a:endParaRPr lang="en-IN"/>
          </a:p>
        </p:txBody>
      </p:sp>
    </p:spTree>
    <p:extLst>
      <p:ext uri="{BB962C8B-B14F-4D97-AF65-F5344CB8AC3E}">
        <p14:creationId xmlns:p14="http://schemas.microsoft.com/office/powerpoint/2010/main" val="24701525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4E6658-7B12-4F92-BE6B-76AB08DC9878}" type="datetimeFigureOut">
              <a:rPr lang="en-IN" smtClean="0"/>
              <a:t>26-03-2022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398919-A4D2-4FF1-B923-0F1477AE9E9D}" type="slidenum">
              <a:rPr lang="en-IN" smtClean="0"/>
              <a:t>‹#›</a:t>
            </a:fld>
            <a:endParaRPr lang="en-IN"/>
          </a:p>
        </p:txBody>
      </p:sp>
    </p:spTree>
    <p:extLst>
      <p:ext uri="{BB962C8B-B14F-4D97-AF65-F5344CB8AC3E}">
        <p14:creationId xmlns:p14="http://schemas.microsoft.com/office/powerpoint/2010/main" val="1718985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4E6658-7B12-4F92-BE6B-76AB08DC9878}" type="datetimeFigureOut">
              <a:rPr lang="en-IN" smtClean="0"/>
              <a:t>26-03-2022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3398919-A4D2-4FF1-B923-0F1477AE9E9D}" type="slidenum">
              <a:rPr lang="en-IN" smtClean="0"/>
              <a:t>‹#›</a:t>
            </a:fld>
            <a:endParaRPr lang="en-IN"/>
          </a:p>
        </p:txBody>
      </p:sp>
    </p:spTree>
    <p:extLst>
      <p:ext uri="{BB962C8B-B14F-4D97-AF65-F5344CB8AC3E}">
        <p14:creationId xmlns:p14="http://schemas.microsoft.com/office/powerpoint/2010/main" val="11550480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4E6658-7B12-4F92-BE6B-76AB08DC9878}" type="datetimeFigureOut">
              <a:rPr lang="en-IN" smtClean="0"/>
              <a:t>26-03-2022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3398919-A4D2-4FF1-B923-0F1477AE9E9D}" type="slidenum">
              <a:rPr lang="en-IN" smtClean="0"/>
              <a:t>‹#›</a:t>
            </a:fld>
            <a:endParaRPr lang="en-IN"/>
          </a:p>
        </p:txBody>
      </p:sp>
    </p:spTree>
    <p:extLst>
      <p:ext uri="{BB962C8B-B14F-4D97-AF65-F5344CB8AC3E}">
        <p14:creationId xmlns:p14="http://schemas.microsoft.com/office/powerpoint/2010/main" val="125769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4E6658-7B12-4F92-BE6B-76AB08DC9878}" type="datetimeFigureOut">
              <a:rPr lang="en-IN" smtClean="0"/>
              <a:t>26-03-2022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3398919-A4D2-4FF1-B923-0F1477AE9E9D}" type="slidenum">
              <a:rPr lang="en-IN" smtClean="0"/>
              <a:t>‹#›</a:t>
            </a:fld>
            <a:endParaRPr lang="en-IN"/>
          </a:p>
        </p:txBody>
      </p:sp>
    </p:spTree>
    <p:extLst>
      <p:ext uri="{BB962C8B-B14F-4D97-AF65-F5344CB8AC3E}">
        <p14:creationId xmlns:p14="http://schemas.microsoft.com/office/powerpoint/2010/main" val="793678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4E6658-7B12-4F92-BE6B-76AB08DC9878}" type="datetimeFigureOut">
              <a:rPr lang="en-IN" smtClean="0"/>
              <a:t>26-03-2022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3398919-A4D2-4FF1-B923-0F1477AE9E9D}" type="slidenum">
              <a:rPr lang="en-IN" smtClean="0"/>
              <a:t>‹#›</a:t>
            </a:fld>
            <a:endParaRPr lang="en-IN"/>
          </a:p>
        </p:txBody>
      </p:sp>
    </p:spTree>
    <p:extLst>
      <p:ext uri="{BB962C8B-B14F-4D97-AF65-F5344CB8AC3E}">
        <p14:creationId xmlns:p14="http://schemas.microsoft.com/office/powerpoint/2010/main" val="17365715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04E6658-7B12-4F92-BE6B-76AB08DC9878}" type="datetimeFigureOut">
              <a:rPr lang="en-IN" smtClean="0"/>
              <a:t>26-03-2022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3398919-A4D2-4FF1-B923-0F1477AE9E9D}" type="slidenum">
              <a:rPr lang="en-IN" smtClean="0"/>
              <a:t>‹#›</a:t>
            </a:fld>
            <a:endParaRPr lang="en-IN"/>
          </a:p>
        </p:txBody>
      </p:sp>
    </p:spTree>
    <p:extLst>
      <p:ext uri="{BB962C8B-B14F-4D97-AF65-F5344CB8AC3E}">
        <p14:creationId xmlns:p14="http://schemas.microsoft.com/office/powerpoint/2010/main" val="4835849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04E6658-7B12-4F92-BE6B-76AB08DC9878}" type="datetimeFigureOut">
              <a:rPr lang="en-IN" smtClean="0"/>
              <a:t>26-03-2022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3398919-A4D2-4FF1-B923-0F1477AE9E9D}" type="slidenum">
              <a:rPr lang="en-IN" smtClean="0"/>
              <a:t>‹#›</a:t>
            </a:fld>
            <a:endParaRPr lang="en-IN"/>
          </a:p>
        </p:txBody>
      </p:sp>
    </p:spTree>
    <p:extLst>
      <p:ext uri="{BB962C8B-B14F-4D97-AF65-F5344CB8AC3E}">
        <p14:creationId xmlns:p14="http://schemas.microsoft.com/office/powerpoint/2010/main" val="3853327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04E6658-7B12-4F92-BE6B-76AB08DC9878}" type="datetimeFigureOut">
              <a:rPr lang="en-IN" smtClean="0"/>
              <a:t>26-03-2022</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3398919-A4D2-4FF1-B923-0F1477AE9E9D}" type="slidenum">
              <a:rPr lang="en-IN" smtClean="0"/>
              <a:t>‹#›</a:t>
            </a:fld>
            <a:endParaRPr lang="en-IN"/>
          </a:p>
        </p:txBody>
      </p:sp>
    </p:spTree>
    <p:extLst>
      <p:ext uri="{BB962C8B-B14F-4D97-AF65-F5344CB8AC3E}">
        <p14:creationId xmlns:p14="http://schemas.microsoft.com/office/powerpoint/2010/main" val="1913075603"/>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a:extLst>
              <a:ext uri="{FF2B5EF4-FFF2-40B4-BE49-F238E27FC236}">
                <a16:creationId xmlns:a16="http://schemas.microsoft.com/office/drawing/2014/main" id="{54F6FF42-70E3-4A7F-B5D8-2928FCB71A74}"/>
              </a:ext>
            </a:extLst>
          </p:cNvPr>
          <p:cNvSpPr>
            <a:spLocks noGrp="1"/>
          </p:cNvSpPr>
          <p:nvPr/>
        </p:nvSpPr>
        <p:spPr>
          <a:xfrm>
            <a:off x="3648365" y="84499"/>
            <a:ext cx="6473565" cy="575096"/>
          </a:xfrm>
          <a:prstGeom prst="rect">
            <a:avLst/>
          </a:prstGeom>
          <a:effectLst/>
        </p:spPr>
        <p:txBody>
          <a:bodyPr vert="horz" lIns="91440" tIns="45720" rIns="91440" bIns="45720" rtlCol="0" anchor="b">
            <a:normAutofit/>
          </a:bodyPr>
          <a:lstStyle>
            <a:lvl1pPr algn="ctr" defTabSz="457200" rtl="0" eaLnBrk="1" latinLnBrk="0" hangingPunct="1">
              <a:spcBef>
                <a:spcPct val="0"/>
              </a:spcBef>
              <a:buNone/>
              <a:defRPr sz="60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2600" b="1" u="sng" cap="none" dirty="0">
                <a:latin typeface="+mn-lt"/>
                <a:ea typeface="+mn-ea"/>
                <a:cs typeface="Segoe UI Semibold" panose="020B0702040204020203" pitchFamily="34" charset="0"/>
              </a:rPr>
              <a:t>SUMMER DEVELOPERS MEETUP – Q1 2022</a:t>
            </a:r>
          </a:p>
        </p:txBody>
      </p:sp>
      <p:sp>
        <p:nvSpPr>
          <p:cNvPr id="7" name="Subtitle 4">
            <a:extLst>
              <a:ext uri="{FF2B5EF4-FFF2-40B4-BE49-F238E27FC236}">
                <a16:creationId xmlns:a16="http://schemas.microsoft.com/office/drawing/2014/main" id="{F40A11AA-C85D-4AF4-92B2-0F4E36F4EC91}"/>
              </a:ext>
            </a:extLst>
          </p:cNvPr>
          <p:cNvSpPr>
            <a:spLocks noGrp="1"/>
          </p:cNvSpPr>
          <p:nvPr/>
        </p:nvSpPr>
        <p:spPr>
          <a:xfrm>
            <a:off x="2213333" y="2742593"/>
            <a:ext cx="10242148" cy="1202278"/>
          </a:xfrm>
          <a:prstGeom prst="rect">
            <a:avLst/>
          </a:prstGeom>
        </p:spPr>
        <p:txBody>
          <a:bodyPr vert="horz" lIns="0" tIns="0" rIns="0" bIns="0" rtlCol="0" anchor="ctr">
            <a:normAutofit lnSpcReduction="10000"/>
          </a:bodyPr>
          <a:lstStyle>
            <a:lvl1pPr marL="0" indent="0" algn="ctr" defTabSz="457200" rtl="0" eaLnBrk="1" latinLnBrk="0" hangingPunct="1">
              <a:lnSpc>
                <a:spcPct val="100000"/>
              </a:lnSpc>
              <a:spcBef>
                <a:spcPts val="0"/>
              </a:spcBef>
              <a:spcAft>
                <a:spcPts val="1000"/>
              </a:spcAft>
              <a:buClr>
                <a:schemeClr val="tx1"/>
              </a:buClr>
              <a:buSzPct val="100000"/>
              <a:buFont typeface="Arial"/>
              <a:buNone/>
              <a:defRPr sz="2800" b="1" kern="1200" cap="none">
                <a:solidFill>
                  <a:schemeClr val="tx1"/>
                </a:solidFill>
                <a:effectLst/>
                <a:latin typeface="+mn-lt"/>
                <a:ea typeface="+mn-ea"/>
                <a:cs typeface="Segoe UI Semibold" panose="020B0702040204020203" pitchFamily="34" charset="0"/>
              </a:defRPr>
            </a:lvl1pPr>
            <a:lvl2pPr marL="457200" indent="0" algn="ctr" defTabSz="457200" rtl="0" eaLnBrk="1" latinLnBrk="0" hangingPunct="1">
              <a:spcBef>
                <a:spcPts val="0"/>
              </a:spcBef>
              <a:spcAft>
                <a:spcPts val="1000"/>
              </a:spcAft>
              <a:buClr>
                <a:schemeClr val="tx1"/>
              </a:buClr>
              <a:buSzPct val="100000"/>
              <a:buFont typeface="Arial"/>
              <a:buNone/>
              <a:defRPr sz="2000" kern="1200" cap="none">
                <a:solidFill>
                  <a:schemeClr val="tx1"/>
                </a:solidFill>
                <a:effectLst/>
                <a:latin typeface="+mn-lt"/>
                <a:ea typeface="+mn-ea"/>
                <a:cs typeface="+mn-cs"/>
              </a:defRPr>
            </a:lvl2pPr>
            <a:lvl3pPr marL="914400" indent="0" algn="ctr" defTabSz="457200" rtl="0" eaLnBrk="1" latinLnBrk="0" hangingPunct="1">
              <a:spcBef>
                <a:spcPts val="0"/>
              </a:spcBef>
              <a:spcAft>
                <a:spcPts val="1000"/>
              </a:spcAft>
              <a:buClr>
                <a:schemeClr val="tx1"/>
              </a:buClr>
              <a:buSzPct val="100000"/>
              <a:buFont typeface="Arial"/>
              <a:buNone/>
              <a:defRPr sz="1800" kern="1200" cap="none">
                <a:solidFill>
                  <a:schemeClr val="tx1"/>
                </a:solidFill>
                <a:effectLst/>
                <a:latin typeface="+mn-lt"/>
                <a:ea typeface="+mn-ea"/>
                <a:cs typeface="+mn-cs"/>
              </a:defRPr>
            </a:lvl3pPr>
            <a:lvl4pPr marL="1371600" indent="0" algn="ctr" defTabSz="457200" rtl="0" eaLnBrk="1" latinLnBrk="0" hangingPunct="1">
              <a:spcBef>
                <a:spcPts val="0"/>
              </a:spcBef>
              <a:spcAft>
                <a:spcPts val="1000"/>
              </a:spcAft>
              <a:buClr>
                <a:schemeClr val="tx1"/>
              </a:buClr>
              <a:buSzPct val="100000"/>
              <a:buFont typeface="Arial"/>
              <a:buNone/>
              <a:defRPr sz="1600" kern="1200" cap="none">
                <a:solidFill>
                  <a:schemeClr val="tx1"/>
                </a:solidFill>
                <a:effectLst/>
                <a:latin typeface="+mn-lt"/>
                <a:ea typeface="+mn-ea"/>
                <a:cs typeface="+mn-cs"/>
              </a:defRPr>
            </a:lvl4pPr>
            <a:lvl5pPr marL="1828800" indent="0" algn="ctr" defTabSz="457200" rtl="0" eaLnBrk="1" latinLnBrk="0" hangingPunct="1">
              <a:spcBef>
                <a:spcPts val="0"/>
              </a:spcBef>
              <a:spcAft>
                <a:spcPts val="1000"/>
              </a:spcAft>
              <a:buClr>
                <a:schemeClr val="tx1"/>
              </a:buClr>
              <a:buSzPct val="100000"/>
              <a:buFont typeface="Arial"/>
              <a:buNone/>
              <a:defRPr sz="1600" kern="1200" cap="none">
                <a:solidFill>
                  <a:schemeClr val="tx1"/>
                </a:solidFill>
                <a:effectLst/>
                <a:latin typeface="+mn-lt"/>
                <a:ea typeface="+mn-ea"/>
                <a:cs typeface="+mn-cs"/>
              </a:defRPr>
            </a:lvl5pPr>
            <a:lvl6pPr marL="2286000" indent="0" algn="ctr" defTabSz="457200" rtl="0" eaLnBrk="1" latinLnBrk="0" hangingPunct="1">
              <a:spcBef>
                <a:spcPts val="0"/>
              </a:spcBef>
              <a:spcAft>
                <a:spcPts val="1000"/>
              </a:spcAft>
              <a:buClr>
                <a:schemeClr val="tx1"/>
              </a:buClr>
              <a:buSzPct val="100000"/>
              <a:buFont typeface="Arial"/>
              <a:buNone/>
              <a:defRPr sz="1600" kern="1200" cap="none">
                <a:solidFill>
                  <a:schemeClr val="tx1"/>
                </a:solidFill>
                <a:effectLst/>
                <a:latin typeface="+mn-lt"/>
                <a:ea typeface="+mn-ea"/>
                <a:cs typeface="+mn-cs"/>
              </a:defRPr>
            </a:lvl6pPr>
            <a:lvl7pPr marL="2743200" indent="0" algn="ctr" defTabSz="457200" rtl="0" eaLnBrk="1" latinLnBrk="0" hangingPunct="1">
              <a:spcBef>
                <a:spcPts val="0"/>
              </a:spcBef>
              <a:spcAft>
                <a:spcPts val="1000"/>
              </a:spcAft>
              <a:buClr>
                <a:schemeClr val="tx1"/>
              </a:buClr>
              <a:buSzPct val="100000"/>
              <a:buFont typeface="Arial"/>
              <a:buNone/>
              <a:defRPr sz="1600" kern="1200" cap="none">
                <a:solidFill>
                  <a:schemeClr val="tx1"/>
                </a:solidFill>
                <a:effectLst/>
                <a:latin typeface="+mn-lt"/>
                <a:ea typeface="+mn-ea"/>
                <a:cs typeface="+mn-cs"/>
              </a:defRPr>
            </a:lvl7pPr>
            <a:lvl8pPr marL="3200400" indent="0" algn="ctr" defTabSz="457200" rtl="0" eaLnBrk="1" latinLnBrk="0" hangingPunct="1">
              <a:spcBef>
                <a:spcPts val="0"/>
              </a:spcBef>
              <a:spcAft>
                <a:spcPts val="1000"/>
              </a:spcAft>
              <a:buClr>
                <a:schemeClr val="tx1"/>
              </a:buClr>
              <a:buSzPct val="100000"/>
              <a:buFont typeface="Arial"/>
              <a:buNone/>
              <a:defRPr sz="1600" kern="1200" cap="none">
                <a:solidFill>
                  <a:schemeClr val="tx1"/>
                </a:solidFill>
                <a:effectLst/>
                <a:latin typeface="+mn-lt"/>
                <a:ea typeface="+mn-ea"/>
                <a:cs typeface="+mn-cs"/>
              </a:defRPr>
            </a:lvl8pPr>
            <a:lvl9pPr marL="3657600" indent="0" algn="ctr" defTabSz="457200" rtl="0" eaLnBrk="1" latinLnBrk="0" hangingPunct="1">
              <a:spcBef>
                <a:spcPts val="0"/>
              </a:spcBef>
              <a:spcAft>
                <a:spcPts val="1000"/>
              </a:spcAft>
              <a:buClr>
                <a:schemeClr val="tx1"/>
              </a:buClr>
              <a:buSzPct val="100000"/>
              <a:buFont typeface="Arial"/>
              <a:buNone/>
              <a:defRPr sz="1600" kern="1200" cap="none">
                <a:solidFill>
                  <a:schemeClr val="tx1"/>
                </a:solidFill>
                <a:effectLst/>
                <a:latin typeface="+mn-lt"/>
                <a:ea typeface="+mn-ea"/>
                <a:cs typeface="+mn-cs"/>
              </a:defRPr>
            </a:lvl9pPr>
          </a:lstStyle>
          <a:p>
            <a:r>
              <a:rPr lang="en-US" dirty="0"/>
              <a:t>         </a:t>
            </a:r>
            <a:r>
              <a:rPr lang="en-US" sz="4800" dirty="0"/>
              <a:t>Faisal Pathan</a:t>
            </a:r>
          </a:p>
          <a:p>
            <a:r>
              <a:rPr lang="en-US" dirty="0"/>
              <a:t>[Project Manager | The Code Hubs | C# CORNER MVP | Speaker]</a:t>
            </a:r>
            <a:endParaRPr lang="ru-RU" dirty="0"/>
          </a:p>
        </p:txBody>
      </p:sp>
      <p:pic>
        <p:nvPicPr>
          <p:cNvPr id="12" name="Picture 11">
            <a:extLst>
              <a:ext uri="{FF2B5EF4-FFF2-40B4-BE49-F238E27FC236}">
                <a16:creationId xmlns:a16="http://schemas.microsoft.com/office/drawing/2014/main" id="{CB27EFE2-6E45-4184-BFAE-F910E03C4B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990" y="6023295"/>
            <a:ext cx="2064343" cy="692092"/>
          </a:xfrm>
          <a:prstGeom prst="rect">
            <a:avLst/>
          </a:prstGeom>
        </p:spPr>
      </p:pic>
      <p:sp>
        <p:nvSpPr>
          <p:cNvPr id="13" name="Title 3">
            <a:extLst>
              <a:ext uri="{FF2B5EF4-FFF2-40B4-BE49-F238E27FC236}">
                <a16:creationId xmlns:a16="http://schemas.microsoft.com/office/drawing/2014/main" id="{C0303683-1010-4BBE-B592-203770271408}"/>
              </a:ext>
            </a:extLst>
          </p:cNvPr>
          <p:cNvSpPr>
            <a:spLocks noGrp="1"/>
          </p:cNvSpPr>
          <p:nvPr/>
        </p:nvSpPr>
        <p:spPr>
          <a:xfrm>
            <a:off x="1619657" y="1098958"/>
            <a:ext cx="10530980" cy="896905"/>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0">
            <a:scrgbClr r="0" g="0" b="0"/>
          </a:lnRef>
          <a:fillRef idx="0">
            <a:scrgbClr r="0" g="0" b="0"/>
          </a:fillRef>
          <a:effectRef idx="0">
            <a:scrgbClr r="0" g="0" b="0"/>
          </a:effectRef>
          <a:fontRef idx="minor">
            <a:schemeClr val="dk1"/>
          </a:fontRef>
        </p:style>
        <p:txBody>
          <a:bodyPr vert="horz" lIns="91440" tIns="45720" rIns="91440" bIns="45720" rtlCol="0" anchor="b">
            <a:noAutofit/>
          </a:bodyPr>
          <a:lstStyle>
            <a:lvl1pPr algn="ctr" defTabSz="457200" rtl="0" eaLnBrk="1" latinLnBrk="0" hangingPunct="1">
              <a:spcBef>
                <a:spcPct val="0"/>
              </a:spcBef>
              <a:buNone/>
              <a:defRPr sz="60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4800" b="1" cap="none" dirty="0">
                <a:latin typeface="+mn-lt"/>
                <a:ea typeface="+mn-ea"/>
                <a:cs typeface="Segoe UI Semibold" panose="020B0702040204020203" pitchFamily="34" charset="0"/>
              </a:rPr>
              <a:t>Basic Concepts Of C# &amp; Debugging Tips</a:t>
            </a:r>
          </a:p>
        </p:txBody>
      </p:sp>
      <p:pic>
        <p:nvPicPr>
          <p:cNvPr id="15" name="Picture 14">
            <a:extLst>
              <a:ext uri="{FF2B5EF4-FFF2-40B4-BE49-F238E27FC236}">
                <a16:creationId xmlns:a16="http://schemas.microsoft.com/office/drawing/2014/main" id="{C72617C4-754E-49D5-A0DB-73812C5EA7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9747" y="5935825"/>
            <a:ext cx="2323263" cy="834705"/>
          </a:xfrm>
          <a:prstGeom prst="rect">
            <a:avLst/>
          </a:prstGeom>
        </p:spPr>
      </p:pic>
    </p:spTree>
    <p:extLst>
      <p:ext uri="{BB962C8B-B14F-4D97-AF65-F5344CB8AC3E}">
        <p14:creationId xmlns:p14="http://schemas.microsoft.com/office/powerpoint/2010/main" val="262476311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750">
        <p15:prstTrans prst="curtains"/>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1B787-8694-477E-9EE1-CAF4FBC5B59E}"/>
              </a:ext>
            </a:extLst>
          </p:cNvPr>
          <p:cNvSpPr>
            <a:spLocks noGrp="1"/>
          </p:cNvSpPr>
          <p:nvPr>
            <p:ph type="ctrTitle"/>
          </p:nvPr>
        </p:nvSpPr>
        <p:spPr>
          <a:xfrm>
            <a:off x="2583810" y="82148"/>
            <a:ext cx="7550692" cy="896159"/>
          </a:xfrm>
        </p:spPr>
        <p:txBody>
          <a:bodyPr>
            <a:normAutofit fontScale="90000"/>
          </a:bodyPr>
          <a:lstStyle/>
          <a:p>
            <a:r>
              <a:rPr lang="en-IN" sz="6000" b="1" i="0" u="none" strike="noStrike" dirty="0">
                <a:solidFill>
                  <a:schemeClr val="tx1"/>
                </a:solidFill>
                <a:effectLst/>
                <a:latin typeface="Arial" panose="020B0604020202020204" pitchFamily="34" charset="0"/>
                <a:cs typeface="Arial" panose="020B0604020202020204" pitchFamily="34" charset="0"/>
              </a:rPr>
              <a:t>Override vs Virtual</a:t>
            </a:r>
            <a:endParaRPr lang="en-IN" dirty="0"/>
          </a:p>
        </p:txBody>
      </p:sp>
      <p:sp>
        <p:nvSpPr>
          <p:cNvPr id="3" name="Subtitle 2">
            <a:extLst>
              <a:ext uri="{FF2B5EF4-FFF2-40B4-BE49-F238E27FC236}">
                <a16:creationId xmlns:a16="http://schemas.microsoft.com/office/drawing/2014/main" id="{2032FA67-489E-43F9-8DBC-1A10F1F324F5}"/>
              </a:ext>
            </a:extLst>
          </p:cNvPr>
          <p:cNvSpPr>
            <a:spLocks noGrp="1"/>
          </p:cNvSpPr>
          <p:nvPr>
            <p:ph type="subTitle" idx="1"/>
          </p:nvPr>
        </p:nvSpPr>
        <p:spPr>
          <a:xfrm>
            <a:off x="2449585" y="1317072"/>
            <a:ext cx="9652932" cy="5299389"/>
          </a:xfrm>
        </p:spPr>
        <p:txBody>
          <a:bodyPr>
            <a:noAutofit/>
          </a:bodyPr>
          <a:lstStyle/>
          <a:p>
            <a:pPr marL="285750" indent="-285750" algn="l">
              <a:lnSpc>
                <a:spcPct val="150000"/>
              </a:lnSpc>
              <a:buFont typeface="Arial" panose="020B0604020202020204" pitchFamily="34" charset="0"/>
              <a:buChar char="•"/>
            </a:pPr>
            <a:r>
              <a:rPr lang="en-IN" sz="1600" dirty="0">
                <a:latin typeface="Arial" panose="020B0604020202020204" pitchFamily="34" charset="0"/>
                <a:cs typeface="Arial" panose="020B0604020202020204" pitchFamily="34" charset="0"/>
              </a:rPr>
              <a:t>T</a:t>
            </a:r>
            <a:r>
              <a:rPr lang="en-US" sz="1600" b="0" i="0" dirty="0">
                <a:solidFill>
                  <a:srgbClr val="212121"/>
                </a:solidFill>
                <a:effectLst/>
                <a:latin typeface="Arial" panose="020B0604020202020204" pitchFamily="34" charset="0"/>
                <a:cs typeface="Arial" panose="020B0604020202020204" pitchFamily="34" charset="0"/>
              </a:rPr>
              <a:t>he Virtual keyword is used for generating a virtual path for its derived classes on implementing method overriding. The Virtual keyword is used within a set with an override keyword. It is used as:</a:t>
            </a:r>
            <a:endParaRPr lang="en-IN" sz="1600" b="0" dirty="0">
              <a:solidFill>
                <a:schemeClr val="tx1"/>
              </a:solidFill>
              <a:effectLst/>
              <a:latin typeface="Arial" panose="020B0604020202020204" pitchFamily="34" charset="0"/>
              <a:cs typeface="Arial" panose="020B0604020202020204" pitchFamily="34" charset="0"/>
            </a:endParaRPr>
          </a:p>
          <a:p>
            <a:pPr algn="l">
              <a:lnSpc>
                <a:spcPct val="150000"/>
              </a:lnSpc>
            </a:pPr>
            <a:br>
              <a:rPr lang="en-IN" sz="1600" dirty="0">
                <a:solidFill>
                  <a:schemeClr val="tx1"/>
                </a:solidFill>
                <a:latin typeface="Arial" panose="020B0604020202020204" pitchFamily="34" charset="0"/>
                <a:cs typeface="Arial" panose="020B0604020202020204" pitchFamily="34" charset="0"/>
              </a:rPr>
            </a:br>
            <a:endParaRPr lang="en-IN" sz="1600" dirty="0">
              <a:solidFill>
                <a:schemeClr val="tx1"/>
              </a:solidFill>
              <a:latin typeface="Arial" panose="020B0604020202020204" pitchFamily="34" charset="0"/>
              <a:cs typeface="Arial" panose="020B0604020202020204" pitchFamily="34" charset="0"/>
            </a:endParaRPr>
          </a:p>
          <a:p>
            <a:pPr algn="l">
              <a:lnSpc>
                <a:spcPct val="150000"/>
              </a:lnSpc>
            </a:pPr>
            <a:endParaRPr lang="en-US" sz="1600" b="1" i="0" u="none" strike="noStrike" dirty="0">
              <a:solidFill>
                <a:schemeClr val="tx1"/>
              </a:solidFill>
              <a:effectLst/>
              <a:latin typeface="Arial" panose="020B0604020202020204" pitchFamily="34" charset="0"/>
              <a:cs typeface="Arial" panose="020B0604020202020204" pitchFamily="34" charset="0"/>
            </a:endParaRPr>
          </a:p>
          <a:p>
            <a:pPr algn="l">
              <a:lnSpc>
                <a:spcPct val="150000"/>
              </a:lnSpc>
            </a:pPr>
            <a:endParaRPr lang="en-US" sz="1600" b="1" dirty="0">
              <a:latin typeface="Arial" panose="020B0604020202020204" pitchFamily="34" charset="0"/>
              <a:cs typeface="Arial" panose="020B0604020202020204" pitchFamily="34" charset="0"/>
            </a:endParaRPr>
          </a:p>
          <a:p>
            <a:pPr marL="285750" indent="-285750" algn="l">
              <a:lnSpc>
                <a:spcPct val="150000"/>
              </a:lnSpc>
              <a:buFont typeface="Arial" panose="020B0604020202020204" pitchFamily="34" charset="0"/>
              <a:buChar char="•"/>
            </a:pPr>
            <a:endParaRPr lang="en-US" sz="1600" b="0" dirty="0">
              <a:solidFill>
                <a:schemeClr val="tx1"/>
              </a:solidFill>
              <a:effectLst/>
              <a:latin typeface="Arial" panose="020B0604020202020204" pitchFamily="34" charset="0"/>
              <a:cs typeface="Arial" panose="020B0604020202020204" pitchFamily="34" charset="0"/>
            </a:endParaRPr>
          </a:p>
          <a:p>
            <a:pPr algn="l">
              <a:lnSpc>
                <a:spcPct val="150000"/>
              </a:lnSpc>
            </a:pPr>
            <a:br>
              <a:rPr lang="en-US" sz="1600" dirty="0">
                <a:solidFill>
                  <a:schemeClr val="tx1"/>
                </a:solidFill>
                <a:latin typeface="Arial" panose="020B0604020202020204" pitchFamily="34" charset="0"/>
                <a:cs typeface="Arial" panose="020B0604020202020204" pitchFamily="34" charset="0"/>
              </a:rPr>
            </a:br>
            <a:endParaRPr lang="en-IN" sz="1600" dirty="0">
              <a:solidFill>
                <a:schemeClr val="tx1"/>
              </a:solidFill>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5C20B462-986F-4395-BF34-0FDFDC4AC6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4502" y="6020900"/>
            <a:ext cx="1968015" cy="707071"/>
          </a:xfrm>
          <a:prstGeom prst="rect">
            <a:avLst/>
          </a:prstGeom>
        </p:spPr>
      </p:pic>
      <p:pic>
        <p:nvPicPr>
          <p:cNvPr id="6" name="Picture 5">
            <a:extLst>
              <a:ext uri="{FF2B5EF4-FFF2-40B4-BE49-F238E27FC236}">
                <a16:creationId xmlns:a16="http://schemas.microsoft.com/office/drawing/2014/main" id="{484E99CB-58A9-42F9-8C43-EDA68A122945}"/>
              </a:ext>
            </a:extLst>
          </p:cNvPr>
          <p:cNvPicPr>
            <a:picLocks noChangeAspect="1"/>
          </p:cNvPicPr>
          <p:nvPr/>
        </p:nvPicPr>
        <p:blipFill>
          <a:blip r:embed="rId3"/>
          <a:stretch>
            <a:fillRect/>
          </a:stretch>
        </p:blipFill>
        <p:spPr>
          <a:xfrm>
            <a:off x="4396896" y="2906552"/>
            <a:ext cx="5545792" cy="1581789"/>
          </a:xfrm>
          <a:prstGeom prst="rect">
            <a:avLst/>
          </a:prstGeom>
        </p:spPr>
      </p:pic>
    </p:spTree>
    <p:extLst>
      <p:ext uri="{BB962C8B-B14F-4D97-AF65-F5344CB8AC3E}">
        <p14:creationId xmlns:p14="http://schemas.microsoft.com/office/powerpoint/2010/main" val="3932530390"/>
      </p:ext>
    </p:extLst>
  </p:cSld>
  <p:clrMapOvr>
    <a:masterClrMapping/>
  </p:clrMapOvr>
  <mc:AlternateContent xmlns:mc="http://schemas.openxmlformats.org/markup-compatibility/2006" xmlns:p15="http://schemas.microsoft.com/office/powerpoint/2012/main">
    <mc:Choice Requires="p15">
      <p:transition spd="slow">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3">
                                            <p:txEl>
                                              <p:pRg st="1" end="1"/>
                                            </p:txEl>
                                          </p:spTgt>
                                        </p:tgtEl>
                                      </p:cBhvr>
                                    </p:animEffect>
                                  </p:childTnLst>
                                </p:cTn>
                              </p:par>
                              <p:par>
                                <p:cTn id="17" presetID="31"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p:cTn id="19" dur="1000" fill="hold"/>
                                        <p:tgtEl>
                                          <p:spTgt spid="6"/>
                                        </p:tgtEl>
                                        <p:attrNameLst>
                                          <p:attrName>ppt_w</p:attrName>
                                        </p:attrNameLst>
                                      </p:cBhvr>
                                      <p:tavLst>
                                        <p:tav tm="0">
                                          <p:val>
                                            <p:fltVal val="0"/>
                                          </p:val>
                                        </p:tav>
                                        <p:tav tm="100000">
                                          <p:val>
                                            <p:strVal val="#ppt_w"/>
                                          </p:val>
                                        </p:tav>
                                      </p:tavLst>
                                    </p:anim>
                                    <p:anim calcmode="lin" valueType="num">
                                      <p:cBhvr>
                                        <p:cTn id="20" dur="1000" fill="hold"/>
                                        <p:tgtEl>
                                          <p:spTgt spid="6"/>
                                        </p:tgtEl>
                                        <p:attrNameLst>
                                          <p:attrName>ppt_h</p:attrName>
                                        </p:attrNameLst>
                                      </p:cBhvr>
                                      <p:tavLst>
                                        <p:tav tm="0">
                                          <p:val>
                                            <p:fltVal val="0"/>
                                          </p:val>
                                        </p:tav>
                                        <p:tav tm="100000">
                                          <p:val>
                                            <p:strVal val="#ppt_h"/>
                                          </p:val>
                                        </p:tav>
                                      </p:tavLst>
                                    </p:anim>
                                    <p:anim calcmode="lin" valueType="num">
                                      <p:cBhvr>
                                        <p:cTn id="21" dur="1000" fill="hold"/>
                                        <p:tgtEl>
                                          <p:spTgt spid="6"/>
                                        </p:tgtEl>
                                        <p:attrNameLst>
                                          <p:attrName>style.rotation</p:attrName>
                                        </p:attrNameLst>
                                      </p:cBhvr>
                                      <p:tavLst>
                                        <p:tav tm="0">
                                          <p:val>
                                            <p:fltVal val="90"/>
                                          </p:val>
                                        </p:tav>
                                        <p:tav tm="100000">
                                          <p:val>
                                            <p:fltVal val="0"/>
                                          </p:val>
                                        </p:tav>
                                      </p:tavLst>
                                    </p:anim>
                                    <p:animEffect transition="in" filter="fade">
                                      <p:cBhvr>
                                        <p:cTn id="22"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1B787-8694-477E-9EE1-CAF4FBC5B59E}"/>
              </a:ext>
            </a:extLst>
          </p:cNvPr>
          <p:cNvSpPr>
            <a:spLocks noGrp="1"/>
          </p:cNvSpPr>
          <p:nvPr>
            <p:ph type="ctrTitle"/>
          </p:nvPr>
        </p:nvSpPr>
        <p:spPr>
          <a:xfrm>
            <a:off x="2583810" y="82148"/>
            <a:ext cx="7550692" cy="896159"/>
          </a:xfrm>
        </p:spPr>
        <p:txBody>
          <a:bodyPr>
            <a:normAutofit fontScale="90000"/>
          </a:bodyPr>
          <a:lstStyle/>
          <a:p>
            <a:r>
              <a:rPr lang="en-IN" sz="6000" b="1" i="0" u="none" strike="noStrike" dirty="0">
                <a:solidFill>
                  <a:schemeClr val="tx1"/>
                </a:solidFill>
                <a:effectLst/>
                <a:latin typeface="Arial" panose="020B0604020202020204" pitchFamily="34" charset="0"/>
                <a:cs typeface="Arial" panose="020B0604020202020204" pitchFamily="34" charset="0"/>
              </a:rPr>
              <a:t>Override vs Virtual</a:t>
            </a:r>
            <a:endParaRPr lang="en-IN" dirty="0"/>
          </a:p>
        </p:txBody>
      </p:sp>
      <p:sp>
        <p:nvSpPr>
          <p:cNvPr id="3" name="Subtitle 2">
            <a:extLst>
              <a:ext uri="{FF2B5EF4-FFF2-40B4-BE49-F238E27FC236}">
                <a16:creationId xmlns:a16="http://schemas.microsoft.com/office/drawing/2014/main" id="{2032FA67-489E-43F9-8DBC-1A10F1F324F5}"/>
              </a:ext>
            </a:extLst>
          </p:cNvPr>
          <p:cNvSpPr>
            <a:spLocks noGrp="1"/>
          </p:cNvSpPr>
          <p:nvPr>
            <p:ph type="subTitle" idx="1"/>
          </p:nvPr>
        </p:nvSpPr>
        <p:spPr>
          <a:xfrm>
            <a:off x="2449585" y="1317072"/>
            <a:ext cx="9652932" cy="5299389"/>
          </a:xfrm>
        </p:spPr>
        <p:txBody>
          <a:bodyPr>
            <a:noAutofit/>
          </a:bodyPr>
          <a:lstStyle/>
          <a:p>
            <a:pPr marL="285750" indent="-285750" algn="l">
              <a:lnSpc>
                <a:spcPct val="150000"/>
              </a:lnSpc>
              <a:buFont typeface="Arial" panose="020B0604020202020204" pitchFamily="34" charset="0"/>
              <a:buChar char="•"/>
            </a:pPr>
            <a:r>
              <a:rPr lang="en-US" sz="1600" b="0" i="0" dirty="0">
                <a:solidFill>
                  <a:srgbClr val="212121"/>
                </a:solidFill>
                <a:effectLst/>
                <a:latin typeface="Arial" panose="020B0604020202020204" pitchFamily="34" charset="0"/>
                <a:cs typeface="Arial" panose="020B0604020202020204" pitchFamily="34" charset="0"/>
              </a:rPr>
              <a:t>The Override keyword is used in the derived class of the base class in order to override the base class method. The Override keyword is used with the virtual keyword, as in:</a:t>
            </a:r>
            <a:endParaRPr lang="en-US" sz="2000" b="1" i="0" u="none" strike="noStrike" dirty="0">
              <a:solidFill>
                <a:schemeClr val="tx1"/>
              </a:solidFill>
              <a:effectLst/>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5C20B462-986F-4395-BF34-0FDFDC4AC6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4502" y="6020900"/>
            <a:ext cx="1968015" cy="707071"/>
          </a:xfrm>
          <a:prstGeom prst="rect">
            <a:avLst/>
          </a:prstGeom>
        </p:spPr>
      </p:pic>
      <p:pic>
        <p:nvPicPr>
          <p:cNvPr id="7" name="Picture 6">
            <a:extLst>
              <a:ext uri="{FF2B5EF4-FFF2-40B4-BE49-F238E27FC236}">
                <a16:creationId xmlns:a16="http://schemas.microsoft.com/office/drawing/2014/main" id="{BE44AFB8-E5DD-463D-90F8-5AA3906DE282}"/>
              </a:ext>
            </a:extLst>
          </p:cNvPr>
          <p:cNvPicPr>
            <a:picLocks noChangeAspect="1"/>
          </p:cNvPicPr>
          <p:nvPr/>
        </p:nvPicPr>
        <p:blipFill>
          <a:blip r:embed="rId3"/>
          <a:stretch>
            <a:fillRect/>
          </a:stretch>
        </p:blipFill>
        <p:spPr>
          <a:xfrm>
            <a:off x="3186157" y="2223084"/>
            <a:ext cx="6703866" cy="4076044"/>
          </a:xfrm>
          <a:prstGeom prst="rect">
            <a:avLst/>
          </a:prstGeom>
        </p:spPr>
      </p:pic>
    </p:spTree>
    <p:extLst>
      <p:ext uri="{BB962C8B-B14F-4D97-AF65-F5344CB8AC3E}">
        <p14:creationId xmlns:p14="http://schemas.microsoft.com/office/powerpoint/2010/main" val="3220664089"/>
      </p:ext>
    </p:extLst>
  </p:cSld>
  <p:clrMapOvr>
    <a:masterClrMapping/>
  </p:clrMapOvr>
  <mc:AlternateContent xmlns:mc="http://schemas.openxmlformats.org/markup-compatibility/2006" xmlns:p15="http://schemas.microsoft.com/office/powerpoint/2012/main">
    <mc:Choice Requires="p15">
      <p:transition spd="slow">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par>
                                <p:cTn id="10" presetID="14" presetClass="entr" presetSubtype="10" fill="hold"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randombar(horizont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1B787-8694-477E-9EE1-CAF4FBC5B59E}"/>
              </a:ext>
            </a:extLst>
          </p:cNvPr>
          <p:cNvSpPr>
            <a:spLocks noGrp="1"/>
          </p:cNvSpPr>
          <p:nvPr>
            <p:ph type="ctrTitle"/>
          </p:nvPr>
        </p:nvSpPr>
        <p:spPr>
          <a:xfrm>
            <a:off x="3355596" y="82148"/>
            <a:ext cx="5293347" cy="896159"/>
          </a:xfrm>
        </p:spPr>
        <p:txBody>
          <a:bodyPr>
            <a:normAutofit fontScale="90000"/>
          </a:bodyPr>
          <a:lstStyle/>
          <a:p>
            <a:r>
              <a:rPr lang="en-IN" sz="6000" b="1" dirty="0">
                <a:solidFill>
                  <a:schemeClr val="tx1"/>
                </a:solidFill>
                <a:latin typeface="Arial" panose="020B0604020202020204" pitchFamily="34" charset="0"/>
                <a:cs typeface="Arial" panose="020B0604020202020204" pitchFamily="34" charset="0"/>
              </a:rPr>
              <a:t>I</a:t>
            </a:r>
            <a:r>
              <a:rPr lang="en-IN" sz="6000" b="1" i="0" u="none" strike="noStrike" dirty="0">
                <a:solidFill>
                  <a:schemeClr val="tx1"/>
                </a:solidFill>
                <a:effectLst/>
                <a:latin typeface="Arial" panose="020B0604020202020204" pitchFamily="34" charset="0"/>
                <a:cs typeface="Arial" panose="020B0604020202020204" pitchFamily="34" charset="0"/>
              </a:rPr>
              <a:t>nheritance</a:t>
            </a:r>
            <a:endParaRPr lang="en-IN" dirty="0"/>
          </a:p>
        </p:txBody>
      </p:sp>
      <p:sp>
        <p:nvSpPr>
          <p:cNvPr id="3" name="Subtitle 2">
            <a:extLst>
              <a:ext uri="{FF2B5EF4-FFF2-40B4-BE49-F238E27FC236}">
                <a16:creationId xmlns:a16="http://schemas.microsoft.com/office/drawing/2014/main" id="{2032FA67-489E-43F9-8DBC-1A10F1F324F5}"/>
              </a:ext>
            </a:extLst>
          </p:cNvPr>
          <p:cNvSpPr>
            <a:spLocks noGrp="1"/>
          </p:cNvSpPr>
          <p:nvPr>
            <p:ph type="subTitle" idx="1"/>
          </p:nvPr>
        </p:nvSpPr>
        <p:spPr>
          <a:xfrm>
            <a:off x="2449585" y="1317072"/>
            <a:ext cx="9652932" cy="5299389"/>
          </a:xfrm>
        </p:spPr>
        <p:txBody>
          <a:bodyPr>
            <a:noAutofit/>
          </a:bodyPr>
          <a:lstStyle/>
          <a:p>
            <a:pPr marL="285750" indent="-285750" algn="l" rtl="0">
              <a:lnSpc>
                <a:spcPct val="150000"/>
              </a:lnSpc>
              <a:spcBef>
                <a:spcPts val="0"/>
              </a:spcBef>
              <a:spcAft>
                <a:spcPts val="0"/>
              </a:spcAft>
              <a:buFont typeface="Arial" panose="020B0604020202020204" pitchFamily="34" charset="0"/>
              <a:buChar char="•"/>
            </a:pPr>
            <a:r>
              <a:rPr lang="en-US" sz="1600" b="0" i="0" dirty="0">
                <a:effectLst/>
                <a:latin typeface="Arial" panose="020B0604020202020204" pitchFamily="34" charset="0"/>
                <a:cs typeface="Arial" panose="020B0604020202020204" pitchFamily="34" charset="0"/>
              </a:rPr>
              <a:t>In C#, inheritance allows us to create a new class from an existing class. It is a key feature of Object-Oriented Programming (OOP).</a:t>
            </a:r>
          </a:p>
          <a:p>
            <a:pPr marL="285750" indent="-285750" algn="l">
              <a:buFont typeface="Arial" panose="020B0604020202020204" pitchFamily="34" charset="0"/>
              <a:buChar char="•"/>
            </a:pPr>
            <a:r>
              <a:rPr lang="en-US" sz="1600" b="0" i="0" dirty="0">
                <a:effectLst/>
                <a:latin typeface="Arial" panose="020B0604020202020204" pitchFamily="34" charset="0"/>
                <a:cs typeface="Arial" panose="020B0604020202020204" pitchFamily="34" charset="0"/>
              </a:rPr>
              <a:t>The class from which a new class is created is known as the base class (parent or superclass). And, the new class is called derived class (child or subclass)</a:t>
            </a:r>
          </a:p>
          <a:p>
            <a:pPr marL="285750" indent="-285750" algn="l">
              <a:buFont typeface="Arial" panose="020B0604020202020204" pitchFamily="34" charset="0"/>
              <a:buChar char="•"/>
            </a:pPr>
            <a:r>
              <a:rPr lang="en-US" sz="1600" b="0" i="0" dirty="0">
                <a:effectLst/>
                <a:latin typeface="Arial" panose="020B0604020202020204" pitchFamily="34" charset="0"/>
                <a:cs typeface="Arial" panose="020B0604020202020204" pitchFamily="34" charset="0"/>
              </a:rPr>
              <a:t>The derived class inherits the fields and methods of the base class. This helps with the code reusability in C#.</a:t>
            </a:r>
          </a:p>
          <a:p>
            <a:pPr marL="285750" indent="-285750" algn="l">
              <a:buFont typeface="Arial" panose="020B0604020202020204" pitchFamily="34" charset="0"/>
              <a:buChar char="•"/>
            </a:pPr>
            <a:endParaRPr lang="en-US" sz="1600" b="0" i="0" dirty="0">
              <a:effectLst/>
              <a:latin typeface="Arial" panose="020B0604020202020204" pitchFamily="34" charset="0"/>
              <a:cs typeface="Arial" panose="020B0604020202020204" pitchFamily="34" charset="0"/>
            </a:endParaRPr>
          </a:p>
          <a:p>
            <a:pPr marL="285750" indent="-285750" algn="l" rtl="0">
              <a:lnSpc>
                <a:spcPct val="150000"/>
              </a:lnSpc>
              <a:spcBef>
                <a:spcPts val="0"/>
              </a:spcBef>
              <a:spcAft>
                <a:spcPts val="0"/>
              </a:spcAft>
              <a:buFont typeface="Arial" panose="020B0604020202020204" pitchFamily="34" charset="0"/>
              <a:buChar char="•"/>
            </a:pPr>
            <a:endParaRPr lang="en-IN" sz="1600" b="0" dirty="0">
              <a:solidFill>
                <a:schemeClr val="tx1"/>
              </a:solidFill>
              <a:effectLst/>
              <a:latin typeface="Arial" panose="020B0604020202020204" pitchFamily="34" charset="0"/>
              <a:cs typeface="Arial" panose="020B0604020202020204" pitchFamily="34" charset="0"/>
            </a:endParaRPr>
          </a:p>
          <a:p>
            <a:pPr algn="l">
              <a:lnSpc>
                <a:spcPct val="150000"/>
              </a:lnSpc>
            </a:pPr>
            <a:br>
              <a:rPr lang="en-IN" sz="1600" dirty="0">
                <a:solidFill>
                  <a:schemeClr val="tx1"/>
                </a:solidFill>
                <a:latin typeface="Arial" panose="020B0604020202020204" pitchFamily="34" charset="0"/>
                <a:cs typeface="Arial" panose="020B0604020202020204" pitchFamily="34" charset="0"/>
              </a:rPr>
            </a:br>
            <a:endParaRPr lang="en-IN" sz="1600" dirty="0">
              <a:solidFill>
                <a:schemeClr val="tx1"/>
              </a:solidFill>
              <a:latin typeface="Arial" panose="020B0604020202020204" pitchFamily="34" charset="0"/>
              <a:cs typeface="Arial" panose="020B0604020202020204" pitchFamily="34" charset="0"/>
            </a:endParaRPr>
          </a:p>
          <a:p>
            <a:pPr algn="l">
              <a:lnSpc>
                <a:spcPct val="150000"/>
              </a:lnSpc>
            </a:pPr>
            <a:endParaRPr lang="en-US" sz="1600" b="1" i="0" u="none" strike="noStrike" dirty="0">
              <a:solidFill>
                <a:schemeClr val="tx1"/>
              </a:solidFill>
              <a:effectLst/>
              <a:latin typeface="Arial" panose="020B0604020202020204" pitchFamily="34" charset="0"/>
              <a:cs typeface="Arial" panose="020B0604020202020204" pitchFamily="34" charset="0"/>
            </a:endParaRPr>
          </a:p>
          <a:p>
            <a:pPr marL="285750" indent="-285750" algn="l">
              <a:lnSpc>
                <a:spcPct val="150000"/>
              </a:lnSpc>
              <a:buFont typeface="Arial" panose="020B0604020202020204" pitchFamily="34" charset="0"/>
              <a:buChar char="•"/>
            </a:pPr>
            <a:endParaRPr lang="en-US" sz="1600" b="0" dirty="0">
              <a:solidFill>
                <a:schemeClr val="tx1"/>
              </a:solidFill>
              <a:effectLst/>
              <a:latin typeface="Arial" panose="020B0604020202020204" pitchFamily="34" charset="0"/>
              <a:cs typeface="Arial" panose="020B0604020202020204" pitchFamily="34" charset="0"/>
            </a:endParaRPr>
          </a:p>
          <a:p>
            <a:pPr algn="l">
              <a:lnSpc>
                <a:spcPct val="150000"/>
              </a:lnSpc>
            </a:pPr>
            <a:br>
              <a:rPr lang="en-US" sz="1600" dirty="0">
                <a:solidFill>
                  <a:schemeClr val="tx1"/>
                </a:solidFill>
                <a:latin typeface="Arial" panose="020B0604020202020204" pitchFamily="34" charset="0"/>
                <a:cs typeface="Arial" panose="020B0604020202020204" pitchFamily="34" charset="0"/>
              </a:rPr>
            </a:br>
            <a:endParaRPr lang="en-IN" sz="1600" dirty="0">
              <a:solidFill>
                <a:schemeClr val="tx1"/>
              </a:solidFill>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5C20B462-986F-4395-BF34-0FDFDC4AC6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4502" y="6020900"/>
            <a:ext cx="1968015" cy="707071"/>
          </a:xfrm>
          <a:prstGeom prst="rect">
            <a:avLst/>
          </a:prstGeom>
        </p:spPr>
      </p:pic>
      <p:pic>
        <p:nvPicPr>
          <p:cNvPr id="6" name="Picture 5">
            <a:extLst>
              <a:ext uri="{FF2B5EF4-FFF2-40B4-BE49-F238E27FC236}">
                <a16:creationId xmlns:a16="http://schemas.microsoft.com/office/drawing/2014/main" id="{A2A34DFE-30C7-4A36-8249-9FEBD49E1BEB}"/>
              </a:ext>
            </a:extLst>
          </p:cNvPr>
          <p:cNvPicPr>
            <a:picLocks noChangeAspect="1"/>
          </p:cNvPicPr>
          <p:nvPr/>
        </p:nvPicPr>
        <p:blipFill>
          <a:blip r:embed="rId3"/>
          <a:stretch>
            <a:fillRect/>
          </a:stretch>
        </p:blipFill>
        <p:spPr>
          <a:xfrm>
            <a:off x="5079650" y="3277558"/>
            <a:ext cx="4392801" cy="3096877"/>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2874052948"/>
      </p:ext>
    </p:extLst>
  </p:cSld>
  <p:clrMapOvr>
    <a:masterClrMapping/>
  </p:clrMapOvr>
  <mc:AlternateContent xmlns:mc="http://schemas.openxmlformats.org/markup-compatibility/2006" xmlns:p15="http://schemas.microsoft.com/office/powerpoint/2012/main">
    <mc:Choice Requires="p15">
      <p:transition spd="slow">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p:cTn id="21"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 calcmode="lin" valueType="num">
                                      <p:cBhvr>
                                        <p:cTn id="28"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29"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30" dur="500"/>
                                        <p:tgtEl>
                                          <p:spTgt spid="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nodeType="click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randombar(horizontal)">
                                      <p:cBhvr>
                                        <p:cTn id="3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C20B462-986F-4395-BF34-0FDFDC4AC6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4502" y="6020900"/>
            <a:ext cx="1968015" cy="707071"/>
          </a:xfrm>
          <a:prstGeom prst="rect">
            <a:avLst/>
          </a:prstGeom>
        </p:spPr>
      </p:pic>
      <p:sp>
        <p:nvSpPr>
          <p:cNvPr id="7" name="TextBox 6">
            <a:extLst>
              <a:ext uri="{FF2B5EF4-FFF2-40B4-BE49-F238E27FC236}">
                <a16:creationId xmlns:a16="http://schemas.microsoft.com/office/drawing/2014/main" id="{B8627257-2E08-451B-96F6-7E12EBC9699F}"/>
              </a:ext>
            </a:extLst>
          </p:cNvPr>
          <p:cNvSpPr txBox="1"/>
          <p:nvPr/>
        </p:nvSpPr>
        <p:spPr>
          <a:xfrm>
            <a:off x="4415538" y="-6944"/>
            <a:ext cx="4118995" cy="584775"/>
          </a:xfrm>
          <a:prstGeom prst="rect">
            <a:avLst/>
          </a:prstGeom>
          <a:noFill/>
        </p:spPr>
        <p:txBody>
          <a:bodyPr wrap="square">
            <a:spAutoFit/>
          </a:bodyPr>
          <a:lstStyle/>
          <a:p>
            <a:pPr algn="l"/>
            <a:r>
              <a:rPr lang="en-IN" sz="3200" b="1" i="0" dirty="0">
                <a:solidFill>
                  <a:srgbClr val="25265E"/>
                </a:solidFill>
                <a:effectLst/>
                <a:latin typeface="Arial" panose="020B0604020202020204" pitchFamily="34" charset="0"/>
                <a:cs typeface="Arial" panose="020B0604020202020204" pitchFamily="34" charset="0"/>
              </a:rPr>
              <a:t>Types of inheritance</a:t>
            </a:r>
          </a:p>
        </p:txBody>
      </p:sp>
      <p:sp>
        <p:nvSpPr>
          <p:cNvPr id="9" name="TextBox 8">
            <a:extLst>
              <a:ext uri="{FF2B5EF4-FFF2-40B4-BE49-F238E27FC236}">
                <a16:creationId xmlns:a16="http://schemas.microsoft.com/office/drawing/2014/main" id="{AAD08615-406A-439B-A2F9-D16019FF2B7C}"/>
              </a:ext>
            </a:extLst>
          </p:cNvPr>
          <p:cNvSpPr txBox="1"/>
          <p:nvPr/>
        </p:nvSpPr>
        <p:spPr>
          <a:xfrm>
            <a:off x="2225180" y="695065"/>
            <a:ext cx="2190358" cy="338554"/>
          </a:xfrm>
          <a:prstGeom prst="rect">
            <a:avLst/>
          </a:prstGeom>
          <a:noFill/>
        </p:spPr>
        <p:txBody>
          <a:bodyPr wrap="square">
            <a:spAutoFit/>
          </a:bodyPr>
          <a:lstStyle/>
          <a:p>
            <a:pPr algn="l"/>
            <a:r>
              <a:rPr lang="en-IN" sz="1600" b="1" i="0" dirty="0">
                <a:solidFill>
                  <a:srgbClr val="25265E"/>
                </a:solidFill>
                <a:effectLst/>
                <a:latin typeface="Arial" panose="020B0604020202020204" pitchFamily="34" charset="0"/>
                <a:cs typeface="Arial" panose="020B0604020202020204" pitchFamily="34" charset="0"/>
              </a:rPr>
              <a:t>1. Single Inheritance</a:t>
            </a:r>
          </a:p>
        </p:txBody>
      </p:sp>
      <p:pic>
        <p:nvPicPr>
          <p:cNvPr id="11" name="Picture 10">
            <a:extLst>
              <a:ext uri="{FF2B5EF4-FFF2-40B4-BE49-F238E27FC236}">
                <a16:creationId xmlns:a16="http://schemas.microsoft.com/office/drawing/2014/main" id="{56B6E38A-35DB-4E75-8000-92365AE4E6FC}"/>
              </a:ext>
            </a:extLst>
          </p:cNvPr>
          <p:cNvPicPr>
            <a:picLocks noChangeAspect="1"/>
          </p:cNvPicPr>
          <p:nvPr/>
        </p:nvPicPr>
        <p:blipFill>
          <a:blip r:embed="rId3"/>
          <a:stretch>
            <a:fillRect/>
          </a:stretch>
        </p:blipFill>
        <p:spPr>
          <a:xfrm>
            <a:off x="2357306" y="1218496"/>
            <a:ext cx="2058232" cy="1515087"/>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15" name="TextBox 14">
            <a:extLst>
              <a:ext uri="{FF2B5EF4-FFF2-40B4-BE49-F238E27FC236}">
                <a16:creationId xmlns:a16="http://schemas.microsoft.com/office/drawing/2014/main" id="{1ABAE13D-098F-4A26-A451-A89E7688BBA0}"/>
              </a:ext>
            </a:extLst>
          </p:cNvPr>
          <p:cNvSpPr txBox="1"/>
          <p:nvPr/>
        </p:nvSpPr>
        <p:spPr>
          <a:xfrm>
            <a:off x="5110993" y="695065"/>
            <a:ext cx="2676088" cy="338554"/>
          </a:xfrm>
          <a:prstGeom prst="rect">
            <a:avLst/>
          </a:prstGeom>
          <a:noFill/>
        </p:spPr>
        <p:txBody>
          <a:bodyPr wrap="square">
            <a:spAutoFit/>
          </a:bodyPr>
          <a:lstStyle/>
          <a:p>
            <a:pPr algn="l"/>
            <a:r>
              <a:rPr lang="en-IN" sz="1600" b="1" i="0" dirty="0">
                <a:solidFill>
                  <a:srgbClr val="25265E"/>
                </a:solidFill>
                <a:effectLst/>
                <a:latin typeface="Arial" panose="020B0604020202020204" pitchFamily="34" charset="0"/>
                <a:cs typeface="Arial" panose="020B0604020202020204" pitchFamily="34" charset="0"/>
              </a:rPr>
              <a:t>2. Multilevel Inheritance</a:t>
            </a:r>
          </a:p>
        </p:txBody>
      </p:sp>
      <p:pic>
        <p:nvPicPr>
          <p:cNvPr id="17" name="Picture 16">
            <a:extLst>
              <a:ext uri="{FF2B5EF4-FFF2-40B4-BE49-F238E27FC236}">
                <a16:creationId xmlns:a16="http://schemas.microsoft.com/office/drawing/2014/main" id="{CA828D9C-7A02-462C-9064-612C5A5EDC31}"/>
              </a:ext>
            </a:extLst>
          </p:cNvPr>
          <p:cNvPicPr>
            <a:picLocks noChangeAspect="1"/>
          </p:cNvPicPr>
          <p:nvPr/>
        </p:nvPicPr>
        <p:blipFill>
          <a:blip r:embed="rId4"/>
          <a:stretch>
            <a:fillRect/>
          </a:stretch>
        </p:blipFill>
        <p:spPr>
          <a:xfrm>
            <a:off x="5406798" y="1218496"/>
            <a:ext cx="1915299" cy="2267867"/>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19" name="TextBox 18">
            <a:extLst>
              <a:ext uri="{FF2B5EF4-FFF2-40B4-BE49-F238E27FC236}">
                <a16:creationId xmlns:a16="http://schemas.microsoft.com/office/drawing/2014/main" id="{8421044A-8ECC-4F25-A2AA-AFE1F423692D}"/>
              </a:ext>
            </a:extLst>
          </p:cNvPr>
          <p:cNvSpPr txBox="1"/>
          <p:nvPr/>
        </p:nvSpPr>
        <p:spPr>
          <a:xfrm>
            <a:off x="8382765" y="695065"/>
            <a:ext cx="2798994" cy="338554"/>
          </a:xfrm>
          <a:prstGeom prst="rect">
            <a:avLst/>
          </a:prstGeom>
          <a:noFill/>
        </p:spPr>
        <p:txBody>
          <a:bodyPr wrap="square">
            <a:spAutoFit/>
          </a:bodyPr>
          <a:lstStyle/>
          <a:p>
            <a:pPr algn="l"/>
            <a:r>
              <a:rPr lang="en-IN" sz="1600" b="1" i="0" dirty="0">
                <a:solidFill>
                  <a:srgbClr val="25265E"/>
                </a:solidFill>
                <a:effectLst/>
                <a:latin typeface="Arial" panose="020B0604020202020204" pitchFamily="34" charset="0"/>
                <a:cs typeface="Arial" panose="020B0604020202020204" pitchFamily="34" charset="0"/>
              </a:rPr>
              <a:t>3. Hierarchical Inheritance</a:t>
            </a:r>
          </a:p>
        </p:txBody>
      </p:sp>
      <p:pic>
        <p:nvPicPr>
          <p:cNvPr id="21" name="Picture 20">
            <a:extLst>
              <a:ext uri="{FF2B5EF4-FFF2-40B4-BE49-F238E27FC236}">
                <a16:creationId xmlns:a16="http://schemas.microsoft.com/office/drawing/2014/main" id="{EB7D9F9C-711F-4E4C-BBAD-F0AEC6A0AFE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73955" y="1371217"/>
            <a:ext cx="3743847" cy="1962424"/>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23" name="Title 22">
            <a:extLst>
              <a:ext uri="{FF2B5EF4-FFF2-40B4-BE49-F238E27FC236}">
                <a16:creationId xmlns:a16="http://schemas.microsoft.com/office/drawing/2014/main" id="{CE6B61AE-9D30-458A-B9AD-F1008A550044}"/>
              </a:ext>
            </a:extLst>
          </p:cNvPr>
          <p:cNvSpPr>
            <a:spLocks noGrp="1"/>
          </p:cNvSpPr>
          <p:nvPr>
            <p:ph type="ctrTitle"/>
          </p:nvPr>
        </p:nvSpPr>
        <p:spPr>
          <a:xfrm>
            <a:off x="2869678" y="574724"/>
            <a:ext cx="8574622" cy="2616199"/>
          </a:xfrm>
        </p:spPr>
        <p:txBody>
          <a:bodyPr>
            <a:normAutofit/>
          </a:bodyPr>
          <a:lstStyle/>
          <a:p>
            <a:r>
              <a:rPr lang="en-US" sz="1600" dirty="0">
                <a:latin typeface="Arial" panose="020B0604020202020204" pitchFamily="34" charset="0"/>
                <a:cs typeface="Arial" panose="020B0604020202020204" pitchFamily="34" charset="0"/>
              </a:rPr>
              <a:t> </a:t>
            </a:r>
            <a:endParaRPr lang="en-IN" sz="1600" dirty="0">
              <a:latin typeface="Arial" panose="020B0604020202020204" pitchFamily="34" charset="0"/>
              <a:cs typeface="Arial" panose="020B0604020202020204" pitchFamily="34" charset="0"/>
            </a:endParaRPr>
          </a:p>
        </p:txBody>
      </p:sp>
      <p:sp>
        <p:nvSpPr>
          <p:cNvPr id="27" name="TextBox 26">
            <a:extLst>
              <a:ext uri="{FF2B5EF4-FFF2-40B4-BE49-F238E27FC236}">
                <a16:creationId xmlns:a16="http://schemas.microsoft.com/office/drawing/2014/main" id="{E07143B5-66E5-4217-88D4-8CEF09969C82}"/>
              </a:ext>
            </a:extLst>
          </p:cNvPr>
          <p:cNvSpPr txBox="1"/>
          <p:nvPr/>
        </p:nvSpPr>
        <p:spPr>
          <a:xfrm>
            <a:off x="2430011" y="3628976"/>
            <a:ext cx="2355209" cy="338554"/>
          </a:xfrm>
          <a:prstGeom prst="rect">
            <a:avLst/>
          </a:prstGeom>
          <a:noFill/>
        </p:spPr>
        <p:txBody>
          <a:bodyPr wrap="square">
            <a:spAutoFit/>
          </a:bodyPr>
          <a:lstStyle/>
          <a:p>
            <a:pPr algn="l"/>
            <a:r>
              <a:rPr lang="en-IN" sz="1600" b="1" i="0" dirty="0">
                <a:solidFill>
                  <a:srgbClr val="25265E"/>
                </a:solidFill>
                <a:effectLst/>
                <a:latin typeface="Arial" panose="020B0604020202020204" pitchFamily="34" charset="0"/>
                <a:cs typeface="Arial" panose="020B0604020202020204" pitchFamily="34" charset="0"/>
              </a:rPr>
              <a:t>4. Multiple Inheritance</a:t>
            </a:r>
          </a:p>
        </p:txBody>
      </p:sp>
      <p:pic>
        <p:nvPicPr>
          <p:cNvPr id="29" name="Picture 28">
            <a:extLst>
              <a:ext uri="{FF2B5EF4-FFF2-40B4-BE49-F238E27FC236}">
                <a16:creationId xmlns:a16="http://schemas.microsoft.com/office/drawing/2014/main" id="{D6E2D789-1AA7-4ABF-9E11-554FAA1EF16C}"/>
              </a:ext>
            </a:extLst>
          </p:cNvPr>
          <p:cNvPicPr>
            <a:picLocks noChangeAspect="1"/>
          </p:cNvPicPr>
          <p:nvPr/>
        </p:nvPicPr>
        <p:blipFill>
          <a:blip r:embed="rId6"/>
          <a:stretch>
            <a:fillRect/>
          </a:stretch>
        </p:blipFill>
        <p:spPr>
          <a:xfrm>
            <a:off x="1463783" y="4251765"/>
            <a:ext cx="3830598" cy="1886713"/>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31" name="TextBox 30">
            <a:extLst>
              <a:ext uri="{FF2B5EF4-FFF2-40B4-BE49-F238E27FC236}">
                <a16:creationId xmlns:a16="http://schemas.microsoft.com/office/drawing/2014/main" id="{0C931DB0-2DCF-430B-B933-2A247878E494}"/>
              </a:ext>
            </a:extLst>
          </p:cNvPr>
          <p:cNvSpPr txBox="1"/>
          <p:nvPr/>
        </p:nvSpPr>
        <p:spPr>
          <a:xfrm>
            <a:off x="6816055" y="3636222"/>
            <a:ext cx="2355209" cy="338554"/>
          </a:xfrm>
          <a:prstGeom prst="rect">
            <a:avLst/>
          </a:prstGeom>
          <a:noFill/>
        </p:spPr>
        <p:txBody>
          <a:bodyPr wrap="square">
            <a:spAutoFit/>
          </a:bodyPr>
          <a:lstStyle/>
          <a:p>
            <a:pPr algn="l"/>
            <a:r>
              <a:rPr lang="en-IN" sz="1600" b="1" i="0" dirty="0">
                <a:solidFill>
                  <a:srgbClr val="25265E"/>
                </a:solidFill>
                <a:effectLst/>
                <a:latin typeface="Arial" panose="020B0604020202020204" pitchFamily="34" charset="0"/>
                <a:cs typeface="Arial" panose="020B0604020202020204" pitchFamily="34" charset="0"/>
              </a:rPr>
              <a:t>5. Hybrid Inheritance</a:t>
            </a:r>
          </a:p>
        </p:txBody>
      </p:sp>
      <p:pic>
        <p:nvPicPr>
          <p:cNvPr id="33" name="Picture 32">
            <a:extLst>
              <a:ext uri="{FF2B5EF4-FFF2-40B4-BE49-F238E27FC236}">
                <a16:creationId xmlns:a16="http://schemas.microsoft.com/office/drawing/2014/main" id="{49D257E4-5B55-4F68-BD8A-EEBD539D4A3D}"/>
              </a:ext>
            </a:extLst>
          </p:cNvPr>
          <p:cNvPicPr>
            <a:picLocks noChangeAspect="1"/>
          </p:cNvPicPr>
          <p:nvPr/>
        </p:nvPicPr>
        <p:blipFill>
          <a:blip r:embed="rId7"/>
          <a:stretch>
            <a:fillRect/>
          </a:stretch>
        </p:blipFill>
        <p:spPr>
          <a:xfrm>
            <a:off x="6150614" y="4130134"/>
            <a:ext cx="3631648" cy="2510977"/>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1899768040"/>
      </p:ext>
    </p:extLst>
  </p:cSld>
  <p:clrMapOvr>
    <a:masterClrMapping/>
  </p:clrMapOvr>
  <mc:AlternateContent xmlns:mc="http://schemas.openxmlformats.org/markup-compatibility/2006" xmlns:p15="http://schemas.microsoft.com/office/powerpoint/2012/main">
    <mc:Choice Requires="p15">
      <p:transition spd="slow">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1000" fill="hold"/>
                                        <p:tgtEl>
                                          <p:spTgt spid="9"/>
                                        </p:tgtEl>
                                        <p:attrNameLst>
                                          <p:attrName>ppt_w</p:attrName>
                                        </p:attrNameLst>
                                      </p:cBhvr>
                                      <p:tavLst>
                                        <p:tav tm="0">
                                          <p:val>
                                            <p:fltVal val="0"/>
                                          </p:val>
                                        </p:tav>
                                        <p:tav tm="100000">
                                          <p:val>
                                            <p:strVal val="#ppt_w"/>
                                          </p:val>
                                        </p:tav>
                                      </p:tavLst>
                                    </p:anim>
                                    <p:anim calcmode="lin" valueType="num">
                                      <p:cBhvr>
                                        <p:cTn id="8" dur="1000" fill="hold"/>
                                        <p:tgtEl>
                                          <p:spTgt spid="9"/>
                                        </p:tgtEl>
                                        <p:attrNameLst>
                                          <p:attrName>ppt_h</p:attrName>
                                        </p:attrNameLst>
                                      </p:cBhvr>
                                      <p:tavLst>
                                        <p:tav tm="0">
                                          <p:val>
                                            <p:fltVal val="0"/>
                                          </p:val>
                                        </p:tav>
                                        <p:tav tm="100000">
                                          <p:val>
                                            <p:strVal val="#ppt_h"/>
                                          </p:val>
                                        </p:tav>
                                      </p:tavLst>
                                    </p:anim>
                                    <p:anim calcmode="lin" valueType="num">
                                      <p:cBhvr>
                                        <p:cTn id="9" dur="1000" fill="hold"/>
                                        <p:tgtEl>
                                          <p:spTgt spid="9"/>
                                        </p:tgtEl>
                                        <p:attrNameLst>
                                          <p:attrName>style.rotation</p:attrName>
                                        </p:attrNameLst>
                                      </p:cBhvr>
                                      <p:tavLst>
                                        <p:tav tm="0">
                                          <p:val>
                                            <p:fltVal val="90"/>
                                          </p:val>
                                        </p:tav>
                                        <p:tav tm="100000">
                                          <p:val>
                                            <p:fltVal val="0"/>
                                          </p:val>
                                        </p:tav>
                                      </p:tavLst>
                                    </p:anim>
                                    <p:animEffect transition="in" filter="fade">
                                      <p:cBhvr>
                                        <p:cTn id="10" dur="1000"/>
                                        <p:tgtEl>
                                          <p:spTgt spid="9"/>
                                        </p:tgtEl>
                                      </p:cBhvr>
                                    </p:animEffect>
                                  </p:childTnLst>
                                </p:cTn>
                              </p:par>
                              <p:par>
                                <p:cTn id="11" presetID="3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p:cTn id="13" dur="1000" fill="hold"/>
                                        <p:tgtEl>
                                          <p:spTgt spid="11"/>
                                        </p:tgtEl>
                                        <p:attrNameLst>
                                          <p:attrName>ppt_w</p:attrName>
                                        </p:attrNameLst>
                                      </p:cBhvr>
                                      <p:tavLst>
                                        <p:tav tm="0">
                                          <p:val>
                                            <p:fltVal val="0"/>
                                          </p:val>
                                        </p:tav>
                                        <p:tav tm="100000">
                                          <p:val>
                                            <p:strVal val="#ppt_w"/>
                                          </p:val>
                                        </p:tav>
                                      </p:tavLst>
                                    </p:anim>
                                    <p:anim calcmode="lin" valueType="num">
                                      <p:cBhvr>
                                        <p:cTn id="14" dur="1000" fill="hold"/>
                                        <p:tgtEl>
                                          <p:spTgt spid="11"/>
                                        </p:tgtEl>
                                        <p:attrNameLst>
                                          <p:attrName>ppt_h</p:attrName>
                                        </p:attrNameLst>
                                      </p:cBhvr>
                                      <p:tavLst>
                                        <p:tav tm="0">
                                          <p:val>
                                            <p:fltVal val="0"/>
                                          </p:val>
                                        </p:tav>
                                        <p:tav tm="100000">
                                          <p:val>
                                            <p:strVal val="#ppt_h"/>
                                          </p:val>
                                        </p:tav>
                                      </p:tavLst>
                                    </p:anim>
                                    <p:anim calcmode="lin" valueType="num">
                                      <p:cBhvr>
                                        <p:cTn id="15" dur="1000" fill="hold"/>
                                        <p:tgtEl>
                                          <p:spTgt spid="11"/>
                                        </p:tgtEl>
                                        <p:attrNameLst>
                                          <p:attrName>style.rotation</p:attrName>
                                        </p:attrNameLst>
                                      </p:cBhvr>
                                      <p:tavLst>
                                        <p:tav tm="0">
                                          <p:val>
                                            <p:fltVal val="90"/>
                                          </p:val>
                                        </p:tav>
                                        <p:tav tm="100000">
                                          <p:val>
                                            <p:fltVal val="0"/>
                                          </p:val>
                                        </p:tav>
                                      </p:tavLst>
                                    </p:anim>
                                    <p:animEffect transition="in" filter="fade">
                                      <p:cBhvr>
                                        <p:cTn id="16" dur="1000"/>
                                        <p:tgtEl>
                                          <p:spTgt spid="11"/>
                                        </p:tgtEl>
                                      </p:cBhvr>
                                    </p:animEffect>
                                  </p:childTnLst>
                                </p:cTn>
                              </p:par>
                            </p:childTnLst>
                          </p:cTn>
                        </p:par>
                      </p:childTnLst>
                    </p:cTn>
                  </p:par>
                  <p:par>
                    <p:cTn id="17" fill="hold">
                      <p:stCondLst>
                        <p:cond delay="indefinite"/>
                      </p:stCondLst>
                      <p:childTnLst>
                        <p:par>
                          <p:cTn id="18" fill="hold">
                            <p:stCondLst>
                              <p:cond delay="0"/>
                            </p:stCondLst>
                            <p:childTnLst>
                              <p:par>
                                <p:cTn id="19" presetID="31"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anim calcmode="lin" valueType="num">
                                      <p:cBhvr>
                                        <p:cTn id="21" dur="1000" fill="hold"/>
                                        <p:tgtEl>
                                          <p:spTgt spid="15"/>
                                        </p:tgtEl>
                                        <p:attrNameLst>
                                          <p:attrName>ppt_w</p:attrName>
                                        </p:attrNameLst>
                                      </p:cBhvr>
                                      <p:tavLst>
                                        <p:tav tm="0">
                                          <p:val>
                                            <p:fltVal val="0"/>
                                          </p:val>
                                        </p:tav>
                                        <p:tav tm="100000">
                                          <p:val>
                                            <p:strVal val="#ppt_w"/>
                                          </p:val>
                                        </p:tav>
                                      </p:tavLst>
                                    </p:anim>
                                    <p:anim calcmode="lin" valueType="num">
                                      <p:cBhvr>
                                        <p:cTn id="22" dur="1000" fill="hold"/>
                                        <p:tgtEl>
                                          <p:spTgt spid="15"/>
                                        </p:tgtEl>
                                        <p:attrNameLst>
                                          <p:attrName>ppt_h</p:attrName>
                                        </p:attrNameLst>
                                      </p:cBhvr>
                                      <p:tavLst>
                                        <p:tav tm="0">
                                          <p:val>
                                            <p:fltVal val="0"/>
                                          </p:val>
                                        </p:tav>
                                        <p:tav tm="100000">
                                          <p:val>
                                            <p:strVal val="#ppt_h"/>
                                          </p:val>
                                        </p:tav>
                                      </p:tavLst>
                                    </p:anim>
                                    <p:anim calcmode="lin" valueType="num">
                                      <p:cBhvr>
                                        <p:cTn id="23" dur="1000" fill="hold"/>
                                        <p:tgtEl>
                                          <p:spTgt spid="15"/>
                                        </p:tgtEl>
                                        <p:attrNameLst>
                                          <p:attrName>style.rotation</p:attrName>
                                        </p:attrNameLst>
                                      </p:cBhvr>
                                      <p:tavLst>
                                        <p:tav tm="0">
                                          <p:val>
                                            <p:fltVal val="90"/>
                                          </p:val>
                                        </p:tav>
                                        <p:tav tm="100000">
                                          <p:val>
                                            <p:fltVal val="0"/>
                                          </p:val>
                                        </p:tav>
                                      </p:tavLst>
                                    </p:anim>
                                    <p:animEffect transition="in" filter="fade">
                                      <p:cBhvr>
                                        <p:cTn id="24" dur="1000"/>
                                        <p:tgtEl>
                                          <p:spTgt spid="15"/>
                                        </p:tgtEl>
                                      </p:cBhvr>
                                    </p:animEffect>
                                  </p:childTnLst>
                                </p:cTn>
                              </p:par>
                              <p:par>
                                <p:cTn id="25" presetID="31" presetClass="entr" presetSubtype="0" fill="hold" nodeType="withEffect">
                                  <p:stCondLst>
                                    <p:cond delay="0"/>
                                  </p:stCondLst>
                                  <p:childTnLst>
                                    <p:set>
                                      <p:cBhvr>
                                        <p:cTn id="26" dur="1" fill="hold">
                                          <p:stCondLst>
                                            <p:cond delay="0"/>
                                          </p:stCondLst>
                                        </p:cTn>
                                        <p:tgtEl>
                                          <p:spTgt spid="17"/>
                                        </p:tgtEl>
                                        <p:attrNameLst>
                                          <p:attrName>style.visibility</p:attrName>
                                        </p:attrNameLst>
                                      </p:cBhvr>
                                      <p:to>
                                        <p:strVal val="visible"/>
                                      </p:to>
                                    </p:set>
                                    <p:anim calcmode="lin" valueType="num">
                                      <p:cBhvr>
                                        <p:cTn id="27" dur="1000" fill="hold"/>
                                        <p:tgtEl>
                                          <p:spTgt spid="17"/>
                                        </p:tgtEl>
                                        <p:attrNameLst>
                                          <p:attrName>ppt_w</p:attrName>
                                        </p:attrNameLst>
                                      </p:cBhvr>
                                      <p:tavLst>
                                        <p:tav tm="0">
                                          <p:val>
                                            <p:fltVal val="0"/>
                                          </p:val>
                                        </p:tav>
                                        <p:tav tm="100000">
                                          <p:val>
                                            <p:strVal val="#ppt_w"/>
                                          </p:val>
                                        </p:tav>
                                      </p:tavLst>
                                    </p:anim>
                                    <p:anim calcmode="lin" valueType="num">
                                      <p:cBhvr>
                                        <p:cTn id="28" dur="1000" fill="hold"/>
                                        <p:tgtEl>
                                          <p:spTgt spid="17"/>
                                        </p:tgtEl>
                                        <p:attrNameLst>
                                          <p:attrName>ppt_h</p:attrName>
                                        </p:attrNameLst>
                                      </p:cBhvr>
                                      <p:tavLst>
                                        <p:tav tm="0">
                                          <p:val>
                                            <p:fltVal val="0"/>
                                          </p:val>
                                        </p:tav>
                                        <p:tav tm="100000">
                                          <p:val>
                                            <p:strVal val="#ppt_h"/>
                                          </p:val>
                                        </p:tav>
                                      </p:tavLst>
                                    </p:anim>
                                    <p:anim calcmode="lin" valueType="num">
                                      <p:cBhvr>
                                        <p:cTn id="29" dur="1000" fill="hold"/>
                                        <p:tgtEl>
                                          <p:spTgt spid="17"/>
                                        </p:tgtEl>
                                        <p:attrNameLst>
                                          <p:attrName>style.rotation</p:attrName>
                                        </p:attrNameLst>
                                      </p:cBhvr>
                                      <p:tavLst>
                                        <p:tav tm="0">
                                          <p:val>
                                            <p:fltVal val="90"/>
                                          </p:val>
                                        </p:tav>
                                        <p:tav tm="100000">
                                          <p:val>
                                            <p:fltVal val="0"/>
                                          </p:val>
                                        </p:tav>
                                      </p:tavLst>
                                    </p:anim>
                                    <p:animEffect transition="in" filter="fade">
                                      <p:cBhvr>
                                        <p:cTn id="30" dur="1000"/>
                                        <p:tgtEl>
                                          <p:spTgt spid="17"/>
                                        </p:tgtEl>
                                      </p:cBhvr>
                                    </p:animEffect>
                                  </p:childTnLst>
                                </p:cTn>
                              </p:par>
                            </p:childTnLst>
                          </p:cTn>
                        </p:par>
                      </p:childTnLst>
                    </p:cTn>
                  </p:par>
                  <p:par>
                    <p:cTn id="31" fill="hold">
                      <p:stCondLst>
                        <p:cond delay="indefinite"/>
                      </p:stCondLst>
                      <p:childTnLst>
                        <p:par>
                          <p:cTn id="32" fill="hold">
                            <p:stCondLst>
                              <p:cond delay="0"/>
                            </p:stCondLst>
                            <p:childTnLst>
                              <p:par>
                                <p:cTn id="33" presetID="31" presetClass="entr" presetSubtype="0" fill="hold" grpId="0" nodeType="click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p:cTn id="35" dur="1000" fill="hold"/>
                                        <p:tgtEl>
                                          <p:spTgt spid="19"/>
                                        </p:tgtEl>
                                        <p:attrNameLst>
                                          <p:attrName>ppt_w</p:attrName>
                                        </p:attrNameLst>
                                      </p:cBhvr>
                                      <p:tavLst>
                                        <p:tav tm="0">
                                          <p:val>
                                            <p:fltVal val="0"/>
                                          </p:val>
                                        </p:tav>
                                        <p:tav tm="100000">
                                          <p:val>
                                            <p:strVal val="#ppt_w"/>
                                          </p:val>
                                        </p:tav>
                                      </p:tavLst>
                                    </p:anim>
                                    <p:anim calcmode="lin" valueType="num">
                                      <p:cBhvr>
                                        <p:cTn id="36" dur="1000" fill="hold"/>
                                        <p:tgtEl>
                                          <p:spTgt spid="19"/>
                                        </p:tgtEl>
                                        <p:attrNameLst>
                                          <p:attrName>ppt_h</p:attrName>
                                        </p:attrNameLst>
                                      </p:cBhvr>
                                      <p:tavLst>
                                        <p:tav tm="0">
                                          <p:val>
                                            <p:fltVal val="0"/>
                                          </p:val>
                                        </p:tav>
                                        <p:tav tm="100000">
                                          <p:val>
                                            <p:strVal val="#ppt_h"/>
                                          </p:val>
                                        </p:tav>
                                      </p:tavLst>
                                    </p:anim>
                                    <p:anim calcmode="lin" valueType="num">
                                      <p:cBhvr>
                                        <p:cTn id="37" dur="1000" fill="hold"/>
                                        <p:tgtEl>
                                          <p:spTgt spid="19"/>
                                        </p:tgtEl>
                                        <p:attrNameLst>
                                          <p:attrName>style.rotation</p:attrName>
                                        </p:attrNameLst>
                                      </p:cBhvr>
                                      <p:tavLst>
                                        <p:tav tm="0">
                                          <p:val>
                                            <p:fltVal val="90"/>
                                          </p:val>
                                        </p:tav>
                                        <p:tav tm="100000">
                                          <p:val>
                                            <p:fltVal val="0"/>
                                          </p:val>
                                        </p:tav>
                                      </p:tavLst>
                                    </p:anim>
                                    <p:animEffect transition="in" filter="fade">
                                      <p:cBhvr>
                                        <p:cTn id="38" dur="1000"/>
                                        <p:tgtEl>
                                          <p:spTgt spid="19"/>
                                        </p:tgtEl>
                                      </p:cBhvr>
                                    </p:animEffect>
                                  </p:childTnLst>
                                </p:cTn>
                              </p:par>
                              <p:par>
                                <p:cTn id="39" presetID="31" presetClass="entr" presetSubtype="0" fill="hold" nodeType="withEffect">
                                  <p:stCondLst>
                                    <p:cond delay="0"/>
                                  </p:stCondLst>
                                  <p:childTnLst>
                                    <p:set>
                                      <p:cBhvr>
                                        <p:cTn id="40" dur="1" fill="hold">
                                          <p:stCondLst>
                                            <p:cond delay="0"/>
                                          </p:stCondLst>
                                        </p:cTn>
                                        <p:tgtEl>
                                          <p:spTgt spid="21"/>
                                        </p:tgtEl>
                                        <p:attrNameLst>
                                          <p:attrName>style.visibility</p:attrName>
                                        </p:attrNameLst>
                                      </p:cBhvr>
                                      <p:to>
                                        <p:strVal val="visible"/>
                                      </p:to>
                                    </p:set>
                                    <p:anim calcmode="lin" valueType="num">
                                      <p:cBhvr>
                                        <p:cTn id="41" dur="1000" fill="hold"/>
                                        <p:tgtEl>
                                          <p:spTgt spid="21"/>
                                        </p:tgtEl>
                                        <p:attrNameLst>
                                          <p:attrName>ppt_w</p:attrName>
                                        </p:attrNameLst>
                                      </p:cBhvr>
                                      <p:tavLst>
                                        <p:tav tm="0">
                                          <p:val>
                                            <p:fltVal val="0"/>
                                          </p:val>
                                        </p:tav>
                                        <p:tav tm="100000">
                                          <p:val>
                                            <p:strVal val="#ppt_w"/>
                                          </p:val>
                                        </p:tav>
                                      </p:tavLst>
                                    </p:anim>
                                    <p:anim calcmode="lin" valueType="num">
                                      <p:cBhvr>
                                        <p:cTn id="42" dur="1000" fill="hold"/>
                                        <p:tgtEl>
                                          <p:spTgt spid="21"/>
                                        </p:tgtEl>
                                        <p:attrNameLst>
                                          <p:attrName>ppt_h</p:attrName>
                                        </p:attrNameLst>
                                      </p:cBhvr>
                                      <p:tavLst>
                                        <p:tav tm="0">
                                          <p:val>
                                            <p:fltVal val="0"/>
                                          </p:val>
                                        </p:tav>
                                        <p:tav tm="100000">
                                          <p:val>
                                            <p:strVal val="#ppt_h"/>
                                          </p:val>
                                        </p:tav>
                                      </p:tavLst>
                                    </p:anim>
                                    <p:anim calcmode="lin" valueType="num">
                                      <p:cBhvr>
                                        <p:cTn id="43" dur="1000" fill="hold"/>
                                        <p:tgtEl>
                                          <p:spTgt spid="21"/>
                                        </p:tgtEl>
                                        <p:attrNameLst>
                                          <p:attrName>style.rotation</p:attrName>
                                        </p:attrNameLst>
                                      </p:cBhvr>
                                      <p:tavLst>
                                        <p:tav tm="0">
                                          <p:val>
                                            <p:fltVal val="90"/>
                                          </p:val>
                                        </p:tav>
                                        <p:tav tm="100000">
                                          <p:val>
                                            <p:fltVal val="0"/>
                                          </p:val>
                                        </p:tav>
                                      </p:tavLst>
                                    </p:anim>
                                    <p:animEffect transition="in" filter="fade">
                                      <p:cBhvr>
                                        <p:cTn id="44" dur="1000"/>
                                        <p:tgtEl>
                                          <p:spTgt spid="21"/>
                                        </p:tgtEl>
                                      </p:cBhvr>
                                    </p:animEffect>
                                  </p:childTnLst>
                                </p:cTn>
                              </p:par>
                              <p:par>
                                <p:cTn id="45" presetID="31" presetClass="entr" presetSubtype="0" fill="hold" grpId="0" nodeType="withEffect">
                                  <p:stCondLst>
                                    <p:cond delay="0"/>
                                  </p:stCondLst>
                                  <p:childTnLst>
                                    <p:set>
                                      <p:cBhvr>
                                        <p:cTn id="46" dur="1" fill="hold">
                                          <p:stCondLst>
                                            <p:cond delay="0"/>
                                          </p:stCondLst>
                                        </p:cTn>
                                        <p:tgtEl>
                                          <p:spTgt spid="23"/>
                                        </p:tgtEl>
                                        <p:attrNameLst>
                                          <p:attrName>style.visibility</p:attrName>
                                        </p:attrNameLst>
                                      </p:cBhvr>
                                      <p:to>
                                        <p:strVal val="visible"/>
                                      </p:to>
                                    </p:set>
                                    <p:anim calcmode="lin" valueType="num">
                                      <p:cBhvr>
                                        <p:cTn id="47" dur="1000" fill="hold"/>
                                        <p:tgtEl>
                                          <p:spTgt spid="23"/>
                                        </p:tgtEl>
                                        <p:attrNameLst>
                                          <p:attrName>ppt_w</p:attrName>
                                        </p:attrNameLst>
                                      </p:cBhvr>
                                      <p:tavLst>
                                        <p:tav tm="0">
                                          <p:val>
                                            <p:fltVal val="0"/>
                                          </p:val>
                                        </p:tav>
                                        <p:tav tm="100000">
                                          <p:val>
                                            <p:strVal val="#ppt_w"/>
                                          </p:val>
                                        </p:tav>
                                      </p:tavLst>
                                    </p:anim>
                                    <p:anim calcmode="lin" valueType="num">
                                      <p:cBhvr>
                                        <p:cTn id="48" dur="1000" fill="hold"/>
                                        <p:tgtEl>
                                          <p:spTgt spid="23"/>
                                        </p:tgtEl>
                                        <p:attrNameLst>
                                          <p:attrName>ppt_h</p:attrName>
                                        </p:attrNameLst>
                                      </p:cBhvr>
                                      <p:tavLst>
                                        <p:tav tm="0">
                                          <p:val>
                                            <p:fltVal val="0"/>
                                          </p:val>
                                        </p:tav>
                                        <p:tav tm="100000">
                                          <p:val>
                                            <p:strVal val="#ppt_h"/>
                                          </p:val>
                                        </p:tav>
                                      </p:tavLst>
                                    </p:anim>
                                    <p:anim calcmode="lin" valueType="num">
                                      <p:cBhvr>
                                        <p:cTn id="49" dur="1000" fill="hold"/>
                                        <p:tgtEl>
                                          <p:spTgt spid="23"/>
                                        </p:tgtEl>
                                        <p:attrNameLst>
                                          <p:attrName>style.rotation</p:attrName>
                                        </p:attrNameLst>
                                      </p:cBhvr>
                                      <p:tavLst>
                                        <p:tav tm="0">
                                          <p:val>
                                            <p:fltVal val="90"/>
                                          </p:val>
                                        </p:tav>
                                        <p:tav tm="100000">
                                          <p:val>
                                            <p:fltVal val="0"/>
                                          </p:val>
                                        </p:tav>
                                      </p:tavLst>
                                    </p:anim>
                                    <p:animEffect transition="in" filter="fade">
                                      <p:cBhvr>
                                        <p:cTn id="50" dur="1000"/>
                                        <p:tgtEl>
                                          <p:spTgt spid="23"/>
                                        </p:tgtEl>
                                      </p:cBhvr>
                                    </p:animEffect>
                                  </p:childTnLst>
                                </p:cTn>
                              </p:par>
                            </p:childTnLst>
                          </p:cTn>
                        </p:par>
                      </p:childTnLst>
                    </p:cTn>
                  </p:par>
                  <p:par>
                    <p:cTn id="51" fill="hold">
                      <p:stCondLst>
                        <p:cond delay="indefinite"/>
                      </p:stCondLst>
                      <p:childTnLst>
                        <p:par>
                          <p:cTn id="52" fill="hold">
                            <p:stCondLst>
                              <p:cond delay="0"/>
                            </p:stCondLst>
                            <p:childTnLst>
                              <p:par>
                                <p:cTn id="53" presetID="31" presetClass="entr" presetSubtype="0" fill="hold" grpId="0" nodeType="clickEffect">
                                  <p:stCondLst>
                                    <p:cond delay="0"/>
                                  </p:stCondLst>
                                  <p:childTnLst>
                                    <p:set>
                                      <p:cBhvr>
                                        <p:cTn id="54" dur="1" fill="hold">
                                          <p:stCondLst>
                                            <p:cond delay="0"/>
                                          </p:stCondLst>
                                        </p:cTn>
                                        <p:tgtEl>
                                          <p:spTgt spid="27"/>
                                        </p:tgtEl>
                                        <p:attrNameLst>
                                          <p:attrName>style.visibility</p:attrName>
                                        </p:attrNameLst>
                                      </p:cBhvr>
                                      <p:to>
                                        <p:strVal val="visible"/>
                                      </p:to>
                                    </p:set>
                                    <p:anim calcmode="lin" valueType="num">
                                      <p:cBhvr>
                                        <p:cTn id="55" dur="1000" fill="hold"/>
                                        <p:tgtEl>
                                          <p:spTgt spid="27"/>
                                        </p:tgtEl>
                                        <p:attrNameLst>
                                          <p:attrName>ppt_w</p:attrName>
                                        </p:attrNameLst>
                                      </p:cBhvr>
                                      <p:tavLst>
                                        <p:tav tm="0">
                                          <p:val>
                                            <p:fltVal val="0"/>
                                          </p:val>
                                        </p:tav>
                                        <p:tav tm="100000">
                                          <p:val>
                                            <p:strVal val="#ppt_w"/>
                                          </p:val>
                                        </p:tav>
                                      </p:tavLst>
                                    </p:anim>
                                    <p:anim calcmode="lin" valueType="num">
                                      <p:cBhvr>
                                        <p:cTn id="56" dur="1000" fill="hold"/>
                                        <p:tgtEl>
                                          <p:spTgt spid="27"/>
                                        </p:tgtEl>
                                        <p:attrNameLst>
                                          <p:attrName>ppt_h</p:attrName>
                                        </p:attrNameLst>
                                      </p:cBhvr>
                                      <p:tavLst>
                                        <p:tav tm="0">
                                          <p:val>
                                            <p:fltVal val="0"/>
                                          </p:val>
                                        </p:tav>
                                        <p:tav tm="100000">
                                          <p:val>
                                            <p:strVal val="#ppt_h"/>
                                          </p:val>
                                        </p:tav>
                                      </p:tavLst>
                                    </p:anim>
                                    <p:anim calcmode="lin" valueType="num">
                                      <p:cBhvr>
                                        <p:cTn id="57" dur="1000" fill="hold"/>
                                        <p:tgtEl>
                                          <p:spTgt spid="27"/>
                                        </p:tgtEl>
                                        <p:attrNameLst>
                                          <p:attrName>style.rotation</p:attrName>
                                        </p:attrNameLst>
                                      </p:cBhvr>
                                      <p:tavLst>
                                        <p:tav tm="0">
                                          <p:val>
                                            <p:fltVal val="90"/>
                                          </p:val>
                                        </p:tav>
                                        <p:tav tm="100000">
                                          <p:val>
                                            <p:fltVal val="0"/>
                                          </p:val>
                                        </p:tav>
                                      </p:tavLst>
                                    </p:anim>
                                    <p:animEffect transition="in" filter="fade">
                                      <p:cBhvr>
                                        <p:cTn id="58" dur="1000"/>
                                        <p:tgtEl>
                                          <p:spTgt spid="27"/>
                                        </p:tgtEl>
                                      </p:cBhvr>
                                    </p:animEffect>
                                  </p:childTnLst>
                                </p:cTn>
                              </p:par>
                              <p:par>
                                <p:cTn id="59" presetID="31" presetClass="entr" presetSubtype="0" fill="hold" nodeType="withEffect">
                                  <p:stCondLst>
                                    <p:cond delay="0"/>
                                  </p:stCondLst>
                                  <p:childTnLst>
                                    <p:set>
                                      <p:cBhvr>
                                        <p:cTn id="60" dur="1" fill="hold">
                                          <p:stCondLst>
                                            <p:cond delay="0"/>
                                          </p:stCondLst>
                                        </p:cTn>
                                        <p:tgtEl>
                                          <p:spTgt spid="29"/>
                                        </p:tgtEl>
                                        <p:attrNameLst>
                                          <p:attrName>style.visibility</p:attrName>
                                        </p:attrNameLst>
                                      </p:cBhvr>
                                      <p:to>
                                        <p:strVal val="visible"/>
                                      </p:to>
                                    </p:set>
                                    <p:anim calcmode="lin" valueType="num">
                                      <p:cBhvr>
                                        <p:cTn id="61" dur="1000" fill="hold"/>
                                        <p:tgtEl>
                                          <p:spTgt spid="29"/>
                                        </p:tgtEl>
                                        <p:attrNameLst>
                                          <p:attrName>ppt_w</p:attrName>
                                        </p:attrNameLst>
                                      </p:cBhvr>
                                      <p:tavLst>
                                        <p:tav tm="0">
                                          <p:val>
                                            <p:fltVal val="0"/>
                                          </p:val>
                                        </p:tav>
                                        <p:tav tm="100000">
                                          <p:val>
                                            <p:strVal val="#ppt_w"/>
                                          </p:val>
                                        </p:tav>
                                      </p:tavLst>
                                    </p:anim>
                                    <p:anim calcmode="lin" valueType="num">
                                      <p:cBhvr>
                                        <p:cTn id="62" dur="1000" fill="hold"/>
                                        <p:tgtEl>
                                          <p:spTgt spid="29"/>
                                        </p:tgtEl>
                                        <p:attrNameLst>
                                          <p:attrName>ppt_h</p:attrName>
                                        </p:attrNameLst>
                                      </p:cBhvr>
                                      <p:tavLst>
                                        <p:tav tm="0">
                                          <p:val>
                                            <p:fltVal val="0"/>
                                          </p:val>
                                        </p:tav>
                                        <p:tav tm="100000">
                                          <p:val>
                                            <p:strVal val="#ppt_h"/>
                                          </p:val>
                                        </p:tav>
                                      </p:tavLst>
                                    </p:anim>
                                    <p:anim calcmode="lin" valueType="num">
                                      <p:cBhvr>
                                        <p:cTn id="63" dur="1000" fill="hold"/>
                                        <p:tgtEl>
                                          <p:spTgt spid="29"/>
                                        </p:tgtEl>
                                        <p:attrNameLst>
                                          <p:attrName>style.rotation</p:attrName>
                                        </p:attrNameLst>
                                      </p:cBhvr>
                                      <p:tavLst>
                                        <p:tav tm="0">
                                          <p:val>
                                            <p:fltVal val="90"/>
                                          </p:val>
                                        </p:tav>
                                        <p:tav tm="100000">
                                          <p:val>
                                            <p:fltVal val="0"/>
                                          </p:val>
                                        </p:tav>
                                      </p:tavLst>
                                    </p:anim>
                                    <p:animEffect transition="in" filter="fade">
                                      <p:cBhvr>
                                        <p:cTn id="64" dur="1000"/>
                                        <p:tgtEl>
                                          <p:spTgt spid="29"/>
                                        </p:tgtEl>
                                      </p:cBhvr>
                                    </p:animEffect>
                                  </p:childTnLst>
                                </p:cTn>
                              </p:par>
                            </p:childTnLst>
                          </p:cTn>
                        </p:par>
                      </p:childTnLst>
                    </p:cTn>
                  </p:par>
                  <p:par>
                    <p:cTn id="65" fill="hold">
                      <p:stCondLst>
                        <p:cond delay="indefinite"/>
                      </p:stCondLst>
                      <p:childTnLst>
                        <p:par>
                          <p:cTn id="66" fill="hold">
                            <p:stCondLst>
                              <p:cond delay="0"/>
                            </p:stCondLst>
                            <p:childTnLst>
                              <p:par>
                                <p:cTn id="67" presetID="31" presetClass="entr" presetSubtype="0" fill="hold" grpId="0" nodeType="clickEffect">
                                  <p:stCondLst>
                                    <p:cond delay="0"/>
                                  </p:stCondLst>
                                  <p:childTnLst>
                                    <p:set>
                                      <p:cBhvr>
                                        <p:cTn id="68" dur="1" fill="hold">
                                          <p:stCondLst>
                                            <p:cond delay="0"/>
                                          </p:stCondLst>
                                        </p:cTn>
                                        <p:tgtEl>
                                          <p:spTgt spid="31"/>
                                        </p:tgtEl>
                                        <p:attrNameLst>
                                          <p:attrName>style.visibility</p:attrName>
                                        </p:attrNameLst>
                                      </p:cBhvr>
                                      <p:to>
                                        <p:strVal val="visible"/>
                                      </p:to>
                                    </p:set>
                                    <p:anim calcmode="lin" valueType="num">
                                      <p:cBhvr>
                                        <p:cTn id="69" dur="1000" fill="hold"/>
                                        <p:tgtEl>
                                          <p:spTgt spid="31"/>
                                        </p:tgtEl>
                                        <p:attrNameLst>
                                          <p:attrName>ppt_w</p:attrName>
                                        </p:attrNameLst>
                                      </p:cBhvr>
                                      <p:tavLst>
                                        <p:tav tm="0">
                                          <p:val>
                                            <p:fltVal val="0"/>
                                          </p:val>
                                        </p:tav>
                                        <p:tav tm="100000">
                                          <p:val>
                                            <p:strVal val="#ppt_w"/>
                                          </p:val>
                                        </p:tav>
                                      </p:tavLst>
                                    </p:anim>
                                    <p:anim calcmode="lin" valueType="num">
                                      <p:cBhvr>
                                        <p:cTn id="70" dur="1000" fill="hold"/>
                                        <p:tgtEl>
                                          <p:spTgt spid="31"/>
                                        </p:tgtEl>
                                        <p:attrNameLst>
                                          <p:attrName>ppt_h</p:attrName>
                                        </p:attrNameLst>
                                      </p:cBhvr>
                                      <p:tavLst>
                                        <p:tav tm="0">
                                          <p:val>
                                            <p:fltVal val="0"/>
                                          </p:val>
                                        </p:tav>
                                        <p:tav tm="100000">
                                          <p:val>
                                            <p:strVal val="#ppt_h"/>
                                          </p:val>
                                        </p:tav>
                                      </p:tavLst>
                                    </p:anim>
                                    <p:anim calcmode="lin" valueType="num">
                                      <p:cBhvr>
                                        <p:cTn id="71" dur="1000" fill="hold"/>
                                        <p:tgtEl>
                                          <p:spTgt spid="31"/>
                                        </p:tgtEl>
                                        <p:attrNameLst>
                                          <p:attrName>style.rotation</p:attrName>
                                        </p:attrNameLst>
                                      </p:cBhvr>
                                      <p:tavLst>
                                        <p:tav tm="0">
                                          <p:val>
                                            <p:fltVal val="90"/>
                                          </p:val>
                                        </p:tav>
                                        <p:tav tm="100000">
                                          <p:val>
                                            <p:fltVal val="0"/>
                                          </p:val>
                                        </p:tav>
                                      </p:tavLst>
                                    </p:anim>
                                    <p:animEffect transition="in" filter="fade">
                                      <p:cBhvr>
                                        <p:cTn id="72" dur="1000"/>
                                        <p:tgtEl>
                                          <p:spTgt spid="31"/>
                                        </p:tgtEl>
                                      </p:cBhvr>
                                    </p:animEffect>
                                  </p:childTnLst>
                                </p:cTn>
                              </p:par>
                              <p:par>
                                <p:cTn id="73" presetID="31" presetClass="entr" presetSubtype="0" fill="hold" nodeType="withEffect">
                                  <p:stCondLst>
                                    <p:cond delay="0"/>
                                  </p:stCondLst>
                                  <p:childTnLst>
                                    <p:set>
                                      <p:cBhvr>
                                        <p:cTn id="74" dur="1" fill="hold">
                                          <p:stCondLst>
                                            <p:cond delay="0"/>
                                          </p:stCondLst>
                                        </p:cTn>
                                        <p:tgtEl>
                                          <p:spTgt spid="33"/>
                                        </p:tgtEl>
                                        <p:attrNameLst>
                                          <p:attrName>style.visibility</p:attrName>
                                        </p:attrNameLst>
                                      </p:cBhvr>
                                      <p:to>
                                        <p:strVal val="visible"/>
                                      </p:to>
                                    </p:set>
                                    <p:anim calcmode="lin" valueType="num">
                                      <p:cBhvr>
                                        <p:cTn id="75" dur="1000" fill="hold"/>
                                        <p:tgtEl>
                                          <p:spTgt spid="33"/>
                                        </p:tgtEl>
                                        <p:attrNameLst>
                                          <p:attrName>ppt_w</p:attrName>
                                        </p:attrNameLst>
                                      </p:cBhvr>
                                      <p:tavLst>
                                        <p:tav tm="0">
                                          <p:val>
                                            <p:fltVal val="0"/>
                                          </p:val>
                                        </p:tav>
                                        <p:tav tm="100000">
                                          <p:val>
                                            <p:strVal val="#ppt_w"/>
                                          </p:val>
                                        </p:tav>
                                      </p:tavLst>
                                    </p:anim>
                                    <p:anim calcmode="lin" valueType="num">
                                      <p:cBhvr>
                                        <p:cTn id="76" dur="1000" fill="hold"/>
                                        <p:tgtEl>
                                          <p:spTgt spid="33"/>
                                        </p:tgtEl>
                                        <p:attrNameLst>
                                          <p:attrName>ppt_h</p:attrName>
                                        </p:attrNameLst>
                                      </p:cBhvr>
                                      <p:tavLst>
                                        <p:tav tm="0">
                                          <p:val>
                                            <p:fltVal val="0"/>
                                          </p:val>
                                        </p:tav>
                                        <p:tav tm="100000">
                                          <p:val>
                                            <p:strVal val="#ppt_h"/>
                                          </p:val>
                                        </p:tav>
                                      </p:tavLst>
                                    </p:anim>
                                    <p:anim calcmode="lin" valueType="num">
                                      <p:cBhvr>
                                        <p:cTn id="77" dur="1000" fill="hold"/>
                                        <p:tgtEl>
                                          <p:spTgt spid="33"/>
                                        </p:tgtEl>
                                        <p:attrNameLst>
                                          <p:attrName>style.rotation</p:attrName>
                                        </p:attrNameLst>
                                      </p:cBhvr>
                                      <p:tavLst>
                                        <p:tav tm="0">
                                          <p:val>
                                            <p:fltVal val="90"/>
                                          </p:val>
                                        </p:tav>
                                        <p:tav tm="100000">
                                          <p:val>
                                            <p:fltVal val="0"/>
                                          </p:val>
                                        </p:tav>
                                      </p:tavLst>
                                    </p:anim>
                                    <p:animEffect transition="in" filter="fade">
                                      <p:cBhvr>
                                        <p:cTn id="78" dur="10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5" grpId="0"/>
      <p:bldP spid="19" grpId="0"/>
      <p:bldP spid="23" grpId="0"/>
      <p:bldP spid="27" grpId="0"/>
      <p:bldP spid="3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1B787-8694-477E-9EE1-CAF4FBC5B59E}"/>
              </a:ext>
            </a:extLst>
          </p:cNvPr>
          <p:cNvSpPr>
            <a:spLocks noGrp="1"/>
          </p:cNvSpPr>
          <p:nvPr>
            <p:ph type="ctrTitle"/>
          </p:nvPr>
        </p:nvSpPr>
        <p:spPr>
          <a:xfrm>
            <a:off x="3657600" y="82148"/>
            <a:ext cx="4991343" cy="896159"/>
          </a:xfrm>
        </p:spPr>
        <p:txBody>
          <a:bodyPr>
            <a:normAutofit fontScale="90000"/>
          </a:bodyPr>
          <a:lstStyle/>
          <a:p>
            <a:r>
              <a:rPr lang="en-US" b="1" dirty="0">
                <a:latin typeface="Arial" panose="020B0604020202020204" pitchFamily="34" charset="0"/>
                <a:cs typeface="Arial" panose="020B0604020202020204" pitchFamily="34" charset="0"/>
              </a:rPr>
              <a:t>C</a:t>
            </a:r>
            <a:r>
              <a:rPr lang="en-US" sz="6000" b="1" i="0" u="none" strike="noStrike" dirty="0">
                <a:solidFill>
                  <a:schemeClr val="tx1"/>
                </a:solidFill>
                <a:effectLst/>
                <a:latin typeface="Arial" panose="020B0604020202020204" pitchFamily="34" charset="0"/>
                <a:cs typeface="Arial" panose="020B0604020202020204" pitchFamily="34" charset="0"/>
              </a:rPr>
              <a:t>onstructor</a:t>
            </a:r>
            <a:endParaRPr lang="en-IN" dirty="0"/>
          </a:p>
        </p:txBody>
      </p:sp>
      <p:sp>
        <p:nvSpPr>
          <p:cNvPr id="3" name="Subtitle 2">
            <a:extLst>
              <a:ext uri="{FF2B5EF4-FFF2-40B4-BE49-F238E27FC236}">
                <a16:creationId xmlns:a16="http://schemas.microsoft.com/office/drawing/2014/main" id="{2032FA67-489E-43F9-8DBC-1A10F1F324F5}"/>
              </a:ext>
            </a:extLst>
          </p:cNvPr>
          <p:cNvSpPr>
            <a:spLocks noGrp="1"/>
          </p:cNvSpPr>
          <p:nvPr>
            <p:ph type="subTitle" idx="1"/>
          </p:nvPr>
        </p:nvSpPr>
        <p:spPr>
          <a:xfrm>
            <a:off x="2449585" y="1317072"/>
            <a:ext cx="9652932" cy="5299389"/>
          </a:xfrm>
        </p:spPr>
        <p:txBody>
          <a:bodyPr>
            <a:noAutofit/>
          </a:bodyPr>
          <a:lstStyle/>
          <a:p>
            <a:pPr marL="285750" indent="-285750" algn="l">
              <a:lnSpc>
                <a:spcPct val="150000"/>
              </a:lnSpc>
              <a:spcBef>
                <a:spcPts val="0"/>
              </a:spcBef>
              <a:spcAft>
                <a:spcPts val="0"/>
              </a:spcAft>
              <a:buFont typeface="Arial" panose="020B0604020202020204" pitchFamily="34" charset="0"/>
              <a:buChar char="•"/>
            </a:pPr>
            <a:r>
              <a:rPr lang="en-US" sz="1600" b="0" i="0" dirty="0">
                <a:solidFill>
                  <a:srgbClr val="212121"/>
                </a:solidFill>
                <a:effectLst/>
                <a:latin typeface="Arial" panose="020B0604020202020204" pitchFamily="34" charset="0"/>
                <a:cs typeface="Arial" panose="020B0604020202020204" pitchFamily="34" charset="0"/>
              </a:rPr>
              <a:t>What is a constructor in C#?</a:t>
            </a:r>
          </a:p>
          <a:p>
            <a:pPr marL="742950" lvl="1" indent="-285750" algn="l">
              <a:lnSpc>
                <a:spcPct val="150000"/>
              </a:lnSpc>
              <a:spcBef>
                <a:spcPts val="0"/>
              </a:spcBef>
              <a:spcAft>
                <a:spcPts val="0"/>
              </a:spcAft>
              <a:buFont typeface="Arial" panose="020B0604020202020204" pitchFamily="34" charset="0"/>
              <a:buChar char="•"/>
            </a:pPr>
            <a:r>
              <a:rPr lang="en-US" sz="1600" b="0" i="0" dirty="0">
                <a:solidFill>
                  <a:srgbClr val="212121"/>
                </a:solidFill>
                <a:effectLst/>
                <a:latin typeface="Arial" panose="020B0604020202020204" pitchFamily="34" charset="0"/>
                <a:cs typeface="Arial" panose="020B0604020202020204" pitchFamily="34" charset="0"/>
              </a:rPr>
              <a:t>A special method of the class that is automatically invoked when an </a:t>
            </a:r>
            <a:r>
              <a:rPr lang="en-US" sz="1600" b="1" i="0" dirty="0">
                <a:solidFill>
                  <a:srgbClr val="212121"/>
                </a:solidFill>
                <a:effectLst/>
                <a:latin typeface="Arial" panose="020B0604020202020204" pitchFamily="34" charset="0"/>
                <a:cs typeface="Arial" panose="020B0604020202020204" pitchFamily="34" charset="0"/>
              </a:rPr>
              <a:t>instance of the class is created is called a constructor</a:t>
            </a:r>
            <a:r>
              <a:rPr lang="en-US" sz="1600" b="0" i="0" dirty="0">
                <a:solidFill>
                  <a:srgbClr val="212121"/>
                </a:solidFill>
                <a:effectLst/>
                <a:latin typeface="Arial" panose="020B0604020202020204" pitchFamily="34" charset="0"/>
                <a:cs typeface="Arial" panose="020B0604020202020204" pitchFamily="34" charset="0"/>
              </a:rPr>
              <a:t>. The main use of constructors is to initialize the private fields of the class while creating an instance for the class. </a:t>
            </a:r>
            <a:r>
              <a:rPr lang="en-US" sz="1600" b="1" i="0" dirty="0">
                <a:solidFill>
                  <a:srgbClr val="212121"/>
                </a:solidFill>
                <a:effectLst/>
                <a:latin typeface="Arial" panose="020B0604020202020204" pitchFamily="34" charset="0"/>
                <a:cs typeface="Arial" panose="020B0604020202020204" pitchFamily="34" charset="0"/>
              </a:rPr>
              <a:t>When you have not created a constructor</a:t>
            </a:r>
            <a:r>
              <a:rPr lang="en-US" sz="1600" b="0" i="0" dirty="0">
                <a:solidFill>
                  <a:srgbClr val="212121"/>
                </a:solidFill>
                <a:effectLst/>
                <a:latin typeface="Arial" panose="020B0604020202020204" pitchFamily="34" charset="0"/>
                <a:cs typeface="Arial" panose="020B0604020202020204" pitchFamily="34" charset="0"/>
              </a:rPr>
              <a:t> in the class, the </a:t>
            </a:r>
            <a:r>
              <a:rPr lang="en-US" sz="1600" b="1" i="0" dirty="0">
                <a:solidFill>
                  <a:srgbClr val="212121"/>
                </a:solidFill>
                <a:effectLst/>
                <a:latin typeface="Arial" panose="020B0604020202020204" pitchFamily="34" charset="0"/>
                <a:cs typeface="Arial" panose="020B0604020202020204" pitchFamily="34" charset="0"/>
              </a:rPr>
              <a:t>compiler will automatically create a default constructor </a:t>
            </a:r>
            <a:r>
              <a:rPr lang="en-US" sz="1600" b="0" i="0" dirty="0">
                <a:solidFill>
                  <a:srgbClr val="212121"/>
                </a:solidFill>
                <a:effectLst/>
                <a:latin typeface="Arial" panose="020B0604020202020204" pitchFamily="34" charset="0"/>
                <a:cs typeface="Arial" panose="020B0604020202020204" pitchFamily="34" charset="0"/>
              </a:rPr>
              <a:t>of the class. The default </a:t>
            </a:r>
            <a:r>
              <a:rPr lang="en-US" sz="1600" b="1" i="0" dirty="0">
                <a:solidFill>
                  <a:srgbClr val="212121"/>
                </a:solidFill>
                <a:effectLst/>
                <a:latin typeface="Arial" panose="020B0604020202020204" pitchFamily="34" charset="0"/>
                <a:cs typeface="Arial" panose="020B0604020202020204" pitchFamily="34" charset="0"/>
              </a:rPr>
              <a:t>constructor initializes all numeric fields in the class to zero and all string and object fields to null.</a:t>
            </a:r>
            <a:endParaRPr lang="en-IN" sz="1600" b="1" dirty="0">
              <a:solidFill>
                <a:schemeClr val="tx1"/>
              </a:solidFill>
              <a:effectLst/>
              <a:latin typeface="Arial" panose="020B0604020202020204" pitchFamily="34" charset="0"/>
              <a:cs typeface="Arial" panose="020B0604020202020204" pitchFamily="34" charset="0"/>
            </a:endParaRPr>
          </a:p>
          <a:p>
            <a:pPr lvl="4" algn="l">
              <a:lnSpc>
                <a:spcPct val="150000"/>
              </a:lnSpc>
            </a:pPr>
            <a:r>
              <a:rPr lang="en-US" sz="1600" b="1" dirty="0">
                <a:solidFill>
                  <a:srgbClr val="212121"/>
                </a:solidFill>
                <a:latin typeface="Arial" panose="020B0604020202020204" pitchFamily="34" charset="0"/>
                <a:cs typeface="Arial" panose="020B0604020202020204" pitchFamily="34" charset="0"/>
              </a:rPr>
              <a:t>Some of the key points regarding constructor are</a:t>
            </a:r>
          </a:p>
          <a:p>
            <a:pPr lvl="4" algn="l">
              <a:buFont typeface="Arial" panose="020B0604020202020204" pitchFamily="34" charset="0"/>
              <a:buChar char="•"/>
            </a:pPr>
            <a:r>
              <a:rPr lang="en-US" sz="1600" dirty="0">
                <a:solidFill>
                  <a:srgbClr val="212121"/>
                </a:solidFill>
                <a:latin typeface="Arial" panose="020B0604020202020204" pitchFamily="34" charset="0"/>
                <a:cs typeface="Arial" panose="020B0604020202020204" pitchFamily="34" charset="0"/>
              </a:rPr>
              <a:t> A class can have any number of constructors.</a:t>
            </a:r>
          </a:p>
          <a:p>
            <a:pPr lvl="4" algn="l">
              <a:buFont typeface="Arial" panose="020B0604020202020204" pitchFamily="34" charset="0"/>
              <a:buChar char="•"/>
            </a:pPr>
            <a:r>
              <a:rPr lang="en-US" sz="1600" dirty="0">
                <a:solidFill>
                  <a:srgbClr val="212121"/>
                </a:solidFill>
                <a:latin typeface="Arial" panose="020B0604020202020204" pitchFamily="34" charset="0"/>
                <a:cs typeface="Arial" panose="020B0604020202020204" pitchFamily="34" charset="0"/>
              </a:rPr>
              <a:t> A constructor doesn't have any return type, not even void.</a:t>
            </a:r>
          </a:p>
          <a:p>
            <a:pPr lvl="4" algn="l">
              <a:buFont typeface="Arial" panose="020B0604020202020204" pitchFamily="34" charset="0"/>
              <a:buChar char="•"/>
            </a:pPr>
            <a:r>
              <a:rPr lang="en-US" sz="1600" b="0" i="0" dirty="0">
                <a:solidFill>
                  <a:srgbClr val="212121"/>
                </a:solidFill>
                <a:effectLst/>
                <a:latin typeface="Arial" panose="020B0604020202020204" pitchFamily="34" charset="0"/>
                <a:cs typeface="Arial" panose="020B0604020202020204" pitchFamily="34" charset="0"/>
              </a:rPr>
              <a:t> A static constructor can not be a parametrized constructor.</a:t>
            </a:r>
          </a:p>
          <a:p>
            <a:pPr lvl="4" algn="l">
              <a:buFont typeface="Arial" panose="020B0604020202020204" pitchFamily="34" charset="0"/>
              <a:buChar char="•"/>
            </a:pPr>
            <a:r>
              <a:rPr lang="en-US" sz="1600" b="0" i="0" dirty="0">
                <a:solidFill>
                  <a:srgbClr val="212121"/>
                </a:solidFill>
                <a:effectLst/>
                <a:latin typeface="Arial" panose="020B0604020202020204" pitchFamily="34" charset="0"/>
                <a:cs typeface="Arial" panose="020B0604020202020204" pitchFamily="34" charset="0"/>
              </a:rPr>
              <a:t> Within a class, you can create one static constructor only. </a:t>
            </a:r>
          </a:p>
          <a:p>
            <a:pPr marL="2114550" lvl="4" indent="-285750" algn="l">
              <a:lnSpc>
                <a:spcPct val="150000"/>
              </a:lnSpc>
              <a:buFont typeface="Arial" panose="020B0604020202020204" pitchFamily="34" charset="0"/>
              <a:buChar char="•"/>
            </a:pPr>
            <a:endParaRPr lang="en-US" sz="1600" b="0" i="0" dirty="0">
              <a:solidFill>
                <a:srgbClr val="212121"/>
              </a:solidFill>
              <a:effectLst/>
              <a:latin typeface="Arial" panose="020B0604020202020204" pitchFamily="34" charset="0"/>
              <a:cs typeface="Arial" panose="020B0604020202020204" pitchFamily="34" charset="0"/>
            </a:endParaRPr>
          </a:p>
          <a:p>
            <a:pPr algn="l">
              <a:lnSpc>
                <a:spcPct val="150000"/>
              </a:lnSpc>
            </a:pPr>
            <a:endParaRPr lang="en-IN" sz="1600" dirty="0">
              <a:solidFill>
                <a:schemeClr val="tx1"/>
              </a:solidFill>
              <a:latin typeface="Arial" panose="020B0604020202020204" pitchFamily="34" charset="0"/>
              <a:cs typeface="Arial" panose="020B0604020202020204" pitchFamily="34" charset="0"/>
            </a:endParaRPr>
          </a:p>
          <a:p>
            <a:pPr algn="l">
              <a:lnSpc>
                <a:spcPct val="150000"/>
              </a:lnSpc>
            </a:pPr>
            <a:endParaRPr lang="en-US" sz="1600" b="1" i="0" u="none" strike="noStrike" dirty="0">
              <a:solidFill>
                <a:schemeClr val="tx1"/>
              </a:solidFill>
              <a:effectLst/>
              <a:latin typeface="Arial" panose="020B0604020202020204" pitchFamily="34" charset="0"/>
              <a:cs typeface="Arial" panose="020B0604020202020204" pitchFamily="34" charset="0"/>
            </a:endParaRPr>
          </a:p>
          <a:p>
            <a:pPr marL="285750" indent="-285750" algn="l">
              <a:lnSpc>
                <a:spcPct val="150000"/>
              </a:lnSpc>
              <a:buFont typeface="Arial" panose="020B0604020202020204" pitchFamily="34" charset="0"/>
              <a:buChar char="•"/>
            </a:pPr>
            <a:endParaRPr lang="en-US" sz="1600" b="0" dirty="0">
              <a:solidFill>
                <a:schemeClr val="tx1"/>
              </a:solidFill>
              <a:effectLst/>
              <a:latin typeface="Arial" panose="020B0604020202020204" pitchFamily="34" charset="0"/>
              <a:cs typeface="Arial" panose="020B0604020202020204" pitchFamily="34" charset="0"/>
            </a:endParaRPr>
          </a:p>
          <a:p>
            <a:pPr algn="l">
              <a:lnSpc>
                <a:spcPct val="150000"/>
              </a:lnSpc>
            </a:pPr>
            <a:br>
              <a:rPr lang="en-US" sz="1600" dirty="0">
                <a:solidFill>
                  <a:schemeClr val="tx1"/>
                </a:solidFill>
                <a:latin typeface="Arial" panose="020B0604020202020204" pitchFamily="34" charset="0"/>
                <a:cs typeface="Arial" panose="020B0604020202020204" pitchFamily="34" charset="0"/>
              </a:rPr>
            </a:br>
            <a:endParaRPr lang="en-IN" sz="1600" dirty="0">
              <a:solidFill>
                <a:schemeClr val="tx1"/>
              </a:solidFill>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5C20B462-986F-4395-BF34-0FDFDC4AC6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4502" y="6020900"/>
            <a:ext cx="1968015" cy="707071"/>
          </a:xfrm>
          <a:prstGeom prst="rect">
            <a:avLst/>
          </a:prstGeom>
        </p:spPr>
      </p:pic>
    </p:spTree>
    <p:extLst>
      <p:ext uri="{BB962C8B-B14F-4D97-AF65-F5344CB8AC3E}">
        <p14:creationId xmlns:p14="http://schemas.microsoft.com/office/powerpoint/2010/main" val="2638038320"/>
      </p:ext>
    </p:extLst>
  </p:cSld>
  <p:clrMapOvr>
    <a:masterClrMapping/>
  </p:clrMapOvr>
  <mc:AlternateContent xmlns:mc="http://schemas.openxmlformats.org/markup-compatibility/2006" xmlns:p15="http://schemas.microsoft.com/office/powerpoint/2012/main">
    <mc:Choice Requires="p15">
      <p:transition spd="slow">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p:cTn id="12"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4" dur="500"/>
                                        <p:tgtEl>
                                          <p:spTgt spid="3">
                                            <p:txEl>
                                              <p:pRg st="1" end="1"/>
                                            </p:txEl>
                                          </p:spTgt>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p:cTn id="17"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18"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19" dur="500"/>
                                        <p:tgtEl>
                                          <p:spTgt spid="3">
                                            <p:txEl>
                                              <p:pRg st="2" end="2"/>
                                            </p:txEl>
                                          </p:spTgt>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p:cTn id="22"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3"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24" dur="500"/>
                                        <p:tgtEl>
                                          <p:spTgt spid="3">
                                            <p:txEl>
                                              <p:pRg st="3" end="3"/>
                                            </p:txEl>
                                          </p:spTgt>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p:cTn id="27"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28"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29" dur="500"/>
                                        <p:tgtEl>
                                          <p:spTgt spid="3">
                                            <p:txEl>
                                              <p:pRg st="4" end="4"/>
                                            </p:txEl>
                                          </p:spTgt>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 calcmode="lin" valueType="num">
                                      <p:cBhvr>
                                        <p:cTn id="32"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33"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34" dur="500"/>
                                        <p:tgtEl>
                                          <p:spTgt spid="3">
                                            <p:txEl>
                                              <p:pRg st="5" end="5"/>
                                            </p:txEl>
                                          </p:spTgt>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p:cTn id="37"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38" dur="500" fill="hold"/>
                                        <p:tgtEl>
                                          <p:spTgt spid="3">
                                            <p:txEl>
                                              <p:pRg st="6" end="6"/>
                                            </p:txEl>
                                          </p:spTgt>
                                        </p:tgtEl>
                                        <p:attrNameLst>
                                          <p:attrName>ppt_h</p:attrName>
                                        </p:attrNameLst>
                                      </p:cBhvr>
                                      <p:tavLst>
                                        <p:tav tm="0">
                                          <p:val>
                                            <p:fltVal val="0"/>
                                          </p:val>
                                        </p:tav>
                                        <p:tav tm="100000">
                                          <p:val>
                                            <p:strVal val="#ppt_h"/>
                                          </p:val>
                                        </p:tav>
                                      </p:tavLst>
                                    </p:anim>
                                    <p:animEffect transition="in" filter="fade">
                                      <p:cBhvr>
                                        <p:cTn id="39" dur="500"/>
                                        <p:tgtEl>
                                          <p:spTgt spid="3">
                                            <p:txEl>
                                              <p:pRg st="6" end="6"/>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53" presetClass="entr" presetSubtype="16" fill="hold" grpId="0" nodeType="clickEffect">
                                  <p:stCondLst>
                                    <p:cond delay="0"/>
                                  </p:stCondLst>
                                  <p:childTnLst>
                                    <p:set>
                                      <p:cBhvr>
                                        <p:cTn id="43" dur="1" fill="hold">
                                          <p:stCondLst>
                                            <p:cond delay="0"/>
                                          </p:stCondLst>
                                        </p:cTn>
                                        <p:tgtEl>
                                          <p:spTgt spid="3">
                                            <p:txEl>
                                              <p:pRg st="11" end="11"/>
                                            </p:txEl>
                                          </p:spTgt>
                                        </p:tgtEl>
                                        <p:attrNameLst>
                                          <p:attrName>style.visibility</p:attrName>
                                        </p:attrNameLst>
                                      </p:cBhvr>
                                      <p:to>
                                        <p:strVal val="visible"/>
                                      </p:to>
                                    </p:set>
                                    <p:anim calcmode="lin" valueType="num">
                                      <p:cBhvr>
                                        <p:cTn id="44" dur="500" fill="hold"/>
                                        <p:tgtEl>
                                          <p:spTgt spid="3">
                                            <p:txEl>
                                              <p:pRg st="11" end="11"/>
                                            </p:txEl>
                                          </p:spTgt>
                                        </p:tgtEl>
                                        <p:attrNameLst>
                                          <p:attrName>ppt_w</p:attrName>
                                        </p:attrNameLst>
                                      </p:cBhvr>
                                      <p:tavLst>
                                        <p:tav tm="0">
                                          <p:val>
                                            <p:fltVal val="0"/>
                                          </p:val>
                                        </p:tav>
                                        <p:tav tm="100000">
                                          <p:val>
                                            <p:strVal val="#ppt_w"/>
                                          </p:val>
                                        </p:tav>
                                      </p:tavLst>
                                    </p:anim>
                                    <p:anim calcmode="lin" valueType="num">
                                      <p:cBhvr>
                                        <p:cTn id="45" dur="500" fill="hold"/>
                                        <p:tgtEl>
                                          <p:spTgt spid="3">
                                            <p:txEl>
                                              <p:pRg st="11" end="11"/>
                                            </p:txEl>
                                          </p:spTgt>
                                        </p:tgtEl>
                                        <p:attrNameLst>
                                          <p:attrName>ppt_h</p:attrName>
                                        </p:attrNameLst>
                                      </p:cBhvr>
                                      <p:tavLst>
                                        <p:tav tm="0">
                                          <p:val>
                                            <p:fltVal val="0"/>
                                          </p:val>
                                        </p:tav>
                                        <p:tav tm="100000">
                                          <p:val>
                                            <p:strVal val="#ppt_h"/>
                                          </p:val>
                                        </p:tav>
                                      </p:tavLst>
                                    </p:anim>
                                    <p:animEffect transition="in" filter="fade">
                                      <p:cBhvr>
                                        <p:cTn id="46"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1B787-8694-477E-9EE1-CAF4FBC5B59E}"/>
              </a:ext>
            </a:extLst>
          </p:cNvPr>
          <p:cNvSpPr>
            <a:spLocks noGrp="1"/>
          </p:cNvSpPr>
          <p:nvPr>
            <p:ph type="ctrTitle"/>
          </p:nvPr>
        </p:nvSpPr>
        <p:spPr>
          <a:xfrm>
            <a:off x="2251045" y="144410"/>
            <a:ext cx="10050011" cy="707071"/>
          </a:xfrm>
        </p:spPr>
        <p:txBody>
          <a:bodyPr>
            <a:noAutofit/>
          </a:bodyPr>
          <a:lstStyle/>
          <a:p>
            <a:pPr algn="l"/>
            <a:r>
              <a:rPr lang="en-US" sz="4000" b="0" i="0" dirty="0">
                <a:solidFill>
                  <a:srgbClr val="212121"/>
                </a:solidFill>
                <a:effectLst/>
                <a:latin typeface="Arial" panose="020B0604020202020204" pitchFamily="34" charset="0"/>
                <a:cs typeface="Arial" panose="020B0604020202020204" pitchFamily="34" charset="0"/>
              </a:rPr>
              <a:t>Constructors can be divided into 5 types</a:t>
            </a:r>
          </a:p>
        </p:txBody>
      </p:sp>
      <p:sp>
        <p:nvSpPr>
          <p:cNvPr id="3" name="Subtitle 2">
            <a:extLst>
              <a:ext uri="{FF2B5EF4-FFF2-40B4-BE49-F238E27FC236}">
                <a16:creationId xmlns:a16="http://schemas.microsoft.com/office/drawing/2014/main" id="{2032FA67-489E-43F9-8DBC-1A10F1F324F5}"/>
              </a:ext>
            </a:extLst>
          </p:cNvPr>
          <p:cNvSpPr>
            <a:spLocks noGrp="1"/>
          </p:cNvSpPr>
          <p:nvPr>
            <p:ph type="subTitle" idx="1"/>
          </p:nvPr>
        </p:nvSpPr>
        <p:spPr>
          <a:xfrm>
            <a:off x="2449585" y="1317072"/>
            <a:ext cx="9652932" cy="5299389"/>
          </a:xfrm>
        </p:spPr>
        <p:txBody>
          <a:bodyPr>
            <a:noAutofit/>
          </a:bodyPr>
          <a:lstStyle/>
          <a:p>
            <a:pPr marL="285750" indent="-285750" algn="l">
              <a:buFont typeface="Arial" panose="020B0604020202020204" pitchFamily="34" charset="0"/>
              <a:buChar char="•"/>
            </a:pPr>
            <a:r>
              <a:rPr lang="en-IN" sz="1600" b="0" i="0" dirty="0">
                <a:solidFill>
                  <a:srgbClr val="212121"/>
                </a:solidFill>
                <a:effectLst/>
                <a:latin typeface="Arial" panose="020B0604020202020204" pitchFamily="34" charset="0"/>
                <a:cs typeface="Arial" panose="020B0604020202020204" pitchFamily="34" charset="0"/>
              </a:rPr>
              <a:t> </a:t>
            </a:r>
            <a:r>
              <a:rPr lang="en-IN" sz="1600" b="1" i="0" dirty="0">
                <a:solidFill>
                  <a:srgbClr val="212121"/>
                </a:solidFill>
                <a:effectLst/>
                <a:latin typeface="Arial" panose="020B0604020202020204" pitchFamily="34" charset="0"/>
                <a:cs typeface="Arial" panose="020B0604020202020204" pitchFamily="34" charset="0"/>
              </a:rPr>
              <a:t>Default Constructor</a:t>
            </a:r>
          </a:p>
          <a:p>
            <a:pPr algn="l"/>
            <a:r>
              <a:rPr lang="en-US" sz="1600" b="0" i="0" dirty="0">
                <a:solidFill>
                  <a:srgbClr val="212121"/>
                </a:solidFill>
                <a:effectLst/>
                <a:latin typeface="Arial" panose="020B0604020202020204" pitchFamily="34" charset="0"/>
                <a:cs typeface="Arial" panose="020B0604020202020204" pitchFamily="34" charset="0"/>
              </a:rPr>
              <a:t>A constructor without any parameters is called a default constructor; in other words, this type of constructor does not take parameters. The drawback of a default constructor is that every instance of the class will be initialized to the same values and it is not possible to initialize each instance of the class with different values. </a:t>
            </a:r>
          </a:p>
          <a:p>
            <a:pPr algn="l"/>
            <a:r>
              <a:rPr lang="en-US" sz="1600" b="0" i="0" dirty="0">
                <a:solidFill>
                  <a:srgbClr val="212121"/>
                </a:solidFill>
                <a:effectLst/>
                <a:latin typeface="Arial" panose="020B0604020202020204" pitchFamily="34" charset="0"/>
                <a:cs typeface="Arial" panose="020B0604020202020204" pitchFamily="34" charset="0"/>
              </a:rPr>
              <a:t>The default constructor initializes: </a:t>
            </a:r>
          </a:p>
          <a:p>
            <a:pPr algn="l"/>
            <a:r>
              <a:rPr lang="en-US" sz="1600" dirty="0">
                <a:solidFill>
                  <a:srgbClr val="212121"/>
                </a:solidFill>
                <a:latin typeface="Arial" panose="020B0604020202020204" pitchFamily="34" charset="0"/>
                <a:cs typeface="Arial" panose="020B0604020202020204" pitchFamily="34" charset="0"/>
              </a:rPr>
              <a:t>	</a:t>
            </a:r>
            <a:r>
              <a:rPr lang="en-US" sz="1600" b="0" i="0" dirty="0">
                <a:solidFill>
                  <a:srgbClr val="212121"/>
                </a:solidFill>
                <a:effectLst/>
                <a:latin typeface="Arial" panose="020B0604020202020204" pitchFamily="34" charset="0"/>
                <a:cs typeface="Arial" panose="020B0604020202020204" pitchFamily="34" charset="0"/>
              </a:rPr>
              <a:t>All numeric fields in the class to zero.</a:t>
            </a:r>
          </a:p>
          <a:p>
            <a:pPr algn="l"/>
            <a:r>
              <a:rPr lang="en-US" sz="1600" b="0" i="0" dirty="0">
                <a:solidFill>
                  <a:srgbClr val="212121"/>
                </a:solidFill>
                <a:effectLst/>
                <a:latin typeface="Arial" panose="020B0604020202020204" pitchFamily="34" charset="0"/>
                <a:cs typeface="Arial" panose="020B0604020202020204" pitchFamily="34" charset="0"/>
              </a:rPr>
              <a:t>	All string and object fields to null.</a:t>
            </a:r>
          </a:p>
          <a:p>
            <a:pPr lvl="2" algn="l">
              <a:buFont typeface="+mj-lt"/>
              <a:buAutoNum type="arabicPeriod"/>
            </a:pPr>
            <a:endParaRPr lang="en-IN" sz="1600" b="0" i="0" dirty="0">
              <a:solidFill>
                <a:srgbClr val="212121"/>
              </a:solidFill>
              <a:effectLst/>
              <a:latin typeface="Arial" panose="020B0604020202020204" pitchFamily="34" charset="0"/>
              <a:cs typeface="Arial" panose="020B0604020202020204" pitchFamily="34" charset="0"/>
            </a:endParaRPr>
          </a:p>
          <a:p>
            <a:pPr algn="l"/>
            <a:endParaRPr lang="en-IN" sz="1600" dirty="0">
              <a:solidFill>
                <a:schemeClr val="tx1"/>
              </a:solidFill>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5C20B462-986F-4395-BF34-0FDFDC4AC6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4502" y="6020900"/>
            <a:ext cx="1968015" cy="707071"/>
          </a:xfrm>
          <a:prstGeom prst="rect">
            <a:avLst/>
          </a:prstGeom>
        </p:spPr>
      </p:pic>
      <p:pic>
        <p:nvPicPr>
          <p:cNvPr id="6" name="Picture 5">
            <a:extLst>
              <a:ext uri="{FF2B5EF4-FFF2-40B4-BE49-F238E27FC236}">
                <a16:creationId xmlns:a16="http://schemas.microsoft.com/office/drawing/2014/main" id="{E7DAE52B-4E61-46CA-A90A-10C660581487}"/>
              </a:ext>
            </a:extLst>
          </p:cNvPr>
          <p:cNvPicPr>
            <a:picLocks noChangeAspect="1"/>
          </p:cNvPicPr>
          <p:nvPr/>
        </p:nvPicPr>
        <p:blipFill>
          <a:blip r:embed="rId3"/>
          <a:stretch>
            <a:fillRect/>
          </a:stretch>
        </p:blipFill>
        <p:spPr>
          <a:xfrm>
            <a:off x="6818499" y="2620816"/>
            <a:ext cx="5284018" cy="4237184"/>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252928931"/>
      </p:ext>
    </p:extLst>
  </p:cSld>
  <p:clrMapOvr>
    <a:masterClrMapping/>
  </p:clrMapOvr>
  <mc:AlternateContent xmlns:mc="http://schemas.openxmlformats.org/markup-compatibility/2006" xmlns:p15="http://schemas.microsoft.com/office/powerpoint/2012/main">
    <mc:Choice Requires="p15">
      <p:transition spd="slow">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randombar(horizontal)">
                                      <p:cBhvr>
                                        <p:cTn id="3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1B787-8694-477E-9EE1-CAF4FBC5B59E}"/>
              </a:ext>
            </a:extLst>
          </p:cNvPr>
          <p:cNvSpPr>
            <a:spLocks noGrp="1"/>
          </p:cNvSpPr>
          <p:nvPr>
            <p:ph type="ctrTitle"/>
          </p:nvPr>
        </p:nvSpPr>
        <p:spPr>
          <a:xfrm>
            <a:off x="2251045" y="144410"/>
            <a:ext cx="10050011" cy="707071"/>
          </a:xfrm>
        </p:spPr>
        <p:txBody>
          <a:bodyPr>
            <a:noAutofit/>
          </a:bodyPr>
          <a:lstStyle/>
          <a:p>
            <a:pPr algn="l"/>
            <a:r>
              <a:rPr lang="en-US" sz="4000" b="0" i="0" dirty="0">
                <a:solidFill>
                  <a:srgbClr val="212121"/>
                </a:solidFill>
                <a:effectLst/>
                <a:latin typeface="Arial" panose="020B0604020202020204" pitchFamily="34" charset="0"/>
                <a:cs typeface="Arial" panose="020B0604020202020204" pitchFamily="34" charset="0"/>
              </a:rPr>
              <a:t>Constructors can be divided into 5 types</a:t>
            </a:r>
          </a:p>
        </p:txBody>
      </p:sp>
      <p:sp>
        <p:nvSpPr>
          <p:cNvPr id="3" name="Subtitle 2">
            <a:extLst>
              <a:ext uri="{FF2B5EF4-FFF2-40B4-BE49-F238E27FC236}">
                <a16:creationId xmlns:a16="http://schemas.microsoft.com/office/drawing/2014/main" id="{2032FA67-489E-43F9-8DBC-1A10F1F324F5}"/>
              </a:ext>
            </a:extLst>
          </p:cNvPr>
          <p:cNvSpPr>
            <a:spLocks noGrp="1"/>
          </p:cNvSpPr>
          <p:nvPr>
            <p:ph type="subTitle" idx="1"/>
          </p:nvPr>
        </p:nvSpPr>
        <p:spPr>
          <a:xfrm>
            <a:off x="2449585" y="1317072"/>
            <a:ext cx="9652932" cy="5299389"/>
          </a:xfrm>
        </p:spPr>
        <p:txBody>
          <a:bodyPr>
            <a:noAutofit/>
          </a:bodyPr>
          <a:lstStyle/>
          <a:p>
            <a:pPr marL="171450" indent="-171450" algn="l">
              <a:buFont typeface="Arial" panose="020B0604020202020204" pitchFamily="34" charset="0"/>
              <a:buChar char="•"/>
            </a:pPr>
            <a:r>
              <a:rPr lang="en-IN" sz="1600" b="1" i="0" dirty="0">
                <a:solidFill>
                  <a:srgbClr val="212121"/>
                </a:solidFill>
                <a:effectLst/>
                <a:latin typeface="Arial" panose="020B0604020202020204" pitchFamily="34" charset="0"/>
                <a:cs typeface="Arial" panose="020B0604020202020204" pitchFamily="34" charset="0"/>
              </a:rPr>
              <a:t>Parameterized Constructor</a:t>
            </a:r>
          </a:p>
          <a:p>
            <a:pPr algn="l"/>
            <a:r>
              <a:rPr lang="en-US" sz="1600" b="0" i="0" dirty="0">
                <a:solidFill>
                  <a:srgbClr val="212121"/>
                </a:solidFill>
                <a:effectLst/>
                <a:latin typeface="Arial" panose="020B0604020202020204" pitchFamily="34" charset="0"/>
                <a:cs typeface="Arial" panose="020B0604020202020204" pitchFamily="34" charset="0"/>
              </a:rPr>
              <a:t>A constructor with at least one parameter is called a parameterized constructor. The advantage of a parameterized constructor is that you can initialize each instance of the class with a different value. </a:t>
            </a:r>
          </a:p>
          <a:p>
            <a:pPr algn="l"/>
            <a:endParaRPr lang="en-US" sz="1600" b="0" i="0" dirty="0">
              <a:solidFill>
                <a:srgbClr val="212121"/>
              </a:solidFill>
              <a:effectLst/>
              <a:latin typeface="Arial" panose="020B0604020202020204" pitchFamily="34" charset="0"/>
              <a:cs typeface="Arial" panose="020B0604020202020204" pitchFamily="34" charset="0"/>
            </a:endParaRPr>
          </a:p>
          <a:p>
            <a:pPr lvl="2" algn="l">
              <a:buFont typeface="+mj-lt"/>
              <a:buAutoNum type="arabicPeriod"/>
            </a:pPr>
            <a:endParaRPr lang="en-IN" sz="1600" b="0" i="0" dirty="0">
              <a:solidFill>
                <a:srgbClr val="212121"/>
              </a:solidFill>
              <a:effectLst/>
              <a:latin typeface="Arial" panose="020B0604020202020204" pitchFamily="34" charset="0"/>
              <a:cs typeface="Arial" panose="020B0604020202020204" pitchFamily="34" charset="0"/>
            </a:endParaRPr>
          </a:p>
          <a:p>
            <a:pPr algn="l"/>
            <a:endParaRPr lang="en-IN" sz="1600" dirty="0">
              <a:solidFill>
                <a:schemeClr val="tx1"/>
              </a:solidFill>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5C20B462-986F-4395-BF34-0FDFDC4AC6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4502" y="6020900"/>
            <a:ext cx="1968015" cy="707071"/>
          </a:xfrm>
          <a:prstGeom prst="rect">
            <a:avLst/>
          </a:prstGeom>
        </p:spPr>
      </p:pic>
      <p:pic>
        <p:nvPicPr>
          <p:cNvPr id="7" name="Picture 6">
            <a:extLst>
              <a:ext uri="{FF2B5EF4-FFF2-40B4-BE49-F238E27FC236}">
                <a16:creationId xmlns:a16="http://schemas.microsoft.com/office/drawing/2014/main" id="{E71E02BD-8C80-4B76-9F66-7421C22A1AB7}"/>
              </a:ext>
            </a:extLst>
          </p:cNvPr>
          <p:cNvPicPr>
            <a:picLocks noChangeAspect="1"/>
          </p:cNvPicPr>
          <p:nvPr/>
        </p:nvPicPr>
        <p:blipFill>
          <a:blip r:embed="rId3"/>
          <a:stretch>
            <a:fillRect/>
          </a:stretch>
        </p:blipFill>
        <p:spPr>
          <a:xfrm>
            <a:off x="4037361" y="2343950"/>
            <a:ext cx="4854306" cy="451405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4257368973"/>
      </p:ext>
    </p:extLst>
  </p:cSld>
  <p:clrMapOvr>
    <a:masterClrMapping/>
  </p:clrMapOvr>
  <mc:AlternateContent xmlns:mc="http://schemas.openxmlformats.org/markup-compatibility/2006" xmlns:p15="http://schemas.microsoft.com/office/powerpoint/2012/main">
    <mc:Choice Requires="p15">
      <p:transition spd="slow">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randombar(horizontal)">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1B787-8694-477E-9EE1-CAF4FBC5B59E}"/>
              </a:ext>
            </a:extLst>
          </p:cNvPr>
          <p:cNvSpPr>
            <a:spLocks noGrp="1"/>
          </p:cNvSpPr>
          <p:nvPr>
            <p:ph type="ctrTitle"/>
          </p:nvPr>
        </p:nvSpPr>
        <p:spPr>
          <a:xfrm>
            <a:off x="2251045" y="144410"/>
            <a:ext cx="10050011" cy="707071"/>
          </a:xfrm>
        </p:spPr>
        <p:txBody>
          <a:bodyPr>
            <a:noAutofit/>
          </a:bodyPr>
          <a:lstStyle/>
          <a:p>
            <a:pPr algn="l"/>
            <a:r>
              <a:rPr lang="en-US" sz="4000" b="0" i="0" dirty="0">
                <a:solidFill>
                  <a:srgbClr val="212121"/>
                </a:solidFill>
                <a:effectLst/>
                <a:latin typeface="Arial" panose="020B0604020202020204" pitchFamily="34" charset="0"/>
                <a:cs typeface="Arial" panose="020B0604020202020204" pitchFamily="34" charset="0"/>
              </a:rPr>
              <a:t>Constructors can be divided into 5 types</a:t>
            </a:r>
          </a:p>
        </p:txBody>
      </p:sp>
      <p:sp>
        <p:nvSpPr>
          <p:cNvPr id="3" name="Subtitle 2">
            <a:extLst>
              <a:ext uri="{FF2B5EF4-FFF2-40B4-BE49-F238E27FC236}">
                <a16:creationId xmlns:a16="http://schemas.microsoft.com/office/drawing/2014/main" id="{2032FA67-489E-43F9-8DBC-1A10F1F324F5}"/>
              </a:ext>
            </a:extLst>
          </p:cNvPr>
          <p:cNvSpPr>
            <a:spLocks noGrp="1"/>
          </p:cNvSpPr>
          <p:nvPr>
            <p:ph type="subTitle" idx="1"/>
          </p:nvPr>
        </p:nvSpPr>
        <p:spPr>
          <a:xfrm>
            <a:off x="2449585" y="1317072"/>
            <a:ext cx="9652932" cy="5299389"/>
          </a:xfrm>
        </p:spPr>
        <p:txBody>
          <a:bodyPr>
            <a:noAutofit/>
          </a:bodyPr>
          <a:lstStyle/>
          <a:p>
            <a:pPr marL="171450" indent="-171450" algn="l">
              <a:buFont typeface="Arial" panose="020B0604020202020204" pitchFamily="34" charset="0"/>
              <a:buChar char="•"/>
            </a:pPr>
            <a:r>
              <a:rPr lang="en-IN" sz="1600" b="1" i="0" dirty="0">
                <a:solidFill>
                  <a:srgbClr val="212121"/>
                </a:solidFill>
                <a:effectLst/>
                <a:latin typeface="Arial" panose="020B0604020202020204" pitchFamily="34" charset="0"/>
                <a:cs typeface="Arial" panose="020B0604020202020204" pitchFamily="34" charset="0"/>
              </a:rPr>
              <a:t>Copy Constructor</a:t>
            </a:r>
          </a:p>
          <a:p>
            <a:pPr algn="l"/>
            <a:r>
              <a:rPr lang="en-US" sz="1600" b="0" i="0" dirty="0">
                <a:solidFill>
                  <a:srgbClr val="212121"/>
                </a:solidFill>
                <a:effectLst/>
                <a:latin typeface="Arial" panose="020B0604020202020204" pitchFamily="34" charset="0"/>
                <a:cs typeface="Arial" panose="020B0604020202020204" pitchFamily="34" charset="0"/>
              </a:rPr>
              <a:t>The constructor which creates an object by copying variables from another object is called a copy constructor. The purpose of a copy constructor is to initialize a new instance to the values of an existing instance.</a:t>
            </a:r>
          </a:p>
          <a:p>
            <a:pPr algn="l"/>
            <a:endParaRPr lang="en-US" sz="1600" b="0" i="0" dirty="0">
              <a:solidFill>
                <a:srgbClr val="212121"/>
              </a:solidFill>
              <a:effectLst/>
              <a:latin typeface="Arial" panose="020B0604020202020204" pitchFamily="34" charset="0"/>
              <a:cs typeface="Arial" panose="020B0604020202020204" pitchFamily="34" charset="0"/>
            </a:endParaRPr>
          </a:p>
          <a:p>
            <a:pPr algn="l"/>
            <a:endParaRPr lang="en-IN" sz="1600" b="0" i="0" dirty="0">
              <a:solidFill>
                <a:srgbClr val="212121"/>
              </a:solidFill>
              <a:effectLst/>
              <a:latin typeface="Arial" panose="020B0604020202020204" pitchFamily="34" charset="0"/>
              <a:cs typeface="Arial" panose="020B0604020202020204" pitchFamily="34" charset="0"/>
            </a:endParaRPr>
          </a:p>
          <a:p>
            <a:pPr algn="l"/>
            <a:endParaRPr lang="en-IN" sz="1600" dirty="0">
              <a:solidFill>
                <a:schemeClr val="tx1"/>
              </a:solidFill>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5C20B462-986F-4395-BF34-0FDFDC4AC6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4502" y="6020900"/>
            <a:ext cx="1968015" cy="707071"/>
          </a:xfrm>
          <a:prstGeom prst="rect">
            <a:avLst/>
          </a:prstGeom>
        </p:spPr>
      </p:pic>
      <p:pic>
        <p:nvPicPr>
          <p:cNvPr id="6" name="Picture 5">
            <a:extLst>
              <a:ext uri="{FF2B5EF4-FFF2-40B4-BE49-F238E27FC236}">
                <a16:creationId xmlns:a16="http://schemas.microsoft.com/office/drawing/2014/main" id="{53B2E13D-CBEA-43AE-9B73-3392FABD241C}"/>
              </a:ext>
            </a:extLst>
          </p:cNvPr>
          <p:cNvPicPr>
            <a:picLocks noChangeAspect="1"/>
          </p:cNvPicPr>
          <p:nvPr/>
        </p:nvPicPr>
        <p:blipFill>
          <a:blip r:embed="rId3"/>
          <a:stretch>
            <a:fillRect/>
          </a:stretch>
        </p:blipFill>
        <p:spPr>
          <a:xfrm>
            <a:off x="4385571" y="2734532"/>
            <a:ext cx="3420858" cy="1285257"/>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9" name="Picture 8">
            <a:extLst>
              <a:ext uri="{FF2B5EF4-FFF2-40B4-BE49-F238E27FC236}">
                <a16:creationId xmlns:a16="http://schemas.microsoft.com/office/drawing/2014/main" id="{1F456D53-17B4-405A-A4B9-6BC0C7102EA7}"/>
              </a:ext>
            </a:extLst>
          </p:cNvPr>
          <p:cNvPicPr>
            <a:picLocks noChangeAspect="1"/>
          </p:cNvPicPr>
          <p:nvPr/>
        </p:nvPicPr>
        <p:blipFill>
          <a:blip r:embed="rId4"/>
          <a:stretch>
            <a:fillRect/>
          </a:stretch>
        </p:blipFill>
        <p:spPr>
          <a:xfrm>
            <a:off x="4290282" y="4485379"/>
            <a:ext cx="3611435" cy="380235"/>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2440822517"/>
      </p:ext>
    </p:extLst>
  </p:cSld>
  <p:clrMapOvr>
    <a:masterClrMapping/>
  </p:clrMapOvr>
  <mc:AlternateContent xmlns:mc="http://schemas.openxmlformats.org/markup-compatibility/2006" xmlns:p15="http://schemas.microsoft.com/office/powerpoint/2012/main">
    <mc:Choice Requires="p15">
      <p:transition spd="slow">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randombar(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randombar(horizontal)">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1B787-8694-477E-9EE1-CAF4FBC5B59E}"/>
              </a:ext>
            </a:extLst>
          </p:cNvPr>
          <p:cNvSpPr>
            <a:spLocks noGrp="1"/>
          </p:cNvSpPr>
          <p:nvPr>
            <p:ph type="ctrTitle"/>
          </p:nvPr>
        </p:nvSpPr>
        <p:spPr>
          <a:xfrm>
            <a:off x="2251045" y="144410"/>
            <a:ext cx="10050011" cy="707071"/>
          </a:xfrm>
        </p:spPr>
        <p:txBody>
          <a:bodyPr>
            <a:noAutofit/>
          </a:bodyPr>
          <a:lstStyle/>
          <a:p>
            <a:pPr algn="l"/>
            <a:r>
              <a:rPr lang="en-US" sz="4000" b="0" i="0" dirty="0">
                <a:solidFill>
                  <a:srgbClr val="212121"/>
                </a:solidFill>
                <a:effectLst/>
                <a:latin typeface="Arial" panose="020B0604020202020204" pitchFamily="34" charset="0"/>
                <a:cs typeface="Arial" panose="020B0604020202020204" pitchFamily="34" charset="0"/>
              </a:rPr>
              <a:t>Constructors can be divided into 5 types</a:t>
            </a:r>
          </a:p>
        </p:txBody>
      </p:sp>
      <p:sp>
        <p:nvSpPr>
          <p:cNvPr id="3" name="Subtitle 2">
            <a:extLst>
              <a:ext uri="{FF2B5EF4-FFF2-40B4-BE49-F238E27FC236}">
                <a16:creationId xmlns:a16="http://schemas.microsoft.com/office/drawing/2014/main" id="{2032FA67-489E-43F9-8DBC-1A10F1F324F5}"/>
              </a:ext>
            </a:extLst>
          </p:cNvPr>
          <p:cNvSpPr>
            <a:spLocks noGrp="1"/>
          </p:cNvSpPr>
          <p:nvPr>
            <p:ph type="subTitle" idx="1"/>
          </p:nvPr>
        </p:nvSpPr>
        <p:spPr>
          <a:xfrm>
            <a:off x="2388065" y="786496"/>
            <a:ext cx="9652932" cy="5299389"/>
          </a:xfrm>
        </p:spPr>
        <p:txBody>
          <a:bodyPr>
            <a:noAutofit/>
          </a:bodyPr>
          <a:lstStyle/>
          <a:p>
            <a:pPr marL="171450" indent="-171450" algn="l">
              <a:buFont typeface="Arial" panose="020B0604020202020204" pitchFamily="34" charset="0"/>
              <a:buChar char="•"/>
            </a:pPr>
            <a:r>
              <a:rPr lang="en-IN" sz="1600" b="1" dirty="0">
                <a:solidFill>
                  <a:srgbClr val="212121"/>
                </a:solidFill>
                <a:latin typeface="Arial" panose="020B0604020202020204" pitchFamily="34" charset="0"/>
                <a:cs typeface="Arial" panose="020B0604020202020204" pitchFamily="34" charset="0"/>
              </a:rPr>
              <a:t>Static Constructor</a:t>
            </a:r>
          </a:p>
          <a:p>
            <a:pPr algn="l"/>
            <a:endParaRPr lang="en-US" sz="1600" b="0" i="0" dirty="0">
              <a:solidFill>
                <a:srgbClr val="212121"/>
              </a:solidFill>
              <a:effectLst/>
              <a:latin typeface="Arial" panose="020B0604020202020204" pitchFamily="34" charset="0"/>
              <a:cs typeface="Arial" panose="020B0604020202020204" pitchFamily="34" charset="0"/>
            </a:endParaRPr>
          </a:p>
          <a:p>
            <a:pPr marL="171450" indent="-171450" algn="l">
              <a:buFont typeface="Arial" panose="020B0604020202020204" pitchFamily="34" charset="0"/>
              <a:buChar char="•"/>
            </a:pPr>
            <a:r>
              <a:rPr lang="en-US" sz="1600" b="0" i="0" dirty="0">
                <a:solidFill>
                  <a:srgbClr val="212121"/>
                </a:solidFill>
                <a:effectLst/>
                <a:latin typeface="Arial" panose="020B0604020202020204" pitchFamily="34" charset="0"/>
                <a:cs typeface="Arial" panose="020B0604020202020204" pitchFamily="34" charset="0"/>
              </a:rPr>
              <a:t>When a constructor is created using a static keyword, it will be invoked only once for all of the instances of the class and it is invoked during the creation of the first instance of the class or the first reference to a static member in the class. A static constructor is used to initialize static fields of the class and to write the code that needs to be executed only once.</a:t>
            </a:r>
          </a:p>
          <a:p>
            <a:pPr marL="171450" indent="-171450" algn="l">
              <a:buFont typeface="Arial" panose="020B0604020202020204" pitchFamily="34" charset="0"/>
              <a:buChar char="•"/>
            </a:pPr>
            <a:endParaRPr lang="en-US" sz="1600" b="0" i="0" dirty="0">
              <a:solidFill>
                <a:srgbClr val="212121"/>
              </a:solidFill>
              <a:effectLst/>
              <a:latin typeface="Arial" panose="020B0604020202020204" pitchFamily="34" charset="0"/>
              <a:cs typeface="Arial" panose="020B0604020202020204" pitchFamily="34" charset="0"/>
            </a:endParaRPr>
          </a:p>
          <a:p>
            <a:pPr algn="l"/>
            <a:r>
              <a:rPr lang="en-US" sz="1600" b="1" i="0" dirty="0">
                <a:solidFill>
                  <a:srgbClr val="212121"/>
                </a:solidFill>
                <a:effectLst/>
                <a:latin typeface="Arial" panose="020B0604020202020204" pitchFamily="34" charset="0"/>
                <a:cs typeface="Arial" panose="020B0604020202020204" pitchFamily="34" charset="0"/>
              </a:rPr>
              <a:t>Some key points of a static constructor are:</a:t>
            </a:r>
            <a:r>
              <a:rPr lang="en-US" sz="1600" b="0" i="0" dirty="0">
                <a:solidFill>
                  <a:srgbClr val="212121"/>
                </a:solidFill>
                <a:effectLst/>
                <a:latin typeface="Arial" panose="020B0604020202020204" pitchFamily="34" charset="0"/>
                <a:cs typeface="Arial" panose="020B0604020202020204" pitchFamily="34" charset="0"/>
              </a:rPr>
              <a:t> </a:t>
            </a:r>
          </a:p>
          <a:p>
            <a:pPr algn="l">
              <a:buFont typeface="+mj-lt"/>
              <a:buAutoNum type="arabicPeriod"/>
            </a:pPr>
            <a:r>
              <a:rPr lang="en-US" sz="1600" b="0" i="0" dirty="0">
                <a:solidFill>
                  <a:srgbClr val="212121"/>
                </a:solidFill>
                <a:effectLst/>
                <a:latin typeface="Arial" panose="020B0604020202020204" pitchFamily="34" charset="0"/>
                <a:cs typeface="Arial" panose="020B0604020202020204" pitchFamily="34" charset="0"/>
              </a:rPr>
              <a:t> A static constructor does not take access modifiers or have parameters.</a:t>
            </a:r>
          </a:p>
          <a:p>
            <a:pPr algn="l">
              <a:buFont typeface="+mj-lt"/>
              <a:buAutoNum type="arabicPeriod"/>
            </a:pPr>
            <a:r>
              <a:rPr lang="en-US" sz="1600" b="0" i="0" dirty="0">
                <a:solidFill>
                  <a:srgbClr val="212121"/>
                </a:solidFill>
                <a:effectLst/>
                <a:latin typeface="Arial" panose="020B0604020202020204" pitchFamily="34" charset="0"/>
                <a:cs typeface="Arial" panose="020B0604020202020204" pitchFamily="34" charset="0"/>
              </a:rPr>
              <a:t> A static constructor is called automatically to initialize the class before the first instance is created or any static members are referenced.</a:t>
            </a:r>
          </a:p>
          <a:p>
            <a:pPr algn="l">
              <a:buFont typeface="+mj-lt"/>
              <a:buAutoNum type="arabicPeriod"/>
            </a:pPr>
            <a:r>
              <a:rPr lang="en-US" sz="1600" b="0" i="0" dirty="0">
                <a:solidFill>
                  <a:srgbClr val="212121"/>
                </a:solidFill>
                <a:effectLst/>
                <a:latin typeface="Arial" panose="020B0604020202020204" pitchFamily="34" charset="0"/>
                <a:cs typeface="Arial" panose="020B0604020202020204" pitchFamily="34" charset="0"/>
              </a:rPr>
              <a:t> A static constructor cannot be called directly.</a:t>
            </a:r>
          </a:p>
          <a:p>
            <a:pPr algn="l">
              <a:buFont typeface="+mj-lt"/>
              <a:buAutoNum type="arabicPeriod"/>
            </a:pPr>
            <a:r>
              <a:rPr lang="en-US" sz="1600" b="0" i="0" dirty="0">
                <a:solidFill>
                  <a:srgbClr val="212121"/>
                </a:solidFill>
                <a:effectLst/>
                <a:latin typeface="Arial" panose="020B0604020202020204" pitchFamily="34" charset="0"/>
                <a:cs typeface="Arial" panose="020B0604020202020204" pitchFamily="34" charset="0"/>
              </a:rPr>
              <a:t>  The user has no control over when the static constructor is executed in the program.</a:t>
            </a:r>
          </a:p>
          <a:p>
            <a:pPr algn="l">
              <a:buFont typeface="+mj-lt"/>
              <a:buAutoNum type="arabicPeriod"/>
            </a:pPr>
            <a:r>
              <a:rPr lang="en-US" sz="1600" b="0" i="0" dirty="0">
                <a:solidFill>
                  <a:srgbClr val="212121"/>
                </a:solidFill>
                <a:effectLst/>
                <a:latin typeface="Arial" panose="020B0604020202020204" pitchFamily="34" charset="0"/>
                <a:cs typeface="Arial" panose="020B0604020202020204" pitchFamily="34" charset="0"/>
              </a:rPr>
              <a:t>           A typical use of static constructors is when the class is using a log file and the constructor is            </a:t>
            </a:r>
          </a:p>
          <a:p>
            <a:pPr algn="l"/>
            <a:r>
              <a:rPr lang="en-US" sz="1600" dirty="0">
                <a:solidFill>
                  <a:srgbClr val="212121"/>
                </a:solidFill>
                <a:latin typeface="Arial" panose="020B0604020202020204" pitchFamily="34" charset="0"/>
                <a:cs typeface="Arial" panose="020B0604020202020204" pitchFamily="34" charset="0"/>
              </a:rPr>
              <a:t>                    </a:t>
            </a:r>
            <a:r>
              <a:rPr lang="en-US" sz="1600" b="0" i="0" dirty="0">
                <a:solidFill>
                  <a:srgbClr val="212121"/>
                </a:solidFill>
                <a:effectLst/>
                <a:latin typeface="Arial" panose="020B0604020202020204" pitchFamily="34" charset="0"/>
                <a:cs typeface="Arial" panose="020B0604020202020204" pitchFamily="34" charset="0"/>
              </a:rPr>
              <a:t>used to write entries to this file.</a:t>
            </a:r>
          </a:p>
          <a:p>
            <a:pPr marL="171450" indent="-171450" algn="l">
              <a:buFont typeface="Arial" panose="020B0604020202020204" pitchFamily="34" charset="0"/>
              <a:buChar char="•"/>
            </a:pPr>
            <a:endParaRPr lang="en-IN" sz="1600" dirty="0">
              <a:solidFill>
                <a:schemeClr val="tx1"/>
              </a:solidFill>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5C20B462-986F-4395-BF34-0FDFDC4AC6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4502" y="6020900"/>
            <a:ext cx="1968015" cy="707071"/>
          </a:xfrm>
          <a:prstGeom prst="rect">
            <a:avLst/>
          </a:prstGeom>
        </p:spPr>
      </p:pic>
      <p:pic>
        <p:nvPicPr>
          <p:cNvPr id="6" name="Picture 5">
            <a:extLst>
              <a:ext uri="{FF2B5EF4-FFF2-40B4-BE49-F238E27FC236}">
                <a16:creationId xmlns:a16="http://schemas.microsoft.com/office/drawing/2014/main" id="{ECC2133B-FB8F-455E-A16E-8BB3AAF8F3B7}"/>
              </a:ext>
            </a:extLst>
          </p:cNvPr>
          <p:cNvPicPr>
            <a:picLocks noChangeAspect="1"/>
          </p:cNvPicPr>
          <p:nvPr/>
        </p:nvPicPr>
        <p:blipFill>
          <a:blip r:embed="rId3"/>
          <a:stretch>
            <a:fillRect/>
          </a:stretch>
        </p:blipFill>
        <p:spPr>
          <a:xfrm>
            <a:off x="5699230" y="5306501"/>
            <a:ext cx="3465393" cy="1407089"/>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2255637222"/>
      </p:ext>
    </p:extLst>
  </p:cSld>
  <p:clrMapOvr>
    <a:masterClrMapping/>
  </p:clrMapOvr>
  <mc:AlternateContent xmlns:mc="http://schemas.openxmlformats.org/markup-compatibility/2006" xmlns:p15="http://schemas.microsoft.com/office/powerpoint/2012/main">
    <mc:Choice Requires="p15">
      <p:transition spd="slow">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randombar(horizontal)">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randombar(horizontal)">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randombar(horizontal)">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randombar(horizontal)">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randombar(horizontal)">
                                      <p:cBhvr>
                                        <p:cTn id="37" dur="500"/>
                                        <p:tgtEl>
                                          <p:spTgt spid="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grpId="0" nodeType="click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randombar(horizontal)">
                                      <p:cBhvr>
                                        <p:cTn id="42" dur="500"/>
                                        <p:tgtEl>
                                          <p:spTgt spid="3">
                                            <p:txEl>
                                              <p:pRg st="9" end="9"/>
                                            </p:txEl>
                                          </p:spTgt>
                                        </p:tgtEl>
                                      </p:cBhvr>
                                    </p:animEffect>
                                  </p:childTnLst>
                                </p:cTn>
                              </p:par>
                              <p:par>
                                <p:cTn id="43" presetID="14" presetClass="entr" presetSubtype="10" fill="hold" grpId="0" nodeType="with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animEffect transition="in" filter="randombar(horizontal)">
                                      <p:cBhvr>
                                        <p:cTn id="45" dur="500"/>
                                        <p:tgtEl>
                                          <p:spTgt spid="3">
                                            <p:txEl>
                                              <p:pRg st="10" end="10"/>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31" presetClass="entr" presetSubtype="0" fill="hold" nodeType="clickEffect">
                                  <p:stCondLst>
                                    <p:cond delay="0"/>
                                  </p:stCondLst>
                                  <p:childTnLst>
                                    <p:set>
                                      <p:cBhvr>
                                        <p:cTn id="49" dur="1" fill="hold">
                                          <p:stCondLst>
                                            <p:cond delay="0"/>
                                          </p:stCondLst>
                                        </p:cTn>
                                        <p:tgtEl>
                                          <p:spTgt spid="6"/>
                                        </p:tgtEl>
                                        <p:attrNameLst>
                                          <p:attrName>style.visibility</p:attrName>
                                        </p:attrNameLst>
                                      </p:cBhvr>
                                      <p:to>
                                        <p:strVal val="visible"/>
                                      </p:to>
                                    </p:set>
                                    <p:anim calcmode="lin" valueType="num">
                                      <p:cBhvr>
                                        <p:cTn id="50" dur="1000" fill="hold"/>
                                        <p:tgtEl>
                                          <p:spTgt spid="6"/>
                                        </p:tgtEl>
                                        <p:attrNameLst>
                                          <p:attrName>ppt_w</p:attrName>
                                        </p:attrNameLst>
                                      </p:cBhvr>
                                      <p:tavLst>
                                        <p:tav tm="0">
                                          <p:val>
                                            <p:fltVal val="0"/>
                                          </p:val>
                                        </p:tav>
                                        <p:tav tm="100000">
                                          <p:val>
                                            <p:strVal val="#ppt_w"/>
                                          </p:val>
                                        </p:tav>
                                      </p:tavLst>
                                    </p:anim>
                                    <p:anim calcmode="lin" valueType="num">
                                      <p:cBhvr>
                                        <p:cTn id="51" dur="1000" fill="hold"/>
                                        <p:tgtEl>
                                          <p:spTgt spid="6"/>
                                        </p:tgtEl>
                                        <p:attrNameLst>
                                          <p:attrName>ppt_h</p:attrName>
                                        </p:attrNameLst>
                                      </p:cBhvr>
                                      <p:tavLst>
                                        <p:tav tm="0">
                                          <p:val>
                                            <p:fltVal val="0"/>
                                          </p:val>
                                        </p:tav>
                                        <p:tav tm="100000">
                                          <p:val>
                                            <p:strVal val="#ppt_h"/>
                                          </p:val>
                                        </p:tav>
                                      </p:tavLst>
                                    </p:anim>
                                    <p:anim calcmode="lin" valueType="num">
                                      <p:cBhvr>
                                        <p:cTn id="52" dur="1000" fill="hold"/>
                                        <p:tgtEl>
                                          <p:spTgt spid="6"/>
                                        </p:tgtEl>
                                        <p:attrNameLst>
                                          <p:attrName>style.rotation</p:attrName>
                                        </p:attrNameLst>
                                      </p:cBhvr>
                                      <p:tavLst>
                                        <p:tav tm="0">
                                          <p:val>
                                            <p:fltVal val="90"/>
                                          </p:val>
                                        </p:tav>
                                        <p:tav tm="100000">
                                          <p:val>
                                            <p:fltVal val="0"/>
                                          </p:val>
                                        </p:tav>
                                      </p:tavLst>
                                    </p:anim>
                                    <p:animEffect transition="in" filter="fade">
                                      <p:cBhvr>
                                        <p:cTn id="53"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1B787-8694-477E-9EE1-CAF4FBC5B59E}"/>
              </a:ext>
            </a:extLst>
          </p:cNvPr>
          <p:cNvSpPr>
            <a:spLocks noGrp="1"/>
          </p:cNvSpPr>
          <p:nvPr>
            <p:ph type="ctrTitle"/>
          </p:nvPr>
        </p:nvSpPr>
        <p:spPr>
          <a:xfrm>
            <a:off x="2251045" y="144410"/>
            <a:ext cx="10050011" cy="707071"/>
          </a:xfrm>
        </p:spPr>
        <p:txBody>
          <a:bodyPr>
            <a:noAutofit/>
          </a:bodyPr>
          <a:lstStyle/>
          <a:p>
            <a:pPr algn="l"/>
            <a:r>
              <a:rPr lang="en-US" sz="4000" b="0" i="0" dirty="0">
                <a:solidFill>
                  <a:srgbClr val="212121"/>
                </a:solidFill>
                <a:effectLst/>
                <a:latin typeface="Arial" panose="020B0604020202020204" pitchFamily="34" charset="0"/>
                <a:cs typeface="Arial" panose="020B0604020202020204" pitchFamily="34" charset="0"/>
              </a:rPr>
              <a:t>Constructors can be divided into 5 types</a:t>
            </a:r>
          </a:p>
        </p:txBody>
      </p:sp>
      <p:sp>
        <p:nvSpPr>
          <p:cNvPr id="3" name="Subtitle 2">
            <a:extLst>
              <a:ext uri="{FF2B5EF4-FFF2-40B4-BE49-F238E27FC236}">
                <a16:creationId xmlns:a16="http://schemas.microsoft.com/office/drawing/2014/main" id="{2032FA67-489E-43F9-8DBC-1A10F1F324F5}"/>
              </a:ext>
            </a:extLst>
          </p:cNvPr>
          <p:cNvSpPr>
            <a:spLocks noGrp="1"/>
          </p:cNvSpPr>
          <p:nvPr>
            <p:ph type="subTitle" idx="1"/>
          </p:nvPr>
        </p:nvSpPr>
        <p:spPr>
          <a:xfrm>
            <a:off x="2449585" y="1317072"/>
            <a:ext cx="9652932" cy="5299389"/>
          </a:xfrm>
        </p:spPr>
        <p:txBody>
          <a:bodyPr>
            <a:noAutofit/>
          </a:bodyPr>
          <a:lstStyle/>
          <a:p>
            <a:pPr marL="171450" indent="-171450" algn="l">
              <a:buFont typeface="Arial" panose="020B0604020202020204" pitchFamily="34" charset="0"/>
              <a:buChar char="•"/>
            </a:pPr>
            <a:r>
              <a:rPr lang="en-IN" sz="1600" b="1" i="0" dirty="0">
                <a:solidFill>
                  <a:srgbClr val="212121"/>
                </a:solidFill>
                <a:effectLst/>
                <a:latin typeface="Arial" panose="020B0604020202020204" pitchFamily="34" charset="0"/>
                <a:cs typeface="Arial" panose="020B0604020202020204" pitchFamily="34" charset="0"/>
              </a:rPr>
              <a:t>Private Constructor</a:t>
            </a:r>
          </a:p>
          <a:p>
            <a:pPr algn="l"/>
            <a:r>
              <a:rPr lang="en-US" sz="1600" b="0" i="0" dirty="0">
                <a:solidFill>
                  <a:srgbClr val="212121"/>
                </a:solidFill>
                <a:effectLst/>
                <a:latin typeface="Arial" panose="020B0604020202020204" pitchFamily="34" charset="0"/>
                <a:cs typeface="Arial" panose="020B0604020202020204" pitchFamily="34" charset="0"/>
              </a:rPr>
              <a:t>When a constructor is created with a private specifier, it is not possible for other classes to derive from this class, neither is it possible to create an instance of this class. They are usually used in classes that contain static members only.</a:t>
            </a:r>
          </a:p>
          <a:p>
            <a:pPr algn="l"/>
            <a:endParaRPr lang="en-IN" sz="1600" b="0" i="0" dirty="0">
              <a:solidFill>
                <a:srgbClr val="212121"/>
              </a:solidFill>
              <a:effectLst/>
              <a:latin typeface="Arial" panose="020B0604020202020204" pitchFamily="34" charset="0"/>
              <a:cs typeface="Arial" panose="020B0604020202020204" pitchFamily="34" charset="0"/>
            </a:endParaRPr>
          </a:p>
          <a:p>
            <a:pPr algn="l"/>
            <a:r>
              <a:rPr lang="en-US" sz="1600" b="0" i="0" dirty="0">
                <a:solidFill>
                  <a:srgbClr val="212121"/>
                </a:solidFill>
                <a:effectLst/>
                <a:latin typeface="Arial" panose="020B0604020202020204" pitchFamily="34" charset="0"/>
                <a:cs typeface="Arial" panose="020B0604020202020204" pitchFamily="34" charset="0"/>
              </a:rPr>
              <a:t>Some key points of a private constructor are:</a:t>
            </a:r>
          </a:p>
          <a:p>
            <a:pPr algn="l">
              <a:buFont typeface="+mj-lt"/>
              <a:buAutoNum type="arabicPeriod"/>
            </a:pPr>
            <a:r>
              <a:rPr lang="en-US" sz="1600" b="0" i="0" dirty="0">
                <a:solidFill>
                  <a:srgbClr val="212121"/>
                </a:solidFill>
                <a:effectLst/>
                <a:latin typeface="Arial" panose="020B0604020202020204" pitchFamily="34" charset="0"/>
                <a:cs typeface="Arial" panose="020B0604020202020204" pitchFamily="34" charset="0"/>
              </a:rPr>
              <a:t> One use of a private constructor is when we have only static members.</a:t>
            </a:r>
          </a:p>
          <a:p>
            <a:pPr algn="l">
              <a:buFont typeface="+mj-lt"/>
              <a:buAutoNum type="arabicPeriod"/>
            </a:pPr>
            <a:r>
              <a:rPr lang="en-US" sz="1600" b="0" i="0" dirty="0">
                <a:solidFill>
                  <a:srgbClr val="212121"/>
                </a:solidFill>
                <a:effectLst/>
                <a:latin typeface="Arial" panose="020B0604020202020204" pitchFamily="34" charset="0"/>
                <a:cs typeface="Arial" panose="020B0604020202020204" pitchFamily="34" charset="0"/>
              </a:rPr>
              <a:t> It provides an implementation of a singleton class pattern.</a:t>
            </a:r>
            <a:endParaRPr lang="en-IN" sz="1600" b="0" i="0" dirty="0">
              <a:solidFill>
                <a:srgbClr val="212121"/>
              </a:solidFill>
              <a:effectLst/>
              <a:latin typeface="Arial" panose="020B0604020202020204" pitchFamily="34" charset="0"/>
              <a:cs typeface="Arial" panose="020B0604020202020204" pitchFamily="34" charset="0"/>
            </a:endParaRPr>
          </a:p>
          <a:p>
            <a:pPr algn="l"/>
            <a:endParaRPr lang="en-IN" sz="1600" dirty="0">
              <a:solidFill>
                <a:schemeClr val="tx1"/>
              </a:solidFill>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5C20B462-986F-4395-BF34-0FDFDC4AC6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4502" y="6020900"/>
            <a:ext cx="1968015" cy="707071"/>
          </a:xfrm>
          <a:prstGeom prst="rect">
            <a:avLst/>
          </a:prstGeom>
        </p:spPr>
      </p:pic>
    </p:spTree>
    <p:extLst>
      <p:ext uri="{BB962C8B-B14F-4D97-AF65-F5344CB8AC3E}">
        <p14:creationId xmlns:p14="http://schemas.microsoft.com/office/powerpoint/2010/main" val="1122403842"/>
      </p:ext>
    </p:extLst>
  </p:cSld>
  <p:clrMapOvr>
    <a:masterClrMapping/>
  </p:clrMapOvr>
  <mc:AlternateContent xmlns:mc="http://schemas.openxmlformats.org/markup-compatibility/2006" xmlns:p15="http://schemas.microsoft.com/office/powerpoint/2012/main">
    <mc:Choice Requires="p15">
      <p:transition spd="slow">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randombar(horizontal)">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1B787-8694-477E-9EE1-CAF4FBC5B59E}"/>
              </a:ext>
            </a:extLst>
          </p:cNvPr>
          <p:cNvSpPr>
            <a:spLocks noGrp="1"/>
          </p:cNvSpPr>
          <p:nvPr>
            <p:ph type="ctrTitle"/>
          </p:nvPr>
        </p:nvSpPr>
        <p:spPr>
          <a:xfrm>
            <a:off x="3129801" y="0"/>
            <a:ext cx="5016510" cy="896159"/>
          </a:xfrm>
        </p:spPr>
        <p:txBody>
          <a:bodyPr>
            <a:normAutofit fontScale="90000"/>
          </a:bodyPr>
          <a:lstStyle/>
          <a:p>
            <a:r>
              <a:rPr lang="en-US" dirty="0"/>
              <a:t>Agenda</a:t>
            </a:r>
            <a:endParaRPr lang="en-IN" dirty="0"/>
          </a:p>
        </p:txBody>
      </p:sp>
      <p:sp>
        <p:nvSpPr>
          <p:cNvPr id="3" name="Subtitle 2">
            <a:extLst>
              <a:ext uri="{FF2B5EF4-FFF2-40B4-BE49-F238E27FC236}">
                <a16:creationId xmlns:a16="http://schemas.microsoft.com/office/drawing/2014/main" id="{2032FA67-489E-43F9-8DBC-1A10F1F324F5}"/>
              </a:ext>
            </a:extLst>
          </p:cNvPr>
          <p:cNvSpPr>
            <a:spLocks noGrp="1"/>
          </p:cNvSpPr>
          <p:nvPr>
            <p:ph type="subTitle" idx="1"/>
          </p:nvPr>
        </p:nvSpPr>
        <p:spPr>
          <a:xfrm>
            <a:off x="4407820" y="1065785"/>
            <a:ext cx="6302629" cy="5299389"/>
          </a:xfrm>
        </p:spPr>
        <p:txBody>
          <a:bodyPr>
            <a:noAutofit/>
          </a:bodyPr>
          <a:lstStyle/>
          <a:p>
            <a:pPr marL="285750" indent="-285750" algn="l">
              <a:lnSpc>
                <a:spcPct val="150000"/>
              </a:lnSpc>
              <a:buFont typeface="Arial" panose="020B0604020202020204" pitchFamily="34" charset="0"/>
              <a:buChar char="•"/>
            </a:pPr>
            <a:r>
              <a:rPr lang="en-IN" sz="1800" b="1" i="0" u="none" strike="noStrike" dirty="0">
                <a:solidFill>
                  <a:schemeClr val="tx1"/>
                </a:solidFill>
                <a:effectLst/>
                <a:latin typeface="Arial" panose="020B0604020202020204" pitchFamily="34" charset="0"/>
                <a:cs typeface="Arial" panose="020B0604020202020204" pitchFamily="34" charset="0"/>
              </a:rPr>
              <a:t>OOPS concept </a:t>
            </a:r>
          </a:p>
          <a:p>
            <a:pPr marL="285750" indent="-285750" algn="l">
              <a:lnSpc>
                <a:spcPct val="150000"/>
              </a:lnSpc>
              <a:buFont typeface="Arial" panose="020B0604020202020204" pitchFamily="34" charset="0"/>
              <a:buChar char="•"/>
            </a:pPr>
            <a:r>
              <a:rPr lang="en-US" sz="1800" b="1" i="0" u="none" strike="noStrike" dirty="0">
                <a:solidFill>
                  <a:schemeClr val="tx1"/>
                </a:solidFill>
                <a:effectLst/>
                <a:latin typeface="Arial" panose="020B0604020202020204" pitchFamily="34" charset="0"/>
                <a:cs typeface="Arial" panose="020B0604020202020204" pitchFamily="34" charset="0"/>
              </a:rPr>
              <a:t>Difference between Abstract Class and Interface in </a:t>
            </a:r>
            <a:r>
              <a:rPr lang="en-US" sz="1800" b="1" i="0" u="none" strike="noStrike" dirty="0" err="1">
                <a:solidFill>
                  <a:schemeClr val="tx1"/>
                </a:solidFill>
                <a:effectLst/>
                <a:latin typeface="Arial" panose="020B0604020202020204" pitchFamily="34" charset="0"/>
                <a:cs typeface="Arial" panose="020B0604020202020204" pitchFamily="34" charset="0"/>
              </a:rPr>
              <a:t>c#</a:t>
            </a:r>
            <a:endParaRPr lang="en-US" sz="1800" b="1" i="0" u="none" strike="noStrike" dirty="0">
              <a:solidFill>
                <a:schemeClr val="tx1"/>
              </a:solidFill>
              <a:effectLst/>
              <a:latin typeface="Arial" panose="020B0604020202020204" pitchFamily="34" charset="0"/>
              <a:cs typeface="Arial" panose="020B0604020202020204" pitchFamily="34" charset="0"/>
            </a:endParaRPr>
          </a:p>
          <a:p>
            <a:pPr marL="285750" indent="-285750" algn="l">
              <a:lnSpc>
                <a:spcPct val="150000"/>
              </a:lnSpc>
              <a:buFont typeface="Arial" panose="020B0604020202020204" pitchFamily="34" charset="0"/>
              <a:buChar char="•"/>
            </a:pPr>
            <a:r>
              <a:rPr lang="en-IN" sz="1800" b="1" dirty="0">
                <a:solidFill>
                  <a:schemeClr val="tx1"/>
                </a:solidFill>
                <a:latin typeface="Arial" panose="020B0604020202020204" pitchFamily="34" charset="0"/>
                <a:cs typeface="Arial" panose="020B0604020202020204" pitchFamily="34" charset="0"/>
              </a:rPr>
              <a:t>S</a:t>
            </a:r>
            <a:r>
              <a:rPr lang="en-IN" sz="1800" b="1" i="0" u="none" strike="noStrike" dirty="0">
                <a:solidFill>
                  <a:schemeClr val="tx1"/>
                </a:solidFill>
                <a:effectLst/>
                <a:latin typeface="Arial" panose="020B0604020202020204" pitchFamily="34" charset="0"/>
                <a:cs typeface="Arial" panose="020B0604020202020204" pitchFamily="34" charset="0"/>
              </a:rPr>
              <a:t>tatic keyword </a:t>
            </a:r>
            <a:r>
              <a:rPr lang="en-IN" sz="1800" b="1" i="0" u="none" strike="noStrike" dirty="0" err="1">
                <a:solidFill>
                  <a:schemeClr val="tx1"/>
                </a:solidFill>
                <a:effectLst/>
                <a:latin typeface="Arial" panose="020B0604020202020204" pitchFamily="34" charset="0"/>
                <a:cs typeface="Arial" panose="020B0604020202020204" pitchFamily="34" charset="0"/>
              </a:rPr>
              <a:t>c#</a:t>
            </a:r>
            <a:endParaRPr lang="en-IN" sz="1800" b="1" i="0" u="none" strike="noStrike" dirty="0">
              <a:solidFill>
                <a:schemeClr val="tx1"/>
              </a:solidFill>
              <a:effectLst/>
              <a:latin typeface="Arial" panose="020B0604020202020204" pitchFamily="34" charset="0"/>
              <a:cs typeface="Arial" panose="020B0604020202020204" pitchFamily="34" charset="0"/>
            </a:endParaRPr>
          </a:p>
          <a:p>
            <a:pPr marL="285750" indent="-285750" algn="l">
              <a:lnSpc>
                <a:spcPct val="150000"/>
              </a:lnSpc>
              <a:buFont typeface="Arial" panose="020B0604020202020204" pitchFamily="34" charset="0"/>
              <a:buChar char="•"/>
            </a:pPr>
            <a:r>
              <a:rPr lang="en-IN" sz="1800" b="1" i="0" u="none" strike="noStrike" dirty="0">
                <a:solidFill>
                  <a:schemeClr val="tx1"/>
                </a:solidFill>
                <a:effectLst/>
                <a:latin typeface="Arial" panose="020B0604020202020204" pitchFamily="34" charset="0"/>
                <a:cs typeface="Arial" panose="020B0604020202020204" pitchFamily="34" charset="0"/>
              </a:rPr>
              <a:t>Override vs virtual </a:t>
            </a:r>
            <a:r>
              <a:rPr lang="en-IN" sz="1800" b="1" i="0" u="none" strike="noStrike" dirty="0" err="1">
                <a:solidFill>
                  <a:schemeClr val="tx1"/>
                </a:solidFill>
                <a:effectLst/>
                <a:latin typeface="Arial" panose="020B0604020202020204" pitchFamily="34" charset="0"/>
                <a:cs typeface="Arial" panose="020B0604020202020204" pitchFamily="34" charset="0"/>
              </a:rPr>
              <a:t>c#</a:t>
            </a:r>
            <a:endParaRPr lang="en-IN" sz="1800" b="1" i="0" u="none" strike="noStrike" dirty="0">
              <a:solidFill>
                <a:schemeClr val="tx1"/>
              </a:solidFill>
              <a:effectLst/>
              <a:latin typeface="Arial" panose="020B0604020202020204" pitchFamily="34" charset="0"/>
              <a:cs typeface="Arial" panose="020B0604020202020204" pitchFamily="34" charset="0"/>
            </a:endParaRPr>
          </a:p>
          <a:p>
            <a:pPr marL="285750" indent="-285750" algn="l">
              <a:lnSpc>
                <a:spcPct val="150000"/>
              </a:lnSpc>
              <a:buFont typeface="Arial" panose="020B0604020202020204" pitchFamily="34" charset="0"/>
              <a:buChar char="•"/>
            </a:pPr>
            <a:r>
              <a:rPr lang="en-IN" sz="1800" b="1" dirty="0">
                <a:solidFill>
                  <a:schemeClr val="tx1"/>
                </a:solidFill>
                <a:latin typeface="Arial" panose="020B0604020202020204" pitchFamily="34" charset="0"/>
                <a:cs typeface="Arial" panose="020B0604020202020204" pitchFamily="34" charset="0"/>
              </a:rPr>
              <a:t>I</a:t>
            </a:r>
            <a:r>
              <a:rPr lang="en-IN" sz="1800" b="1" i="0" u="none" strike="noStrike" dirty="0">
                <a:solidFill>
                  <a:schemeClr val="tx1"/>
                </a:solidFill>
                <a:effectLst/>
                <a:latin typeface="Arial" panose="020B0604020202020204" pitchFamily="34" charset="0"/>
                <a:cs typeface="Arial" panose="020B0604020202020204" pitchFamily="34" charset="0"/>
              </a:rPr>
              <a:t>nheritance in </a:t>
            </a:r>
            <a:r>
              <a:rPr lang="en-IN" sz="1800" b="1" i="0" u="none" strike="noStrike" dirty="0" err="1">
                <a:solidFill>
                  <a:schemeClr val="tx1"/>
                </a:solidFill>
                <a:effectLst/>
                <a:latin typeface="Arial" panose="020B0604020202020204" pitchFamily="34" charset="0"/>
                <a:cs typeface="Arial" panose="020B0604020202020204" pitchFamily="34" charset="0"/>
              </a:rPr>
              <a:t>c#</a:t>
            </a:r>
            <a:endParaRPr lang="en-IN" sz="1800" b="1" i="0" u="none" strike="noStrike" dirty="0">
              <a:solidFill>
                <a:schemeClr val="tx1"/>
              </a:solidFill>
              <a:effectLst/>
              <a:latin typeface="Arial" panose="020B0604020202020204" pitchFamily="34" charset="0"/>
              <a:cs typeface="Arial" panose="020B0604020202020204" pitchFamily="34" charset="0"/>
            </a:endParaRPr>
          </a:p>
          <a:p>
            <a:pPr marL="285750" indent="-285750" algn="l">
              <a:lnSpc>
                <a:spcPct val="150000"/>
              </a:lnSpc>
              <a:buFont typeface="Arial" panose="020B0604020202020204" pitchFamily="34" charset="0"/>
              <a:buChar char="•"/>
            </a:pPr>
            <a:r>
              <a:rPr lang="en-US" sz="1800" b="1" i="0" u="none" strike="noStrike" dirty="0">
                <a:solidFill>
                  <a:schemeClr val="tx1"/>
                </a:solidFill>
                <a:effectLst/>
                <a:latin typeface="Arial" panose="020B0604020202020204" pitchFamily="34" charset="0"/>
                <a:cs typeface="Arial" panose="020B0604020202020204" pitchFamily="34" charset="0"/>
              </a:rPr>
              <a:t>Types of constructor in </a:t>
            </a:r>
            <a:r>
              <a:rPr lang="en-US" sz="1800" b="1" i="0" u="none" strike="noStrike" dirty="0" err="1">
                <a:solidFill>
                  <a:schemeClr val="tx1"/>
                </a:solidFill>
                <a:effectLst/>
                <a:latin typeface="Arial" panose="020B0604020202020204" pitchFamily="34" charset="0"/>
                <a:cs typeface="Arial" panose="020B0604020202020204" pitchFamily="34" charset="0"/>
              </a:rPr>
              <a:t>c#</a:t>
            </a:r>
            <a:endParaRPr lang="en-US" sz="1800" b="1" i="0" u="none" strike="noStrike" dirty="0">
              <a:solidFill>
                <a:schemeClr val="tx1"/>
              </a:solidFill>
              <a:effectLst/>
              <a:latin typeface="Arial" panose="020B0604020202020204" pitchFamily="34" charset="0"/>
              <a:cs typeface="Arial" panose="020B0604020202020204" pitchFamily="34" charset="0"/>
            </a:endParaRPr>
          </a:p>
          <a:p>
            <a:pPr marL="285750" indent="-285750" algn="l">
              <a:lnSpc>
                <a:spcPct val="150000"/>
              </a:lnSpc>
              <a:buFont typeface="Arial" panose="020B0604020202020204" pitchFamily="34" charset="0"/>
              <a:buChar char="•"/>
            </a:pPr>
            <a:r>
              <a:rPr lang="en-US" sz="1800" b="1" dirty="0" err="1">
                <a:solidFill>
                  <a:schemeClr val="tx1"/>
                </a:solidFill>
                <a:latin typeface="Arial" panose="020B0604020202020204" pitchFamily="34" charset="0"/>
                <a:cs typeface="Arial" panose="020B0604020202020204" pitchFamily="34" charset="0"/>
              </a:rPr>
              <a:t>R</a:t>
            </a:r>
            <a:r>
              <a:rPr lang="en-US" sz="1800" b="1" i="0" u="none" strike="noStrike" dirty="0" err="1">
                <a:solidFill>
                  <a:schemeClr val="tx1"/>
                </a:solidFill>
                <a:effectLst/>
                <a:latin typeface="Arial" panose="020B0604020202020204" pitchFamily="34" charset="0"/>
                <a:cs typeface="Arial" panose="020B0604020202020204" pitchFamily="34" charset="0"/>
              </a:rPr>
              <a:t>eadonly</a:t>
            </a:r>
            <a:r>
              <a:rPr lang="en-US" sz="1800" b="1" i="0" u="none" strike="noStrike" dirty="0">
                <a:solidFill>
                  <a:schemeClr val="tx1"/>
                </a:solidFill>
                <a:effectLst/>
                <a:latin typeface="Arial" panose="020B0604020202020204" pitchFamily="34" charset="0"/>
                <a:cs typeface="Arial" panose="020B0604020202020204" pitchFamily="34" charset="0"/>
              </a:rPr>
              <a:t> vs const in </a:t>
            </a:r>
            <a:r>
              <a:rPr lang="en-US" sz="1800" b="1" i="0" u="none" strike="noStrike" dirty="0" err="1">
                <a:solidFill>
                  <a:schemeClr val="tx1"/>
                </a:solidFill>
                <a:effectLst/>
                <a:latin typeface="Arial" panose="020B0604020202020204" pitchFamily="34" charset="0"/>
                <a:cs typeface="Arial" panose="020B0604020202020204" pitchFamily="34" charset="0"/>
              </a:rPr>
              <a:t>c#</a:t>
            </a:r>
            <a:endParaRPr lang="en-US" sz="1800" b="1" i="0" u="none" strike="noStrike" dirty="0">
              <a:solidFill>
                <a:schemeClr val="tx1"/>
              </a:solidFill>
              <a:effectLst/>
              <a:latin typeface="Arial" panose="020B0604020202020204" pitchFamily="34" charset="0"/>
              <a:cs typeface="Arial" panose="020B0604020202020204" pitchFamily="34" charset="0"/>
            </a:endParaRPr>
          </a:p>
          <a:p>
            <a:pPr marL="285750" indent="-285750" algn="l">
              <a:lnSpc>
                <a:spcPct val="150000"/>
              </a:lnSpc>
              <a:buFont typeface="Arial" panose="020B0604020202020204" pitchFamily="34" charset="0"/>
              <a:buChar char="•"/>
            </a:pPr>
            <a:r>
              <a:rPr lang="en-IN" sz="1800" b="1" i="0" u="none" strike="noStrike" dirty="0">
                <a:solidFill>
                  <a:schemeClr val="tx1"/>
                </a:solidFill>
                <a:effectLst/>
                <a:latin typeface="Arial" panose="020B0604020202020204" pitchFamily="34" charset="0"/>
                <a:cs typeface="Arial" panose="020B0604020202020204" pitchFamily="34" charset="0"/>
              </a:rPr>
              <a:t>dependency injection </a:t>
            </a:r>
            <a:r>
              <a:rPr lang="en-IN" sz="1800" b="1" i="0" u="none" strike="noStrike" dirty="0" err="1">
                <a:solidFill>
                  <a:schemeClr val="tx1"/>
                </a:solidFill>
                <a:effectLst/>
                <a:latin typeface="Arial" panose="020B0604020202020204" pitchFamily="34" charset="0"/>
                <a:cs typeface="Arial" panose="020B0604020202020204" pitchFamily="34" charset="0"/>
              </a:rPr>
              <a:t>c#</a:t>
            </a:r>
            <a:endParaRPr lang="en-IN" sz="1800" b="1" i="0" u="none" strike="noStrike" dirty="0">
              <a:solidFill>
                <a:schemeClr val="tx1"/>
              </a:solidFill>
              <a:effectLst/>
              <a:latin typeface="Arial" panose="020B0604020202020204" pitchFamily="34" charset="0"/>
              <a:cs typeface="Arial" panose="020B0604020202020204" pitchFamily="34" charset="0"/>
            </a:endParaRPr>
          </a:p>
          <a:p>
            <a:pPr marL="285750" indent="-285750" algn="l">
              <a:lnSpc>
                <a:spcPct val="150000"/>
              </a:lnSpc>
              <a:buFont typeface="Arial" panose="020B0604020202020204" pitchFamily="34" charset="0"/>
              <a:buChar char="•"/>
            </a:pPr>
            <a:r>
              <a:rPr lang="en-IN" sz="1800" b="1" i="0" u="none" strike="noStrike" dirty="0">
                <a:solidFill>
                  <a:schemeClr val="tx1"/>
                </a:solidFill>
                <a:effectLst/>
                <a:latin typeface="Arial" panose="020B0604020202020204" pitchFamily="34" charset="0"/>
                <a:cs typeface="Arial" panose="020B0604020202020204" pitchFamily="34" charset="0"/>
              </a:rPr>
              <a:t>Debugging Tips</a:t>
            </a:r>
          </a:p>
          <a:p>
            <a:pPr algn="l" rtl="0">
              <a:lnSpc>
                <a:spcPct val="150000"/>
              </a:lnSpc>
              <a:spcBef>
                <a:spcPts val="0"/>
              </a:spcBef>
              <a:spcAft>
                <a:spcPts val="0"/>
              </a:spcAft>
            </a:pPr>
            <a:endParaRPr lang="en-IN" sz="1800" b="0" dirty="0">
              <a:solidFill>
                <a:schemeClr val="tx1"/>
              </a:solidFill>
              <a:effectLst/>
              <a:latin typeface="Arial" panose="020B0604020202020204" pitchFamily="34" charset="0"/>
              <a:cs typeface="Arial" panose="020B0604020202020204" pitchFamily="34" charset="0"/>
            </a:endParaRPr>
          </a:p>
          <a:p>
            <a:pPr algn="l">
              <a:lnSpc>
                <a:spcPct val="150000"/>
              </a:lnSpc>
            </a:pPr>
            <a:br>
              <a:rPr lang="en-IN" sz="1800" dirty="0">
                <a:solidFill>
                  <a:schemeClr val="tx1"/>
                </a:solidFill>
                <a:latin typeface="Arial" panose="020B0604020202020204" pitchFamily="34" charset="0"/>
                <a:cs typeface="Arial" panose="020B0604020202020204" pitchFamily="34" charset="0"/>
              </a:rPr>
            </a:br>
            <a:endParaRPr lang="en-IN" sz="1800" dirty="0">
              <a:solidFill>
                <a:schemeClr val="tx1"/>
              </a:solidFill>
              <a:latin typeface="Arial" panose="020B0604020202020204" pitchFamily="34" charset="0"/>
              <a:cs typeface="Arial" panose="020B0604020202020204" pitchFamily="34" charset="0"/>
            </a:endParaRPr>
          </a:p>
          <a:p>
            <a:pPr algn="l">
              <a:lnSpc>
                <a:spcPct val="150000"/>
              </a:lnSpc>
            </a:pPr>
            <a:endParaRPr lang="en-US" sz="1800" b="1" i="0" u="none" strike="noStrike" dirty="0">
              <a:solidFill>
                <a:schemeClr val="tx1"/>
              </a:solidFill>
              <a:effectLst/>
              <a:latin typeface="Arial" panose="020B0604020202020204" pitchFamily="34" charset="0"/>
              <a:cs typeface="Arial" panose="020B0604020202020204" pitchFamily="34" charset="0"/>
            </a:endParaRPr>
          </a:p>
          <a:p>
            <a:pPr marL="285750" indent="-285750" algn="l">
              <a:lnSpc>
                <a:spcPct val="150000"/>
              </a:lnSpc>
              <a:buFont typeface="Arial" panose="020B0604020202020204" pitchFamily="34" charset="0"/>
              <a:buChar char="•"/>
            </a:pPr>
            <a:endParaRPr lang="en-US" sz="1800" b="0" dirty="0">
              <a:solidFill>
                <a:schemeClr val="tx1"/>
              </a:solidFill>
              <a:effectLst/>
              <a:latin typeface="Arial" panose="020B0604020202020204" pitchFamily="34" charset="0"/>
              <a:cs typeface="Arial" panose="020B0604020202020204" pitchFamily="34" charset="0"/>
            </a:endParaRPr>
          </a:p>
          <a:p>
            <a:pPr algn="l">
              <a:lnSpc>
                <a:spcPct val="150000"/>
              </a:lnSpc>
            </a:pPr>
            <a:br>
              <a:rPr lang="en-US" sz="1800" dirty="0">
                <a:solidFill>
                  <a:schemeClr val="tx1"/>
                </a:solidFill>
                <a:latin typeface="Arial" panose="020B0604020202020204" pitchFamily="34" charset="0"/>
                <a:cs typeface="Arial" panose="020B0604020202020204" pitchFamily="34" charset="0"/>
              </a:rPr>
            </a:br>
            <a:endParaRPr lang="en-IN" sz="1800" dirty="0">
              <a:solidFill>
                <a:schemeClr val="tx1"/>
              </a:solidFill>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5C20B462-986F-4395-BF34-0FDFDC4AC6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67390" y="6011639"/>
            <a:ext cx="1968015" cy="707071"/>
          </a:xfrm>
          <a:prstGeom prst="rect">
            <a:avLst/>
          </a:prstGeom>
        </p:spPr>
      </p:pic>
    </p:spTree>
    <p:extLst>
      <p:ext uri="{BB962C8B-B14F-4D97-AF65-F5344CB8AC3E}">
        <p14:creationId xmlns:p14="http://schemas.microsoft.com/office/powerpoint/2010/main" val="3782783133"/>
      </p:ext>
    </p:extLst>
  </p:cSld>
  <p:clrMapOvr>
    <a:masterClrMapping/>
  </p:clrMapOvr>
  <mc:AlternateContent xmlns:mc="http://schemas.openxmlformats.org/markup-compatibility/2006" xmlns:p15="http://schemas.microsoft.com/office/powerpoint/2012/main">
    <mc:Choice Requires="p15">
      <p:transition spd="slow">
        <p15:prstTrans prst="fallOver"/>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C20B462-986F-4395-BF34-0FDFDC4AC6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4502" y="6020900"/>
            <a:ext cx="1968015" cy="707071"/>
          </a:xfrm>
          <a:prstGeom prst="rect">
            <a:avLst/>
          </a:prstGeom>
        </p:spPr>
      </p:pic>
      <p:pic>
        <p:nvPicPr>
          <p:cNvPr id="8" name="Picture 7">
            <a:extLst>
              <a:ext uri="{FF2B5EF4-FFF2-40B4-BE49-F238E27FC236}">
                <a16:creationId xmlns:a16="http://schemas.microsoft.com/office/drawing/2014/main" id="{47C4A32C-35EB-4573-9EF1-EA550BD1424C}"/>
              </a:ext>
            </a:extLst>
          </p:cNvPr>
          <p:cNvPicPr>
            <a:picLocks noChangeAspect="1"/>
          </p:cNvPicPr>
          <p:nvPr/>
        </p:nvPicPr>
        <p:blipFill>
          <a:blip r:embed="rId3"/>
          <a:stretch>
            <a:fillRect/>
          </a:stretch>
        </p:blipFill>
        <p:spPr>
          <a:xfrm>
            <a:off x="2042455" y="363163"/>
            <a:ext cx="7586974" cy="6433678"/>
          </a:xfrm>
          <a:prstGeom prst="rect">
            <a:avLst/>
          </a:prstGeom>
        </p:spPr>
      </p:pic>
    </p:spTree>
    <p:extLst>
      <p:ext uri="{BB962C8B-B14F-4D97-AF65-F5344CB8AC3E}">
        <p14:creationId xmlns:p14="http://schemas.microsoft.com/office/powerpoint/2010/main" val="2299483872"/>
      </p:ext>
    </p:extLst>
  </p:cSld>
  <p:clrMapOvr>
    <a:masterClrMapping/>
  </p:clrMapOvr>
  <mc:AlternateContent xmlns:mc="http://schemas.openxmlformats.org/markup-compatibility/2006" xmlns:p15="http://schemas.microsoft.com/office/powerpoint/2012/main">
    <mc:Choice Requires="p15">
      <p:transition spd="slow">
        <p15:prstTrans prst="fallOver"/>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1B787-8694-477E-9EE1-CAF4FBC5B59E}"/>
              </a:ext>
            </a:extLst>
          </p:cNvPr>
          <p:cNvSpPr>
            <a:spLocks noGrp="1"/>
          </p:cNvSpPr>
          <p:nvPr>
            <p:ph type="ctrTitle"/>
          </p:nvPr>
        </p:nvSpPr>
        <p:spPr>
          <a:xfrm>
            <a:off x="2525086" y="82148"/>
            <a:ext cx="7315200" cy="896159"/>
          </a:xfrm>
        </p:spPr>
        <p:txBody>
          <a:bodyPr>
            <a:normAutofit fontScale="90000"/>
          </a:bodyPr>
          <a:lstStyle/>
          <a:p>
            <a:r>
              <a:rPr lang="en-US" sz="6000" b="1" dirty="0" err="1">
                <a:solidFill>
                  <a:schemeClr val="tx1"/>
                </a:solidFill>
                <a:latin typeface="Arial" panose="020B0604020202020204" pitchFamily="34" charset="0"/>
                <a:cs typeface="Arial" panose="020B0604020202020204" pitchFamily="34" charset="0"/>
              </a:rPr>
              <a:t>R</a:t>
            </a:r>
            <a:r>
              <a:rPr lang="en-US" sz="6000" b="1" i="0" u="none" strike="noStrike" dirty="0" err="1">
                <a:solidFill>
                  <a:schemeClr val="tx1"/>
                </a:solidFill>
                <a:effectLst/>
                <a:latin typeface="Arial" panose="020B0604020202020204" pitchFamily="34" charset="0"/>
                <a:cs typeface="Arial" panose="020B0604020202020204" pitchFamily="34" charset="0"/>
              </a:rPr>
              <a:t>eadonly</a:t>
            </a:r>
            <a:r>
              <a:rPr lang="en-US" sz="6000" b="1" i="0" u="none" strike="noStrike" dirty="0">
                <a:solidFill>
                  <a:schemeClr val="tx1"/>
                </a:solidFill>
                <a:effectLst/>
                <a:latin typeface="Arial" panose="020B0604020202020204" pitchFamily="34" charset="0"/>
                <a:cs typeface="Arial" panose="020B0604020202020204" pitchFamily="34" charset="0"/>
              </a:rPr>
              <a:t> vs Const</a:t>
            </a:r>
            <a:endParaRPr lang="en-IN" dirty="0"/>
          </a:p>
        </p:txBody>
      </p:sp>
      <p:sp>
        <p:nvSpPr>
          <p:cNvPr id="3" name="Subtitle 2">
            <a:extLst>
              <a:ext uri="{FF2B5EF4-FFF2-40B4-BE49-F238E27FC236}">
                <a16:creationId xmlns:a16="http://schemas.microsoft.com/office/drawing/2014/main" id="{2032FA67-489E-43F9-8DBC-1A10F1F324F5}"/>
              </a:ext>
            </a:extLst>
          </p:cNvPr>
          <p:cNvSpPr>
            <a:spLocks noGrp="1"/>
          </p:cNvSpPr>
          <p:nvPr>
            <p:ph type="subTitle" idx="1"/>
          </p:nvPr>
        </p:nvSpPr>
        <p:spPr>
          <a:xfrm>
            <a:off x="2449585" y="1317072"/>
            <a:ext cx="9652932" cy="5299389"/>
          </a:xfrm>
        </p:spPr>
        <p:txBody>
          <a:bodyPr>
            <a:noAutofit/>
          </a:bodyPr>
          <a:lstStyle/>
          <a:p>
            <a:pPr marL="285750" indent="-285750" algn="l" rtl="0">
              <a:lnSpc>
                <a:spcPct val="150000"/>
              </a:lnSpc>
              <a:spcBef>
                <a:spcPts val="0"/>
              </a:spcBef>
              <a:spcAft>
                <a:spcPts val="0"/>
              </a:spcAft>
              <a:buFont typeface="Arial" panose="020B0604020202020204" pitchFamily="34" charset="0"/>
              <a:buChar char="•"/>
            </a:pPr>
            <a:r>
              <a:rPr lang="en-US" sz="1400" b="0" i="0" dirty="0" err="1">
                <a:solidFill>
                  <a:srgbClr val="000000"/>
                </a:solidFill>
                <a:effectLst/>
                <a:latin typeface="Arial" panose="020B0604020202020204" pitchFamily="34" charset="0"/>
              </a:rPr>
              <a:t>readonly</a:t>
            </a:r>
            <a:r>
              <a:rPr lang="en-US" sz="1400" b="0" i="0" dirty="0">
                <a:solidFill>
                  <a:srgbClr val="000000"/>
                </a:solidFill>
                <a:effectLst/>
                <a:latin typeface="Arial" panose="020B0604020202020204" pitchFamily="34" charset="0"/>
              </a:rPr>
              <a:t> keyword is used to define a variable which can be assigned once after declaration either during declaration or in constructor. </a:t>
            </a:r>
          </a:p>
          <a:p>
            <a:pPr marL="285750" indent="-285750" algn="l" rtl="0">
              <a:lnSpc>
                <a:spcPct val="150000"/>
              </a:lnSpc>
              <a:spcBef>
                <a:spcPts val="0"/>
              </a:spcBef>
              <a:spcAft>
                <a:spcPts val="0"/>
              </a:spcAft>
              <a:buFont typeface="Arial" panose="020B0604020202020204" pitchFamily="34" charset="0"/>
              <a:buChar char="•"/>
            </a:pPr>
            <a:r>
              <a:rPr lang="en-US" sz="1400" dirty="0">
                <a:solidFill>
                  <a:srgbClr val="000000"/>
                </a:solidFill>
                <a:latin typeface="Arial" panose="020B0604020202020204" pitchFamily="34" charset="0"/>
              </a:rPr>
              <a:t>C</a:t>
            </a:r>
            <a:r>
              <a:rPr lang="en-US" sz="1400" b="0" i="0" dirty="0">
                <a:solidFill>
                  <a:srgbClr val="000000"/>
                </a:solidFill>
                <a:effectLst/>
                <a:latin typeface="Arial" panose="020B0604020202020204" pitchFamily="34" charset="0"/>
              </a:rPr>
              <a:t>onst keyword is used to define a constant to be used in the program</a:t>
            </a:r>
            <a:endParaRPr lang="en-IN" sz="1800" b="0" dirty="0">
              <a:solidFill>
                <a:schemeClr val="tx1"/>
              </a:solidFill>
              <a:effectLst/>
              <a:latin typeface="Arial" panose="020B0604020202020204" pitchFamily="34" charset="0"/>
              <a:cs typeface="Arial" panose="020B0604020202020204" pitchFamily="34" charset="0"/>
            </a:endParaRPr>
          </a:p>
          <a:p>
            <a:pPr algn="l">
              <a:lnSpc>
                <a:spcPct val="150000"/>
              </a:lnSpc>
            </a:pPr>
            <a:br>
              <a:rPr lang="en-IN" sz="1800" dirty="0">
                <a:solidFill>
                  <a:schemeClr val="tx1"/>
                </a:solidFill>
                <a:latin typeface="Arial" panose="020B0604020202020204" pitchFamily="34" charset="0"/>
                <a:cs typeface="Arial" panose="020B0604020202020204" pitchFamily="34" charset="0"/>
              </a:rPr>
            </a:br>
            <a:endParaRPr lang="en-IN" sz="1800" dirty="0">
              <a:solidFill>
                <a:schemeClr val="tx1"/>
              </a:solidFill>
              <a:latin typeface="Arial" panose="020B0604020202020204" pitchFamily="34" charset="0"/>
              <a:cs typeface="Arial" panose="020B0604020202020204" pitchFamily="34" charset="0"/>
            </a:endParaRPr>
          </a:p>
          <a:p>
            <a:pPr algn="l">
              <a:lnSpc>
                <a:spcPct val="150000"/>
              </a:lnSpc>
            </a:pPr>
            <a:endParaRPr lang="en-US" sz="1800" b="1" i="0" u="none" strike="noStrike" dirty="0">
              <a:solidFill>
                <a:schemeClr val="tx1"/>
              </a:solidFill>
              <a:effectLst/>
              <a:latin typeface="Arial" panose="020B0604020202020204" pitchFamily="34" charset="0"/>
              <a:cs typeface="Arial" panose="020B0604020202020204" pitchFamily="34" charset="0"/>
            </a:endParaRPr>
          </a:p>
          <a:p>
            <a:pPr marL="285750" indent="-285750" algn="l">
              <a:lnSpc>
                <a:spcPct val="150000"/>
              </a:lnSpc>
              <a:buFont typeface="Arial" panose="020B0604020202020204" pitchFamily="34" charset="0"/>
              <a:buChar char="•"/>
            </a:pPr>
            <a:endParaRPr lang="en-US" sz="1800" b="0" dirty="0">
              <a:solidFill>
                <a:schemeClr val="tx1"/>
              </a:solidFill>
              <a:effectLst/>
              <a:latin typeface="Arial" panose="020B0604020202020204" pitchFamily="34" charset="0"/>
              <a:cs typeface="Arial" panose="020B0604020202020204" pitchFamily="34" charset="0"/>
            </a:endParaRPr>
          </a:p>
          <a:p>
            <a:pPr algn="l">
              <a:lnSpc>
                <a:spcPct val="150000"/>
              </a:lnSpc>
            </a:pPr>
            <a:br>
              <a:rPr lang="en-US" sz="1800" dirty="0">
                <a:solidFill>
                  <a:schemeClr val="tx1"/>
                </a:solidFill>
                <a:latin typeface="Arial" panose="020B0604020202020204" pitchFamily="34" charset="0"/>
                <a:cs typeface="Arial" panose="020B0604020202020204" pitchFamily="34" charset="0"/>
              </a:rPr>
            </a:br>
            <a:endParaRPr lang="en-IN" sz="1800" dirty="0">
              <a:solidFill>
                <a:schemeClr val="tx1"/>
              </a:solidFill>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5C20B462-986F-4395-BF34-0FDFDC4AC6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4502" y="6020900"/>
            <a:ext cx="1968015" cy="707071"/>
          </a:xfrm>
          <a:prstGeom prst="rect">
            <a:avLst/>
          </a:prstGeom>
        </p:spPr>
      </p:pic>
      <p:pic>
        <p:nvPicPr>
          <p:cNvPr id="8" name="Picture 7">
            <a:extLst>
              <a:ext uri="{FF2B5EF4-FFF2-40B4-BE49-F238E27FC236}">
                <a16:creationId xmlns:a16="http://schemas.microsoft.com/office/drawing/2014/main" id="{91CD4486-7AEC-4B34-A12F-0622F7E8DC23}"/>
              </a:ext>
            </a:extLst>
          </p:cNvPr>
          <p:cNvPicPr>
            <a:picLocks noChangeAspect="1"/>
          </p:cNvPicPr>
          <p:nvPr/>
        </p:nvPicPr>
        <p:blipFill>
          <a:blip r:embed="rId3"/>
          <a:stretch>
            <a:fillRect/>
          </a:stretch>
        </p:blipFill>
        <p:spPr>
          <a:xfrm>
            <a:off x="2449585" y="2533475"/>
            <a:ext cx="7732901" cy="365466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98214639"/>
      </p:ext>
    </p:extLst>
  </p:cSld>
  <p:clrMapOvr>
    <a:masterClrMapping/>
  </p:clrMapOvr>
  <mc:AlternateContent xmlns:mc="http://schemas.openxmlformats.org/markup-compatibility/2006" xmlns:p15="http://schemas.microsoft.com/office/powerpoint/2012/main">
    <mc:Choice Requires="p15">
      <p:transition spd="slow">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randombar(horizontal)">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1B787-8694-477E-9EE1-CAF4FBC5B59E}"/>
              </a:ext>
            </a:extLst>
          </p:cNvPr>
          <p:cNvSpPr>
            <a:spLocks noGrp="1"/>
          </p:cNvSpPr>
          <p:nvPr>
            <p:ph type="ctrTitle"/>
          </p:nvPr>
        </p:nvSpPr>
        <p:spPr>
          <a:xfrm>
            <a:off x="1417739" y="82148"/>
            <a:ext cx="10393959" cy="896159"/>
          </a:xfrm>
        </p:spPr>
        <p:txBody>
          <a:bodyPr>
            <a:normAutofit fontScale="90000"/>
          </a:bodyPr>
          <a:lstStyle/>
          <a:p>
            <a:pPr algn="l">
              <a:lnSpc>
                <a:spcPct val="150000"/>
              </a:lnSpc>
            </a:pPr>
            <a:r>
              <a:rPr lang="en-IN" sz="6000" b="1" i="0" u="none" strike="noStrike" dirty="0">
                <a:solidFill>
                  <a:schemeClr val="tx1"/>
                </a:solidFill>
                <a:effectLst/>
                <a:latin typeface="Arial" panose="020B0604020202020204" pitchFamily="34" charset="0"/>
                <a:cs typeface="Arial" panose="020B0604020202020204" pitchFamily="34" charset="0"/>
              </a:rPr>
              <a:t>		Dependency injection</a:t>
            </a:r>
          </a:p>
        </p:txBody>
      </p:sp>
      <p:sp>
        <p:nvSpPr>
          <p:cNvPr id="3" name="Subtitle 2">
            <a:extLst>
              <a:ext uri="{FF2B5EF4-FFF2-40B4-BE49-F238E27FC236}">
                <a16:creationId xmlns:a16="http://schemas.microsoft.com/office/drawing/2014/main" id="{2032FA67-489E-43F9-8DBC-1A10F1F324F5}"/>
              </a:ext>
            </a:extLst>
          </p:cNvPr>
          <p:cNvSpPr>
            <a:spLocks noGrp="1"/>
          </p:cNvSpPr>
          <p:nvPr>
            <p:ph type="subTitle" idx="1"/>
          </p:nvPr>
        </p:nvSpPr>
        <p:spPr>
          <a:xfrm>
            <a:off x="2158766" y="1208015"/>
            <a:ext cx="9652932" cy="5299389"/>
          </a:xfrm>
        </p:spPr>
        <p:txBody>
          <a:bodyPr>
            <a:noAutofit/>
          </a:bodyPr>
          <a:lstStyle/>
          <a:p>
            <a:pPr algn="l"/>
            <a:r>
              <a:rPr lang="en-US" sz="1600" b="0" i="0" dirty="0">
                <a:solidFill>
                  <a:srgbClr val="212121"/>
                </a:solidFill>
                <a:effectLst/>
                <a:latin typeface="Arial" panose="020B0604020202020204" pitchFamily="34" charset="0"/>
                <a:cs typeface="Arial" panose="020B0604020202020204" pitchFamily="34" charset="0"/>
              </a:rPr>
              <a:t>Dependency Injection (DI) is a software design pattern. It allows us to develop loosely-coupled code. The intent of Dependency Injection is to make code maintainable. Dependency Injection helps to reduce the tight coupling among software components. Dependency Injection reduces the hard-coded dependencies among your classes by injecting those dependencies at run time instead of design time technically.</a:t>
            </a:r>
          </a:p>
          <a:p>
            <a:pPr algn="l"/>
            <a:r>
              <a:rPr lang="en-US" sz="1600" dirty="0">
                <a:solidFill>
                  <a:srgbClr val="212121"/>
                </a:solidFill>
                <a:latin typeface="Arial" panose="020B0604020202020204" pitchFamily="34" charset="0"/>
                <a:cs typeface="Arial" panose="020B0604020202020204" pitchFamily="34" charset="0"/>
              </a:rPr>
              <a:t>Types of DI</a:t>
            </a:r>
          </a:p>
          <a:p>
            <a:pPr marL="800100" lvl="1" indent="-342900" algn="l">
              <a:buFont typeface="+mj-lt"/>
              <a:buAutoNum type="arabicPeriod"/>
            </a:pPr>
            <a:r>
              <a:rPr lang="en-IN" sz="1500" b="0" i="0" dirty="0">
                <a:solidFill>
                  <a:srgbClr val="212121"/>
                </a:solidFill>
                <a:effectLst/>
                <a:latin typeface="Arial" panose="020B0604020202020204" pitchFamily="34" charset="0"/>
                <a:cs typeface="Arial" panose="020B0604020202020204" pitchFamily="34" charset="0"/>
              </a:rPr>
              <a:t>Constructor Injection</a:t>
            </a:r>
          </a:p>
          <a:p>
            <a:pPr marL="800100" lvl="1" indent="-342900" algn="l">
              <a:buFont typeface="+mj-lt"/>
              <a:buAutoNum type="arabicPeriod"/>
            </a:pPr>
            <a:r>
              <a:rPr lang="en-IN" sz="1500" b="0" i="0" dirty="0">
                <a:solidFill>
                  <a:srgbClr val="212121"/>
                </a:solidFill>
                <a:effectLst/>
                <a:latin typeface="Arial" panose="020B0604020202020204" pitchFamily="34" charset="0"/>
                <a:cs typeface="Arial" panose="020B0604020202020204" pitchFamily="34" charset="0"/>
              </a:rPr>
              <a:t>Property Injection</a:t>
            </a:r>
          </a:p>
          <a:p>
            <a:pPr marL="800100" lvl="1" indent="-342900" algn="l">
              <a:buFont typeface="+mj-lt"/>
              <a:buAutoNum type="arabicPeriod"/>
            </a:pPr>
            <a:r>
              <a:rPr lang="en-IN" sz="1500" b="0" i="0" dirty="0">
                <a:solidFill>
                  <a:srgbClr val="212121"/>
                </a:solidFill>
                <a:effectLst/>
                <a:latin typeface="Arial" panose="020B0604020202020204" pitchFamily="34" charset="0"/>
                <a:cs typeface="Arial" panose="020B0604020202020204" pitchFamily="34" charset="0"/>
              </a:rPr>
              <a:t>Method Injection</a:t>
            </a:r>
          </a:p>
          <a:p>
            <a:pPr marL="342900" indent="-342900" algn="l">
              <a:buFont typeface="+mj-lt"/>
              <a:buAutoNum type="arabicPeriod"/>
            </a:pPr>
            <a:endParaRPr lang="en-IN" sz="1600" b="0" i="0" dirty="0">
              <a:solidFill>
                <a:srgbClr val="212121"/>
              </a:solidFill>
              <a:effectLst/>
              <a:latin typeface="Arial" panose="020B0604020202020204" pitchFamily="34" charset="0"/>
              <a:cs typeface="Arial" panose="020B0604020202020204" pitchFamily="34" charset="0"/>
            </a:endParaRPr>
          </a:p>
          <a:p>
            <a:pPr marL="342900" indent="-342900" algn="l">
              <a:buFont typeface="+mj-lt"/>
              <a:buAutoNum type="arabicPeriod"/>
            </a:pPr>
            <a:endParaRPr lang="en-US" sz="1600" b="0" i="0" dirty="0">
              <a:solidFill>
                <a:srgbClr val="212121"/>
              </a:solidFill>
              <a:effectLst/>
              <a:latin typeface="Arial" panose="020B0604020202020204" pitchFamily="34" charset="0"/>
              <a:cs typeface="Arial" panose="020B0604020202020204" pitchFamily="34" charset="0"/>
            </a:endParaRPr>
          </a:p>
          <a:p>
            <a:pPr algn="l"/>
            <a:r>
              <a:rPr lang="en-US" sz="1600" b="0" i="0" dirty="0">
                <a:solidFill>
                  <a:srgbClr val="212121"/>
                </a:solidFill>
                <a:effectLst/>
                <a:latin typeface="Arial" panose="020B0604020202020204" pitchFamily="34" charset="0"/>
                <a:cs typeface="Arial" panose="020B0604020202020204" pitchFamily="34" charset="0"/>
              </a:rPr>
              <a:t> </a:t>
            </a:r>
          </a:p>
          <a:p>
            <a:pPr algn="l" rtl="0">
              <a:lnSpc>
                <a:spcPct val="150000"/>
              </a:lnSpc>
              <a:spcBef>
                <a:spcPts val="0"/>
              </a:spcBef>
              <a:spcAft>
                <a:spcPts val="0"/>
              </a:spcAft>
            </a:pPr>
            <a:endParaRPr lang="en-IN" sz="1600" b="0" dirty="0">
              <a:solidFill>
                <a:schemeClr val="tx1"/>
              </a:solidFill>
              <a:effectLst/>
              <a:latin typeface="Arial" panose="020B0604020202020204" pitchFamily="34" charset="0"/>
              <a:cs typeface="Arial" panose="020B0604020202020204" pitchFamily="34" charset="0"/>
            </a:endParaRPr>
          </a:p>
          <a:p>
            <a:pPr algn="l">
              <a:lnSpc>
                <a:spcPct val="150000"/>
              </a:lnSpc>
            </a:pPr>
            <a:br>
              <a:rPr lang="en-IN" sz="1600" dirty="0">
                <a:solidFill>
                  <a:schemeClr val="tx1"/>
                </a:solidFill>
                <a:latin typeface="Arial" panose="020B0604020202020204" pitchFamily="34" charset="0"/>
                <a:cs typeface="Arial" panose="020B0604020202020204" pitchFamily="34" charset="0"/>
              </a:rPr>
            </a:br>
            <a:endParaRPr lang="en-IN" sz="1600" dirty="0">
              <a:solidFill>
                <a:schemeClr val="tx1"/>
              </a:solidFill>
              <a:latin typeface="Arial" panose="020B0604020202020204" pitchFamily="34" charset="0"/>
              <a:cs typeface="Arial" panose="020B0604020202020204" pitchFamily="34" charset="0"/>
            </a:endParaRPr>
          </a:p>
          <a:p>
            <a:pPr algn="l">
              <a:lnSpc>
                <a:spcPct val="150000"/>
              </a:lnSpc>
            </a:pPr>
            <a:endParaRPr lang="en-US" sz="1600" b="1" i="0" u="none" strike="noStrike" dirty="0">
              <a:solidFill>
                <a:schemeClr val="tx1"/>
              </a:solidFill>
              <a:effectLst/>
              <a:latin typeface="Arial" panose="020B0604020202020204" pitchFamily="34" charset="0"/>
              <a:cs typeface="Arial" panose="020B0604020202020204" pitchFamily="34" charset="0"/>
            </a:endParaRPr>
          </a:p>
          <a:p>
            <a:pPr marL="285750" indent="-285750" algn="l">
              <a:lnSpc>
                <a:spcPct val="150000"/>
              </a:lnSpc>
              <a:buFont typeface="Arial" panose="020B0604020202020204" pitchFamily="34" charset="0"/>
              <a:buChar char="•"/>
            </a:pPr>
            <a:endParaRPr lang="en-US" sz="1600" b="0" dirty="0">
              <a:solidFill>
                <a:schemeClr val="tx1"/>
              </a:solidFill>
              <a:effectLst/>
              <a:latin typeface="Arial" panose="020B0604020202020204" pitchFamily="34" charset="0"/>
              <a:cs typeface="Arial" panose="020B0604020202020204" pitchFamily="34" charset="0"/>
            </a:endParaRPr>
          </a:p>
          <a:p>
            <a:pPr algn="l">
              <a:lnSpc>
                <a:spcPct val="150000"/>
              </a:lnSpc>
            </a:pPr>
            <a:br>
              <a:rPr lang="en-US" sz="1600" dirty="0">
                <a:solidFill>
                  <a:schemeClr val="tx1"/>
                </a:solidFill>
                <a:latin typeface="Arial" panose="020B0604020202020204" pitchFamily="34" charset="0"/>
                <a:cs typeface="Arial" panose="020B0604020202020204" pitchFamily="34" charset="0"/>
              </a:rPr>
            </a:br>
            <a:endParaRPr lang="en-IN" sz="1600" dirty="0">
              <a:solidFill>
                <a:schemeClr val="tx1"/>
              </a:solidFill>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5C20B462-986F-4395-BF34-0FDFDC4AC6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4502" y="6020900"/>
            <a:ext cx="1968015" cy="707071"/>
          </a:xfrm>
          <a:prstGeom prst="rect">
            <a:avLst/>
          </a:prstGeom>
        </p:spPr>
      </p:pic>
    </p:spTree>
    <p:extLst>
      <p:ext uri="{BB962C8B-B14F-4D97-AF65-F5344CB8AC3E}">
        <p14:creationId xmlns:p14="http://schemas.microsoft.com/office/powerpoint/2010/main" val="3171921868"/>
      </p:ext>
    </p:extLst>
  </p:cSld>
  <p:clrMapOvr>
    <a:masterClrMapping/>
  </p:clrMapOvr>
  <mc:AlternateContent xmlns:mc="http://schemas.openxmlformats.org/markup-compatibility/2006" xmlns:p15="http://schemas.microsoft.com/office/powerpoint/2012/main">
    <mc:Choice Requires="p15">
      <p:transition spd="slow">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3">
                                            <p:txEl>
                                              <p:pRg st="12" end="12"/>
                                            </p:txEl>
                                          </p:spTgt>
                                        </p:tgtEl>
                                        <p:attrNameLst>
                                          <p:attrName>style.visibility</p:attrName>
                                        </p:attrNameLst>
                                      </p:cBhvr>
                                      <p:to>
                                        <p:strVal val="visible"/>
                                      </p:to>
                                    </p:set>
                                    <p:animEffect transition="in" filter="randombar(horizontal)">
                                      <p:cBhvr>
                                        <p:cTn id="32"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1B787-8694-477E-9EE1-CAF4FBC5B59E}"/>
              </a:ext>
            </a:extLst>
          </p:cNvPr>
          <p:cNvSpPr>
            <a:spLocks noGrp="1"/>
          </p:cNvSpPr>
          <p:nvPr>
            <p:ph type="ctrTitle"/>
          </p:nvPr>
        </p:nvSpPr>
        <p:spPr>
          <a:xfrm>
            <a:off x="1417739" y="82148"/>
            <a:ext cx="10393959" cy="896159"/>
          </a:xfrm>
        </p:spPr>
        <p:txBody>
          <a:bodyPr>
            <a:normAutofit fontScale="90000"/>
          </a:bodyPr>
          <a:lstStyle/>
          <a:p>
            <a:pPr algn="l"/>
            <a:r>
              <a:rPr lang="en-IN" b="0" i="0" dirty="0">
                <a:solidFill>
                  <a:srgbClr val="212121"/>
                </a:solidFill>
                <a:effectLst/>
                <a:latin typeface="Roboto" panose="02000000000000000000" pitchFamily="2" charset="0"/>
              </a:rPr>
              <a:t>		Constructor Injection</a:t>
            </a:r>
          </a:p>
        </p:txBody>
      </p:sp>
      <p:sp>
        <p:nvSpPr>
          <p:cNvPr id="3" name="Subtitle 2">
            <a:extLst>
              <a:ext uri="{FF2B5EF4-FFF2-40B4-BE49-F238E27FC236}">
                <a16:creationId xmlns:a16="http://schemas.microsoft.com/office/drawing/2014/main" id="{2032FA67-489E-43F9-8DBC-1A10F1F324F5}"/>
              </a:ext>
            </a:extLst>
          </p:cNvPr>
          <p:cNvSpPr>
            <a:spLocks noGrp="1"/>
          </p:cNvSpPr>
          <p:nvPr>
            <p:ph type="subTitle" idx="1"/>
          </p:nvPr>
        </p:nvSpPr>
        <p:spPr>
          <a:xfrm>
            <a:off x="7066113" y="1251808"/>
            <a:ext cx="3612860" cy="5476161"/>
          </a:xfrm>
        </p:spPr>
        <p:txBody>
          <a:bodyPr>
            <a:noAutofit/>
          </a:bodyPr>
          <a:lstStyle/>
          <a:p>
            <a:pPr algn="just"/>
            <a:r>
              <a:rPr lang="en-US" sz="1600" b="0" i="0" dirty="0">
                <a:solidFill>
                  <a:srgbClr val="212121"/>
                </a:solidFill>
                <a:effectLst/>
                <a:latin typeface="Arial" panose="020B0604020202020204" pitchFamily="34" charset="0"/>
                <a:cs typeface="Arial" panose="020B0604020202020204" pitchFamily="34" charset="0"/>
              </a:rPr>
              <a:t>Construction injection is the most commonly used dependency pattern in Object Oriented Programming. The constructor injection normally has only one </a:t>
            </a:r>
            <a:r>
              <a:rPr lang="en-US" sz="1600" b="0" i="0" dirty="0">
                <a:solidFill>
                  <a:srgbClr val="333333"/>
                </a:solidFill>
                <a:effectLst/>
                <a:latin typeface="Arial" panose="020B0604020202020204" pitchFamily="34" charset="0"/>
                <a:cs typeface="Arial" panose="020B0604020202020204" pitchFamily="34" charset="0"/>
              </a:rPr>
              <a:t>parameterized </a:t>
            </a:r>
            <a:r>
              <a:rPr lang="en-US" sz="1600" b="0" i="0" dirty="0">
                <a:solidFill>
                  <a:srgbClr val="212121"/>
                </a:solidFill>
                <a:effectLst/>
                <a:latin typeface="Arial" panose="020B0604020202020204" pitchFamily="34" charset="0"/>
                <a:cs typeface="Arial" panose="020B0604020202020204" pitchFamily="34" charset="0"/>
              </a:rPr>
              <a:t>constructor, so in this constructor dependency there is no default constructor and we need to pass the specified value at the time of object creation. We can use the injection component anywhere within the class. It addresses the most common scenario where a class requires one or more dependencies.</a:t>
            </a:r>
          </a:p>
          <a:p>
            <a:pPr algn="just"/>
            <a:endParaRPr lang="en-IN" sz="1600" dirty="0">
              <a:solidFill>
                <a:schemeClr val="tx1"/>
              </a:solidFill>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5C20B462-986F-4395-BF34-0FDFDC4AC6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4502" y="6020900"/>
            <a:ext cx="1968015" cy="707071"/>
          </a:xfrm>
          <a:prstGeom prst="rect">
            <a:avLst/>
          </a:prstGeom>
        </p:spPr>
      </p:pic>
      <p:pic>
        <p:nvPicPr>
          <p:cNvPr id="6" name="Picture 5">
            <a:extLst>
              <a:ext uri="{FF2B5EF4-FFF2-40B4-BE49-F238E27FC236}">
                <a16:creationId xmlns:a16="http://schemas.microsoft.com/office/drawing/2014/main" id="{772FEC5A-E193-4332-9E67-FA630E420367}"/>
              </a:ext>
            </a:extLst>
          </p:cNvPr>
          <p:cNvPicPr>
            <a:picLocks noChangeAspect="1"/>
          </p:cNvPicPr>
          <p:nvPr/>
        </p:nvPicPr>
        <p:blipFill>
          <a:blip r:embed="rId3"/>
          <a:stretch>
            <a:fillRect/>
          </a:stretch>
        </p:blipFill>
        <p:spPr>
          <a:xfrm>
            <a:off x="1795244" y="1251809"/>
            <a:ext cx="5108683" cy="5476162"/>
          </a:xfrm>
          <a:prstGeom prst="rect">
            <a:avLst/>
          </a:prstGeom>
        </p:spPr>
      </p:pic>
    </p:spTree>
    <p:extLst>
      <p:ext uri="{BB962C8B-B14F-4D97-AF65-F5344CB8AC3E}">
        <p14:creationId xmlns:p14="http://schemas.microsoft.com/office/powerpoint/2010/main" val="898720402"/>
      </p:ext>
    </p:extLst>
  </p:cSld>
  <p:clrMapOvr>
    <a:masterClrMapping/>
  </p:clrMapOvr>
  <mc:AlternateContent xmlns:mc="http://schemas.openxmlformats.org/markup-compatibility/2006" xmlns:p15="http://schemas.microsoft.com/office/powerpoint/2012/main">
    <mc:Choice Requires="p15">
      <p:transition spd="slow">
        <p15:prstTrans prst="fallOver"/>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1B787-8694-477E-9EE1-CAF4FBC5B59E}"/>
              </a:ext>
            </a:extLst>
          </p:cNvPr>
          <p:cNvSpPr>
            <a:spLocks noGrp="1"/>
          </p:cNvSpPr>
          <p:nvPr>
            <p:ph type="ctrTitle"/>
          </p:nvPr>
        </p:nvSpPr>
        <p:spPr>
          <a:xfrm>
            <a:off x="1417739" y="82148"/>
            <a:ext cx="10393959" cy="896159"/>
          </a:xfrm>
        </p:spPr>
        <p:txBody>
          <a:bodyPr>
            <a:normAutofit fontScale="90000"/>
          </a:bodyPr>
          <a:lstStyle/>
          <a:p>
            <a:pPr algn="l"/>
            <a:r>
              <a:rPr lang="en-IN" b="0" i="0" dirty="0">
                <a:solidFill>
                  <a:srgbClr val="212121"/>
                </a:solidFill>
                <a:effectLst/>
                <a:latin typeface="Roboto" panose="02000000000000000000" pitchFamily="2" charset="0"/>
              </a:rPr>
              <a:t>		Property Injection</a:t>
            </a:r>
          </a:p>
        </p:txBody>
      </p:sp>
      <p:sp>
        <p:nvSpPr>
          <p:cNvPr id="3" name="Subtitle 2">
            <a:extLst>
              <a:ext uri="{FF2B5EF4-FFF2-40B4-BE49-F238E27FC236}">
                <a16:creationId xmlns:a16="http://schemas.microsoft.com/office/drawing/2014/main" id="{2032FA67-489E-43F9-8DBC-1A10F1F324F5}"/>
              </a:ext>
            </a:extLst>
          </p:cNvPr>
          <p:cNvSpPr>
            <a:spLocks noGrp="1"/>
          </p:cNvSpPr>
          <p:nvPr>
            <p:ph type="subTitle" idx="1"/>
          </p:nvPr>
        </p:nvSpPr>
        <p:spPr>
          <a:xfrm>
            <a:off x="7066113" y="1251808"/>
            <a:ext cx="3612860" cy="5476161"/>
          </a:xfrm>
        </p:spPr>
        <p:txBody>
          <a:bodyPr>
            <a:noAutofit/>
          </a:bodyPr>
          <a:lstStyle/>
          <a:p>
            <a:pPr algn="just"/>
            <a:r>
              <a:rPr lang="en-US" sz="1600" b="0" i="0" dirty="0">
                <a:solidFill>
                  <a:srgbClr val="212121"/>
                </a:solidFill>
                <a:effectLst/>
                <a:latin typeface="Arial" panose="020B0604020202020204" pitchFamily="34" charset="0"/>
                <a:cs typeface="Arial" panose="020B0604020202020204" pitchFamily="34" charset="0"/>
              </a:rPr>
              <a:t>We use constructor injection, but there are some cases where we need a parameter-less constructor so we need to use property injection.</a:t>
            </a:r>
            <a:endParaRPr lang="en-IN" sz="1600" dirty="0">
              <a:solidFill>
                <a:schemeClr val="tx1"/>
              </a:solidFill>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5C20B462-986F-4395-BF34-0FDFDC4AC6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4502" y="6020900"/>
            <a:ext cx="1968015" cy="707071"/>
          </a:xfrm>
          <a:prstGeom prst="rect">
            <a:avLst/>
          </a:prstGeom>
        </p:spPr>
      </p:pic>
      <p:pic>
        <p:nvPicPr>
          <p:cNvPr id="7" name="Picture 6">
            <a:extLst>
              <a:ext uri="{FF2B5EF4-FFF2-40B4-BE49-F238E27FC236}">
                <a16:creationId xmlns:a16="http://schemas.microsoft.com/office/drawing/2014/main" id="{6095DFF7-9EB3-4A37-9D33-7D2F350C058B}"/>
              </a:ext>
            </a:extLst>
          </p:cNvPr>
          <p:cNvPicPr>
            <a:picLocks noChangeAspect="1"/>
          </p:cNvPicPr>
          <p:nvPr/>
        </p:nvPicPr>
        <p:blipFill>
          <a:blip r:embed="rId3"/>
          <a:stretch>
            <a:fillRect/>
          </a:stretch>
        </p:blipFill>
        <p:spPr>
          <a:xfrm>
            <a:off x="618405" y="1049012"/>
            <a:ext cx="6374802" cy="572684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878360371"/>
      </p:ext>
    </p:extLst>
  </p:cSld>
  <p:clrMapOvr>
    <a:masterClrMapping/>
  </p:clrMapOvr>
  <mc:AlternateContent xmlns:mc="http://schemas.openxmlformats.org/markup-compatibility/2006" xmlns:p15="http://schemas.microsoft.com/office/powerpoint/2012/main">
    <mc:Choice Requires="p15">
      <p:transition spd="slow">
        <p15:prstTrans prst="fallOver"/>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1B787-8694-477E-9EE1-CAF4FBC5B59E}"/>
              </a:ext>
            </a:extLst>
          </p:cNvPr>
          <p:cNvSpPr>
            <a:spLocks noGrp="1"/>
          </p:cNvSpPr>
          <p:nvPr>
            <p:ph type="ctrTitle"/>
          </p:nvPr>
        </p:nvSpPr>
        <p:spPr>
          <a:xfrm>
            <a:off x="2214694" y="130029"/>
            <a:ext cx="10393959" cy="896159"/>
          </a:xfrm>
        </p:spPr>
        <p:txBody>
          <a:bodyPr>
            <a:normAutofit fontScale="90000"/>
          </a:bodyPr>
          <a:lstStyle/>
          <a:p>
            <a:pPr algn="l"/>
            <a:r>
              <a:rPr lang="en-IN" b="0" i="0" dirty="0">
                <a:solidFill>
                  <a:srgbClr val="212121"/>
                </a:solidFill>
                <a:effectLst/>
                <a:latin typeface="Roboto" panose="02000000000000000000" pitchFamily="2" charset="0"/>
              </a:rPr>
              <a:t>		Method</a:t>
            </a:r>
            <a:br>
              <a:rPr lang="en-IN" b="0" i="0" dirty="0">
                <a:solidFill>
                  <a:srgbClr val="212121"/>
                </a:solidFill>
                <a:effectLst/>
                <a:latin typeface="Roboto" panose="02000000000000000000" pitchFamily="2" charset="0"/>
              </a:rPr>
            </a:br>
            <a:r>
              <a:rPr lang="en-IN" b="0" i="0" dirty="0" err="1">
                <a:solidFill>
                  <a:srgbClr val="212121"/>
                </a:solidFill>
                <a:effectLst/>
                <a:latin typeface="Roboto" panose="02000000000000000000" pitchFamily="2" charset="0"/>
              </a:rPr>
              <a:t>Method</a:t>
            </a:r>
            <a:r>
              <a:rPr lang="en-IN" b="0" i="0" dirty="0">
                <a:solidFill>
                  <a:srgbClr val="212121"/>
                </a:solidFill>
                <a:effectLst/>
                <a:latin typeface="Roboto" panose="02000000000000000000" pitchFamily="2" charset="0"/>
              </a:rPr>
              <a:t> Injection</a:t>
            </a:r>
          </a:p>
        </p:txBody>
      </p:sp>
      <p:sp>
        <p:nvSpPr>
          <p:cNvPr id="3" name="Subtitle 2">
            <a:extLst>
              <a:ext uri="{FF2B5EF4-FFF2-40B4-BE49-F238E27FC236}">
                <a16:creationId xmlns:a16="http://schemas.microsoft.com/office/drawing/2014/main" id="{2032FA67-489E-43F9-8DBC-1A10F1F324F5}"/>
              </a:ext>
            </a:extLst>
          </p:cNvPr>
          <p:cNvSpPr>
            <a:spLocks noGrp="1"/>
          </p:cNvSpPr>
          <p:nvPr>
            <p:ph type="subTitle" idx="1"/>
          </p:nvPr>
        </p:nvSpPr>
        <p:spPr>
          <a:xfrm>
            <a:off x="7099669" y="984089"/>
            <a:ext cx="3612860" cy="5476161"/>
          </a:xfrm>
        </p:spPr>
        <p:txBody>
          <a:bodyPr>
            <a:noAutofit/>
          </a:bodyPr>
          <a:lstStyle/>
          <a:p>
            <a:pPr algn="just"/>
            <a:r>
              <a:rPr lang="en-US" sz="1600" b="0" i="0" dirty="0">
                <a:solidFill>
                  <a:srgbClr val="212121"/>
                </a:solidFill>
                <a:effectLst/>
                <a:latin typeface="Arial" panose="020B0604020202020204" pitchFamily="34" charset="0"/>
                <a:cs typeface="Arial" panose="020B0604020202020204" pitchFamily="34" charset="0"/>
              </a:rPr>
              <a:t>In method injection we need to pass the dependency in the method only. The entire class does not need the dependency, just the one method. I have a class with a method that has a dependency. I do not want to use constructor injection because then I would be creating the dependent object every time this class is instantiated and most of the methods do not need this dependent object.</a:t>
            </a:r>
          </a:p>
          <a:p>
            <a:pPr algn="just"/>
            <a:r>
              <a:rPr lang="en-US" sz="1600" b="0" i="0" dirty="0">
                <a:solidFill>
                  <a:srgbClr val="212121"/>
                </a:solidFill>
                <a:effectLst/>
                <a:latin typeface="Arial" panose="020B0604020202020204" pitchFamily="34" charset="0"/>
                <a:cs typeface="Arial" panose="020B0604020202020204" pitchFamily="34" charset="0"/>
              </a:rPr>
              <a:t> </a:t>
            </a:r>
          </a:p>
        </p:txBody>
      </p:sp>
      <p:pic>
        <p:nvPicPr>
          <p:cNvPr id="4" name="Picture 3">
            <a:extLst>
              <a:ext uri="{FF2B5EF4-FFF2-40B4-BE49-F238E27FC236}">
                <a16:creationId xmlns:a16="http://schemas.microsoft.com/office/drawing/2014/main" id="{5C20B462-986F-4395-BF34-0FDFDC4AC6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4502" y="6020900"/>
            <a:ext cx="1968015" cy="707071"/>
          </a:xfrm>
          <a:prstGeom prst="rect">
            <a:avLst/>
          </a:prstGeom>
        </p:spPr>
      </p:pic>
      <p:pic>
        <p:nvPicPr>
          <p:cNvPr id="7" name="Picture 6">
            <a:extLst>
              <a:ext uri="{FF2B5EF4-FFF2-40B4-BE49-F238E27FC236}">
                <a16:creationId xmlns:a16="http://schemas.microsoft.com/office/drawing/2014/main" id="{4A936555-3738-4D06-9A72-C867FC72D97F}"/>
              </a:ext>
            </a:extLst>
          </p:cNvPr>
          <p:cNvPicPr>
            <a:picLocks noChangeAspect="1"/>
          </p:cNvPicPr>
          <p:nvPr/>
        </p:nvPicPr>
        <p:blipFill>
          <a:blip r:embed="rId3"/>
          <a:stretch>
            <a:fillRect/>
          </a:stretch>
        </p:blipFill>
        <p:spPr>
          <a:xfrm>
            <a:off x="1668721" y="984089"/>
            <a:ext cx="5302531" cy="5873911"/>
          </a:xfrm>
          <a:prstGeom prst="rect">
            <a:avLst/>
          </a:prstGeom>
        </p:spPr>
      </p:pic>
    </p:spTree>
    <p:extLst>
      <p:ext uri="{BB962C8B-B14F-4D97-AF65-F5344CB8AC3E}">
        <p14:creationId xmlns:p14="http://schemas.microsoft.com/office/powerpoint/2010/main" val="3615372271"/>
      </p:ext>
    </p:extLst>
  </p:cSld>
  <p:clrMapOvr>
    <a:masterClrMapping/>
  </p:clrMapOvr>
  <mc:AlternateContent xmlns:mc="http://schemas.openxmlformats.org/markup-compatibility/2006" xmlns:p15="http://schemas.microsoft.com/office/powerpoint/2012/main">
    <mc:Choice Requires="p15">
      <p:transition spd="slow">
        <p15:prstTrans prst="fallOver"/>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A2C188DD-1D01-4546-8A9E-40D4234BD4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634068" cy="6858000"/>
          </a:xfrm>
          <a:prstGeom prst="rect">
            <a:avLst/>
          </a:prstGeom>
        </p:spPr>
      </p:pic>
      <p:pic>
        <p:nvPicPr>
          <p:cNvPr id="11" name="Picture 2" descr="Am I the only one meme">
            <a:extLst>
              <a:ext uri="{FF2B5EF4-FFF2-40B4-BE49-F238E27FC236}">
                <a16:creationId xmlns:a16="http://schemas.microsoft.com/office/drawing/2014/main" id="{CCD0B9E9-2B1D-4BC2-A7BB-E8A91AFA7D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61871" y="-323558"/>
            <a:ext cx="5430129"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797206"/>
      </p:ext>
    </p:extLst>
  </p:cSld>
  <p:clrMapOvr>
    <a:masterClrMapping/>
  </p:clrMapOvr>
  <mc:AlternateContent xmlns:mc="http://schemas.openxmlformats.org/markup-compatibility/2006" xmlns:p15="http://schemas.microsoft.com/office/powerpoint/2012/main">
    <mc:Choice Requires="p15">
      <p:transition spd="slow">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withEffect">
                                  <p:stCondLst>
                                    <p:cond delay="0"/>
                                  </p:stCondLst>
                                  <p:childTnLst>
                                    <p:animEffect transition="out" filter="fade">
                                      <p:cBhvr>
                                        <p:cTn id="6" dur="2000" tmFilter="0, 0; .2, .5; .8, .5; 1, 0"/>
                                        <p:tgtEl>
                                          <p:spTgt spid="11"/>
                                        </p:tgtEl>
                                      </p:cBhvr>
                                    </p:animEffect>
                                    <p:animScale>
                                      <p:cBhvr>
                                        <p:cTn id="7" dur="1000" autoRev="1" fill="hold"/>
                                        <p:tgtEl>
                                          <p:spTgt spid="11"/>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1B787-8694-477E-9EE1-CAF4FBC5B59E}"/>
              </a:ext>
            </a:extLst>
          </p:cNvPr>
          <p:cNvSpPr>
            <a:spLocks noGrp="1"/>
          </p:cNvSpPr>
          <p:nvPr>
            <p:ph type="ctrTitle"/>
          </p:nvPr>
        </p:nvSpPr>
        <p:spPr>
          <a:xfrm>
            <a:off x="2583810" y="82148"/>
            <a:ext cx="7751428" cy="896159"/>
          </a:xfrm>
        </p:spPr>
        <p:txBody>
          <a:bodyPr>
            <a:normAutofit fontScale="90000"/>
          </a:bodyPr>
          <a:lstStyle/>
          <a:p>
            <a:pPr algn="l">
              <a:lnSpc>
                <a:spcPct val="150000"/>
              </a:lnSpc>
            </a:pPr>
            <a:r>
              <a:rPr lang="en-IN" sz="4800" b="1" i="0" u="none" strike="noStrike" dirty="0">
                <a:solidFill>
                  <a:schemeClr val="tx1"/>
                </a:solidFill>
                <a:effectLst/>
                <a:latin typeface="Arial" panose="020B0604020202020204" pitchFamily="34" charset="0"/>
                <a:cs typeface="Arial" panose="020B0604020202020204" pitchFamily="34" charset="0"/>
              </a:rPr>
              <a:t>OOPS concept </a:t>
            </a:r>
          </a:p>
        </p:txBody>
      </p:sp>
      <p:sp>
        <p:nvSpPr>
          <p:cNvPr id="3" name="Subtitle 2">
            <a:extLst>
              <a:ext uri="{FF2B5EF4-FFF2-40B4-BE49-F238E27FC236}">
                <a16:creationId xmlns:a16="http://schemas.microsoft.com/office/drawing/2014/main" id="{2032FA67-489E-43F9-8DBC-1A10F1F324F5}"/>
              </a:ext>
            </a:extLst>
          </p:cNvPr>
          <p:cNvSpPr>
            <a:spLocks noGrp="1"/>
          </p:cNvSpPr>
          <p:nvPr>
            <p:ph type="subTitle" idx="1"/>
          </p:nvPr>
        </p:nvSpPr>
        <p:spPr>
          <a:xfrm>
            <a:off x="3363985" y="1317073"/>
            <a:ext cx="8738532" cy="1003434"/>
          </a:xfrm>
        </p:spPr>
        <p:txBody>
          <a:bodyPr>
            <a:noAutofit/>
          </a:bodyPr>
          <a:lstStyle/>
          <a:p>
            <a:pPr marL="285750" indent="-285750" algn="l">
              <a:lnSpc>
                <a:spcPct val="150000"/>
              </a:lnSpc>
              <a:buFont typeface="Arial" panose="020B0604020202020204" pitchFamily="34" charset="0"/>
              <a:buChar char="•"/>
            </a:pPr>
            <a:r>
              <a:rPr lang="en-US" sz="1600" b="0" i="0" dirty="0">
                <a:solidFill>
                  <a:schemeClr val="tx1"/>
                </a:solidFill>
                <a:effectLst/>
                <a:latin typeface="Arial" panose="020B0604020202020204" pitchFamily="34" charset="0"/>
                <a:cs typeface="Arial" panose="020B0604020202020204" pitchFamily="34" charset="0"/>
              </a:rPr>
              <a:t>OOPs is a concept of modern programming language that allows programmers to organize entities and objects.</a:t>
            </a:r>
          </a:p>
          <a:p>
            <a:pPr marL="1200150" lvl="2" indent="-285750" algn="l">
              <a:lnSpc>
                <a:spcPct val="150000"/>
              </a:lnSpc>
              <a:buFont typeface="Arial" panose="020B0604020202020204" pitchFamily="34" charset="0"/>
              <a:buChar char="•"/>
            </a:pPr>
            <a:endParaRPr lang="en-IN" sz="1400" dirty="0">
              <a:solidFill>
                <a:srgbClr val="212121"/>
              </a:solidFill>
              <a:latin typeface="Arial" panose="020B0604020202020204" pitchFamily="34" charset="0"/>
              <a:cs typeface="Arial" panose="020B0604020202020204" pitchFamily="34" charset="0"/>
            </a:endParaRPr>
          </a:p>
          <a:p>
            <a:pPr marL="742950" lvl="1" indent="-285750" algn="l">
              <a:lnSpc>
                <a:spcPct val="150000"/>
              </a:lnSpc>
              <a:buFont typeface="Arial" panose="020B0604020202020204" pitchFamily="34" charset="0"/>
              <a:buChar char="•"/>
            </a:pPr>
            <a:endParaRPr lang="en-IN" sz="1600" b="0" i="0" dirty="0">
              <a:solidFill>
                <a:srgbClr val="212121"/>
              </a:solidFill>
              <a:effectLst/>
              <a:latin typeface="Arial" panose="020B0604020202020204" pitchFamily="34" charset="0"/>
              <a:cs typeface="Arial" panose="020B0604020202020204" pitchFamily="34" charset="0"/>
            </a:endParaRPr>
          </a:p>
          <a:p>
            <a:pPr marL="742950" lvl="1" indent="-285750" algn="l">
              <a:lnSpc>
                <a:spcPct val="150000"/>
              </a:lnSpc>
              <a:buFont typeface="Arial" panose="020B0604020202020204" pitchFamily="34" charset="0"/>
              <a:buChar char="•"/>
            </a:pPr>
            <a:endParaRPr lang="en-IN" sz="1700" dirty="0">
              <a:solidFill>
                <a:schemeClr val="tx1"/>
              </a:solidFill>
              <a:latin typeface="Arial" panose="020B0604020202020204" pitchFamily="34" charset="0"/>
              <a:cs typeface="Arial" panose="020B0604020202020204" pitchFamily="34" charset="0"/>
            </a:endParaRPr>
          </a:p>
          <a:p>
            <a:pPr marL="742950" lvl="1" indent="-285750" algn="l">
              <a:lnSpc>
                <a:spcPct val="150000"/>
              </a:lnSpc>
              <a:buFont typeface="Arial" panose="020B0604020202020204" pitchFamily="34" charset="0"/>
              <a:buChar char="•"/>
            </a:pPr>
            <a:endParaRPr lang="en-IN" sz="1700" dirty="0">
              <a:solidFill>
                <a:schemeClr val="tx1"/>
              </a:solidFill>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5C20B462-986F-4395-BF34-0FDFDC4AC6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4502" y="6020900"/>
            <a:ext cx="1968015" cy="707071"/>
          </a:xfrm>
          <a:prstGeom prst="rect">
            <a:avLst/>
          </a:prstGeom>
        </p:spPr>
      </p:pic>
      <p:pic>
        <p:nvPicPr>
          <p:cNvPr id="1026" name="Picture 2" descr="polymorphism">
            <a:extLst>
              <a:ext uri="{FF2B5EF4-FFF2-40B4-BE49-F238E27FC236}">
                <a16:creationId xmlns:a16="http://schemas.microsoft.com/office/drawing/2014/main" id="{5439FF22-372C-49BF-8830-FFE560A716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93972" y="2828707"/>
            <a:ext cx="5191125" cy="2962275"/>
          </a:xfrm>
          <a:prstGeom prst="rect">
            <a:avLst/>
          </a:prstGeom>
          <a:noFill/>
          <a:extLst>
            <a:ext uri="{909E8E84-426E-40DD-AFC4-6F175D3DCCD1}">
              <a14:hiddenFill xmlns:a14="http://schemas.microsoft.com/office/drawing/2010/main">
                <a:solidFill>
                  <a:srgbClr val="FFFFFF"/>
                </a:solidFill>
              </a14:hiddenFill>
            </a:ext>
          </a:extLst>
        </p:spPr>
      </p:pic>
      <p:sp>
        <p:nvSpPr>
          <p:cNvPr id="6" name="Subtitle 2">
            <a:extLst>
              <a:ext uri="{FF2B5EF4-FFF2-40B4-BE49-F238E27FC236}">
                <a16:creationId xmlns:a16="http://schemas.microsoft.com/office/drawing/2014/main" id="{30FAE7B0-7155-4FBE-8BD7-02C01FFBEFE6}"/>
              </a:ext>
            </a:extLst>
          </p:cNvPr>
          <p:cNvSpPr txBox="1">
            <a:spLocks/>
          </p:cNvSpPr>
          <p:nvPr/>
        </p:nvSpPr>
        <p:spPr>
          <a:xfrm>
            <a:off x="3363985" y="2018810"/>
            <a:ext cx="8738532" cy="4303787"/>
          </a:xfrm>
          <a:prstGeom prst="rect">
            <a:avLst/>
          </a:prstGeom>
        </p:spPr>
        <p:txBody>
          <a:bodyPr vert="horz" lIns="91440" tIns="45720" rIns="91440" bIns="4572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marL="283464" indent="-283464" algn="l" rtl="0" eaLnBrk="1" latinLnBrk="0" hangingPunct="1">
              <a:lnSpc>
                <a:spcPct val="150000"/>
              </a:lnSpc>
              <a:spcBef>
                <a:spcPts val="336"/>
              </a:spcBef>
              <a:spcAft>
                <a:spcPts val="600"/>
              </a:spcAft>
              <a:buClr>
                <a:schemeClr val="accent1"/>
              </a:buClr>
              <a:buSzPct val="145000"/>
              <a:buFont typeface="Arial" panose="020B0604020202020204" pitchFamily="34" charset="0"/>
              <a:buChar char="•"/>
            </a:pPr>
            <a:r>
              <a:rPr lang="en-US" sz="1800" b="0" i="0" kern="1200" dirty="0">
                <a:solidFill>
                  <a:srgbClr val="212121"/>
                </a:solidFill>
                <a:effectLst/>
                <a:latin typeface="Arial" panose="020B0604020202020204" pitchFamily="34" charset="0"/>
                <a:ea typeface="+mn-ea"/>
                <a:cs typeface="Arial" panose="020B0604020202020204" pitchFamily="34" charset="0"/>
              </a:rPr>
              <a:t>Four key concepts of OOPs are abstraction, encapsulation, inheritance and polymorphism</a:t>
            </a:r>
            <a:endParaRPr lang="en-IN" sz="1800" dirty="0">
              <a:effectLst/>
            </a:endParaRPr>
          </a:p>
          <a:p>
            <a:pPr marL="283464" indent="-283464" algn="l" rtl="0" eaLnBrk="1" latinLnBrk="0" hangingPunct="1">
              <a:lnSpc>
                <a:spcPct val="150000"/>
              </a:lnSpc>
              <a:spcBef>
                <a:spcPts val="336"/>
              </a:spcBef>
              <a:spcAft>
                <a:spcPts val="600"/>
              </a:spcAft>
            </a:pPr>
            <a:r>
              <a:rPr lang="en-IN" sz="1800" b="1" i="0" kern="1200" dirty="0">
                <a:solidFill>
                  <a:srgbClr val="212121"/>
                </a:solidFill>
                <a:effectLst/>
                <a:latin typeface="Arial" panose="020B0604020202020204" pitchFamily="34" charset="0"/>
                <a:ea typeface="+mn-ea"/>
                <a:cs typeface="Arial" panose="020B0604020202020204" pitchFamily="34" charset="0"/>
              </a:rPr>
              <a:t>OOP Features</a:t>
            </a:r>
            <a:endParaRPr lang="en-IN" sz="1200" dirty="0">
              <a:effectLst/>
            </a:endParaRPr>
          </a:p>
          <a:p>
            <a:pPr marL="742950" indent="-285750" algn="l" rtl="0" eaLnBrk="1" latinLnBrk="0" hangingPunct="1">
              <a:lnSpc>
                <a:spcPct val="150000"/>
              </a:lnSpc>
              <a:spcBef>
                <a:spcPts val="384"/>
              </a:spcBef>
              <a:spcAft>
                <a:spcPts val="600"/>
              </a:spcAft>
              <a:buFont typeface="Arial" panose="020B0604020202020204" pitchFamily="34" charset="0"/>
              <a:buChar char="•"/>
            </a:pPr>
            <a:r>
              <a:rPr lang="en-IN" sz="1800" kern="1200" dirty="0">
                <a:solidFill>
                  <a:srgbClr val="212121"/>
                </a:solidFill>
                <a:effectLst/>
                <a:latin typeface="Arial" panose="020B0604020202020204" pitchFamily="34" charset="0"/>
                <a:ea typeface="+mn-ea"/>
                <a:cs typeface="Arial" panose="020B0604020202020204" pitchFamily="34" charset="0"/>
              </a:rPr>
              <a:t>Object</a:t>
            </a:r>
          </a:p>
          <a:p>
            <a:pPr marL="742950" indent="-285750" algn="l" rtl="0" eaLnBrk="1" latinLnBrk="0" hangingPunct="1">
              <a:lnSpc>
                <a:spcPct val="150000"/>
              </a:lnSpc>
              <a:spcBef>
                <a:spcPts val="384"/>
              </a:spcBef>
              <a:spcAft>
                <a:spcPts val="600"/>
              </a:spcAft>
              <a:buFont typeface="Arial" panose="020B0604020202020204" pitchFamily="34" charset="0"/>
              <a:buChar char="•"/>
            </a:pPr>
            <a:r>
              <a:rPr lang="en-IN" sz="1800" kern="1200" dirty="0">
                <a:solidFill>
                  <a:srgbClr val="212121"/>
                </a:solidFill>
                <a:effectLst/>
                <a:latin typeface="Arial" panose="020B0604020202020204" pitchFamily="34" charset="0"/>
                <a:ea typeface="+mn-ea"/>
                <a:cs typeface="Arial" panose="020B0604020202020204" pitchFamily="34" charset="0"/>
              </a:rPr>
              <a:t>Abstraction</a:t>
            </a:r>
          </a:p>
          <a:p>
            <a:pPr marL="742950" indent="-285750" algn="l" rtl="0" eaLnBrk="1" latinLnBrk="0" hangingPunct="1">
              <a:lnSpc>
                <a:spcPct val="150000"/>
              </a:lnSpc>
              <a:spcBef>
                <a:spcPts val="384"/>
              </a:spcBef>
              <a:spcAft>
                <a:spcPts val="600"/>
              </a:spcAft>
              <a:buFont typeface="Arial" panose="020B0604020202020204" pitchFamily="34" charset="0"/>
              <a:buChar char="•"/>
            </a:pPr>
            <a:r>
              <a:rPr lang="en-IN" sz="1800" kern="1200" dirty="0">
                <a:solidFill>
                  <a:srgbClr val="212121"/>
                </a:solidFill>
                <a:effectLst/>
                <a:latin typeface="Arial" panose="020B0604020202020204" pitchFamily="34" charset="0"/>
                <a:ea typeface="+mn-ea"/>
                <a:cs typeface="Arial" panose="020B0604020202020204" pitchFamily="34" charset="0"/>
              </a:rPr>
              <a:t>Encapsulation</a:t>
            </a:r>
          </a:p>
          <a:p>
            <a:pPr marL="742950" indent="-285750" algn="l" rtl="0" eaLnBrk="1" latinLnBrk="0" hangingPunct="1">
              <a:lnSpc>
                <a:spcPct val="150000"/>
              </a:lnSpc>
              <a:spcBef>
                <a:spcPts val="384"/>
              </a:spcBef>
              <a:spcAft>
                <a:spcPts val="600"/>
              </a:spcAft>
              <a:buFont typeface="Arial" panose="020B0604020202020204" pitchFamily="34" charset="0"/>
              <a:buChar char="•"/>
            </a:pPr>
            <a:r>
              <a:rPr lang="en-IN" sz="1800" kern="1200" dirty="0">
                <a:solidFill>
                  <a:srgbClr val="212121"/>
                </a:solidFill>
                <a:effectLst/>
                <a:latin typeface="Arial" panose="020B0604020202020204" pitchFamily="34" charset="0"/>
                <a:ea typeface="+mn-ea"/>
                <a:cs typeface="Arial" panose="020B0604020202020204" pitchFamily="34" charset="0"/>
              </a:rPr>
              <a:t>Inheritance</a:t>
            </a:r>
          </a:p>
          <a:p>
            <a:pPr marL="742950" indent="-285750" algn="l" rtl="0" eaLnBrk="1" latinLnBrk="0" hangingPunct="1">
              <a:lnSpc>
                <a:spcPct val="150000"/>
              </a:lnSpc>
              <a:spcBef>
                <a:spcPts val="384"/>
              </a:spcBef>
              <a:spcAft>
                <a:spcPts val="600"/>
              </a:spcAft>
              <a:buFont typeface="Arial" panose="020B0604020202020204" pitchFamily="34" charset="0"/>
              <a:buChar char="•"/>
            </a:pPr>
            <a:r>
              <a:rPr lang="en-IN" sz="1800" kern="1200" dirty="0">
                <a:solidFill>
                  <a:srgbClr val="212121"/>
                </a:solidFill>
                <a:effectLst/>
                <a:latin typeface="Arial" panose="020B0604020202020204" pitchFamily="34" charset="0"/>
                <a:ea typeface="+mn-ea"/>
                <a:cs typeface="Arial" panose="020B0604020202020204" pitchFamily="34" charset="0"/>
              </a:rPr>
              <a:t>Polymorphism</a:t>
            </a:r>
            <a:endParaRPr lang="en-IN" sz="1200" dirty="0">
              <a:effectLst/>
            </a:endParaRPr>
          </a:p>
        </p:txBody>
      </p:sp>
    </p:spTree>
    <p:extLst>
      <p:ext uri="{BB962C8B-B14F-4D97-AF65-F5344CB8AC3E}">
        <p14:creationId xmlns:p14="http://schemas.microsoft.com/office/powerpoint/2010/main" val="3660399285"/>
      </p:ext>
    </p:extLst>
  </p:cSld>
  <p:clrMapOvr>
    <a:masterClrMapping/>
  </p:clrMapOvr>
  <mc:AlternateContent xmlns:mc="http://schemas.openxmlformats.org/markup-compatibility/2006" xmlns:p15="http://schemas.microsoft.com/office/powerpoint/2012/main">
    <mc:Choice Requires="p15">
      <p:transition spd="slow">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1026"/>
                                        </p:tgtEl>
                                        <p:attrNameLst>
                                          <p:attrName>style.visibility</p:attrName>
                                        </p:attrNameLst>
                                      </p:cBhvr>
                                      <p:to>
                                        <p:strVal val="visible"/>
                                      </p:to>
                                    </p:set>
                                    <p:anim calcmode="lin" valueType="num">
                                      <p:cBhvr>
                                        <p:cTn id="14" dur="500" fill="hold"/>
                                        <p:tgtEl>
                                          <p:spTgt spid="1026"/>
                                        </p:tgtEl>
                                        <p:attrNameLst>
                                          <p:attrName>ppt_w</p:attrName>
                                        </p:attrNameLst>
                                      </p:cBhvr>
                                      <p:tavLst>
                                        <p:tav tm="0">
                                          <p:val>
                                            <p:fltVal val="0"/>
                                          </p:val>
                                        </p:tav>
                                        <p:tav tm="100000">
                                          <p:val>
                                            <p:strVal val="#ppt_w"/>
                                          </p:val>
                                        </p:tav>
                                      </p:tavLst>
                                    </p:anim>
                                    <p:anim calcmode="lin" valueType="num">
                                      <p:cBhvr>
                                        <p:cTn id="15" dur="500" fill="hold"/>
                                        <p:tgtEl>
                                          <p:spTgt spid="1026"/>
                                        </p:tgtEl>
                                        <p:attrNameLst>
                                          <p:attrName>ppt_h</p:attrName>
                                        </p:attrNameLst>
                                      </p:cBhvr>
                                      <p:tavLst>
                                        <p:tav tm="0">
                                          <p:val>
                                            <p:fltVal val="0"/>
                                          </p:val>
                                        </p:tav>
                                        <p:tav tm="100000">
                                          <p:val>
                                            <p:strVal val="#ppt_h"/>
                                          </p:val>
                                        </p:tav>
                                      </p:tavLst>
                                    </p:anim>
                                    <p:animEffect transition="in" filter="fade">
                                      <p:cBhvr>
                                        <p:cTn id="16"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1B787-8694-477E-9EE1-CAF4FBC5B59E}"/>
              </a:ext>
            </a:extLst>
          </p:cNvPr>
          <p:cNvSpPr>
            <a:spLocks noGrp="1"/>
          </p:cNvSpPr>
          <p:nvPr>
            <p:ph type="ctrTitle"/>
          </p:nvPr>
        </p:nvSpPr>
        <p:spPr>
          <a:xfrm>
            <a:off x="906011" y="130029"/>
            <a:ext cx="10997967" cy="629175"/>
          </a:xfrm>
        </p:spPr>
        <p:txBody>
          <a:bodyPr>
            <a:normAutofit fontScale="90000"/>
          </a:bodyPr>
          <a:lstStyle/>
          <a:p>
            <a:r>
              <a:rPr lang="en-US" sz="3600" b="1" i="0" u="none" strike="noStrike" dirty="0">
                <a:solidFill>
                  <a:schemeClr val="tx1"/>
                </a:solidFill>
                <a:effectLst/>
                <a:latin typeface="Arial" panose="020B0604020202020204" pitchFamily="34" charset="0"/>
                <a:cs typeface="Arial" panose="020B0604020202020204" pitchFamily="34" charset="0"/>
              </a:rPr>
              <a:t>Difference between Abstract Class and Interface</a:t>
            </a:r>
            <a:endParaRPr lang="en-IN" sz="3600" dirty="0"/>
          </a:p>
        </p:txBody>
      </p:sp>
      <p:sp>
        <p:nvSpPr>
          <p:cNvPr id="3" name="Subtitle 2">
            <a:extLst>
              <a:ext uri="{FF2B5EF4-FFF2-40B4-BE49-F238E27FC236}">
                <a16:creationId xmlns:a16="http://schemas.microsoft.com/office/drawing/2014/main" id="{2032FA67-489E-43F9-8DBC-1A10F1F324F5}"/>
              </a:ext>
            </a:extLst>
          </p:cNvPr>
          <p:cNvSpPr>
            <a:spLocks noGrp="1"/>
          </p:cNvSpPr>
          <p:nvPr>
            <p:ph type="subTitle" idx="1"/>
          </p:nvPr>
        </p:nvSpPr>
        <p:spPr>
          <a:xfrm>
            <a:off x="2449585" y="1317072"/>
            <a:ext cx="9652932" cy="5299389"/>
          </a:xfrm>
        </p:spPr>
        <p:txBody>
          <a:bodyPr>
            <a:noAutofit/>
          </a:bodyPr>
          <a:lstStyle/>
          <a:p>
            <a:pPr marL="285750" indent="-285750" algn="l">
              <a:lnSpc>
                <a:spcPct val="150000"/>
              </a:lnSpc>
              <a:buFont typeface="Arial" panose="020B0604020202020204" pitchFamily="34" charset="0"/>
              <a:buChar char="•"/>
            </a:pPr>
            <a:r>
              <a:rPr lang="en-US" sz="1600" b="0" i="0" dirty="0">
                <a:solidFill>
                  <a:srgbClr val="212121"/>
                </a:solidFill>
                <a:effectLst/>
                <a:latin typeface="Arial" panose="020B0604020202020204" pitchFamily="34" charset="0"/>
                <a:cs typeface="Arial" panose="020B0604020202020204" pitchFamily="34" charset="0"/>
              </a:rPr>
              <a:t> The most frequent question being asked in </a:t>
            </a:r>
            <a:r>
              <a:rPr lang="en-US" sz="1600" b="0" i="0" dirty="0" err="1">
                <a:solidFill>
                  <a:srgbClr val="212121"/>
                </a:solidFill>
                <a:effectLst/>
                <a:latin typeface="Arial" panose="020B0604020202020204" pitchFamily="34" charset="0"/>
                <a:cs typeface="Arial" panose="020B0604020202020204" pitchFamily="34" charset="0"/>
              </a:rPr>
              <a:t>.Net</a:t>
            </a:r>
            <a:r>
              <a:rPr lang="en-US" sz="1600" b="0" i="0" dirty="0">
                <a:solidFill>
                  <a:srgbClr val="212121"/>
                </a:solidFill>
                <a:effectLst/>
                <a:latin typeface="Arial" panose="020B0604020202020204" pitchFamily="34" charset="0"/>
                <a:cs typeface="Arial" panose="020B0604020202020204" pitchFamily="34" charset="0"/>
              </a:rPr>
              <a:t> interview.</a:t>
            </a:r>
          </a:p>
          <a:p>
            <a:pPr marL="285750" indent="-285750" algn="l">
              <a:lnSpc>
                <a:spcPct val="150000"/>
              </a:lnSpc>
              <a:buFont typeface="+mj-lt"/>
              <a:buAutoNum type="arabicPeriod"/>
            </a:pPr>
            <a:r>
              <a:rPr lang="en-US" sz="1600" b="0" i="0" dirty="0">
                <a:solidFill>
                  <a:srgbClr val="212121"/>
                </a:solidFill>
                <a:effectLst/>
                <a:latin typeface="Arial" panose="020B0604020202020204" pitchFamily="34" charset="0"/>
                <a:cs typeface="Arial" panose="020B0604020202020204" pitchFamily="34" charset="0"/>
              </a:rPr>
              <a:t>A class can implement any number of interfaces but a subclass can at most use only one abstract class.</a:t>
            </a:r>
            <a:endParaRPr lang="en-US" sz="1600" dirty="0">
              <a:solidFill>
                <a:srgbClr val="212121"/>
              </a:solidFill>
              <a:latin typeface="Arial" panose="020B0604020202020204" pitchFamily="34" charset="0"/>
              <a:cs typeface="Arial" panose="020B0604020202020204" pitchFamily="34" charset="0"/>
            </a:endParaRPr>
          </a:p>
          <a:p>
            <a:pPr marL="285750" indent="-285750" algn="l">
              <a:lnSpc>
                <a:spcPct val="150000"/>
              </a:lnSpc>
              <a:buFont typeface="+mj-lt"/>
              <a:buAutoNum type="arabicPeriod"/>
            </a:pPr>
            <a:r>
              <a:rPr lang="en-US" sz="1600" b="0" i="0" dirty="0">
                <a:solidFill>
                  <a:srgbClr val="212121"/>
                </a:solidFill>
                <a:effectLst/>
                <a:latin typeface="Arial" panose="020B0604020202020204" pitchFamily="34" charset="0"/>
                <a:cs typeface="Arial" panose="020B0604020202020204" pitchFamily="34" charset="0"/>
              </a:rPr>
              <a:t>An abstract class can have non-abstract Methods(concrete methods) while in case of Interface all the methods has to be abstract.</a:t>
            </a:r>
          </a:p>
          <a:p>
            <a:pPr marL="285750" indent="-285750" algn="l">
              <a:lnSpc>
                <a:spcPct val="150000"/>
              </a:lnSpc>
              <a:buFont typeface="+mj-lt"/>
              <a:buAutoNum type="arabicPeriod"/>
            </a:pPr>
            <a:r>
              <a:rPr lang="en-US" sz="1600" b="0" i="0" dirty="0">
                <a:solidFill>
                  <a:srgbClr val="212121"/>
                </a:solidFill>
                <a:effectLst/>
                <a:latin typeface="Arial" panose="020B0604020202020204" pitchFamily="34" charset="0"/>
                <a:cs typeface="Arial" panose="020B0604020202020204" pitchFamily="34" charset="0"/>
              </a:rPr>
              <a:t> An abstract class can declare or use any variables while an interface is not allowed to do so.</a:t>
            </a:r>
            <a:endParaRPr lang="en-US" sz="1600" dirty="0">
              <a:solidFill>
                <a:srgbClr val="212121"/>
              </a:solidFill>
              <a:latin typeface="Arial" panose="020B0604020202020204" pitchFamily="34" charset="0"/>
              <a:cs typeface="Arial" panose="020B0604020202020204" pitchFamily="34" charset="0"/>
            </a:endParaRPr>
          </a:p>
          <a:p>
            <a:pPr marL="285750" indent="-285750" algn="l">
              <a:lnSpc>
                <a:spcPct val="150000"/>
              </a:lnSpc>
              <a:buFont typeface="+mj-lt"/>
              <a:buAutoNum type="arabicPeriod"/>
            </a:pPr>
            <a:endParaRPr lang="en-IN" sz="1600" b="0" dirty="0">
              <a:solidFill>
                <a:schemeClr val="tx1"/>
              </a:solidFill>
              <a:effectLst/>
              <a:latin typeface="Arial" panose="020B0604020202020204" pitchFamily="34" charset="0"/>
              <a:cs typeface="Arial" panose="020B0604020202020204" pitchFamily="34" charset="0"/>
            </a:endParaRPr>
          </a:p>
          <a:p>
            <a:pPr algn="l">
              <a:lnSpc>
                <a:spcPct val="150000"/>
              </a:lnSpc>
            </a:pPr>
            <a:br>
              <a:rPr lang="en-IN" sz="1600" dirty="0">
                <a:solidFill>
                  <a:schemeClr val="tx1"/>
                </a:solidFill>
                <a:latin typeface="Arial" panose="020B0604020202020204" pitchFamily="34" charset="0"/>
                <a:cs typeface="Arial" panose="020B0604020202020204" pitchFamily="34" charset="0"/>
              </a:rPr>
            </a:br>
            <a:endParaRPr lang="en-IN" sz="1600" dirty="0">
              <a:solidFill>
                <a:schemeClr val="tx1"/>
              </a:solidFill>
              <a:latin typeface="Arial" panose="020B0604020202020204" pitchFamily="34" charset="0"/>
              <a:cs typeface="Arial" panose="020B0604020202020204" pitchFamily="34" charset="0"/>
            </a:endParaRPr>
          </a:p>
          <a:p>
            <a:pPr algn="l">
              <a:lnSpc>
                <a:spcPct val="150000"/>
              </a:lnSpc>
            </a:pPr>
            <a:endParaRPr lang="en-US" sz="1600" b="1" i="0" u="none" strike="noStrike" dirty="0">
              <a:solidFill>
                <a:schemeClr val="tx1"/>
              </a:solidFill>
              <a:effectLst/>
              <a:latin typeface="Arial" panose="020B0604020202020204" pitchFamily="34" charset="0"/>
              <a:cs typeface="Arial" panose="020B0604020202020204" pitchFamily="34" charset="0"/>
            </a:endParaRPr>
          </a:p>
          <a:p>
            <a:pPr marL="285750" indent="-285750" algn="l">
              <a:lnSpc>
                <a:spcPct val="150000"/>
              </a:lnSpc>
              <a:buFont typeface="Arial" panose="020B0604020202020204" pitchFamily="34" charset="0"/>
              <a:buChar char="•"/>
            </a:pPr>
            <a:endParaRPr lang="en-US" sz="1600" b="0" dirty="0">
              <a:solidFill>
                <a:schemeClr val="tx1"/>
              </a:solidFill>
              <a:effectLst/>
              <a:latin typeface="Arial" panose="020B0604020202020204" pitchFamily="34" charset="0"/>
              <a:cs typeface="Arial" panose="020B0604020202020204" pitchFamily="34" charset="0"/>
            </a:endParaRPr>
          </a:p>
          <a:p>
            <a:pPr algn="l">
              <a:lnSpc>
                <a:spcPct val="150000"/>
              </a:lnSpc>
            </a:pPr>
            <a:br>
              <a:rPr lang="en-US" sz="1600" dirty="0">
                <a:solidFill>
                  <a:schemeClr val="tx1"/>
                </a:solidFill>
                <a:latin typeface="Arial" panose="020B0604020202020204" pitchFamily="34" charset="0"/>
                <a:cs typeface="Arial" panose="020B0604020202020204" pitchFamily="34" charset="0"/>
              </a:rPr>
            </a:br>
            <a:endParaRPr lang="en-IN" sz="1600" dirty="0">
              <a:solidFill>
                <a:schemeClr val="tx1"/>
              </a:solidFill>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5C20B462-986F-4395-BF34-0FDFDC4AC6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4502" y="6020900"/>
            <a:ext cx="1968015" cy="707071"/>
          </a:xfrm>
          <a:prstGeom prst="rect">
            <a:avLst/>
          </a:prstGeom>
        </p:spPr>
      </p:pic>
      <p:pic>
        <p:nvPicPr>
          <p:cNvPr id="6" name="Picture 5">
            <a:extLst>
              <a:ext uri="{FF2B5EF4-FFF2-40B4-BE49-F238E27FC236}">
                <a16:creationId xmlns:a16="http://schemas.microsoft.com/office/drawing/2014/main" id="{3EA08655-1606-457D-BEC1-8B7E33CFF3AB}"/>
              </a:ext>
            </a:extLst>
          </p:cNvPr>
          <p:cNvPicPr>
            <a:picLocks noChangeAspect="1"/>
          </p:cNvPicPr>
          <p:nvPr/>
        </p:nvPicPr>
        <p:blipFill>
          <a:blip r:embed="rId3"/>
          <a:stretch>
            <a:fillRect/>
          </a:stretch>
        </p:blipFill>
        <p:spPr>
          <a:xfrm>
            <a:off x="3648470" y="4198228"/>
            <a:ext cx="5078878" cy="2286924"/>
          </a:xfrm>
          <a:prstGeom prst="rect">
            <a:avLst/>
          </a:prstGeom>
        </p:spPr>
      </p:pic>
    </p:spTree>
    <p:extLst>
      <p:ext uri="{BB962C8B-B14F-4D97-AF65-F5344CB8AC3E}">
        <p14:creationId xmlns:p14="http://schemas.microsoft.com/office/powerpoint/2010/main" val="3256189857"/>
      </p:ext>
    </p:extLst>
  </p:cSld>
  <p:clrMapOvr>
    <a:masterClrMapping/>
  </p:clrMapOvr>
  <mc:AlternateContent xmlns:mc="http://schemas.openxmlformats.org/markup-compatibility/2006" xmlns:p15="http://schemas.microsoft.com/office/powerpoint/2012/main">
    <mc:Choice Requires="p15">
      <p:transition spd="slow">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randombar(horizontal)">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032FA67-489E-43F9-8DBC-1A10F1F324F5}"/>
              </a:ext>
            </a:extLst>
          </p:cNvPr>
          <p:cNvSpPr>
            <a:spLocks noGrp="1"/>
          </p:cNvSpPr>
          <p:nvPr>
            <p:ph type="subTitle" idx="1"/>
          </p:nvPr>
        </p:nvSpPr>
        <p:spPr>
          <a:xfrm>
            <a:off x="2449585" y="1317072"/>
            <a:ext cx="9652932" cy="5299389"/>
          </a:xfrm>
        </p:spPr>
        <p:txBody>
          <a:bodyPr>
            <a:noAutofit/>
          </a:bodyPr>
          <a:lstStyle/>
          <a:p>
            <a:pPr marL="285750" indent="-285750" algn="l">
              <a:lnSpc>
                <a:spcPct val="150000"/>
              </a:lnSpc>
              <a:buFont typeface="Arial" panose="020B0604020202020204" pitchFamily="34" charset="0"/>
              <a:buChar char="•"/>
            </a:pPr>
            <a:r>
              <a:rPr lang="en-US" sz="1600" b="0" i="0" dirty="0">
                <a:solidFill>
                  <a:srgbClr val="212121"/>
                </a:solidFill>
                <a:effectLst/>
                <a:latin typeface="Arial" panose="020B0604020202020204" pitchFamily="34" charset="0"/>
                <a:cs typeface="Arial" panose="020B0604020202020204" pitchFamily="34" charset="0"/>
              </a:rPr>
              <a:t> An abstract class can have constructor declaration while an interface can not do so.</a:t>
            </a:r>
          </a:p>
          <a:p>
            <a:pPr marL="285750" indent="-285750" algn="l">
              <a:lnSpc>
                <a:spcPct val="150000"/>
              </a:lnSpc>
              <a:buFont typeface="Arial" panose="020B0604020202020204" pitchFamily="34" charset="0"/>
              <a:buChar char="•"/>
            </a:pPr>
            <a:endParaRPr lang="en-IN" sz="1600" dirty="0">
              <a:solidFill>
                <a:schemeClr val="tx1"/>
              </a:solidFill>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5C20B462-986F-4395-BF34-0FDFDC4AC6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4502" y="6020900"/>
            <a:ext cx="1968015" cy="707071"/>
          </a:xfrm>
          <a:prstGeom prst="rect">
            <a:avLst/>
          </a:prstGeom>
        </p:spPr>
      </p:pic>
      <p:pic>
        <p:nvPicPr>
          <p:cNvPr id="8" name="Picture 7">
            <a:extLst>
              <a:ext uri="{FF2B5EF4-FFF2-40B4-BE49-F238E27FC236}">
                <a16:creationId xmlns:a16="http://schemas.microsoft.com/office/drawing/2014/main" id="{8A22D632-CF36-42BF-AE5B-980E9BEB62AF}"/>
              </a:ext>
            </a:extLst>
          </p:cNvPr>
          <p:cNvPicPr>
            <a:picLocks noChangeAspect="1"/>
          </p:cNvPicPr>
          <p:nvPr/>
        </p:nvPicPr>
        <p:blipFill>
          <a:blip r:embed="rId3"/>
          <a:stretch>
            <a:fillRect/>
          </a:stretch>
        </p:blipFill>
        <p:spPr>
          <a:xfrm>
            <a:off x="4854805" y="1893190"/>
            <a:ext cx="4411858" cy="3306511"/>
          </a:xfrm>
          <a:prstGeom prst="rect">
            <a:avLst/>
          </a:prstGeom>
        </p:spPr>
      </p:pic>
    </p:spTree>
    <p:extLst>
      <p:ext uri="{BB962C8B-B14F-4D97-AF65-F5344CB8AC3E}">
        <p14:creationId xmlns:p14="http://schemas.microsoft.com/office/powerpoint/2010/main" val="2646960206"/>
      </p:ext>
    </p:extLst>
  </p:cSld>
  <p:clrMapOvr>
    <a:masterClrMapping/>
  </p:clrMapOvr>
  <mc:AlternateContent xmlns:mc="http://schemas.openxmlformats.org/markup-compatibility/2006" xmlns:p15="http://schemas.microsoft.com/office/powerpoint/2012/main">
    <mc:Choice Requires="p15">
      <p:transition spd="slow">
        <p15:prstTrans prst="fallOver"/>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032FA67-489E-43F9-8DBC-1A10F1F324F5}"/>
              </a:ext>
            </a:extLst>
          </p:cNvPr>
          <p:cNvSpPr>
            <a:spLocks noGrp="1"/>
          </p:cNvSpPr>
          <p:nvPr>
            <p:ph type="subTitle" idx="1"/>
          </p:nvPr>
        </p:nvSpPr>
        <p:spPr>
          <a:xfrm>
            <a:off x="2449585" y="1317072"/>
            <a:ext cx="9652932" cy="5299389"/>
          </a:xfrm>
        </p:spPr>
        <p:txBody>
          <a:bodyPr>
            <a:noAutofit/>
          </a:bodyPr>
          <a:lstStyle/>
          <a:p>
            <a:pPr marL="285750" indent="-285750" algn="l">
              <a:lnSpc>
                <a:spcPct val="150000"/>
              </a:lnSpc>
              <a:buFont typeface="Arial" panose="020B0604020202020204" pitchFamily="34" charset="0"/>
              <a:buChar char="•"/>
            </a:pPr>
            <a:r>
              <a:rPr lang="en-US" sz="1600" b="0" i="0" dirty="0">
                <a:solidFill>
                  <a:srgbClr val="212121"/>
                </a:solidFill>
                <a:effectLst/>
                <a:latin typeface="Arial" panose="020B0604020202020204" pitchFamily="34" charset="0"/>
                <a:cs typeface="Arial" panose="020B0604020202020204" pitchFamily="34" charset="0"/>
              </a:rPr>
              <a:t>An abstract Class is allowed to have all access modifiers for all of its member declaration while in interface we can not declare any access modifier(including public) as all the members of interface are implicitly public.</a:t>
            </a:r>
            <a:endParaRPr lang="en-IN" sz="1600" dirty="0">
              <a:solidFill>
                <a:schemeClr val="tx1"/>
              </a:solidFill>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5C20B462-986F-4395-BF34-0FDFDC4AC6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4502" y="6020900"/>
            <a:ext cx="1968015" cy="707071"/>
          </a:xfrm>
          <a:prstGeom prst="rect">
            <a:avLst/>
          </a:prstGeom>
        </p:spPr>
      </p:pic>
      <p:pic>
        <p:nvPicPr>
          <p:cNvPr id="5" name="Picture 4">
            <a:extLst>
              <a:ext uri="{FF2B5EF4-FFF2-40B4-BE49-F238E27FC236}">
                <a16:creationId xmlns:a16="http://schemas.microsoft.com/office/drawing/2014/main" id="{7CADB55E-F9F5-4BF8-8EF6-539F61A8F1C7}"/>
              </a:ext>
            </a:extLst>
          </p:cNvPr>
          <p:cNvPicPr>
            <a:picLocks noChangeAspect="1"/>
          </p:cNvPicPr>
          <p:nvPr/>
        </p:nvPicPr>
        <p:blipFill>
          <a:blip r:embed="rId3"/>
          <a:stretch>
            <a:fillRect/>
          </a:stretch>
        </p:blipFill>
        <p:spPr>
          <a:xfrm>
            <a:off x="2937899" y="2531378"/>
            <a:ext cx="3430387" cy="914770"/>
          </a:xfrm>
          <a:prstGeom prst="rect">
            <a:avLst/>
          </a:prstGeom>
        </p:spPr>
      </p:pic>
      <p:pic>
        <p:nvPicPr>
          <p:cNvPr id="7" name="Picture 6">
            <a:extLst>
              <a:ext uri="{FF2B5EF4-FFF2-40B4-BE49-F238E27FC236}">
                <a16:creationId xmlns:a16="http://schemas.microsoft.com/office/drawing/2014/main" id="{ACA9C7B0-1B18-4A0E-B83B-4D0EAFFAD14F}"/>
              </a:ext>
            </a:extLst>
          </p:cNvPr>
          <p:cNvPicPr>
            <a:picLocks noChangeAspect="1"/>
          </p:cNvPicPr>
          <p:nvPr/>
        </p:nvPicPr>
        <p:blipFill>
          <a:blip r:embed="rId4"/>
          <a:stretch>
            <a:fillRect/>
          </a:stretch>
        </p:blipFill>
        <p:spPr>
          <a:xfrm>
            <a:off x="4883941" y="3587683"/>
            <a:ext cx="3363685" cy="962414"/>
          </a:xfrm>
          <a:prstGeom prst="rect">
            <a:avLst/>
          </a:prstGeom>
        </p:spPr>
      </p:pic>
      <p:pic>
        <p:nvPicPr>
          <p:cNvPr id="10" name="Picture 9">
            <a:extLst>
              <a:ext uri="{FF2B5EF4-FFF2-40B4-BE49-F238E27FC236}">
                <a16:creationId xmlns:a16="http://schemas.microsoft.com/office/drawing/2014/main" id="{F5E73B0B-B77D-429E-A771-7AE07DEA94F8}"/>
              </a:ext>
            </a:extLst>
          </p:cNvPr>
          <p:cNvPicPr>
            <a:picLocks noChangeAspect="1"/>
          </p:cNvPicPr>
          <p:nvPr/>
        </p:nvPicPr>
        <p:blipFill>
          <a:blip r:embed="rId5"/>
          <a:stretch>
            <a:fillRect/>
          </a:stretch>
        </p:blipFill>
        <p:spPr>
          <a:xfrm>
            <a:off x="6565783" y="4896887"/>
            <a:ext cx="2649021" cy="962414"/>
          </a:xfrm>
          <a:prstGeom prst="rect">
            <a:avLst/>
          </a:prstGeom>
        </p:spPr>
      </p:pic>
    </p:spTree>
    <p:extLst>
      <p:ext uri="{BB962C8B-B14F-4D97-AF65-F5344CB8AC3E}">
        <p14:creationId xmlns:p14="http://schemas.microsoft.com/office/powerpoint/2010/main" val="2027120542"/>
      </p:ext>
    </p:extLst>
  </p:cSld>
  <p:clrMapOvr>
    <a:masterClrMapping/>
  </p:clrMapOvr>
  <mc:AlternateContent xmlns:mc="http://schemas.openxmlformats.org/markup-compatibility/2006" xmlns:p15="http://schemas.microsoft.com/office/powerpoint/2012/main">
    <mc:Choice Requires="p15">
      <p:transition spd="slow">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randombar(horizontal)">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randombar(horizontal)">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randombar(horizontal)">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randombar(horizontal)">
                                      <p:cBhvr>
                                        <p:cTn id="2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1B787-8694-477E-9EE1-CAF4FBC5B59E}"/>
              </a:ext>
            </a:extLst>
          </p:cNvPr>
          <p:cNvSpPr>
            <a:spLocks noGrp="1"/>
          </p:cNvSpPr>
          <p:nvPr>
            <p:ph type="ctrTitle"/>
          </p:nvPr>
        </p:nvSpPr>
        <p:spPr>
          <a:xfrm>
            <a:off x="2986482" y="82148"/>
            <a:ext cx="5662462" cy="896159"/>
          </a:xfrm>
        </p:spPr>
        <p:txBody>
          <a:bodyPr>
            <a:normAutofit fontScale="90000"/>
          </a:bodyPr>
          <a:lstStyle/>
          <a:p>
            <a:r>
              <a:rPr lang="en-IN" sz="6000" b="1" dirty="0">
                <a:solidFill>
                  <a:schemeClr val="tx1"/>
                </a:solidFill>
                <a:latin typeface="Arial" panose="020B0604020202020204" pitchFamily="34" charset="0"/>
                <a:cs typeface="Arial" panose="020B0604020202020204" pitchFamily="34" charset="0"/>
              </a:rPr>
              <a:t>S</a:t>
            </a:r>
            <a:r>
              <a:rPr lang="en-IN" sz="6000" b="1" i="0" u="none" strike="noStrike" dirty="0">
                <a:solidFill>
                  <a:schemeClr val="tx1"/>
                </a:solidFill>
                <a:effectLst/>
                <a:latin typeface="Arial" panose="020B0604020202020204" pitchFamily="34" charset="0"/>
                <a:cs typeface="Arial" panose="020B0604020202020204" pitchFamily="34" charset="0"/>
              </a:rPr>
              <a:t>tatic keyword</a:t>
            </a:r>
            <a:endParaRPr lang="en-IN" dirty="0"/>
          </a:p>
        </p:txBody>
      </p:sp>
      <p:sp>
        <p:nvSpPr>
          <p:cNvPr id="3" name="Subtitle 2">
            <a:extLst>
              <a:ext uri="{FF2B5EF4-FFF2-40B4-BE49-F238E27FC236}">
                <a16:creationId xmlns:a16="http://schemas.microsoft.com/office/drawing/2014/main" id="{2032FA67-489E-43F9-8DBC-1A10F1F324F5}"/>
              </a:ext>
            </a:extLst>
          </p:cNvPr>
          <p:cNvSpPr>
            <a:spLocks noGrp="1"/>
          </p:cNvSpPr>
          <p:nvPr>
            <p:ph type="subTitle" idx="1"/>
          </p:nvPr>
        </p:nvSpPr>
        <p:spPr>
          <a:xfrm>
            <a:off x="2449585" y="1317072"/>
            <a:ext cx="9652932" cy="5299389"/>
          </a:xfrm>
        </p:spPr>
        <p:txBody>
          <a:bodyPr>
            <a:noAutofit/>
          </a:bodyPr>
          <a:lstStyle/>
          <a:p>
            <a:pPr marL="285750" indent="-285750" algn="l" rtl="0">
              <a:lnSpc>
                <a:spcPct val="150000"/>
              </a:lnSpc>
              <a:spcBef>
                <a:spcPts val="0"/>
              </a:spcBef>
              <a:spcAft>
                <a:spcPts val="0"/>
              </a:spcAft>
              <a:buFont typeface="Arial" panose="020B0604020202020204" pitchFamily="34" charset="0"/>
              <a:buChar char="•"/>
            </a:pPr>
            <a:r>
              <a:rPr lang="en-US" sz="1600" b="0" i="0" dirty="0">
                <a:solidFill>
                  <a:srgbClr val="212121"/>
                </a:solidFill>
                <a:effectLst/>
                <a:latin typeface="Arial" panose="020B0604020202020204" pitchFamily="34" charset="0"/>
                <a:cs typeface="Arial" panose="020B0604020202020204" pitchFamily="34" charset="0"/>
              </a:rPr>
              <a:t>The static keyword in C# language is used to declare static classes and static class members. The static classes and static class members such as constructors, fields, properties, methods, and events are useful when only one copy of the object (class or class members) are needed and shared among all instances (objects) of a type (and members).</a:t>
            </a:r>
          </a:p>
          <a:p>
            <a:pPr marL="285750" indent="-285750" algn="l">
              <a:lnSpc>
                <a:spcPct val="150000"/>
              </a:lnSpc>
              <a:spcBef>
                <a:spcPts val="0"/>
              </a:spcBef>
              <a:spcAft>
                <a:spcPts val="0"/>
              </a:spcAft>
              <a:buFont typeface="Arial" panose="020B0604020202020204" pitchFamily="34" charset="0"/>
              <a:buChar char="•"/>
            </a:pPr>
            <a:r>
              <a:rPr lang="en-US" sz="1600" dirty="0">
                <a:solidFill>
                  <a:srgbClr val="212121"/>
                </a:solidFill>
                <a:latin typeface="Arial" panose="020B0604020202020204" pitchFamily="34" charset="0"/>
                <a:cs typeface="Arial" panose="020B0604020202020204" pitchFamily="34" charset="0"/>
              </a:rPr>
              <a:t>Let's simplify it. Let's say, you've a class “</a:t>
            </a:r>
            <a:r>
              <a:rPr lang="en-US" sz="1600" dirty="0" err="1">
                <a:solidFill>
                  <a:srgbClr val="212121"/>
                </a:solidFill>
                <a:latin typeface="Arial" panose="020B0604020202020204" pitchFamily="34" charset="0"/>
                <a:cs typeface="Arial" panose="020B0604020202020204" pitchFamily="34" charset="0"/>
              </a:rPr>
              <a:t>CodeHubs</a:t>
            </a:r>
            <a:r>
              <a:rPr lang="en-US" sz="1600" dirty="0">
                <a:solidFill>
                  <a:srgbClr val="212121"/>
                </a:solidFill>
                <a:latin typeface="Arial" panose="020B0604020202020204" pitchFamily="34" charset="0"/>
                <a:cs typeface="Arial" panose="020B0604020202020204" pitchFamily="34" charset="0"/>
              </a:rPr>
              <a:t>" that represents The Code Hubs website, its properties, and its functions. The </a:t>
            </a:r>
            <a:r>
              <a:rPr lang="en-US" sz="1600" dirty="0" err="1">
                <a:solidFill>
                  <a:srgbClr val="212121"/>
                </a:solidFill>
                <a:latin typeface="Arial" panose="020B0604020202020204" pitchFamily="34" charset="0"/>
                <a:cs typeface="Arial" panose="020B0604020202020204" pitchFamily="34" charset="0"/>
              </a:rPr>
              <a:t>CodeHubs</a:t>
            </a:r>
            <a:r>
              <a:rPr lang="en-US" sz="1600" dirty="0">
                <a:solidFill>
                  <a:srgbClr val="212121"/>
                </a:solidFill>
                <a:latin typeface="Arial" panose="020B0604020202020204" pitchFamily="34" charset="0"/>
                <a:cs typeface="Arial" panose="020B0604020202020204" pitchFamily="34" charset="0"/>
              </a:rPr>
              <a:t> class has four properties, Domain, </a:t>
            </a:r>
            <a:r>
              <a:rPr lang="en-US" sz="1600" dirty="0" err="1">
                <a:solidFill>
                  <a:srgbClr val="212121"/>
                </a:solidFill>
                <a:latin typeface="Arial" panose="020B0604020202020204" pitchFamily="34" charset="0"/>
                <a:cs typeface="Arial" panose="020B0604020202020204" pitchFamily="34" charset="0"/>
              </a:rPr>
              <a:t>YearFounded</a:t>
            </a:r>
            <a:r>
              <a:rPr lang="en-US" sz="1600" dirty="0">
                <a:solidFill>
                  <a:srgbClr val="212121"/>
                </a:solidFill>
                <a:latin typeface="Arial" panose="020B0604020202020204" pitchFamily="34" charset="0"/>
                <a:cs typeface="Arial" panose="020B0604020202020204" pitchFamily="34" charset="0"/>
              </a:rPr>
              <a:t>, Location, and Description. We know that all these properties are fixed and they will not change regardless of how many instances of </a:t>
            </a:r>
            <a:r>
              <a:rPr lang="en-US" sz="1600" dirty="0" err="1">
                <a:solidFill>
                  <a:srgbClr val="212121"/>
                </a:solidFill>
                <a:latin typeface="Arial" panose="020B0604020202020204" pitchFamily="34" charset="0"/>
                <a:cs typeface="Arial" panose="020B0604020202020204" pitchFamily="34" charset="0"/>
              </a:rPr>
              <a:t>CodeHubs</a:t>
            </a:r>
            <a:r>
              <a:rPr lang="en-US" sz="1600" dirty="0">
                <a:solidFill>
                  <a:srgbClr val="212121"/>
                </a:solidFill>
                <a:latin typeface="Arial" panose="020B0604020202020204" pitchFamily="34" charset="0"/>
                <a:cs typeface="Arial" panose="020B0604020202020204" pitchFamily="34" charset="0"/>
              </a:rPr>
              <a:t> type are created by various programs or classes. This is a perfect example of a static class and static properties. </a:t>
            </a:r>
          </a:p>
          <a:p>
            <a:pPr marL="1085850" lvl="2" indent="-171450" algn="l">
              <a:lnSpc>
                <a:spcPct val="150000"/>
              </a:lnSpc>
              <a:spcBef>
                <a:spcPts val="0"/>
              </a:spcBef>
              <a:spcAft>
                <a:spcPts val="0"/>
              </a:spcAft>
              <a:buFont typeface="Arial" panose="020B0604020202020204" pitchFamily="34" charset="0"/>
              <a:buChar char="•"/>
            </a:pPr>
            <a:r>
              <a:rPr lang="en-US" sz="1600" dirty="0">
                <a:solidFill>
                  <a:srgbClr val="212121"/>
                </a:solidFill>
                <a:latin typeface="Arial" panose="020B0604020202020204" pitchFamily="34" charset="0"/>
                <a:cs typeface="Arial" panose="020B0604020202020204" pitchFamily="34" charset="0"/>
              </a:rPr>
              <a:t>Can we update static</a:t>
            </a:r>
            <a:r>
              <a:rPr lang="en-IN" sz="1600" dirty="0">
                <a:solidFill>
                  <a:srgbClr val="212121"/>
                </a:solidFill>
                <a:latin typeface="Arial" panose="020B0604020202020204" pitchFamily="34" charset="0"/>
                <a:cs typeface="Arial" panose="020B0604020202020204" pitchFamily="34" charset="0"/>
              </a:rPr>
              <a:t> member values?</a:t>
            </a:r>
          </a:p>
          <a:p>
            <a:pPr marL="1085850" lvl="2" indent="-171450" algn="l">
              <a:lnSpc>
                <a:spcPct val="150000"/>
              </a:lnSpc>
              <a:spcBef>
                <a:spcPts val="0"/>
              </a:spcBef>
              <a:spcAft>
                <a:spcPts val="0"/>
              </a:spcAft>
              <a:buFont typeface="Arial" panose="020B0604020202020204" pitchFamily="34" charset="0"/>
              <a:buChar char="•"/>
            </a:pPr>
            <a:endParaRPr lang="en-IN" sz="1600" dirty="0">
              <a:solidFill>
                <a:srgbClr val="212121"/>
              </a:solidFill>
              <a:latin typeface="Arial" panose="020B0604020202020204" pitchFamily="34" charset="0"/>
              <a:cs typeface="Arial" panose="020B0604020202020204" pitchFamily="34" charset="0"/>
            </a:endParaRPr>
          </a:p>
          <a:p>
            <a:pPr marL="742950" lvl="1" indent="-285750" algn="l">
              <a:lnSpc>
                <a:spcPct val="150000"/>
              </a:lnSpc>
              <a:spcBef>
                <a:spcPts val="0"/>
              </a:spcBef>
              <a:spcAft>
                <a:spcPts val="0"/>
              </a:spcAft>
              <a:buFont typeface="Arial" panose="020B0604020202020204" pitchFamily="34" charset="0"/>
              <a:buChar char="•"/>
            </a:pPr>
            <a:endParaRPr lang="en-US" sz="1600" dirty="0">
              <a:solidFill>
                <a:srgbClr val="212121"/>
              </a:solidFill>
              <a:latin typeface="Arial" panose="020B0604020202020204" pitchFamily="34" charset="0"/>
              <a:cs typeface="Arial" panose="020B0604020202020204" pitchFamily="34" charset="0"/>
            </a:endParaRPr>
          </a:p>
          <a:p>
            <a:pPr algn="l"/>
            <a:r>
              <a:rPr lang="en-US" sz="1600" dirty="0">
                <a:solidFill>
                  <a:srgbClr val="212121"/>
                </a:solidFill>
                <a:latin typeface="Arial" panose="020B0604020202020204" pitchFamily="34" charset="0"/>
                <a:cs typeface="Arial" panose="020B0604020202020204" pitchFamily="34" charset="0"/>
              </a:rPr>
              <a:t> </a:t>
            </a:r>
          </a:p>
          <a:p>
            <a:pPr marL="285750" indent="-285750" algn="l" rtl="0">
              <a:lnSpc>
                <a:spcPct val="150000"/>
              </a:lnSpc>
              <a:spcBef>
                <a:spcPts val="0"/>
              </a:spcBef>
              <a:spcAft>
                <a:spcPts val="0"/>
              </a:spcAft>
              <a:buFont typeface="Arial" panose="020B0604020202020204" pitchFamily="34" charset="0"/>
              <a:buChar char="•"/>
            </a:pPr>
            <a:endParaRPr lang="en-IN" sz="1600" b="0" dirty="0">
              <a:solidFill>
                <a:schemeClr val="tx1"/>
              </a:solidFill>
              <a:effectLst/>
              <a:latin typeface="Arial" panose="020B0604020202020204" pitchFamily="34" charset="0"/>
              <a:cs typeface="Arial" panose="020B0604020202020204" pitchFamily="34" charset="0"/>
            </a:endParaRPr>
          </a:p>
          <a:p>
            <a:pPr algn="l">
              <a:lnSpc>
                <a:spcPct val="150000"/>
              </a:lnSpc>
            </a:pPr>
            <a:br>
              <a:rPr lang="en-IN" sz="1600" dirty="0">
                <a:solidFill>
                  <a:schemeClr val="tx1"/>
                </a:solidFill>
                <a:latin typeface="Arial" panose="020B0604020202020204" pitchFamily="34" charset="0"/>
                <a:cs typeface="Arial" panose="020B0604020202020204" pitchFamily="34" charset="0"/>
              </a:rPr>
            </a:br>
            <a:endParaRPr lang="en-IN" sz="1600" dirty="0">
              <a:solidFill>
                <a:schemeClr val="tx1"/>
              </a:solidFill>
              <a:latin typeface="Arial" panose="020B0604020202020204" pitchFamily="34" charset="0"/>
              <a:cs typeface="Arial" panose="020B0604020202020204" pitchFamily="34" charset="0"/>
            </a:endParaRPr>
          </a:p>
          <a:p>
            <a:pPr algn="l">
              <a:lnSpc>
                <a:spcPct val="150000"/>
              </a:lnSpc>
            </a:pPr>
            <a:endParaRPr lang="en-US" sz="1600" b="1" i="0" u="none" strike="noStrike" dirty="0">
              <a:solidFill>
                <a:schemeClr val="tx1"/>
              </a:solidFill>
              <a:effectLst/>
              <a:latin typeface="Arial" panose="020B0604020202020204" pitchFamily="34" charset="0"/>
              <a:cs typeface="Arial" panose="020B0604020202020204" pitchFamily="34" charset="0"/>
            </a:endParaRPr>
          </a:p>
          <a:p>
            <a:pPr marL="285750" indent="-285750" algn="l">
              <a:lnSpc>
                <a:spcPct val="150000"/>
              </a:lnSpc>
              <a:buFont typeface="Arial" panose="020B0604020202020204" pitchFamily="34" charset="0"/>
              <a:buChar char="•"/>
            </a:pPr>
            <a:endParaRPr lang="en-US" sz="1600" b="0" dirty="0">
              <a:solidFill>
                <a:schemeClr val="tx1"/>
              </a:solidFill>
              <a:effectLst/>
              <a:latin typeface="Arial" panose="020B0604020202020204" pitchFamily="34" charset="0"/>
              <a:cs typeface="Arial" panose="020B0604020202020204" pitchFamily="34" charset="0"/>
            </a:endParaRPr>
          </a:p>
          <a:p>
            <a:pPr algn="l">
              <a:lnSpc>
                <a:spcPct val="150000"/>
              </a:lnSpc>
            </a:pPr>
            <a:br>
              <a:rPr lang="en-US" sz="1600" dirty="0">
                <a:solidFill>
                  <a:schemeClr val="tx1"/>
                </a:solidFill>
                <a:latin typeface="Arial" panose="020B0604020202020204" pitchFamily="34" charset="0"/>
                <a:cs typeface="Arial" panose="020B0604020202020204" pitchFamily="34" charset="0"/>
              </a:rPr>
            </a:br>
            <a:endParaRPr lang="en-IN" sz="1600" dirty="0">
              <a:solidFill>
                <a:schemeClr val="tx1"/>
              </a:solidFill>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5C20B462-986F-4395-BF34-0FDFDC4AC6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4502" y="6020900"/>
            <a:ext cx="1968015" cy="707071"/>
          </a:xfrm>
          <a:prstGeom prst="rect">
            <a:avLst/>
          </a:prstGeom>
        </p:spPr>
      </p:pic>
    </p:spTree>
    <p:extLst>
      <p:ext uri="{BB962C8B-B14F-4D97-AF65-F5344CB8AC3E}">
        <p14:creationId xmlns:p14="http://schemas.microsoft.com/office/powerpoint/2010/main" val="2307894758"/>
      </p:ext>
    </p:extLst>
  </p:cSld>
  <p:clrMapOvr>
    <a:masterClrMapping/>
  </p:clrMapOvr>
  <mc:AlternateContent xmlns:mc="http://schemas.openxmlformats.org/markup-compatibility/2006" xmlns:p15="http://schemas.microsoft.com/office/powerpoint/2012/main">
    <mc:Choice Requires="p15">
      <p:transition spd="slow">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
                                            <p:txEl>
                                              <p:pRg st="10" end="10"/>
                                            </p:txEl>
                                          </p:spTgt>
                                        </p:tgtEl>
                                        <p:attrNameLst>
                                          <p:attrName>style.visibility</p:attrName>
                                        </p:attrNameLst>
                                      </p:cBhvr>
                                      <p:to>
                                        <p:strVal val="visible"/>
                                      </p:to>
                                    </p:set>
                                    <p:animEffect transition="in" filter="randombar(horizontal)">
                                      <p:cBhvr>
                                        <p:cTn id="22"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1B787-8694-477E-9EE1-CAF4FBC5B59E}"/>
              </a:ext>
            </a:extLst>
          </p:cNvPr>
          <p:cNvSpPr>
            <a:spLocks noGrp="1"/>
          </p:cNvSpPr>
          <p:nvPr>
            <p:ph type="ctrTitle"/>
          </p:nvPr>
        </p:nvSpPr>
        <p:spPr>
          <a:xfrm>
            <a:off x="1317071" y="-77954"/>
            <a:ext cx="11685865" cy="896159"/>
          </a:xfrm>
        </p:spPr>
        <p:txBody>
          <a:bodyPr>
            <a:normAutofit/>
          </a:bodyPr>
          <a:lstStyle/>
          <a:p>
            <a:pPr marL="914400" lvl="2" algn="l">
              <a:lnSpc>
                <a:spcPct val="150000"/>
              </a:lnSpc>
              <a:spcBef>
                <a:spcPts val="0"/>
              </a:spcBef>
              <a:spcAft>
                <a:spcPts val="0"/>
              </a:spcAft>
            </a:pPr>
            <a:r>
              <a:rPr lang="en-US" sz="3600" b="0" i="0" dirty="0">
                <a:solidFill>
                  <a:srgbClr val="212121"/>
                </a:solidFill>
                <a:effectLst/>
                <a:latin typeface="Roboto" panose="02000000000000000000" pitchFamily="2" charset="0"/>
              </a:rPr>
              <a:t>Can a static method access non-static fields?</a:t>
            </a:r>
          </a:p>
        </p:txBody>
      </p:sp>
      <p:sp>
        <p:nvSpPr>
          <p:cNvPr id="3" name="Subtitle 2">
            <a:extLst>
              <a:ext uri="{FF2B5EF4-FFF2-40B4-BE49-F238E27FC236}">
                <a16:creationId xmlns:a16="http://schemas.microsoft.com/office/drawing/2014/main" id="{2032FA67-489E-43F9-8DBC-1A10F1F324F5}"/>
              </a:ext>
            </a:extLst>
          </p:cNvPr>
          <p:cNvSpPr>
            <a:spLocks noGrp="1"/>
          </p:cNvSpPr>
          <p:nvPr>
            <p:ph type="subTitle" idx="1"/>
          </p:nvPr>
        </p:nvSpPr>
        <p:spPr>
          <a:xfrm>
            <a:off x="2449585" y="1317072"/>
            <a:ext cx="9652932" cy="771787"/>
          </a:xfrm>
        </p:spPr>
        <p:txBody>
          <a:bodyPr>
            <a:noAutofit/>
          </a:bodyPr>
          <a:lstStyle/>
          <a:p>
            <a:pPr marL="285750" indent="-285750" algn="l" rtl="0">
              <a:lnSpc>
                <a:spcPct val="150000"/>
              </a:lnSpc>
              <a:spcBef>
                <a:spcPts val="0"/>
              </a:spcBef>
              <a:spcAft>
                <a:spcPts val="0"/>
              </a:spcAft>
              <a:buFont typeface="Arial" panose="020B0604020202020204" pitchFamily="34" charset="0"/>
              <a:buChar char="•"/>
            </a:pPr>
            <a:r>
              <a:rPr lang="en-US" sz="1400" b="0" i="0" dirty="0">
                <a:solidFill>
                  <a:srgbClr val="212121"/>
                </a:solidFill>
                <a:effectLst/>
                <a:latin typeface="open sans" panose="020B0606030504020204" pitchFamily="34" charset="0"/>
              </a:rPr>
              <a:t>The Answer is Yes. Static methods can directly access static fields without using class name also. However, to access non-static fields an object needs to be created. An example has been shown in the below image.</a:t>
            </a:r>
            <a:endParaRPr lang="en-IN" sz="1800" dirty="0">
              <a:solidFill>
                <a:schemeClr val="tx1"/>
              </a:solidFill>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5C20B462-986F-4395-BF34-0FDFDC4AC6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4502" y="6020900"/>
            <a:ext cx="1968015" cy="707071"/>
          </a:xfrm>
          <a:prstGeom prst="rect">
            <a:avLst/>
          </a:prstGeom>
        </p:spPr>
      </p:pic>
      <p:pic>
        <p:nvPicPr>
          <p:cNvPr id="6" name="Picture 5">
            <a:extLst>
              <a:ext uri="{FF2B5EF4-FFF2-40B4-BE49-F238E27FC236}">
                <a16:creationId xmlns:a16="http://schemas.microsoft.com/office/drawing/2014/main" id="{36847F6E-863A-4468-8ADE-8A76E95E27C9}"/>
              </a:ext>
            </a:extLst>
          </p:cNvPr>
          <p:cNvPicPr>
            <a:picLocks noChangeAspect="1"/>
          </p:cNvPicPr>
          <p:nvPr/>
        </p:nvPicPr>
        <p:blipFill>
          <a:blip r:embed="rId3"/>
          <a:stretch>
            <a:fillRect/>
          </a:stretch>
        </p:blipFill>
        <p:spPr>
          <a:xfrm>
            <a:off x="2642590" y="2088859"/>
            <a:ext cx="9034826" cy="3580876"/>
          </a:xfrm>
          <a:prstGeom prst="rect">
            <a:avLst/>
          </a:prstGeom>
        </p:spPr>
      </p:pic>
    </p:spTree>
    <p:extLst>
      <p:ext uri="{BB962C8B-B14F-4D97-AF65-F5344CB8AC3E}">
        <p14:creationId xmlns:p14="http://schemas.microsoft.com/office/powerpoint/2010/main" val="2216349735"/>
      </p:ext>
    </p:extLst>
  </p:cSld>
  <p:clrMapOvr>
    <a:masterClrMapping/>
  </p:clrMapOvr>
  <mc:AlternateContent xmlns:mc="http://schemas.openxmlformats.org/markup-compatibility/2006" xmlns:p15="http://schemas.microsoft.com/office/powerpoint/2012/main">
    <mc:Choice Requires="p15">
      <p:transition spd="slow">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1B787-8694-477E-9EE1-CAF4FBC5B59E}"/>
              </a:ext>
            </a:extLst>
          </p:cNvPr>
          <p:cNvSpPr>
            <a:spLocks noGrp="1"/>
          </p:cNvSpPr>
          <p:nvPr>
            <p:ph type="ctrTitle"/>
          </p:nvPr>
        </p:nvSpPr>
        <p:spPr>
          <a:xfrm>
            <a:off x="2273417" y="-27167"/>
            <a:ext cx="9652932" cy="1730132"/>
          </a:xfrm>
        </p:spPr>
        <p:txBody>
          <a:bodyPr>
            <a:normAutofit fontScale="90000"/>
          </a:bodyPr>
          <a:lstStyle/>
          <a:p>
            <a:pPr algn="l"/>
            <a:r>
              <a:rPr lang="en-US" sz="3600" b="0" i="0" dirty="0">
                <a:solidFill>
                  <a:srgbClr val="212121"/>
                </a:solidFill>
                <a:effectLst/>
                <a:latin typeface="Roboto" panose="02000000000000000000" pitchFamily="2" charset="0"/>
              </a:rPr>
              <a:t>If in a static class, we don’t have non static members/functions then does it hold any default constructor?</a:t>
            </a:r>
          </a:p>
        </p:txBody>
      </p:sp>
      <p:sp>
        <p:nvSpPr>
          <p:cNvPr id="3" name="Subtitle 2">
            <a:extLst>
              <a:ext uri="{FF2B5EF4-FFF2-40B4-BE49-F238E27FC236}">
                <a16:creationId xmlns:a16="http://schemas.microsoft.com/office/drawing/2014/main" id="{2032FA67-489E-43F9-8DBC-1A10F1F324F5}"/>
              </a:ext>
            </a:extLst>
          </p:cNvPr>
          <p:cNvSpPr>
            <a:spLocks noGrp="1"/>
          </p:cNvSpPr>
          <p:nvPr>
            <p:ph type="subTitle" idx="1"/>
          </p:nvPr>
        </p:nvSpPr>
        <p:spPr>
          <a:xfrm>
            <a:off x="2172748" y="1904301"/>
            <a:ext cx="9652932" cy="771787"/>
          </a:xfrm>
        </p:spPr>
        <p:txBody>
          <a:bodyPr>
            <a:noAutofit/>
          </a:bodyPr>
          <a:lstStyle/>
          <a:p>
            <a:pPr marL="285750" indent="-285750" algn="l" rtl="0">
              <a:lnSpc>
                <a:spcPct val="150000"/>
              </a:lnSpc>
              <a:spcBef>
                <a:spcPts val="0"/>
              </a:spcBef>
              <a:spcAft>
                <a:spcPts val="0"/>
              </a:spcAft>
              <a:buFont typeface="Arial" panose="020B0604020202020204" pitchFamily="34" charset="0"/>
              <a:buChar char="•"/>
            </a:pPr>
            <a:r>
              <a:rPr lang="en-US" sz="1600" b="0" i="0" dirty="0">
                <a:solidFill>
                  <a:srgbClr val="212121"/>
                </a:solidFill>
                <a:effectLst/>
                <a:latin typeface="Arial" panose="020B0604020202020204" pitchFamily="34" charset="0"/>
                <a:cs typeface="Arial" panose="020B0604020202020204" pitchFamily="34" charset="0"/>
              </a:rPr>
              <a:t>Yes, it does hold a constructor but it is also declared as static.</a:t>
            </a:r>
            <a:endParaRPr lang="en-IN" sz="1600" dirty="0">
              <a:solidFill>
                <a:schemeClr val="tx1"/>
              </a:solidFill>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5C20B462-986F-4395-BF34-0FDFDC4AC6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4502" y="6020900"/>
            <a:ext cx="1968015" cy="707071"/>
          </a:xfrm>
          <a:prstGeom prst="rect">
            <a:avLst/>
          </a:prstGeom>
        </p:spPr>
      </p:pic>
    </p:spTree>
    <p:extLst>
      <p:ext uri="{BB962C8B-B14F-4D97-AF65-F5344CB8AC3E}">
        <p14:creationId xmlns:p14="http://schemas.microsoft.com/office/powerpoint/2010/main" val="920541282"/>
      </p:ext>
    </p:extLst>
  </p:cSld>
  <p:clrMapOvr>
    <a:masterClrMapping/>
  </p:clrMapOvr>
  <mc:AlternateContent xmlns:mc="http://schemas.openxmlformats.org/markup-compatibility/2006" xmlns:p15="http://schemas.microsoft.com/office/powerpoint/2012/main">
    <mc:Choice Requires="p15">
      <p:transition spd="slow">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462</TotalTime>
  <Words>1622</Words>
  <Application>Microsoft Office PowerPoint</Application>
  <PresentationFormat>Widescreen</PresentationFormat>
  <Paragraphs>158</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Corbel</vt:lpstr>
      <vt:lpstr>open sans</vt:lpstr>
      <vt:lpstr>Roboto</vt:lpstr>
      <vt:lpstr>Parallax</vt:lpstr>
      <vt:lpstr>PowerPoint Presentation</vt:lpstr>
      <vt:lpstr>Agenda</vt:lpstr>
      <vt:lpstr>OOPS concept </vt:lpstr>
      <vt:lpstr>Difference between Abstract Class and Interface</vt:lpstr>
      <vt:lpstr>PowerPoint Presentation</vt:lpstr>
      <vt:lpstr>PowerPoint Presentation</vt:lpstr>
      <vt:lpstr>Static keyword</vt:lpstr>
      <vt:lpstr>Can a static method access non-static fields?</vt:lpstr>
      <vt:lpstr>If in a static class, we don’t have non static members/functions then does it hold any default constructor?</vt:lpstr>
      <vt:lpstr>Override vs Virtual</vt:lpstr>
      <vt:lpstr>Override vs Virtual</vt:lpstr>
      <vt:lpstr>Inheritance</vt:lpstr>
      <vt:lpstr> </vt:lpstr>
      <vt:lpstr>Constructor</vt:lpstr>
      <vt:lpstr>Constructors can be divided into 5 types</vt:lpstr>
      <vt:lpstr>Constructors can be divided into 5 types</vt:lpstr>
      <vt:lpstr>Constructors can be divided into 5 types</vt:lpstr>
      <vt:lpstr>Constructors can be divided into 5 types</vt:lpstr>
      <vt:lpstr>Constructors can be divided into 5 types</vt:lpstr>
      <vt:lpstr>PowerPoint Presentation</vt:lpstr>
      <vt:lpstr>Readonly vs Const</vt:lpstr>
      <vt:lpstr>  Dependency injection</vt:lpstr>
      <vt:lpstr>  Constructor Injection</vt:lpstr>
      <vt:lpstr>  Property Injection</vt:lpstr>
      <vt:lpstr>  Method Method Injection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Agenda</dc:title>
  <dc:creator>Faisal Pathan</dc:creator>
  <cp:lastModifiedBy>Faisal Pathan</cp:lastModifiedBy>
  <cp:revision>47</cp:revision>
  <dcterms:created xsi:type="dcterms:W3CDTF">2022-03-23T08:47:42Z</dcterms:created>
  <dcterms:modified xsi:type="dcterms:W3CDTF">2022-03-26T08:19:04Z</dcterms:modified>
</cp:coreProperties>
</file>