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6" r:id="rId10"/>
    <p:sldId id="271" r:id="rId11"/>
    <p:sldId id="272" r:id="rId12"/>
    <p:sldId id="273" r:id="rId13"/>
    <p:sldId id="275" r:id="rId14"/>
    <p:sldId id="269" r:id="rId15"/>
    <p:sldId id="26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B609BC-9592-43C8-A1C5-ACEEA3F39853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EE40F89-815E-4539-9253-71DBF1C92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862796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 – Dimple Shah(201711001)</a:t>
            </a:r>
          </a:p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Mitalee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Shingala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(201711015)</a:t>
            </a:r>
          </a:p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Ahwini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Upasani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(201711020)</a:t>
            </a:r>
          </a:p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Urvi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(201711044)</a:t>
            </a:r>
          </a:p>
        </p:txBody>
      </p:sp>
      <p:pic>
        <p:nvPicPr>
          <p:cNvPr id="1026" name="Picture 2" descr="F:\Mtech2\DSA\DAIICT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1735140" cy="1676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438400" y="164836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- EXCEPTION</a:t>
            </a:r>
          </a:p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Recommendation System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and Actions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429288"/>
          </a:xfrm>
        </p:spPr>
        <p:txBody>
          <a:bodyPr/>
          <a:lstStyle/>
          <a:p>
            <a:pPr>
              <a:buNone/>
            </a:pP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State  represent the list  of  recommended items</a:t>
            </a:r>
          </a:p>
          <a:p>
            <a:pPr>
              <a:buNone/>
            </a:pPr>
            <a:r>
              <a:rPr lang="en-IN" sz="2800" b="1" dirty="0" smtClean="0"/>
              <a:t>Actions that can be performed by user on the state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/>
              <a:t>Click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/>
              <a:t>Like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/>
              <a:t>Dislike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/>
              <a:t>Rate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3424535"/>
            <a:ext cx="264320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/>
              <a:t>Current_State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5939135"/>
            <a:ext cx="221457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/>
              <a:t>Next_State</a:t>
            </a:r>
            <a:endParaRPr lang="en-IN" sz="2400" b="1" dirty="0"/>
          </a:p>
        </p:txBody>
      </p:sp>
      <p:sp>
        <p:nvSpPr>
          <p:cNvPr id="9" name="Oval 8"/>
          <p:cNvSpPr/>
          <p:nvPr/>
        </p:nvSpPr>
        <p:spPr>
          <a:xfrm>
            <a:off x="4267200" y="2714612"/>
            <a:ext cx="2571768" cy="18573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IN" sz="2200" dirty="0" smtClean="0"/>
          </a:p>
          <a:p>
            <a:pPr lvl="1"/>
            <a:r>
              <a:rPr lang="en-IN" sz="2200" dirty="0" smtClean="0"/>
              <a:t>Click </a:t>
            </a:r>
          </a:p>
          <a:p>
            <a:pPr lvl="1"/>
            <a:r>
              <a:rPr lang="en-IN" sz="2200" dirty="0" smtClean="0"/>
              <a:t>Like</a:t>
            </a:r>
          </a:p>
          <a:p>
            <a:pPr lvl="1"/>
            <a:r>
              <a:rPr lang="en-IN" sz="2200" dirty="0" smtClean="0"/>
              <a:t>Dislike</a:t>
            </a:r>
          </a:p>
          <a:p>
            <a:pPr lvl="1"/>
            <a:r>
              <a:rPr lang="en-IN" sz="2200" dirty="0" smtClean="0"/>
              <a:t>Rate</a:t>
            </a:r>
          </a:p>
          <a:p>
            <a:endParaRPr lang="en-IN" dirty="0"/>
          </a:p>
        </p:txBody>
      </p:sp>
      <p:cxnSp>
        <p:nvCxnSpPr>
          <p:cNvPr id="11" name="Straight Arrow Connector 10"/>
          <p:cNvCxnSpPr>
            <a:stCxn id="6" idx="3"/>
            <a:endCxn id="9" idx="2"/>
          </p:cNvCxnSpPr>
          <p:nvPr/>
        </p:nvCxnSpPr>
        <p:spPr>
          <a:xfrm flipV="1">
            <a:off x="3143240" y="3643306"/>
            <a:ext cx="1123960" cy="12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8" idx="0"/>
          </p:cNvCxnSpPr>
          <p:nvPr/>
        </p:nvCxnSpPr>
        <p:spPr>
          <a:xfrm rot="5400000">
            <a:off x="4856420" y="5242470"/>
            <a:ext cx="1367135" cy="261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4724400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in reward based on the actions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214794" y="457200"/>
            <a:ext cx="264320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/>
              <a:t>Current_State</a:t>
            </a:r>
            <a:r>
              <a:rPr lang="en-IN" sz="2400" b="1" dirty="0" smtClean="0"/>
              <a:t> will be stored in users state table(History)</a:t>
            </a:r>
            <a:endParaRPr lang="en-IN" sz="2400" b="1" dirty="0"/>
          </a:p>
        </p:txBody>
      </p:sp>
      <p:cxnSp>
        <p:nvCxnSpPr>
          <p:cNvPr id="12" name="Straight Connector 11"/>
          <p:cNvCxnSpPr>
            <a:stCxn id="15" idx="2"/>
            <a:endCxn id="9" idx="0"/>
          </p:cNvCxnSpPr>
          <p:nvPr/>
        </p:nvCxnSpPr>
        <p:spPr>
          <a:xfrm rot="16200000" flipH="1">
            <a:off x="5200864" y="2362392"/>
            <a:ext cx="687752" cy="16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14348" y="214291"/>
            <a:ext cx="7772400" cy="11430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2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Reward Calculation</a:t>
            </a:r>
            <a:endParaRPr kumimoji="0" lang="en-IN" sz="4200" b="1" i="0" u="sng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57158" y="1428736"/>
            <a:ext cx="8501122" cy="5143536"/>
          </a:xfrm>
          <a:prstGeom prst="rect">
            <a:avLst/>
          </a:prstGeom>
        </p:spPr>
        <p:txBody>
          <a:bodyPr/>
          <a:lstStyle/>
          <a:p>
            <a:pPr marL="240030" marR="0" lvl="0" indent="-5143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en-IN" sz="2800" b="1" dirty="0" smtClean="0"/>
              <a:t>Reward = </a:t>
            </a:r>
            <a:r>
              <a:rPr lang="en-IN" sz="2800" b="1" dirty="0" err="1" smtClean="0"/>
              <a:t>Click_Reward</a:t>
            </a:r>
            <a:r>
              <a:rPr lang="en-IN" sz="2800" b="1" dirty="0" smtClean="0"/>
              <a:t> + </a:t>
            </a:r>
            <a:r>
              <a:rPr lang="en-IN" sz="2800" b="1" dirty="0" err="1" smtClean="0"/>
              <a:t>Like_Reward</a:t>
            </a:r>
            <a:r>
              <a:rPr lang="en-IN" sz="2800" b="1" dirty="0" smtClean="0"/>
              <a:t> +  </a:t>
            </a:r>
            <a:r>
              <a:rPr lang="en-IN" sz="2800" b="1" dirty="0" err="1" smtClean="0"/>
              <a:t>Dislike_penalty</a:t>
            </a:r>
            <a:r>
              <a:rPr lang="en-IN" sz="2800" b="1" dirty="0" smtClean="0"/>
              <a:t> + </a:t>
            </a:r>
            <a:r>
              <a:rPr lang="en-IN" sz="2800" b="1" dirty="0" err="1" smtClean="0"/>
              <a:t>Rating_Reward</a:t>
            </a:r>
            <a:endParaRPr lang="en-IN" sz="2800" b="1" dirty="0" smtClean="0"/>
          </a:p>
          <a:p>
            <a:pPr marR="0" lvl="0" indent="-27432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IN" sz="2400" dirty="0" smtClean="0"/>
              <a:t>    The values of the reward will be ,  </a:t>
            </a:r>
          </a:p>
          <a:p>
            <a:pPr marR="0" lvl="0" indent="-27432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IN" sz="2400" dirty="0" smtClean="0"/>
              <a:t>    </a:t>
            </a:r>
            <a:r>
              <a:rPr lang="en-IN" sz="2400" dirty="0" err="1" smtClean="0"/>
              <a:t>Dislike_penalty</a:t>
            </a:r>
            <a:r>
              <a:rPr lang="en-IN" sz="2400" dirty="0" smtClean="0"/>
              <a:t>: -2</a:t>
            </a:r>
          </a:p>
          <a:p>
            <a:pPr marR="0" lvl="0" indent="-27432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IN" sz="2400" dirty="0" smtClean="0"/>
              <a:t>    </a:t>
            </a:r>
            <a:r>
              <a:rPr lang="en-IN" sz="2400" dirty="0" err="1" smtClean="0"/>
              <a:t>Click_Reward</a:t>
            </a:r>
            <a:r>
              <a:rPr lang="en-IN" sz="2400" dirty="0" smtClean="0"/>
              <a:t> : 1</a:t>
            </a:r>
          </a:p>
          <a:p>
            <a:pPr marR="0" lvl="0" indent="-27432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IN" sz="2400" dirty="0" smtClean="0"/>
              <a:t>    </a:t>
            </a:r>
            <a:r>
              <a:rPr lang="en-IN" sz="2400" dirty="0" err="1" smtClean="0"/>
              <a:t>Like_Reward</a:t>
            </a:r>
            <a:r>
              <a:rPr lang="en-IN" sz="2400" dirty="0" smtClean="0"/>
              <a:t> : 2</a:t>
            </a:r>
          </a:p>
          <a:p>
            <a:pPr marR="0" lvl="0" indent="-27432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IN" sz="2400" dirty="0" smtClean="0"/>
              <a:t>    </a:t>
            </a:r>
            <a:r>
              <a:rPr lang="en-IN" sz="2400" dirty="0" err="1" smtClean="0"/>
              <a:t>Rating_Reward</a:t>
            </a:r>
            <a:r>
              <a:rPr lang="en-IN" sz="2400" dirty="0" smtClean="0"/>
              <a:t>: {2,3,4}</a:t>
            </a:r>
          </a:p>
          <a:p>
            <a:pPr marR="0" lvl="0" indent="-27432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IN" sz="2400" dirty="0" smtClean="0"/>
              <a:t>Note : The value of Rating Reward will be based on rating given by users.</a:t>
            </a:r>
          </a:p>
          <a:p>
            <a:pPr marR="0" lvl="0" indent="-27432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IN" sz="2400" dirty="0" smtClean="0"/>
              <a:t>The values of Rewards will be updated into State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457200"/>
            <a:ext cx="8229600" cy="1219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u="sng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Recommendation In Cold Start</a:t>
            </a:r>
            <a:r>
              <a:rPr kumimoji="0" lang="en-US" sz="4200" b="1" i="0" u="sng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200" b="1" i="0" u="sng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2098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New User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Show  2 new arrivals  + 3  random  books  + 5 popular books.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New Item</a:t>
            </a:r>
          </a:p>
          <a:p>
            <a:endParaRPr lang="en-US" sz="2400" dirty="0"/>
          </a:p>
          <a:p>
            <a:r>
              <a:rPr lang="en-US" sz="2400" dirty="0" smtClean="0"/>
              <a:t>For existing user it will be covered in exploration part.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t="6250" r="40264" b="11458"/>
          <a:stretch>
            <a:fillRect/>
          </a:stretch>
        </p:blipFill>
        <p:spPr bwMode="auto">
          <a:xfrm>
            <a:off x="762000" y="381000"/>
            <a:ext cx="7772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t="5208" r="54319" b="9375"/>
          <a:stretch>
            <a:fillRect/>
          </a:stretch>
        </p:blipFill>
        <p:spPr bwMode="auto">
          <a:xfrm>
            <a:off x="1752600" y="304800"/>
            <a:ext cx="5943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743200"/>
            <a:ext cx="7086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Approach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 – Item based Collaborative Filtering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Content based Filtering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Matrix Factorization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 to Rank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Reinforcement Learning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62000" y="914400"/>
            <a:ext cx="1219200" cy="15240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Internal Storage 3"/>
          <p:cNvSpPr/>
          <p:nvPr/>
        </p:nvSpPr>
        <p:spPr>
          <a:xfrm>
            <a:off x="5638800" y="609600"/>
            <a:ext cx="1600200" cy="12954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Internal Storage 4"/>
          <p:cNvSpPr/>
          <p:nvPr/>
        </p:nvSpPr>
        <p:spPr>
          <a:xfrm>
            <a:off x="6248400" y="1066800"/>
            <a:ext cx="1600200" cy="12954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Internal Storage 5"/>
          <p:cNvSpPr/>
          <p:nvPr/>
        </p:nvSpPr>
        <p:spPr>
          <a:xfrm>
            <a:off x="6858000" y="1600200"/>
            <a:ext cx="1600200" cy="12954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F:\Mtech2\Recommendation\girl_rob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590800"/>
            <a:ext cx="1219200" cy="196221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</p:pic>
      <p:sp>
        <p:nvSpPr>
          <p:cNvPr id="2053" name="AutoShape 5" descr="Image result for man clipart black and white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Image result for man clipart black and white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Related image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11" descr="Image result for man clipart black and white transparent"/>
          <p:cNvSpPr>
            <a:spLocks noChangeAspect="1" noChangeArrowheads="1"/>
          </p:cNvSpPr>
          <p:nvPr/>
        </p:nvSpPr>
        <p:spPr bwMode="auto">
          <a:xfrm>
            <a:off x="155575" y="-1684338"/>
            <a:ext cx="46863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57400" y="1371600"/>
            <a:ext cx="35814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315200" y="2971800"/>
            <a:ext cx="381000" cy="1524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4572000"/>
            <a:ext cx="20574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2581924">
            <a:off x="4676847" y="4848993"/>
            <a:ext cx="1878571" cy="3780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3829668">
            <a:off x="2618628" y="4204643"/>
            <a:ext cx="342889" cy="160067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38400" y="685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 processing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4800601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Learning to rank algorithm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800" y="55626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Reinforcement  learning</a:t>
            </a:r>
            <a:endParaRPr lang="en-US" sz="2800" dirty="0"/>
          </a:p>
        </p:txBody>
      </p:sp>
      <p:sp>
        <p:nvSpPr>
          <p:cNvPr id="24" name="Right Arrow 23"/>
          <p:cNvSpPr/>
          <p:nvPr/>
        </p:nvSpPr>
        <p:spPr>
          <a:xfrm rot="19974355">
            <a:off x="1883839" y="4424699"/>
            <a:ext cx="1524000" cy="36427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Picture 15" descr="F:\Mtech2\Recommendation\black-man-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52800"/>
            <a:ext cx="1343570" cy="270192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9144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2" grpId="0"/>
      <p:bldP spid="23" grpId="0"/>
      <p:bldP spid="24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 Processing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001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– Item based Collaborative filtering</a:t>
            </a:r>
          </a:p>
          <a:p>
            <a:pPr marL="514350" indent="-51435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Based Similarity calculation  of books based on ratings given to that book.</a:t>
            </a:r>
          </a:p>
          <a:p>
            <a:pPr marL="514350" indent="-514350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472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utput  Matrix– Similarity value of each book with 		      other books</a:t>
            </a:r>
            <a:endParaRPr lang="en-US" sz="2400" dirty="0"/>
          </a:p>
        </p:txBody>
      </p:sp>
      <p:pic>
        <p:nvPicPr>
          <p:cNvPr id="16388" name="Picture 4" descr="Image result for correlation based similar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429000"/>
            <a:ext cx="47244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09600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based Filtering (applies on Title of book)</a:t>
            </a:r>
          </a:p>
          <a:p>
            <a:pPr marL="514350" indent="-51435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 – IDF method used on title of books</a:t>
            </a:r>
          </a:p>
          <a:p>
            <a:pPr marL="514350" indent="-51435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Output – similar books based on title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  <a:p>
            <a:pPr marL="514350" indent="-5143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factorization Applied </a:t>
            </a:r>
          </a:p>
          <a:p>
            <a:pPr marL="514350" indent="-51435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SVD is used for rating prediction</a:t>
            </a:r>
          </a:p>
          <a:p>
            <a:pPr marL="514350" indent="-5143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Output – Rating prediction of user based on his rating 	           similarity with other users. 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To Rank (For existing user)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524000"/>
            <a:ext cx="8001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Get list of Books (L1) from </a:t>
            </a:r>
            <a:r>
              <a:rPr lang="en-US" sz="2800" b="1" dirty="0" smtClean="0">
                <a:solidFill>
                  <a:schemeClr val="bg2"/>
                </a:solidFill>
              </a:rPr>
              <a:t>user’s </a:t>
            </a:r>
            <a:r>
              <a:rPr lang="en-US" sz="2800" b="1" dirty="0">
                <a:solidFill>
                  <a:schemeClr val="bg2"/>
                </a:solidFill>
              </a:rPr>
              <a:t>past history which have high reward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3048000"/>
            <a:ext cx="80010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Find Books list (L2) similar to list L1, using similarity values calculated by correlation based similarity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5105400"/>
            <a:ext cx="80010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Calculate Rank of each book in List L2 and show top 8 books + 2 books (serendipity &amp; exploration)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419600" y="2438400"/>
            <a:ext cx="381000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95800" y="4572000"/>
            <a:ext cx="381000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800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Rank is Calculated?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L2 is generated using L1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marL="514350" indent="-5143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similar books included in L2  = n + j*</a:t>
            </a:r>
            <a:r>
              <a:rPr lang="el-G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*k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971800"/>
            <a:ext cx="8229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books to be include</a:t>
            </a:r>
          </a:p>
          <a:p>
            <a:pPr marL="514350" indent="-51435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=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reward</a:t>
            </a:r>
          </a:p>
          <a:p>
            <a:pPr marL="514350" indent="-514350"/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Learning rate</a:t>
            </a:r>
          </a:p>
          <a:p>
            <a:pPr marL="514350" indent="-51435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=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</a:p>
          <a:p>
            <a:pPr marL="514350" indent="-514350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calculation will be done for each book in list L1 , according to output of this equation books will be added in list L2 (using correlation based similarity)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09600"/>
            <a:ext cx="82296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Rank is Calculated?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 of a book =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1* Item-item similarity value                   +                    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* Content based similarity value +                    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* Predicted rating (Using SVD) 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                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* Popularity (global rating) 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                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* Frequency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9600" y="4191000"/>
            <a:ext cx="4573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1 ,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= 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Exploration Vs Exploitation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077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600" b="1" dirty="0" err="1" smtClean="0"/>
              <a:t>Explored_items</a:t>
            </a:r>
            <a:r>
              <a:rPr lang="en-IN" sz="2600" b="1" dirty="0" smtClean="0"/>
              <a:t> = </a:t>
            </a:r>
            <a:r>
              <a:rPr lang="en-IN" sz="2600" b="1" dirty="0" err="1" smtClean="0"/>
              <a:t>Exploration_Rate</a:t>
            </a:r>
            <a:r>
              <a:rPr lang="en-IN" sz="2600" b="1" dirty="0" smtClean="0"/>
              <a:t> * K </a:t>
            </a:r>
          </a:p>
          <a:p>
            <a:pPr marL="179388" indent="-179388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600" b="1" dirty="0" err="1" smtClean="0"/>
              <a:t>Exploited_items</a:t>
            </a:r>
            <a:r>
              <a:rPr lang="en-IN" sz="2600" dirty="0" smtClean="0"/>
              <a:t> = </a:t>
            </a:r>
            <a:r>
              <a:rPr lang="en-IN" sz="2600" b="1" dirty="0" smtClean="0"/>
              <a:t>K- </a:t>
            </a:r>
            <a:r>
              <a:rPr lang="en-IN" sz="2600" b="1" dirty="0" err="1" smtClean="0"/>
              <a:t>Explored_items</a:t>
            </a:r>
            <a:r>
              <a:rPr lang="en-IN" sz="26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IN" sz="2600" dirty="0" smtClean="0"/>
              <a:t>K=Constant-total number of items to be recommended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600" dirty="0" smtClean="0"/>
              <a:t>Exploited Items will come from  highest rated items  and Exported items will come from Serendipity factor.</a:t>
            </a:r>
            <a:endParaRPr lang="en-IN" sz="2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358</TotalTime>
  <Words>451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Slide 1</vt:lpstr>
      <vt:lpstr>Hybrid Approach </vt:lpstr>
      <vt:lpstr>Slide 3</vt:lpstr>
      <vt:lpstr>Pre- Processing</vt:lpstr>
      <vt:lpstr>Slide 5</vt:lpstr>
      <vt:lpstr>Learning To Rank (For existing user)</vt:lpstr>
      <vt:lpstr>How Rank is Calculated?</vt:lpstr>
      <vt:lpstr>Slide 8</vt:lpstr>
      <vt:lpstr>Exploration Vs Exploitation</vt:lpstr>
      <vt:lpstr>States and Actions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Dimple Shah</cp:lastModifiedBy>
  <cp:revision>23</cp:revision>
  <dcterms:created xsi:type="dcterms:W3CDTF">2018-05-02T05:44:37Z</dcterms:created>
  <dcterms:modified xsi:type="dcterms:W3CDTF">2018-05-02T13:08:05Z</dcterms:modified>
</cp:coreProperties>
</file>