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79" r:id="rId2"/>
    <p:sldId id="257" r:id="rId3"/>
    <p:sldId id="282" r:id="rId4"/>
    <p:sldId id="260" r:id="rId5"/>
    <p:sldId id="261" r:id="rId6"/>
    <p:sldId id="262" r:id="rId7"/>
    <p:sldId id="263" r:id="rId8"/>
    <p:sldId id="265" r:id="rId9"/>
    <p:sldId id="266" r:id="rId10"/>
    <p:sldId id="270" r:id="rId11"/>
    <p:sldId id="267" r:id="rId12"/>
    <p:sldId id="277" r:id="rId13"/>
    <p:sldId id="268" r:id="rId14"/>
    <p:sldId id="272" r:id="rId15"/>
    <p:sldId id="28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2C1FA9C-6A3A-4BDF-B4B8-AF981FDB201F}">
          <p14:sldIdLst>
            <p14:sldId id="279"/>
            <p14:sldId id="257"/>
            <p14:sldId id="282"/>
          </p14:sldIdLst>
        </p14:section>
        <p14:section name="Untitled Section" id="{74CDDA2C-FD47-455F-BC88-CB112F152724}">
          <p14:sldIdLst>
            <p14:sldId id="260"/>
            <p14:sldId id="261"/>
            <p14:sldId id="262"/>
            <p14:sldId id="263"/>
            <p14:sldId id="265"/>
            <p14:sldId id="266"/>
            <p14:sldId id="270"/>
            <p14:sldId id="267"/>
            <p14:sldId id="277"/>
            <p14:sldId id="268"/>
            <p14:sldId id="272"/>
            <p14:sldId id="281"/>
          </p14:sldIdLst>
        </p14:section>
      </p14:sectionLst>
    </p:ext>
    <p:ext uri="{EFAFB233-063F-42B5-8137-9DF3F51BA10A}">
      <p15:sldGuideLst xmlns:p15="http://schemas.microsoft.com/office/powerpoint/2012/main">
        <p15:guide id="1" orient="horz" pos="864" userDrawn="1">
          <p15:clr>
            <a:srgbClr val="A4A3A4"/>
          </p15:clr>
        </p15:guide>
        <p15:guide id="2" pos="4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2008"/>
    <p:restoredTop sz="86144" autoAdjust="0"/>
  </p:normalViewPr>
  <p:slideViewPr>
    <p:cSldViewPr snapToGrid="0" snapToObjects="1" showGuides="1">
      <p:cViewPr>
        <p:scale>
          <a:sx n="75" d="100"/>
          <a:sy n="75" d="100"/>
        </p:scale>
        <p:origin x="192" y="216"/>
      </p:cViewPr>
      <p:guideLst>
        <p:guide orient="horz" pos="864"/>
        <p:guide pos="4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69BD53-61C2-4DD7-B2DE-6E4CFE80E9F9}" type="datetimeFigureOut">
              <a:rPr lang="en-CA" smtClean="0"/>
              <a:t>2022-11-04</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F996C3-4A6C-4EA1-A6F0-B75C9C8A3503}" type="slidenum">
              <a:rPr lang="en-CA" smtClean="0"/>
              <a:t>‹#›</a:t>
            </a:fld>
            <a:endParaRPr lang="en-CA"/>
          </a:p>
        </p:txBody>
      </p:sp>
    </p:spTree>
    <p:extLst>
      <p:ext uri="{BB962C8B-B14F-4D97-AF65-F5344CB8AC3E}">
        <p14:creationId xmlns:p14="http://schemas.microsoft.com/office/powerpoint/2010/main" val="1527116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E2F996C3-4A6C-4EA1-A6F0-B75C9C8A3503}" type="slidenum">
              <a:rPr lang="en-CA" smtClean="0"/>
              <a:t>4</a:t>
            </a:fld>
            <a:endParaRPr lang="en-CA"/>
          </a:p>
        </p:txBody>
      </p:sp>
    </p:spTree>
    <p:extLst>
      <p:ext uri="{BB962C8B-B14F-4D97-AF65-F5344CB8AC3E}">
        <p14:creationId xmlns:p14="http://schemas.microsoft.com/office/powerpoint/2010/main" val="3349945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DAD4F-D51A-CE4F-9BF4-64AFA81858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8D6271-9D96-0A4B-87B3-E1D50974D1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EC1E53-AA61-CF45-A38E-0EFB66CC5297}"/>
              </a:ext>
            </a:extLst>
          </p:cNvPr>
          <p:cNvSpPr>
            <a:spLocks noGrp="1"/>
          </p:cNvSpPr>
          <p:nvPr>
            <p:ph type="dt" sz="half" idx="10"/>
          </p:nvPr>
        </p:nvSpPr>
        <p:spPr/>
        <p:txBody>
          <a:bodyPr/>
          <a:lstStyle/>
          <a:p>
            <a:fld id="{6EECE964-F870-0E41-9FE5-38142943DD71}" type="datetimeFigureOut">
              <a:rPr lang="en-US" smtClean="0"/>
              <a:t>11/4/2022</a:t>
            </a:fld>
            <a:endParaRPr lang="en-US"/>
          </a:p>
        </p:txBody>
      </p:sp>
      <p:sp>
        <p:nvSpPr>
          <p:cNvPr id="5" name="Footer Placeholder 4">
            <a:extLst>
              <a:ext uri="{FF2B5EF4-FFF2-40B4-BE49-F238E27FC236}">
                <a16:creationId xmlns:a16="http://schemas.microsoft.com/office/drawing/2014/main" id="{6A2C1131-FC34-874C-8883-D359C253F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D701F-03D9-D947-93D4-B9ECB20FA296}"/>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15589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DA76-EFBB-F941-A966-1AB95DA793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7B00F2-99E1-2747-B65D-ED46D625D3D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1CB34-1F68-0142-B0FC-B44DF9F47878}"/>
              </a:ext>
            </a:extLst>
          </p:cNvPr>
          <p:cNvSpPr>
            <a:spLocks noGrp="1"/>
          </p:cNvSpPr>
          <p:nvPr>
            <p:ph type="dt" sz="half" idx="10"/>
          </p:nvPr>
        </p:nvSpPr>
        <p:spPr/>
        <p:txBody>
          <a:bodyPr/>
          <a:lstStyle/>
          <a:p>
            <a:fld id="{6EECE964-F870-0E41-9FE5-38142943DD71}" type="datetimeFigureOut">
              <a:rPr lang="en-US" smtClean="0"/>
              <a:t>11/4/2022</a:t>
            </a:fld>
            <a:endParaRPr lang="en-US"/>
          </a:p>
        </p:txBody>
      </p:sp>
      <p:sp>
        <p:nvSpPr>
          <p:cNvPr id="5" name="Footer Placeholder 4">
            <a:extLst>
              <a:ext uri="{FF2B5EF4-FFF2-40B4-BE49-F238E27FC236}">
                <a16:creationId xmlns:a16="http://schemas.microsoft.com/office/drawing/2014/main" id="{B14DD18D-202D-B54B-AE2B-6C0708781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043CD5-A658-2A4D-9439-1801C9D99458}"/>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563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71FCDC-919C-CA4C-A815-980B3A6288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7780B6-9946-8448-91F6-FFE2F31414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437C5F-BFDB-3E4B-9F8E-C05B1696F26B}"/>
              </a:ext>
            </a:extLst>
          </p:cNvPr>
          <p:cNvSpPr>
            <a:spLocks noGrp="1"/>
          </p:cNvSpPr>
          <p:nvPr>
            <p:ph type="dt" sz="half" idx="10"/>
          </p:nvPr>
        </p:nvSpPr>
        <p:spPr/>
        <p:txBody>
          <a:bodyPr/>
          <a:lstStyle/>
          <a:p>
            <a:fld id="{6EECE964-F870-0E41-9FE5-38142943DD71}" type="datetimeFigureOut">
              <a:rPr lang="en-US" smtClean="0"/>
              <a:t>11/4/2022</a:t>
            </a:fld>
            <a:endParaRPr lang="en-US"/>
          </a:p>
        </p:txBody>
      </p:sp>
      <p:sp>
        <p:nvSpPr>
          <p:cNvPr id="5" name="Footer Placeholder 4">
            <a:extLst>
              <a:ext uri="{FF2B5EF4-FFF2-40B4-BE49-F238E27FC236}">
                <a16:creationId xmlns:a16="http://schemas.microsoft.com/office/drawing/2014/main" id="{7EFF9A7B-A0EB-4B4D-AEB7-69CF137ED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FA1E11-39AB-3948-9FCB-6C9762451E2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4040847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CB00-50B4-C942-A899-D1451AEC7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1941D0-1D38-5641-A2DD-950EB427D4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CA9207-0D28-D342-816D-F8EDA3DD0694}"/>
              </a:ext>
            </a:extLst>
          </p:cNvPr>
          <p:cNvSpPr>
            <a:spLocks noGrp="1"/>
          </p:cNvSpPr>
          <p:nvPr>
            <p:ph type="dt" sz="half" idx="10"/>
          </p:nvPr>
        </p:nvSpPr>
        <p:spPr/>
        <p:txBody>
          <a:bodyPr/>
          <a:lstStyle/>
          <a:p>
            <a:fld id="{6EECE964-F870-0E41-9FE5-38142943DD71}" type="datetimeFigureOut">
              <a:rPr lang="en-US" smtClean="0"/>
              <a:t>11/4/2022</a:t>
            </a:fld>
            <a:endParaRPr lang="en-US"/>
          </a:p>
        </p:txBody>
      </p:sp>
      <p:sp>
        <p:nvSpPr>
          <p:cNvPr id="5" name="Footer Placeholder 4">
            <a:extLst>
              <a:ext uri="{FF2B5EF4-FFF2-40B4-BE49-F238E27FC236}">
                <a16:creationId xmlns:a16="http://schemas.microsoft.com/office/drawing/2014/main" id="{C52E771C-66A5-F041-A46C-C8042E9B2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D90BC-0A56-804B-997F-5C305234F93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79518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A685D-7B5A-5E41-8EAF-429769BBED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5B8E63-14F0-7C4B-B839-27AD382C12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5C28A9-C0DF-B94F-819D-731A164011C5}"/>
              </a:ext>
            </a:extLst>
          </p:cNvPr>
          <p:cNvSpPr>
            <a:spLocks noGrp="1"/>
          </p:cNvSpPr>
          <p:nvPr>
            <p:ph type="dt" sz="half" idx="10"/>
          </p:nvPr>
        </p:nvSpPr>
        <p:spPr/>
        <p:txBody>
          <a:bodyPr/>
          <a:lstStyle/>
          <a:p>
            <a:fld id="{6EECE964-F870-0E41-9FE5-38142943DD71}" type="datetimeFigureOut">
              <a:rPr lang="en-US" smtClean="0"/>
              <a:t>11/4/2022</a:t>
            </a:fld>
            <a:endParaRPr lang="en-US"/>
          </a:p>
        </p:txBody>
      </p:sp>
      <p:sp>
        <p:nvSpPr>
          <p:cNvPr id="5" name="Footer Placeholder 4">
            <a:extLst>
              <a:ext uri="{FF2B5EF4-FFF2-40B4-BE49-F238E27FC236}">
                <a16:creationId xmlns:a16="http://schemas.microsoft.com/office/drawing/2014/main" id="{4F91BED9-C99D-BE4D-9E2E-9FD6D5755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2CCAB-C2B6-9044-BAF6-D8EB23480AF3}"/>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045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9899-9E7E-1742-A79B-21918FC451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5C688A-9CC3-EE42-B095-6BC65AB627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3497AD-DF30-1C4D-BD19-B214491212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56D767-4E38-C442-8372-77A1B64EFA8A}"/>
              </a:ext>
            </a:extLst>
          </p:cNvPr>
          <p:cNvSpPr>
            <a:spLocks noGrp="1"/>
          </p:cNvSpPr>
          <p:nvPr>
            <p:ph type="dt" sz="half" idx="10"/>
          </p:nvPr>
        </p:nvSpPr>
        <p:spPr/>
        <p:txBody>
          <a:bodyPr/>
          <a:lstStyle/>
          <a:p>
            <a:fld id="{6EECE964-F870-0E41-9FE5-38142943DD71}" type="datetimeFigureOut">
              <a:rPr lang="en-US" smtClean="0"/>
              <a:t>11/4/2022</a:t>
            </a:fld>
            <a:endParaRPr lang="en-US"/>
          </a:p>
        </p:txBody>
      </p:sp>
      <p:sp>
        <p:nvSpPr>
          <p:cNvPr id="6" name="Footer Placeholder 5">
            <a:extLst>
              <a:ext uri="{FF2B5EF4-FFF2-40B4-BE49-F238E27FC236}">
                <a16:creationId xmlns:a16="http://schemas.microsoft.com/office/drawing/2014/main" id="{A0816581-5322-A847-976F-D94A69B11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309BF-49E6-3747-B55B-94BC01967BA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33903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A2536-1DE4-7A47-A386-016FBA9435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C83851-2E77-EC44-83BD-05390C2BB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6A16C2-2051-BA40-9C17-A1802E31123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72B78F-B765-8E49-9E78-1AC1408F19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DE434D3-6A0A-4D4A-84FB-CCE23E3640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440FB1-D9CC-0B49-AE9F-5878A0AAB48F}"/>
              </a:ext>
            </a:extLst>
          </p:cNvPr>
          <p:cNvSpPr>
            <a:spLocks noGrp="1"/>
          </p:cNvSpPr>
          <p:nvPr>
            <p:ph type="dt" sz="half" idx="10"/>
          </p:nvPr>
        </p:nvSpPr>
        <p:spPr/>
        <p:txBody>
          <a:bodyPr/>
          <a:lstStyle/>
          <a:p>
            <a:fld id="{6EECE964-F870-0E41-9FE5-38142943DD71}" type="datetimeFigureOut">
              <a:rPr lang="en-US" smtClean="0"/>
              <a:t>11/4/2022</a:t>
            </a:fld>
            <a:endParaRPr lang="en-US"/>
          </a:p>
        </p:txBody>
      </p:sp>
      <p:sp>
        <p:nvSpPr>
          <p:cNvPr id="8" name="Footer Placeholder 7">
            <a:extLst>
              <a:ext uri="{FF2B5EF4-FFF2-40B4-BE49-F238E27FC236}">
                <a16:creationId xmlns:a16="http://schemas.microsoft.com/office/drawing/2014/main" id="{4FB40F16-A558-2D4E-B42F-388ED6F866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639D33-CB03-E541-92B0-F417F7EE4E1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4525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D11CA-FD74-5442-BF71-1E4931CA79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2041D4-0DBE-7A43-897B-B22E0E2546D0}"/>
              </a:ext>
            </a:extLst>
          </p:cNvPr>
          <p:cNvSpPr>
            <a:spLocks noGrp="1"/>
          </p:cNvSpPr>
          <p:nvPr>
            <p:ph type="dt" sz="half" idx="10"/>
          </p:nvPr>
        </p:nvSpPr>
        <p:spPr/>
        <p:txBody>
          <a:bodyPr/>
          <a:lstStyle/>
          <a:p>
            <a:fld id="{6EECE964-F870-0E41-9FE5-38142943DD71}" type="datetimeFigureOut">
              <a:rPr lang="en-US" smtClean="0"/>
              <a:t>11/4/2022</a:t>
            </a:fld>
            <a:endParaRPr lang="en-US"/>
          </a:p>
        </p:txBody>
      </p:sp>
      <p:sp>
        <p:nvSpPr>
          <p:cNvPr id="4" name="Footer Placeholder 3">
            <a:extLst>
              <a:ext uri="{FF2B5EF4-FFF2-40B4-BE49-F238E27FC236}">
                <a16:creationId xmlns:a16="http://schemas.microsoft.com/office/drawing/2014/main" id="{5850DBF2-E963-E942-A045-ECDCDF198B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DC782F-97A5-4445-ADD2-16A5A997DB90}"/>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9635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550D9-34E2-494D-8F81-DD79230EAE06}"/>
              </a:ext>
            </a:extLst>
          </p:cNvPr>
          <p:cNvSpPr>
            <a:spLocks noGrp="1"/>
          </p:cNvSpPr>
          <p:nvPr>
            <p:ph type="dt" sz="half" idx="10"/>
          </p:nvPr>
        </p:nvSpPr>
        <p:spPr/>
        <p:txBody>
          <a:bodyPr/>
          <a:lstStyle/>
          <a:p>
            <a:fld id="{6EECE964-F870-0E41-9FE5-38142943DD71}" type="datetimeFigureOut">
              <a:rPr lang="en-US" smtClean="0"/>
              <a:t>11/4/2022</a:t>
            </a:fld>
            <a:endParaRPr lang="en-US"/>
          </a:p>
        </p:txBody>
      </p:sp>
      <p:sp>
        <p:nvSpPr>
          <p:cNvPr id="3" name="Footer Placeholder 2">
            <a:extLst>
              <a:ext uri="{FF2B5EF4-FFF2-40B4-BE49-F238E27FC236}">
                <a16:creationId xmlns:a16="http://schemas.microsoft.com/office/drawing/2014/main" id="{5B154BD3-48A6-5243-B89A-ABF7547EB5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5EA97B-F750-2B4F-B2F1-E76745D1244E}"/>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56589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64BA2-CCEF-9C4B-9341-1321C0582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366DF-94F2-014A-B39E-D158114395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22D09A-4A40-E841-8F70-E1D544E03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227AEE-0B60-6343-B03C-96B10444F686}"/>
              </a:ext>
            </a:extLst>
          </p:cNvPr>
          <p:cNvSpPr>
            <a:spLocks noGrp="1"/>
          </p:cNvSpPr>
          <p:nvPr>
            <p:ph type="dt" sz="half" idx="10"/>
          </p:nvPr>
        </p:nvSpPr>
        <p:spPr/>
        <p:txBody>
          <a:bodyPr/>
          <a:lstStyle/>
          <a:p>
            <a:fld id="{6EECE964-F870-0E41-9FE5-38142943DD71}" type="datetimeFigureOut">
              <a:rPr lang="en-US" smtClean="0"/>
              <a:t>11/4/2022</a:t>
            </a:fld>
            <a:endParaRPr lang="en-US"/>
          </a:p>
        </p:txBody>
      </p:sp>
      <p:sp>
        <p:nvSpPr>
          <p:cNvPr id="6" name="Footer Placeholder 5">
            <a:extLst>
              <a:ext uri="{FF2B5EF4-FFF2-40B4-BE49-F238E27FC236}">
                <a16:creationId xmlns:a16="http://schemas.microsoft.com/office/drawing/2014/main" id="{FEEDEC06-105B-2E46-BC96-12B86D418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9B33B3-3AB6-CA41-B81D-4E3D938DD9D7}"/>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898183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51441-A4BA-BB44-8779-89F7828311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56B248-D1F2-2646-A192-94B788A8B7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90720E-5DD4-A642-9A31-CBA296386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F844B1-5331-5F40-92A8-DA2DCDF3BEBB}"/>
              </a:ext>
            </a:extLst>
          </p:cNvPr>
          <p:cNvSpPr>
            <a:spLocks noGrp="1"/>
          </p:cNvSpPr>
          <p:nvPr>
            <p:ph type="dt" sz="half" idx="10"/>
          </p:nvPr>
        </p:nvSpPr>
        <p:spPr/>
        <p:txBody>
          <a:bodyPr/>
          <a:lstStyle/>
          <a:p>
            <a:fld id="{6EECE964-F870-0E41-9FE5-38142943DD71}" type="datetimeFigureOut">
              <a:rPr lang="en-US" smtClean="0"/>
              <a:t>11/4/2022</a:t>
            </a:fld>
            <a:endParaRPr lang="en-US"/>
          </a:p>
        </p:txBody>
      </p:sp>
      <p:sp>
        <p:nvSpPr>
          <p:cNvPr id="6" name="Footer Placeholder 5">
            <a:extLst>
              <a:ext uri="{FF2B5EF4-FFF2-40B4-BE49-F238E27FC236}">
                <a16:creationId xmlns:a16="http://schemas.microsoft.com/office/drawing/2014/main" id="{DAFB5CF2-05E5-DE46-AD28-692F9DB716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14854-AFC5-2349-BC93-AD9DF51264F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230115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D3905A-E05F-754C-8F9F-A8D1000A32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80757D-7D59-B74F-B2FA-F4236D6F7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29EBB-89B5-F042-AECF-884D5A5ABB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CE964-F870-0E41-9FE5-38142943DD71}" type="datetimeFigureOut">
              <a:rPr lang="en-US" smtClean="0"/>
              <a:t>11/4/2022</a:t>
            </a:fld>
            <a:endParaRPr lang="en-US"/>
          </a:p>
        </p:txBody>
      </p:sp>
      <p:sp>
        <p:nvSpPr>
          <p:cNvPr id="5" name="Footer Placeholder 4">
            <a:extLst>
              <a:ext uri="{FF2B5EF4-FFF2-40B4-BE49-F238E27FC236}">
                <a16:creationId xmlns:a16="http://schemas.microsoft.com/office/drawing/2014/main" id="{66FA4430-3170-3C4D-A968-03CE0D4A8B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C085EA-4CCE-EE49-A933-CFF5955BDB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81B17-8789-6B4C-B449-7FC9CCFFE3A3}" type="slidenum">
              <a:rPr lang="en-US" smtClean="0"/>
              <a:t>‹#›</a:t>
            </a:fld>
            <a:endParaRPr lang="en-US"/>
          </a:p>
        </p:txBody>
      </p:sp>
    </p:spTree>
    <p:extLst>
      <p:ext uri="{BB962C8B-B14F-4D97-AF65-F5344CB8AC3E}">
        <p14:creationId xmlns:p14="http://schemas.microsoft.com/office/powerpoint/2010/main" val="1858102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1027332" y="2113798"/>
            <a:ext cx="10441857" cy="2769989"/>
          </a:xfrm>
          <a:prstGeom prst="rect">
            <a:avLst/>
          </a:prstGeom>
          <a:solidFill>
            <a:schemeClr val="bg2">
              <a:lumMod val="25000"/>
            </a:schemeClr>
          </a:solidFill>
        </p:spPr>
        <p:txBody>
          <a:bodyPr wrap="square" rtlCol="0">
            <a:spAutoFit/>
          </a:bodyPr>
          <a:lstStyle/>
          <a:p>
            <a:r>
              <a:rPr lang="en-US" sz="4000" dirty="0">
                <a:solidFill>
                  <a:srgbClr val="FF6600"/>
                </a:solidFill>
              </a:rPr>
              <a:t>Exploratory Data Analysis</a:t>
            </a:r>
          </a:p>
          <a:p>
            <a:r>
              <a:rPr lang="en-US" sz="4000" dirty="0">
                <a:solidFill>
                  <a:schemeClr val="bg1"/>
                </a:solidFill>
              </a:rPr>
              <a:t>G2M Insight For Cab Investment Firm </a:t>
            </a:r>
          </a:p>
          <a:p>
            <a:endParaRPr lang="en-US" sz="6600" dirty="0">
              <a:solidFill>
                <a:schemeClr val="bg1"/>
              </a:solidFill>
            </a:endParaRPr>
          </a:p>
          <a:p>
            <a:r>
              <a:rPr lang="en-US" sz="2800" b="1" dirty="0">
                <a:solidFill>
                  <a:schemeClr val="bg1"/>
                </a:solidFill>
              </a:rPr>
              <a:t>31</a:t>
            </a:r>
            <a:r>
              <a:rPr lang="en-US" sz="2800" b="1" baseline="30000" dirty="0">
                <a:solidFill>
                  <a:schemeClr val="bg1"/>
                </a:solidFill>
              </a:rPr>
              <a:t>st</a:t>
            </a:r>
            <a:r>
              <a:rPr lang="en-US" sz="2800" b="1" dirty="0">
                <a:solidFill>
                  <a:schemeClr val="bg1"/>
                </a:solidFill>
              </a:rPr>
              <a:t> OCT’23</a:t>
            </a:r>
          </a:p>
        </p:txBody>
      </p:sp>
    </p:spTree>
    <p:extLst>
      <p:ext uri="{BB962C8B-B14F-4D97-AF65-F5344CB8AC3E}">
        <p14:creationId xmlns:p14="http://schemas.microsoft.com/office/powerpoint/2010/main" val="1491976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A1A7594-02FF-E846-981D-0DDF22812493}"/>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800" dirty="0">
                <a:solidFill>
                  <a:schemeClr val="accent2"/>
                </a:solidFill>
                <a:latin typeface="+mj-lt"/>
              </a:rPr>
              <a:t>Yearly Transactions of Yellow vs Pink Cab </a:t>
            </a:r>
          </a:p>
        </p:txBody>
      </p:sp>
      <p:pic>
        <p:nvPicPr>
          <p:cNvPr id="3" name="Picture 2">
            <a:extLst>
              <a:ext uri="{FF2B5EF4-FFF2-40B4-BE49-F238E27FC236}">
                <a16:creationId xmlns:a16="http://schemas.microsoft.com/office/drawing/2014/main" id="{90D50734-DF50-E9AE-3BAE-5C0198D7F2A6}"/>
              </a:ext>
            </a:extLst>
          </p:cNvPr>
          <p:cNvPicPr>
            <a:picLocks noChangeAspect="1"/>
          </p:cNvPicPr>
          <p:nvPr/>
        </p:nvPicPr>
        <p:blipFill>
          <a:blip r:embed="rId2"/>
          <a:stretch>
            <a:fillRect/>
          </a:stretch>
        </p:blipFill>
        <p:spPr>
          <a:xfrm>
            <a:off x="1296000" y="1630908"/>
            <a:ext cx="9600000" cy="4304762"/>
          </a:xfrm>
          <a:prstGeom prst="rect">
            <a:avLst/>
          </a:prstGeom>
        </p:spPr>
      </p:pic>
      <p:sp>
        <p:nvSpPr>
          <p:cNvPr id="4" name="TextBox 3">
            <a:extLst>
              <a:ext uri="{FF2B5EF4-FFF2-40B4-BE49-F238E27FC236}">
                <a16:creationId xmlns:a16="http://schemas.microsoft.com/office/drawing/2014/main" id="{D6A1C1E8-CBC5-FA56-66D2-DC49A0C9639E}"/>
              </a:ext>
            </a:extLst>
          </p:cNvPr>
          <p:cNvSpPr txBox="1"/>
          <p:nvPr/>
        </p:nvSpPr>
        <p:spPr>
          <a:xfrm flipH="1">
            <a:off x="929639" y="6319520"/>
            <a:ext cx="10378441" cy="369332"/>
          </a:xfrm>
          <a:prstGeom prst="rect">
            <a:avLst/>
          </a:prstGeom>
          <a:noFill/>
        </p:spPr>
        <p:txBody>
          <a:bodyPr wrap="square" rtlCol="0">
            <a:spAutoFit/>
          </a:bodyPr>
          <a:lstStyle/>
          <a:p>
            <a:pPr marL="285750" indent="-285750">
              <a:buFont typeface="Arial" panose="020B0604020202020204" pitchFamily="34" charset="0"/>
              <a:buChar char="•"/>
            </a:pPr>
            <a:r>
              <a:rPr lang="en-US" dirty="0"/>
              <a:t>On yearly basis no. of transactions for Yellow cab is higher than Pink cab</a:t>
            </a:r>
            <a:endParaRPr lang="en-CA" dirty="0"/>
          </a:p>
        </p:txBody>
      </p:sp>
    </p:spTree>
    <p:extLst>
      <p:ext uri="{BB962C8B-B14F-4D97-AF65-F5344CB8AC3E}">
        <p14:creationId xmlns:p14="http://schemas.microsoft.com/office/powerpoint/2010/main" val="2810660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0D125DC-4913-1143-875B-0F16168D9AB4}"/>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Price Vs Distance for Cab Companies</a:t>
            </a:r>
          </a:p>
        </p:txBody>
      </p:sp>
      <p:pic>
        <p:nvPicPr>
          <p:cNvPr id="3" name="Picture 2">
            <a:extLst>
              <a:ext uri="{FF2B5EF4-FFF2-40B4-BE49-F238E27FC236}">
                <a16:creationId xmlns:a16="http://schemas.microsoft.com/office/drawing/2014/main" id="{566BBA69-14FB-4312-967D-211B652C9236}"/>
              </a:ext>
            </a:extLst>
          </p:cNvPr>
          <p:cNvPicPr>
            <a:picLocks noChangeAspect="1"/>
          </p:cNvPicPr>
          <p:nvPr/>
        </p:nvPicPr>
        <p:blipFill>
          <a:blip r:embed="rId2"/>
          <a:stretch>
            <a:fillRect/>
          </a:stretch>
        </p:blipFill>
        <p:spPr>
          <a:xfrm>
            <a:off x="653845" y="1383912"/>
            <a:ext cx="10884310" cy="4844168"/>
          </a:xfrm>
          <a:prstGeom prst="rect">
            <a:avLst/>
          </a:prstGeom>
        </p:spPr>
      </p:pic>
    </p:spTree>
    <p:extLst>
      <p:ext uri="{BB962C8B-B14F-4D97-AF65-F5344CB8AC3E}">
        <p14:creationId xmlns:p14="http://schemas.microsoft.com/office/powerpoint/2010/main" val="88533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B7DFF6F-A90B-6546-9D32-7DCBBCB30A48}"/>
              </a:ext>
            </a:extLst>
          </p:cNvPr>
          <p:cNvSpPr/>
          <p:nvPr/>
        </p:nvSpPr>
        <p:spPr>
          <a:xfrm>
            <a:off x="0" y="-238454"/>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Travel Frequency By Month (Yellow cab)</a:t>
            </a:r>
          </a:p>
        </p:txBody>
      </p:sp>
      <p:pic>
        <p:nvPicPr>
          <p:cNvPr id="4" name="Picture 3">
            <a:extLst>
              <a:ext uri="{FF2B5EF4-FFF2-40B4-BE49-F238E27FC236}">
                <a16:creationId xmlns:a16="http://schemas.microsoft.com/office/drawing/2014/main" id="{DB9C0D33-E639-70F6-2484-EAE9D962BD4D}"/>
              </a:ext>
            </a:extLst>
          </p:cNvPr>
          <p:cNvPicPr>
            <a:picLocks noChangeAspect="1"/>
          </p:cNvPicPr>
          <p:nvPr/>
        </p:nvPicPr>
        <p:blipFill>
          <a:blip r:embed="rId2"/>
          <a:stretch>
            <a:fillRect/>
          </a:stretch>
        </p:blipFill>
        <p:spPr>
          <a:xfrm>
            <a:off x="1509066" y="1951702"/>
            <a:ext cx="9173868" cy="4171069"/>
          </a:xfrm>
          <a:prstGeom prst="rect">
            <a:avLst/>
          </a:prstGeom>
        </p:spPr>
      </p:pic>
    </p:spTree>
    <p:extLst>
      <p:ext uri="{BB962C8B-B14F-4D97-AF65-F5344CB8AC3E}">
        <p14:creationId xmlns:p14="http://schemas.microsoft.com/office/powerpoint/2010/main" val="2334327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FEA7FA-8D36-8444-8BD6-6E45A8C37B50}"/>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accent2"/>
                </a:solidFill>
                <a:latin typeface="+mj-lt"/>
              </a:rPr>
              <a:t>Travel Frequency By Month (Pink cab)</a:t>
            </a:r>
          </a:p>
        </p:txBody>
      </p:sp>
      <p:pic>
        <p:nvPicPr>
          <p:cNvPr id="3" name="Picture 2">
            <a:extLst>
              <a:ext uri="{FF2B5EF4-FFF2-40B4-BE49-F238E27FC236}">
                <a16:creationId xmlns:a16="http://schemas.microsoft.com/office/drawing/2014/main" id="{20679E9F-3396-21F5-626A-E76E4A0C12CC}"/>
              </a:ext>
            </a:extLst>
          </p:cNvPr>
          <p:cNvPicPr>
            <a:picLocks noChangeAspect="1"/>
          </p:cNvPicPr>
          <p:nvPr/>
        </p:nvPicPr>
        <p:blipFill>
          <a:blip r:embed="rId2"/>
          <a:stretch>
            <a:fillRect/>
          </a:stretch>
        </p:blipFill>
        <p:spPr>
          <a:xfrm>
            <a:off x="1422984" y="1904649"/>
            <a:ext cx="9346031" cy="4228571"/>
          </a:xfrm>
          <a:prstGeom prst="rect">
            <a:avLst/>
          </a:prstGeom>
        </p:spPr>
      </p:pic>
    </p:spTree>
    <p:extLst>
      <p:ext uri="{BB962C8B-B14F-4D97-AF65-F5344CB8AC3E}">
        <p14:creationId xmlns:p14="http://schemas.microsoft.com/office/powerpoint/2010/main" val="24055122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087AA53-A2BE-554B-AAE4-C6D527006499}"/>
              </a:ext>
            </a:extLst>
          </p:cNvPr>
          <p:cNvSpPr txBox="1"/>
          <p:nvPr/>
        </p:nvSpPr>
        <p:spPr>
          <a:xfrm>
            <a:off x="762000" y="1595021"/>
            <a:ext cx="11430000" cy="4832092"/>
          </a:xfrm>
          <a:prstGeom prst="rect">
            <a:avLst/>
          </a:prstGeom>
          <a:noFill/>
        </p:spPr>
        <p:txBody>
          <a:bodyPr wrap="square" rtlCol="0">
            <a:spAutoFit/>
          </a:bodyPr>
          <a:lstStyle/>
          <a:p>
            <a:r>
              <a:rPr lang="en-US" sz="2800" b="1" dirty="0"/>
              <a:t>After evaluating both the companies, below are few points to take in consideration:</a:t>
            </a:r>
          </a:p>
          <a:p>
            <a:endParaRPr lang="en-US" sz="2400" b="1" dirty="0"/>
          </a:p>
          <a:p>
            <a:pPr marL="285750" indent="-285750">
              <a:buFont typeface="Arial" panose="020B0604020202020204" pitchFamily="34" charset="0"/>
              <a:buChar char="•"/>
            </a:pPr>
            <a:r>
              <a:rPr lang="en-US" sz="2400" dirty="0"/>
              <a:t>Yellow cab has more transactions than pink cab.</a:t>
            </a:r>
          </a:p>
          <a:p>
            <a:pPr marL="285750" indent="-285750">
              <a:buFont typeface="Arial" panose="020B0604020202020204" pitchFamily="34" charset="0"/>
              <a:buChar char="•"/>
            </a:pPr>
            <a:r>
              <a:rPr lang="en-US" sz="2400" dirty="0"/>
              <a:t>Pink cab charges the same for both genders but yellow cab charges less for females.</a:t>
            </a:r>
          </a:p>
          <a:p>
            <a:pPr marL="285750" indent="-285750">
              <a:buFont typeface="Arial" panose="020B0604020202020204" pitchFamily="34" charset="0"/>
              <a:buChar char="•"/>
            </a:pPr>
            <a:r>
              <a:rPr lang="en-US" sz="2400" dirty="0"/>
              <a:t>Transaction for Yellow Cab is highest in New York City(31%) and New York City has the highest Cab Users of 28% as per the previous slide and Transaction for Pink Cab is highest in Los Angeles City.</a:t>
            </a:r>
          </a:p>
          <a:p>
            <a:pPr marL="285750" indent="-285750">
              <a:buFont typeface="Arial" panose="020B0604020202020204" pitchFamily="34" charset="0"/>
              <a:buChar char="•"/>
            </a:pPr>
            <a:r>
              <a:rPr lang="en-US" sz="2400" dirty="0"/>
              <a:t>Pink cab’s profit is low in comparison to that of yellow cab </a:t>
            </a:r>
          </a:p>
          <a:p>
            <a:pPr marL="285750" indent="-285750">
              <a:buFont typeface="Arial" panose="020B0604020202020204" pitchFamily="34" charset="0"/>
              <a:buChar char="•"/>
            </a:pPr>
            <a:r>
              <a:rPr lang="en-US" sz="2400" dirty="0"/>
              <a:t>In the holiday season yellow cab had more transaction in comparison to pink cab.</a:t>
            </a:r>
          </a:p>
          <a:p>
            <a:pPr marL="285750" indent="-285750">
              <a:buFont typeface="Arial" panose="020B0604020202020204" pitchFamily="34" charset="0"/>
              <a:buChar char="•"/>
            </a:pPr>
            <a:endParaRPr lang="en-US" sz="1600" dirty="0"/>
          </a:p>
          <a:p>
            <a:r>
              <a:rPr lang="en-US" sz="2400" b="1" dirty="0"/>
              <a:t>On the basis of above point , we will recommend Yellow cab for investment.</a:t>
            </a:r>
          </a:p>
          <a:p>
            <a:endParaRPr lang="en-US" sz="1600" dirty="0"/>
          </a:p>
        </p:txBody>
      </p:sp>
      <p:sp>
        <p:nvSpPr>
          <p:cNvPr id="4" name="Rectangle 3">
            <a:extLst>
              <a:ext uri="{FF2B5EF4-FFF2-40B4-BE49-F238E27FC236}">
                <a16:creationId xmlns:a16="http://schemas.microsoft.com/office/drawing/2014/main" id="{B2BD046D-D4D3-5C48-9D68-AE42423390A9}"/>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accent2"/>
                </a:solidFill>
                <a:latin typeface="+mj-lt"/>
              </a:rPr>
              <a:t>      Recommendations</a:t>
            </a:r>
          </a:p>
        </p:txBody>
      </p:sp>
    </p:spTree>
    <p:extLst>
      <p:ext uri="{BB962C8B-B14F-4D97-AF65-F5344CB8AC3E}">
        <p14:creationId xmlns:p14="http://schemas.microsoft.com/office/powerpoint/2010/main" val="3544474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872480" y="2601119"/>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
        <p:nvSpPr>
          <p:cNvPr id="3" name="Rectangle 2">
            <a:extLst>
              <a:ext uri="{FF2B5EF4-FFF2-40B4-BE49-F238E27FC236}">
                <a16:creationId xmlns:a16="http://schemas.microsoft.com/office/drawing/2014/main" id="{49C08CB0-2E68-164C-9080-887E2D20B522}"/>
              </a:ext>
            </a:extLst>
          </p:cNvPr>
          <p:cNvSpPr/>
          <p:nvPr/>
        </p:nvSpPr>
        <p:spPr>
          <a:xfrm>
            <a:off x="0" y="0"/>
            <a:ext cx="587248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067532E-7508-4245-8E91-38CA363A6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18" y="6109624"/>
            <a:ext cx="1654627" cy="994232"/>
          </a:xfrm>
          <a:prstGeom prst="rect">
            <a:avLst/>
          </a:prstGeom>
        </p:spPr>
      </p:pic>
    </p:spTree>
    <p:extLst>
      <p:ext uri="{BB962C8B-B14F-4D97-AF65-F5344CB8AC3E}">
        <p14:creationId xmlns:p14="http://schemas.microsoft.com/office/powerpoint/2010/main" val="1067902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a:bodyPr>
          <a:lstStyle/>
          <a:p>
            <a:r>
              <a:rPr lang="en-US" sz="2000" dirty="0"/>
              <a:t>XYZ is a private equity firm in US. Due to remarkable growth in the Cab Industry in last few years and multiple key players in the market, it is planning for an investment in Cab industry. </a:t>
            </a:r>
          </a:p>
          <a:p>
            <a:pPr marL="0" indent="0">
              <a:buNone/>
            </a:pPr>
            <a:endParaRPr lang="en-US" sz="2000" dirty="0"/>
          </a:p>
          <a:p>
            <a:r>
              <a:rPr lang="en-US" sz="2000" dirty="0"/>
              <a:t>Objective : Provide actionable insights to help XYZ firm in identifying the right company for making investment.</a:t>
            </a:r>
          </a:p>
          <a:p>
            <a:endParaRPr lang="en-US" sz="2000" dirty="0"/>
          </a:p>
          <a:p>
            <a:pPr marL="0" indent="0">
              <a:buNone/>
            </a:pPr>
            <a:r>
              <a:rPr lang="en-US" sz="2000" dirty="0"/>
              <a:t>The analysis has been divided into four parts: </a:t>
            </a:r>
          </a:p>
          <a:p>
            <a:r>
              <a:rPr lang="en-US" sz="2000" dirty="0"/>
              <a:t>Data Understanding </a:t>
            </a:r>
          </a:p>
          <a:p>
            <a:r>
              <a:rPr lang="en-US" sz="2000" dirty="0"/>
              <a:t>Forecasting profit and number of rides for each cab type </a:t>
            </a:r>
          </a:p>
          <a:p>
            <a:r>
              <a:rPr lang="en-US" sz="2000" dirty="0"/>
              <a:t>Finding the most profitable Cab company </a:t>
            </a:r>
          </a:p>
          <a:p>
            <a:r>
              <a:rPr lang="en-US" sz="2000" dirty="0"/>
              <a:t>Recommendations for investment</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Background –G2M(cab industry) case study</a:t>
            </a:r>
          </a:p>
        </p:txBody>
      </p:sp>
    </p:spTree>
    <p:extLst>
      <p:ext uri="{BB962C8B-B14F-4D97-AF65-F5344CB8AC3E}">
        <p14:creationId xmlns:p14="http://schemas.microsoft.com/office/powerpoint/2010/main" val="3504532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a:bodyPr>
          <a:lstStyle/>
          <a:p>
            <a:pPr marL="0" indent="0">
              <a:buNone/>
            </a:pPr>
            <a:endParaRPr lang="en-US" sz="1800" dirty="0"/>
          </a:p>
          <a:p>
            <a:pPr marL="0" indent="0">
              <a:buNone/>
            </a:pPr>
            <a:r>
              <a:rPr lang="en-US" sz="2000" dirty="0"/>
              <a:t>There are 4 datasets:</a:t>
            </a:r>
          </a:p>
          <a:p>
            <a:r>
              <a:rPr lang="en-US" sz="2000" dirty="0"/>
              <a:t>Cab_Data.csv – this file includes details of transaction for 2 cab</a:t>
            </a:r>
          </a:p>
          <a:p>
            <a:pPr marL="0" indent="0">
              <a:buNone/>
            </a:pPr>
            <a:r>
              <a:rPr lang="en-US" sz="2000" dirty="0"/>
              <a:t>companies.</a:t>
            </a:r>
          </a:p>
          <a:p>
            <a:r>
              <a:rPr lang="en-US" sz="2000" dirty="0"/>
              <a:t>Customer_ID.csv – this is a mapping table that contains a unique</a:t>
            </a:r>
          </a:p>
          <a:p>
            <a:pPr marL="0" indent="0">
              <a:buNone/>
            </a:pPr>
            <a:r>
              <a:rPr lang="en-US" sz="2000" dirty="0"/>
              <a:t>identifier which links the customer’s demographic details.</a:t>
            </a:r>
          </a:p>
          <a:p>
            <a:r>
              <a:rPr lang="en-US" sz="2000" dirty="0"/>
              <a:t>Transaction_ID.csv – this is a mapping table that contains transaction</a:t>
            </a:r>
          </a:p>
          <a:p>
            <a:pPr marL="0" indent="0">
              <a:buNone/>
            </a:pPr>
            <a:r>
              <a:rPr lang="en-US" sz="2000" dirty="0"/>
              <a:t>to customer mapping and payment mode.</a:t>
            </a:r>
          </a:p>
          <a:p>
            <a:r>
              <a:rPr lang="en-US" sz="2000" dirty="0"/>
              <a:t>City.csv – this file contains list of US cities, their population and number</a:t>
            </a:r>
          </a:p>
          <a:p>
            <a:pPr marL="0" indent="0">
              <a:buNone/>
            </a:pPr>
            <a:r>
              <a:rPr lang="en-US" sz="2000" dirty="0"/>
              <a:t>of cab users.</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Dataset</a:t>
            </a:r>
          </a:p>
        </p:txBody>
      </p:sp>
    </p:spTree>
    <p:extLst>
      <p:ext uri="{BB962C8B-B14F-4D97-AF65-F5344CB8AC3E}">
        <p14:creationId xmlns:p14="http://schemas.microsoft.com/office/powerpoint/2010/main" val="2246167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238454"/>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Distance Travelled (Yellow cab vs Pink cab)</a:t>
            </a:r>
          </a:p>
        </p:txBody>
      </p:sp>
      <p:pic>
        <p:nvPicPr>
          <p:cNvPr id="10" name="Picture 9">
            <a:extLst>
              <a:ext uri="{FF2B5EF4-FFF2-40B4-BE49-F238E27FC236}">
                <a16:creationId xmlns:a16="http://schemas.microsoft.com/office/drawing/2014/main" id="{F3AE1B94-4C25-0180-4483-2C306E44F507}"/>
              </a:ext>
            </a:extLst>
          </p:cNvPr>
          <p:cNvPicPr>
            <a:picLocks noChangeAspect="1"/>
          </p:cNvPicPr>
          <p:nvPr/>
        </p:nvPicPr>
        <p:blipFill>
          <a:blip r:embed="rId3"/>
          <a:stretch>
            <a:fillRect/>
          </a:stretch>
        </p:blipFill>
        <p:spPr>
          <a:xfrm>
            <a:off x="146194" y="1577580"/>
            <a:ext cx="5587301" cy="3702840"/>
          </a:xfrm>
          <a:prstGeom prst="rect">
            <a:avLst/>
          </a:prstGeom>
        </p:spPr>
      </p:pic>
      <p:pic>
        <p:nvPicPr>
          <p:cNvPr id="12" name="Picture 11">
            <a:extLst>
              <a:ext uri="{FF2B5EF4-FFF2-40B4-BE49-F238E27FC236}">
                <a16:creationId xmlns:a16="http://schemas.microsoft.com/office/drawing/2014/main" id="{1CB6C10F-56E6-826B-947C-41A57CC849C1}"/>
              </a:ext>
            </a:extLst>
          </p:cNvPr>
          <p:cNvPicPr>
            <a:picLocks noChangeAspect="1"/>
          </p:cNvPicPr>
          <p:nvPr/>
        </p:nvPicPr>
        <p:blipFill>
          <a:blip r:embed="rId4"/>
          <a:stretch>
            <a:fillRect/>
          </a:stretch>
        </p:blipFill>
        <p:spPr>
          <a:xfrm>
            <a:off x="5941892" y="1577580"/>
            <a:ext cx="5460317" cy="3733333"/>
          </a:xfrm>
          <a:prstGeom prst="rect">
            <a:avLst/>
          </a:prstGeom>
        </p:spPr>
      </p:pic>
      <p:sp>
        <p:nvSpPr>
          <p:cNvPr id="14" name="TextBox 13">
            <a:extLst>
              <a:ext uri="{FF2B5EF4-FFF2-40B4-BE49-F238E27FC236}">
                <a16:creationId xmlns:a16="http://schemas.microsoft.com/office/drawing/2014/main" id="{9AAD6641-61BE-CE00-D712-1B5D072E4332}"/>
              </a:ext>
            </a:extLst>
          </p:cNvPr>
          <p:cNvSpPr txBox="1"/>
          <p:nvPr/>
        </p:nvSpPr>
        <p:spPr>
          <a:xfrm>
            <a:off x="1026160" y="5712542"/>
            <a:ext cx="10119360" cy="369332"/>
          </a:xfrm>
          <a:prstGeom prst="rect">
            <a:avLst/>
          </a:prstGeom>
          <a:noFill/>
        </p:spPr>
        <p:txBody>
          <a:bodyPr wrap="square" rtlCol="0">
            <a:spAutoFit/>
          </a:bodyPr>
          <a:lstStyle/>
          <a:p>
            <a:pPr marL="285750" indent="-285750">
              <a:buFont typeface="Arial" panose="020B0604020202020204" pitchFamily="34" charset="0"/>
              <a:buChar char="•"/>
            </a:pPr>
            <a:r>
              <a:rPr lang="en-CA" dirty="0"/>
              <a:t>For both the companies the distance travelled is between 2 to 48km</a:t>
            </a:r>
          </a:p>
        </p:txBody>
      </p:sp>
    </p:spTree>
    <p:extLst>
      <p:ext uri="{BB962C8B-B14F-4D97-AF65-F5344CB8AC3E}">
        <p14:creationId xmlns:p14="http://schemas.microsoft.com/office/powerpoint/2010/main" val="2365573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19C2959-59DB-F748-9A93-E5DF86BCF6D2}"/>
              </a:ext>
            </a:extLst>
          </p:cNvPr>
          <p:cNvSpPr/>
          <p:nvPr/>
        </p:nvSpPr>
        <p:spPr>
          <a:xfrm>
            <a:off x="0" y="-10160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Price charged per Gender      </a:t>
            </a:r>
            <a:endParaRPr lang="en-US" sz="4400" dirty="0">
              <a:solidFill>
                <a:schemeClr val="accent2"/>
              </a:solidFill>
              <a:latin typeface="+mj-lt"/>
            </a:endParaRPr>
          </a:p>
        </p:txBody>
      </p:sp>
      <p:pic>
        <p:nvPicPr>
          <p:cNvPr id="10" name="Picture 9">
            <a:extLst>
              <a:ext uri="{FF2B5EF4-FFF2-40B4-BE49-F238E27FC236}">
                <a16:creationId xmlns:a16="http://schemas.microsoft.com/office/drawing/2014/main" id="{15D820A4-330F-D1EE-4DF4-9A2A9306F033}"/>
              </a:ext>
            </a:extLst>
          </p:cNvPr>
          <p:cNvPicPr>
            <a:picLocks noChangeAspect="1"/>
          </p:cNvPicPr>
          <p:nvPr/>
        </p:nvPicPr>
        <p:blipFill>
          <a:blip r:embed="rId2"/>
          <a:stretch>
            <a:fillRect/>
          </a:stretch>
        </p:blipFill>
        <p:spPr>
          <a:xfrm>
            <a:off x="-210120" y="1383912"/>
            <a:ext cx="6778068" cy="4917654"/>
          </a:xfrm>
          <a:prstGeom prst="rect">
            <a:avLst/>
          </a:prstGeom>
        </p:spPr>
      </p:pic>
      <p:pic>
        <p:nvPicPr>
          <p:cNvPr id="18" name="Picture 17">
            <a:extLst>
              <a:ext uri="{FF2B5EF4-FFF2-40B4-BE49-F238E27FC236}">
                <a16:creationId xmlns:a16="http://schemas.microsoft.com/office/drawing/2014/main" id="{87C0A9E2-51FF-B47E-C17F-9D1C48381B7E}"/>
              </a:ext>
            </a:extLst>
          </p:cNvPr>
          <p:cNvPicPr>
            <a:picLocks noChangeAspect="1"/>
          </p:cNvPicPr>
          <p:nvPr/>
        </p:nvPicPr>
        <p:blipFill>
          <a:blip r:embed="rId3"/>
          <a:stretch>
            <a:fillRect/>
          </a:stretch>
        </p:blipFill>
        <p:spPr>
          <a:xfrm>
            <a:off x="6223819" y="1383913"/>
            <a:ext cx="6955050" cy="4917654"/>
          </a:xfrm>
          <a:prstGeom prst="rect">
            <a:avLst/>
          </a:prstGeom>
        </p:spPr>
      </p:pic>
      <p:sp>
        <p:nvSpPr>
          <p:cNvPr id="19" name="TextBox 18">
            <a:extLst>
              <a:ext uri="{FF2B5EF4-FFF2-40B4-BE49-F238E27FC236}">
                <a16:creationId xmlns:a16="http://schemas.microsoft.com/office/drawing/2014/main" id="{600ED0C6-51C7-99F1-1230-B9D94413C6F0}"/>
              </a:ext>
            </a:extLst>
          </p:cNvPr>
          <p:cNvSpPr txBox="1"/>
          <p:nvPr/>
        </p:nvSpPr>
        <p:spPr>
          <a:xfrm flipH="1">
            <a:off x="538480" y="6269778"/>
            <a:ext cx="10952480" cy="646331"/>
          </a:xfrm>
          <a:prstGeom prst="rect">
            <a:avLst/>
          </a:prstGeom>
          <a:noFill/>
        </p:spPr>
        <p:txBody>
          <a:bodyPr wrap="square" rtlCol="0">
            <a:spAutoFit/>
          </a:bodyPr>
          <a:lstStyle/>
          <a:p>
            <a:pPr marL="285750" indent="-285750">
              <a:buFont typeface="Arial" panose="020B0604020202020204" pitchFamily="34" charset="0"/>
              <a:buChar char="•"/>
            </a:pPr>
            <a:r>
              <a:rPr lang="en-US" dirty="0"/>
              <a:t>Yellow Cab charge less from Female Customers whereas Pink Cab charges same for both Male and Female Customers</a:t>
            </a:r>
            <a:endParaRPr lang="en-CA" dirty="0"/>
          </a:p>
        </p:txBody>
      </p:sp>
    </p:spTree>
    <p:extLst>
      <p:ext uri="{BB962C8B-B14F-4D97-AF65-F5344CB8AC3E}">
        <p14:creationId xmlns:p14="http://schemas.microsoft.com/office/powerpoint/2010/main" val="1849570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618E71-57DB-5240-87DD-E7F49B7B67CC}"/>
              </a:ext>
            </a:extLst>
          </p:cNvPr>
          <p:cNvSpPr/>
          <p:nvPr/>
        </p:nvSpPr>
        <p:spPr>
          <a:xfrm>
            <a:off x="7055666" y="1373852"/>
            <a:ext cx="742860" cy="316836"/>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979C901E-0FA4-9841-8F38-143DE1BCD3B3}"/>
              </a:ext>
            </a:extLst>
          </p:cNvPr>
          <p:cNvSpPr/>
          <p:nvPr/>
        </p:nvSpPr>
        <p:spPr>
          <a:xfrm>
            <a:off x="0" y="-243007"/>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200" dirty="0">
                <a:solidFill>
                  <a:schemeClr val="accent2"/>
                </a:solidFill>
                <a:latin typeface="+mj-lt"/>
              </a:rPr>
              <a:t>Customers per Gender</a:t>
            </a:r>
          </a:p>
        </p:txBody>
      </p:sp>
      <p:pic>
        <p:nvPicPr>
          <p:cNvPr id="7" name="Picture 6">
            <a:extLst>
              <a:ext uri="{FF2B5EF4-FFF2-40B4-BE49-F238E27FC236}">
                <a16:creationId xmlns:a16="http://schemas.microsoft.com/office/drawing/2014/main" id="{EBCCF3E8-8052-A1CD-A640-86AFFC4D6A38}"/>
              </a:ext>
            </a:extLst>
          </p:cNvPr>
          <p:cNvPicPr>
            <a:picLocks noChangeAspect="1"/>
          </p:cNvPicPr>
          <p:nvPr/>
        </p:nvPicPr>
        <p:blipFill>
          <a:blip r:embed="rId2"/>
          <a:stretch>
            <a:fillRect/>
          </a:stretch>
        </p:blipFill>
        <p:spPr>
          <a:xfrm>
            <a:off x="2561223" y="1140905"/>
            <a:ext cx="7069553" cy="4883475"/>
          </a:xfrm>
          <a:prstGeom prst="rect">
            <a:avLst/>
          </a:prstGeom>
        </p:spPr>
      </p:pic>
      <p:sp>
        <p:nvSpPr>
          <p:cNvPr id="10" name="TextBox 9">
            <a:extLst>
              <a:ext uri="{FF2B5EF4-FFF2-40B4-BE49-F238E27FC236}">
                <a16:creationId xmlns:a16="http://schemas.microsoft.com/office/drawing/2014/main" id="{C7AD0CDC-4CD4-CCA0-5C6E-2F2E50A01310}"/>
              </a:ext>
            </a:extLst>
          </p:cNvPr>
          <p:cNvSpPr txBox="1"/>
          <p:nvPr/>
        </p:nvSpPr>
        <p:spPr>
          <a:xfrm>
            <a:off x="436880" y="6238240"/>
            <a:ext cx="10901680" cy="369332"/>
          </a:xfrm>
          <a:prstGeom prst="rect">
            <a:avLst/>
          </a:prstGeom>
          <a:noFill/>
        </p:spPr>
        <p:txBody>
          <a:bodyPr wrap="square" rtlCol="0">
            <a:spAutoFit/>
          </a:bodyPr>
          <a:lstStyle/>
          <a:p>
            <a:pPr marL="285750" indent="-285750">
              <a:buFont typeface="Arial" panose="020B0604020202020204" pitchFamily="34" charset="0"/>
              <a:buChar char="•"/>
            </a:pPr>
            <a:r>
              <a:rPr lang="en-CA" dirty="0"/>
              <a:t>Females in Yellow cab are higher than males.</a:t>
            </a:r>
          </a:p>
        </p:txBody>
      </p:sp>
    </p:spTree>
    <p:extLst>
      <p:ext uri="{BB962C8B-B14F-4D97-AF65-F5344CB8AC3E}">
        <p14:creationId xmlns:p14="http://schemas.microsoft.com/office/powerpoint/2010/main" val="491804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DED7758-9668-C549-8B57-C20E9108591A}"/>
              </a:ext>
            </a:extLst>
          </p:cNvPr>
          <p:cNvSpPr/>
          <p:nvPr/>
        </p:nvSpPr>
        <p:spPr>
          <a:xfrm>
            <a:off x="-6531" y="-238454"/>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300" dirty="0">
                <a:solidFill>
                  <a:schemeClr val="accent2"/>
                </a:solidFill>
                <a:latin typeface="+mj-lt"/>
              </a:rPr>
              <a:t>Profit Analysis</a:t>
            </a:r>
          </a:p>
        </p:txBody>
      </p:sp>
      <p:pic>
        <p:nvPicPr>
          <p:cNvPr id="11" name="Picture 10">
            <a:extLst>
              <a:ext uri="{FF2B5EF4-FFF2-40B4-BE49-F238E27FC236}">
                <a16:creationId xmlns:a16="http://schemas.microsoft.com/office/drawing/2014/main" id="{F89A7CDB-6038-C958-132F-FAB4D724C8DA}"/>
              </a:ext>
            </a:extLst>
          </p:cNvPr>
          <p:cNvPicPr>
            <a:picLocks noChangeAspect="1"/>
          </p:cNvPicPr>
          <p:nvPr/>
        </p:nvPicPr>
        <p:blipFill>
          <a:blip r:embed="rId2"/>
          <a:stretch>
            <a:fillRect/>
          </a:stretch>
        </p:blipFill>
        <p:spPr>
          <a:xfrm>
            <a:off x="0" y="1135627"/>
            <a:ext cx="7836310" cy="2674363"/>
          </a:xfrm>
          <a:prstGeom prst="rect">
            <a:avLst/>
          </a:prstGeom>
        </p:spPr>
      </p:pic>
      <p:pic>
        <p:nvPicPr>
          <p:cNvPr id="13" name="Picture 12">
            <a:extLst>
              <a:ext uri="{FF2B5EF4-FFF2-40B4-BE49-F238E27FC236}">
                <a16:creationId xmlns:a16="http://schemas.microsoft.com/office/drawing/2014/main" id="{A0BE9AB1-713E-468B-230F-3180546513EC}"/>
              </a:ext>
            </a:extLst>
          </p:cNvPr>
          <p:cNvPicPr>
            <a:picLocks noChangeAspect="1"/>
          </p:cNvPicPr>
          <p:nvPr/>
        </p:nvPicPr>
        <p:blipFill>
          <a:blip r:embed="rId3"/>
          <a:stretch>
            <a:fillRect/>
          </a:stretch>
        </p:blipFill>
        <p:spPr>
          <a:xfrm>
            <a:off x="4611329" y="3819823"/>
            <a:ext cx="7580671" cy="2934938"/>
          </a:xfrm>
          <a:prstGeom prst="rect">
            <a:avLst/>
          </a:prstGeom>
        </p:spPr>
      </p:pic>
      <p:sp>
        <p:nvSpPr>
          <p:cNvPr id="14" name="TextBox 13">
            <a:extLst>
              <a:ext uri="{FF2B5EF4-FFF2-40B4-BE49-F238E27FC236}">
                <a16:creationId xmlns:a16="http://schemas.microsoft.com/office/drawing/2014/main" id="{E1BD9591-F315-47E7-D3EE-0080BE19837E}"/>
              </a:ext>
            </a:extLst>
          </p:cNvPr>
          <p:cNvSpPr txBox="1"/>
          <p:nvPr/>
        </p:nvSpPr>
        <p:spPr>
          <a:xfrm>
            <a:off x="436880" y="5191760"/>
            <a:ext cx="3251200" cy="923330"/>
          </a:xfrm>
          <a:prstGeom prst="rect">
            <a:avLst/>
          </a:prstGeom>
          <a:noFill/>
        </p:spPr>
        <p:txBody>
          <a:bodyPr wrap="square" rtlCol="0">
            <a:spAutoFit/>
          </a:bodyPr>
          <a:lstStyle/>
          <a:p>
            <a:pPr marL="285750" indent="-285750">
              <a:buFont typeface="Arial" panose="020B0604020202020204" pitchFamily="34" charset="0"/>
              <a:buChar char="•"/>
            </a:pPr>
            <a:r>
              <a:rPr lang="en-US" dirty="0"/>
              <a:t>The Yellow cab has a higher Profit Margin compared to Pink cab</a:t>
            </a:r>
            <a:endParaRPr lang="en-CA" dirty="0"/>
          </a:p>
        </p:txBody>
      </p:sp>
    </p:spTree>
    <p:extLst>
      <p:ext uri="{BB962C8B-B14F-4D97-AF65-F5344CB8AC3E}">
        <p14:creationId xmlns:p14="http://schemas.microsoft.com/office/powerpoint/2010/main" val="2578989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72A11D8-7445-6148-8CE7-8E1140D70E28}"/>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City Wise Cab Users Covered By Company</a:t>
            </a:r>
            <a:endParaRPr lang="en-US" sz="4400" dirty="0">
              <a:solidFill>
                <a:schemeClr val="accent2"/>
              </a:solidFill>
              <a:latin typeface="+mj-lt"/>
            </a:endParaRPr>
          </a:p>
        </p:txBody>
      </p:sp>
      <p:pic>
        <p:nvPicPr>
          <p:cNvPr id="7" name="Picture 6">
            <a:extLst>
              <a:ext uri="{FF2B5EF4-FFF2-40B4-BE49-F238E27FC236}">
                <a16:creationId xmlns:a16="http://schemas.microsoft.com/office/drawing/2014/main" id="{5E2A382B-72D1-DBC0-EB44-95CE575B6A92}"/>
              </a:ext>
            </a:extLst>
          </p:cNvPr>
          <p:cNvPicPr>
            <a:picLocks noChangeAspect="1"/>
          </p:cNvPicPr>
          <p:nvPr/>
        </p:nvPicPr>
        <p:blipFill>
          <a:blip r:embed="rId2"/>
          <a:stretch>
            <a:fillRect/>
          </a:stretch>
        </p:blipFill>
        <p:spPr>
          <a:xfrm>
            <a:off x="2361136" y="1504335"/>
            <a:ext cx="7469727" cy="5073445"/>
          </a:xfrm>
          <a:prstGeom prst="rect">
            <a:avLst/>
          </a:prstGeom>
        </p:spPr>
      </p:pic>
    </p:spTree>
    <p:extLst>
      <p:ext uri="{BB962C8B-B14F-4D97-AF65-F5344CB8AC3E}">
        <p14:creationId xmlns:p14="http://schemas.microsoft.com/office/powerpoint/2010/main" val="2196414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4DDBF0E-CC36-9C41-940D-C9EE0C11B4F2}"/>
              </a:ext>
            </a:extLst>
          </p:cNvPr>
          <p:cNvSpPr/>
          <p:nvPr/>
        </p:nvSpPr>
        <p:spPr>
          <a:xfrm>
            <a:off x="0" y="-10498"/>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300" b="1" dirty="0">
                <a:solidFill>
                  <a:schemeClr val="accent2"/>
                </a:solidFill>
                <a:latin typeface="+mj-lt"/>
              </a:rPr>
              <a:t>    Transactions of Yellow and Pink cab city wise</a:t>
            </a:r>
            <a:endParaRPr lang="en-US" sz="4300" dirty="0">
              <a:solidFill>
                <a:schemeClr val="accent2"/>
              </a:solidFill>
              <a:latin typeface="+mj-lt"/>
            </a:endParaRPr>
          </a:p>
        </p:txBody>
      </p:sp>
      <p:pic>
        <p:nvPicPr>
          <p:cNvPr id="3" name="Picture 2">
            <a:extLst>
              <a:ext uri="{FF2B5EF4-FFF2-40B4-BE49-F238E27FC236}">
                <a16:creationId xmlns:a16="http://schemas.microsoft.com/office/drawing/2014/main" id="{5F3D5BF1-6980-0785-4230-7E6DF4CA4390}"/>
              </a:ext>
            </a:extLst>
          </p:cNvPr>
          <p:cNvPicPr>
            <a:picLocks noChangeAspect="1"/>
          </p:cNvPicPr>
          <p:nvPr/>
        </p:nvPicPr>
        <p:blipFill>
          <a:blip r:embed="rId2"/>
          <a:stretch>
            <a:fillRect/>
          </a:stretch>
        </p:blipFill>
        <p:spPr>
          <a:xfrm>
            <a:off x="-816731" y="1828801"/>
            <a:ext cx="7834014" cy="4837471"/>
          </a:xfrm>
          <a:prstGeom prst="rect">
            <a:avLst/>
          </a:prstGeom>
        </p:spPr>
      </p:pic>
      <p:pic>
        <p:nvPicPr>
          <p:cNvPr id="9" name="Picture 8">
            <a:extLst>
              <a:ext uri="{FF2B5EF4-FFF2-40B4-BE49-F238E27FC236}">
                <a16:creationId xmlns:a16="http://schemas.microsoft.com/office/drawing/2014/main" id="{DA283E9F-E10E-E193-451E-ACD01F776A94}"/>
              </a:ext>
            </a:extLst>
          </p:cNvPr>
          <p:cNvPicPr>
            <a:picLocks noChangeAspect="1"/>
          </p:cNvPicPr>
          <p:nvPr/>
        </p:nvPicPr>
        <p:blipFill>
          <a:blip r:embed="rId3"/>
          <a:stretch>
            <a:fillRect/>
          </a:stretch>
        </p:blipFill>
        <p:spPr>
          <a:xfrm>
            <a:off x="4906297" y="1828800"/>
            <a:ext cx="8465574" cy="4630993"/>
          </a:xfrm>
          <a:prstGeom prst="rect">
            <a:avLst/>
          </a:prstGeom>
        </p:spPr>
      </p:pic>
    </p:spTree>
    <p:extLst>
      <p:ext uri="{BB962C8B-B14F-4D97-AF65-F5344CB8AC3E}">
        <p14:creationId xmlns:p14="http://schemas.microsoft.com/office/powerpoint/2010/main" val="26899500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2839</TotalTime>
  <Words>454</Words>
  <Application>Microsoft Office PowerPoint</Application>
  <PresentationFormat>Widescreen</PresentationFormat>
  <Paragraphs>52</Paragraphs>
  <Slides>15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PowerPoint Presentation</vt:lpstr>
      <vt:lpstr>Background –G2M(cab industry) case study</vt:lpstr>
      <vt:lpstr>Dataset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KPMG Case Study</dc:title>
  <dc:creator>surya prakash tripathi</dc:creator>
  <cp:lastModifiedBy>Mitalee Khanna</cp:lastModifiedBy>
  <cp:revision>147</cp:revision>
  <cp:lastPrinted>2019-08-24T08:13:50Z</cp:lastPrinted>
  <dcterms:created xsi:type="dcterms:W3CDTF">2019-08-19T15:39:24Z</dcterms:created>
  <dcterms:modified xsi:type="dcterms:W3CDTF">2022-11-05T00:40:48Z</dcterms:modified>
</cp:coreProperties>
</file>