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8" r:id="rId3"/>
    <p:sldId id="264" r:id="rId4"/>
    <p:sldId id="265" r:id="rId5"/>
    <p:sldId id="260" r:id="rId6"/>
    <p:sldId id="267" r:id="rId7"/>
    <p:sldId id="282" r:id="rId8"/>
    <p:sldId id="291" r:id="rId9"/>
    <p:sldId id="290" r:id="rId10"/>
    <p:sldId id="292" r:id="rId11"/>
    <p:sldId id="293" r:id="rId12"/>
    <p:sldId id="271" r:id="rId13"/>
    <p:sldId id="276" r:id="rId14"/>
    <p:sldId id="275" r:id="rId15"/>
    <p:sldId id="261" r:id="rId16"/>
    <p:sldId id="273" r:id="rId17"/>
    <p:sldId id="262" r:id="rId18"/>
    <p:sldId id="270" r:id="rId19"/>
    <p:sldId id="277" r:id="rId20"/>
    <p:sldId id="269" r:id="rId21"/>
    <p:sldId id="278" r:id="rId22"/>
    <p:sldId id="289" r:id="rId23"/>
    <p:sldId id="274" r:id="rId24"/>
    <p:sldId id="298" r:id="rId25"/>
    <p:sldId id="284" r:id="rId26"/>
    <p:sldId id="285" r:id="rId27"/>
    <p:sldId id="288" r:id="rId28"/>
    <p:sldId id="287" r:id="rId29"/>
    <p:sldId id="299" r:id="rId30"/>
    <p:sldId id="300" r:id="rId31"/>
    <p:sldId id="279" r:id="rId32"/>
    <p:sldId id="280" r:id="rId33"/>
    <p:sldId id="294" r:id="rId34"/>
    <p:sldId id="295"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C207E"/>
    <a:srgbClr val="F9AA35"/>
    <a:srgbClr val="754347"/>
    <a:srgbClr val="95555A"/>
    <a:srgbClr val="80242B"/>
    <a:srgbClr val="0BDB9B"/>
    <a:srgbClr val="1CF4B1"/>
    <a:srgbClr val="028D94"/>
    <a:srgbClr val="F89D1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12B69-0E4E-F569-C1B6-702C994D884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EF1A907-B7C0-0486-6B7F-9E6A1EDB0FB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2E99EA0-4B1F-D61D-F1EE-1591DFE6C98D}"/>
              </a:ext>
            </a:extLst>
          </p:cNvPr>
          <p:cNvSpPr>
            <a:spLocks noGrp="1"/>
          </p:cNvSpPr>
          <p:nvPr>
            <p:ph type="dt" sz="half" idx="10"/>
          </p:nvPr>
        </p:nvSpPr>
        <p:spPr/>
        <p:txBody>
          <a:bodyPr/>
          <a:lstStyle/>
          <a:p>
            <a:fld id="{27461C79-B2BF-45FA-B812-BC9513144D38}" type="datetimeFigureOut">
              <a:rPr lang="en-IN" smtClean="0"/>
              <a:t>30-05-2023</a:t>
            </a:fld>
            <a:endParaRPr lang="en-IN"/>
          </a:p>
        </p:txBody>
      </p:sp>
      <p:sp>
        <p:nvSpPr>
          <p:cNvPr id="5" name="Footer Placeholder 4">
            <a:extLst>
              <a:ext uri="{FF2B5EF4-FFF2-40B4-BE49-F238E27FC236}">
                <a16:creationId xmlns:a16="http://schemas.microsoft.com/office/drawing/2014/main" id="{A8CC4413-E0D4-6B24-7742-890D957D57F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DEDA93D-455C-D126-E5F8-DBD697B2FF6E}"/>
              </a:ext>
            </a:extLst>
          </p:cNvPr>
          <p:cNvSpPr>
            <a:spLocks noGrp="1"/>
          </p:cNvSpPr>
          <p:nvPr>
            <p:ph type="sldNum" sz="quarter" idx="12"/>
          </p:nvPr>
        </p:nvSpPr>
        <p:spPr/>
        <p:txBody>
          <a:bodyPr/>
          <a:lstStyle/>
          <a:p>
            <a:fld id="{D0B03D8B-4F6C-4D7A-A8EA-CD2AB732AA9A}" type="slidenum">
              <a:rPr lang="en-IN" smtClean="0"/>
              <a:t>‹#›</a:t>
            </a:fld>
            <a:endParaRPr lang="en-IN"/>
          </a:p>
        </p:txBody>
      </p:sp>
    </p:spTree>
    <p:extLst>
      <p:ext uri="{BB962C8B-B14F-4D97-AF65-F5344CB8AC3E}">
        <p14:creationId xmlns:p14="http://schemas.microsoft.com/office/powerpoint/2010/main" val="40295453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6301C-9678-25F4-C3B9-8591FE33590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E7768FD-4268-83F1-1C8E-150E207F534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9908A4C-3036-DCC7-BA45-3CB9693B90E2}"/>
              </a:ext>
            </a:extLst>
          </p:cNvPr>
          <p:cNvSpPr>
            <a:spLocks noGrp="1"/>
          </p:cNvSpPr>
          <p:nvPr>
            <p:ph type="dt" sz="half" idx="10"/>
          </p:nvPr>
        </p:nvSpPr>
        <p:spPr/>
        <p:txBody>
          <a:bodyPr/>
          <a:lstStyle/>
          <a:p>
            <a:fld id="{27461C79-B2BF-45FA-B812-BC9513144D38}" type="datetimeFigureOut">
              <a:rPr lang="en-IN" smtClean="0"/>
              <a:t>30-05-2023</a:t>
            </a:fld>
            <a:endParaRPr lang="en-IN"/>
          </a:p>
        </p:txBody>
      </p:sp>
      <p:sp>
        <p:nvSpPr>
          <p:cNvPr id="5" name="Footer Placeholder 4">
            <a:extLst>
              <a:ext uri="{FF2B5EF4-FFF2-40B4-BE49-F238E27FC236}">
                <a16:creationId xmlns:a16="http://schemas.microsoft.com/office/drawing/2014/main" id="{FE83C2A3-9FE5-8E42-EE43-E309A30D086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91FF3D-4CDB-686E-9D6C-EC445D3FF9F8}"/>
              </a:ext>
            </a:extLst>
          </p:cNvPr>
          <p:cNvSpPr>
            <a:spLocks noGrp="1"/>
          </p:cNvSpPr>
          <p:nvPr>
            <p:ph type="sldNum" sz="quarter" idx="12"/>
          </p:nvPr>
        </p:nvSpPr>
        <p:spPr/>
        <p:txBody>
          <a:bodyPr/>
          <a:lstStyle/>
          <a:p>
            <a:fld id="{D0B03D8B-4F6C-4D7A-A8EA-CD2AB732AA9A}" type="slidenum">
              <a:rPr lang="en-IN" smtClean="0"/>
              <a:t>‹#›</a:t>
            </a:fld>
            <a:endParaRPr lang="en-IN"/>
          </a:p>
        </p:txBody>
      </p:sp>
    </p:spTree>
    <p:extLst>
      <p:ext uri="{BB962C8B-B14F-4D97-AF65-F5344CB8AC3E}">
        <p14:creationId xmlns:p14="http://schemas.microsoft.com/office/powerpoint/2010/main" val="30461667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7ABE50C-92FC-407E-4589-B0550A7B18B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1B6B00F-E15F-7442-4FC5-4FCC017DC0E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94AC08D-EAA1-0233-7739-0F15E2B1070E}"/>
              </a:ext>
            </a:extLst>
          </p:cNvPr>
          <p:cNvSpPr>
            <a:spLocks noGrp="1"/>
          </p:cNvSpPr>
          <p:nvPr>
            <p:ph type="dt" sz="half" idx="10"/>
          </p:nvPr>
        </p:nvSpPr>
        <p:spPr/>
        <p:txBody>
          <a:bodyPr/>
          <a:lstStyle/>
          <a:p>
            <a:fld id="{27461C79-B2BF-45FA-B812-BC9513144D38}" type="datetimeFigureOut">
              <a:rPr lang="en-IN" smtClean="0"/>
              <a:t>30-05-2023</a:t>
            </a:fld>
            <a:endParaRPr lang="en-IN"/>
          </a:p>
        </p:txBody>
      </p:sp>
      <p:sp>
        <p:nvSpPr>
          <p:cNvPr id="5" name="Footer Placeholder 4">
            <a:extLst>
              <a:ext uri="{FF2B5EF4-FFF2-40B4-BE49-F238E27FC236}">
                <a16:creationId xmlns:a16="http://schemas.microsoft.com/office/drawing/2014/main" id="{02940955-AE6A-A750-C089-A40986F1A3D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E061E57-E124-3D85-6D5B-F7802E8D5C15}"/>
              </a:ext>
            </a:extLst>
          </p:cNvPr>
          <p:cNvSpPr>
            <a:spLocks noGrp="1"/>
          </p:cNvSpPr>
          <p:nvPr>
            <p:ph type="sldNum" sz="quarter" idx="12"/>
          </p:nvPr>
        </p:nvSpPr>
        <p:spPr/>
        <p:txBody>
          <a:bodyPr/>
          <a:lstStyle/>
          <a:p>
            <a:fld id="{D0B03D8B-4F6C-4D7A-A8EA-CD2AB732AA9A}" type="slidenum">
              <a:rPr lang="en-IN" smtClean="0"/>
              <a:t>‹#›</a:t>
            </a:fld>
            <a:endParaRPr lang="en-IN"/>
          </a:p>
        </p:txBody>
      </p:sp>
    </p:spTree>
    <p:extLst>
      <p:ext uri="{BB962C8B-B14F-4D97-AF65-F5344CB8AC3E}">
        <p14:creationId xmlns:p14="http://schemas.microsoft.com/office/powerpoint/2010/main" val="9304680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7F0E8-FF2C-7FB8-6858-11807E56432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8EBFB79-4E32-CA09-E3D9-7982FBF15C8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1C2859F-06D0-DFFD-D4FC-5A514911FD2C}"/>
              </a:ext>
            </a:extLst>
          </p:cNvPr>
          <p:cNvSpPr>
            <a:spLocks noGrp="1"/>
          </p:cNvSpPr>
          <p:nvPr>
            <p:ph type="dt" sz="half" idx="10"/>
          </p:nvPr>
        </p:nvSpPr>
        <p:spPr/>
        <p:txBody>
          <a:bodyPr/>
          <a:lstStyle/>
          <a:p>
            <a:fld id="{27461C79-B2BF-45FA-B812-BC9513144D38}" type="datetimeFigureOut">
              <a:rPr lang="en-IN" smtClean="0"/>
              <a:t>30-05-2023</a:t>
            </a:fld>
            <a:endParaRPr lang="en-IN"/>
          </a:p>
        </p:txBody>
      </p:sp>
      <p:sp>
        <p:nvSpPr>
          <p:cNvPr id="5" name="Footer Placeholder 4">
            <a:extLst>
              <a:ext uri="{FF2B5EF4-FFF2-40B4-BE49-F238E27FC236}">
                <a16:creationId xmlns:a16="http://schemas.microsoft.com/office/drawing/2014/main" id="{158388BA-1C02-690B-F7EB-629FCE03D73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8C7FE7E-3E5B-2CB8-FCA6-3FF60861FBD2}"/>
              </a:ext>
            </a:extLst>
          </p:cNvPr>
          <p:cNvSpPr>
            <a:spLocks noGrp="1"/>
          </p:cNvSpPr>
          <p:nvPr>
            <p:ph type="sldNum" sz="quarter" idx="12"/>
          </p:nvPr>
        </p:nvSpPr>
        <p:spPr/>
        <p:txBody>
          <a:bodyPr/>
          <a:lstStyle/>
          <a:p>
            <a:fld id="{D0B03D8B-4F6C-4D7A-A8EA-CD2AB732AA9A}" type="slidenum">
              <a:rPr lang="en-IN" smtClean="0"/>
              <a:t>‹#›</a:t>
            </a:fld>
            <a:endParaRPr lang="en-IN"/>
          </a:p>
        </p:txBody>
      </p:sp>
    </p:spTree>
    <p:extLst>
      <p:ext uri="{BB962C8B-B14F-4D97-AF65-F5344CB8AC3E}">
        <p14:creationId xmlns:p14="http://schemas.microsoft.com/office/powerpoint/2010/main" val="3091489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4BF77-254C-82B7-2F53-DEED7708D9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8436937-3A4B-B5E4-B9BB-7E6FF11AEB4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9ACC9C2-14B5-8693-0A62-AB85BCEB926B}"/>
              </a:ext>
            </a:extLst>
          </p:cNvPr>
          <p:cNvSpPr>
            <a:spLocks noGrp="1"/>
          </p:cNvSpPr>
          <p:nvPr>
            <p:ph type="dt" sz="half" idx="10"/>
          </p:nvPr>
        </p:nvSpPr>
        <p:spPr/>
        <p:txBody>
          <a:bodyPr/>
          <a:lstStyle/>
          <a:p>
            <a:fld id="{27461C79-B2BF-45FA-B812-BC9513144D38}" type="datetimeFigureOut">
              <a:rPr lang="en-IN" smtClean="0"/>
              <a:t>30-05-2023</a:t>
            </a:fld>
            <a:endParaRPr lang="en-IN"/>
          </a:p>
        </p:txBody>
      </p:sp>
      <p:sp>
        <p:nvSpPr>
          <p:cNvPr id="5" name="Footer Placeholder 4">
            <a:extLst>
              <a:ext uri="{FF2B5EF4-FFF2-40B4-BE49-F238E27FC236}">
                <a16:creationId xmlns:a16="http://schemas.microsoft.com/office/drawing/2014/main" id="{CD4571D3-CE66-101F-2161-76E4913D064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1317AE3-73BD-F44A-F280-BA6B13046278}"/>
              </a:ext>
            </a:extLst>
          </p:cNvPr>
          <p:cNvSpPr>
            <a:spLocks noGrp="1"/>
          </p:cNvSpPr>
          <p:nvPr>
            <p:ph type="sldNum" sz="quarter" idx="12"/>
          </p:nvPr>
        </p:nvSpPr>
        <p:spPr/>
        <p:txBody>
          <a:bodyPr/>
          <a:lstStyle/>
          <a:p>
            <a:fld id="{D0B03D8B-4F6C-4D7A-A8EA-CD2AB732AA9A}" type="slidenum">
              <a:rPr lang="en-IN" smtClean="0"/>
              <a:t>‹#›</a:t>
            </a:fld>
            <a:endParaRPr lang="en-IN"/>
          </a:p>
        </p:txBody>
      </p:sp>
    </p:spTree>
    <p:extLst>
      <p:ext uri="{BB962C8B-B14F-4D97-AF65-F5344CB8AC3E}">
        <p14:creationId xmlns:p14="http://schemas.microsoft.com/office/powerpoint/2010/main" val="2708795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70AAB-724F-DAC6-5EC7-B3F6EAC52C5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1730858-20BA-251B-F6BD-E2FF7191A69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AAB03C5-3CD4-958D-45D9-FC956873BF6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4B8F646-4B59-4F2D-7C23-8A4A5C0FAB62}"/>
              </a:ext>
            </a:extLst>
          </p:cNvPr>
          <p:cNvSpPr>
            <a:spLocks noGrp="1"/>
          </p:cNvSpPr>
          <p:nvPr>
            <p:ph type="dt" sz="half" idx="10"/>
          </p:nvPr>
        </p:nvSpPr>
        <p:spPr/>
        <p:txBody>
          <a:bodyPr/>
          <a:lstStyle/>
          <a:p>
            <a:fld id="{27461C79-B2BF-45FA-B812-BC9513144D38}" type="datetimeFigureOut">
              <a:rPr lang="en-IN" smtClean="0"/>
              <a:t>30-05-2023</a:t>
            </a:fld>
            <a:endParaRPr lang="en-IN"/>
          </a:p>
        </p:txBody>
      </p:sp>
      <p:sp>
        <p:nvSpPr>
          <p:cNvPr id="6" name="Footer Placeholder 5">
            <a:extLst>
              <a:ext uri="{FF2B5EF4-FFF2-40B4-BE49-F238E27FC236}">
                <a16:creationId xmlns:a16="http://schemas.microsoft.com/office/drawing/2014/main" id="{5F8AC2AF-3853-8250-75A6-C921D7D01D5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8BD9960-CBF9-CA02-4A1E-FE97E62D5E50}"/>
              </a:ext>
            </a:extLst>
          </p:cNvPr>
          <p:cNvSpPr>
            <a:spLocks noGrp="1"/>
          </p:cNvSpPr>
          <p:nvPr>
            <p:ph type="sldNum" sz="quarter" idx="12"/>
          </p:nvPr>
        </p:nvSpPr>
        <p:spPr/>
        <p:txBody>
          <a:bodyPr/>
          <a:lstStyle/>
          <a:p>
            <a:fld id="{D0B03D8B-4F6C-4D7A-A8EA-CD2AB732AA9A}" type="slidenum">
              <a:rPr lang="en-IN" smtClean="0"/>
              <a:t>‹#›</a:t>
            </a:fld>
            <a:endParaRPr lang="en-IN"/>
          </a:p>
        </p:txBody>
      </p:sp>
    </p:spTree>
    <p:extLst>
      <p:ext uri="{BB962C8B-B14F-4D97-AF65-F5344CB8AC3E}">
        <p14:creationId xmlns:p14="http://schemas.microsoft.com/office/powerpoint/2010/main" val="40923229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72BE9-DF89-5DFE-C379-2A3A29D3A46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D24141A-37AD-24B5-C9F0-9593DA2D88F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8EF4F36-8846-B2C6-1CE1-6DCCCE6619F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0743714-B032-FC7D-0B9C-DA5367595F1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58863EA-610A-DE66-AAD9-0C26904AC58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A483EC7-76DE-362B-E5AF-D6CBC5AAA4FF}"/>
              </a:ext>
            </a:extLst>
          </p:cNvPr>
          <p:cNvSpPr>
            <a:spLocks noGrp="1"/>
          </p:cNvSpPr>
          <p:nvPr>
            <p:ph type="dt" sz="half" idx="10"/>
          </p:nvPr>
        </p:nvSpPr>
        <p:spPr/>
        <p:txBody>
          <a:bodyPr/>
          <a:lstStyle/>
          <a:p>
            <a:fld id="{27461C79-B2BF-45FA-B812-BC9513144D38}" type="datetimeFigureOut">
              <a:rPr lang="en-IN" smtClean="0"/>
              <a:t>30-05-2023</a:t>
            </a:fld>
            <a:endParaRPr lang="en-IN"/>
          </a:p>
        </p:txBody>
      </p:sp>
      <p:sp>
        <p:nvSpPr>
          <p:cNvPr id="8" name="Footer Placeholder 7">
            <a:extLst>
              <a:ext uri="{FF2B5EF4-FFF2-40B4-BE49-F238E27FC236}">
                <a16:creationId xmlns:a16="http://schemas.microsoft.com/office/drawing/2014/main" id="{A901940B-4A26-2B19-1F14-440ECB3EBC2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6244E36-1DA2-B591-4DF3-18649E6B796B}"/>
              </a:ext>
            </a:extLst>
          </p:cNvPr>
          <p:cNvSpPr>
            <a:spLocks noGrp="1"/>
          </p:cNvSpPr>
          <p:nvPr>
            <p:ph type="sldNum" sz="quarter" idx="12"/>
          </p:nvPr>
        </p:nvSpPr>
        <p:spPr/>
        <p:txBody>
          <a:bodyPr/>
          <a:lstStyle/>
          <a:p>
            <a:fld id="{D0B03D8B-4F6C-4D7A-A8EA-CD2AB732AA9A}" type="slidenum">
              <a:rPr lang="en-IN" smtClean="0"/>
              <a:t>‹#›</a:t>
            </a:fld>
            <a:endParaRPr lang="en-IN"/>
          </a:p>
        </p:txBody>
      </p:sp>
    </p:spTree>
    <p:extLst>
      <p:ext uri="{BB962C8B-B14F-4D97-AF65-F5344CB8AC3E}">
        <p14:creationId xmlns:p14="http://schemas.microsoft.com/office/powerpoint/2010/main" val="1496550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FD4F2-0EF2-407A-49BD-CBD23405289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321540D-EBE4-DD1C-1613-AE8415F8E8E3}"/>
              </a:ext>
            </a:extLst>
          </p:cNvPr>
          <p:cNvSpPr>
            <a:spLocks noGrp="1"/>
          </p:cNvSpPr>
          <p:nvPr>
            <p:ph type="dt" sz="half" idx="10"/>
          </p:nvPr>
        </p:nvSpPr>
        <p:spPr/>
        <p:txBody>
          <a:bodyPr/>
          <a:lstStyle/>
          <a:p>
            <a:fld id="{27461C79-B2BF-45FA-B812-BC9513144D38}" type="datetimeFigureOut">
              <a:rPr lang="en-IN" smtClean="0"/>
              <a:t>30-05-2023</a:t>
            </a:fld>
            <a:endParaRPr lang="en-IN"/>
          </a:p>
        </p:txBody>
      </p:sp>
      <p:sp>
        <p:nvSpPr>
          <p:cNvPr id="4" name="Footer Placeholder 3">
            <a:extLst>
              <a:ext uri="{FF2B5EF4-FFF2-40B4-BE49-F238E27FC236}">
                <a16:creationId xmlns:a16="http://schemas.microsoft.com/office/drawing/2014/main" id="{8382280E-BEE1-E369-3315-67140D905F1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5BE1D1F-AC0C-8545-8A5D-F519ED816D6B}"/>
              </a:ext>
            </a:extLst>
          </p:cNvPr>
          <p:cNvSpPr>
            <a:spLocks noGrp="1"/>
          </p:cNvSpPr>
          <p:nvPr>
            <p:ph type="sldNum" sz="quarter" idx="12"/>
          </p:nvPr>
        </p:nvSpPr>
        <p:spPr/>
        <p:txBody>
          <a:bodyPr/>
          <a:lstStyle/>
          <a:p>
            <a:fld id="{D0B03D8B-4F6C-4D7A-A8EA-CD2AB732AA9A}" type="slidenum">
              <a:rPr lang="en-IN" smtClean="0"/>
              <a:t>‹#›</a:t>
            </a:fld>
            <a:endParaRPr lang="en-IN"/>
          </a:p>
        </p:txBody>
      </p:sp>
    </p:spTree>
    <p:extLst>
      <p:ext uri="{BB962C8B-B14F-4D97-AF65-F5344CB8AC3E}">
        <p14:creationId xmlns:p14="http://schemas.microsoft.com/office/powerpoint/2010/main" val="108798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129368-0C76-C28F-6F27-37A0CE18F469}"/>
              </a:ext>
            </a:extLst>
          </p:cNvPr>
          <p:cNvSpPr>
            <a:spLocks noGrp="1"/>
          </p:cNvSpPr>
          <p:nvPr>
            <p:ph type="dt" sz="half" idx="10"/>
          </p:nvPr>
        </p:nvSpPr>
        <p:spPr/>
        <p:txBody>
          <a:bodyPr/>
          <a:lstStyle/>
          <a:p>
            <a:fld id="{27461C79-B2BF-45FA-B812-BC9513144D38}" type="datetimeFigureOut">
              <a:rPr lang="en-IN" smtClean="0"/>
              <a:t>30-05-2023</a:t>
            </a:fld>
            <a:endParaRPr lang="en-IN"/>
          </a:p>
        </p:txBody>
      </p:sp>
      <p:sp>
        <p:nvSpPr>
          <p:cNvPr id="3" name="Footer Placeholder 2">
            <a:extLst>
              <a:ext uri="{FF2B5EF4-FFF2-40B4-BE49-F238E27FC236}">
                <a16:creationId xmlns:a16="http://schemas.microsoft.com/office/drawing/2014/main" id="{0385A33C-12E8-7B77-C75E-BECE745A989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FD52ED2-31A3-CC99-216E-3DC8400E0074}"/>
              </a:ext>
            </a:extLst>
          </p:cNvPr>
          <p:cNvSpPr>
            <a:spLocks noGrp="1"/>
          </p:cNvSpPr>
          <p:nvPr>
            <p:ph type="sldNum" sz="quarter" idx="12"/>
          </p:nvPr>
        </p:nvSpPr>
        <p:spPr/>
        <p:txBody>
          <a:bodyPr/>
          <a:lstStyle/>
          <a:p>
            <a:fld id="{D0B03D8B-4F6C-4D7A-A8EA-CD2AB732AA9A}" type="slidenum">
              <a:rPr lang="en-IN" smtClean="0"/>
              <a:t>‹#›</a:t>
            </a:fld>
            <a:endParaRPr lang="en-IN"/>
          </a:p>
        </p:txBody>
      </p:sp>
    </p:spTree>
    <p:extLst>
      <p:ext uri="{BB962C8B-B14F-4D97-AF65-F5344CB8AC3E}">
        <p14:creationId xmlns:p14="http://schemas.microsoft.com/office/powerpoint/2010/main" val="14043434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FB322-C34B-7E54-CDBD-E66FE41E7D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81E1585-682E-62C7-BADD-D9CE8FDF180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7287FDD-CF10-CE47-0EE0-DEEA6D5C2F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03DB730-51D5-9648-8B30-B8DEA8FF6125}"/>
              </a:ext>
            </a:extLst>
          </p:cNvPr>
          <p:cNvSpPr>
            <a:spLocks noGrp="1"/>
          </p:cNvSpPr>
          <p:nvPr>
            <p:ph type="dt" sz="half" idx="10"/>
          </p:nvPr>
        </p:nvSpPr>
        <p:spPr/>
        <p:txBody>
          <a:bodyPr/>
          <a:lstStyle/>
          <a:p>
            <a:fld id="{27461C79-B2BF-45FA-B812-BC9513144D38}" type="datetimeFigureOut">
              <a:rPr lang="en-IN" smtClean="0"/>
              <a:t>30-05-2023</a:t>
            </a:fld>
            <a:endParaRPr lang="en-IN"/>
          </a:p>
        </p:txBody>
      </p:sp>
      <p:sp>
        <p:nvSpPr>
          <p:cNvPr id="6" name="Footer Placeholder 5">
            <a:extLst>
              <a:ext uri="{FF2B5EF4-FFF2-40B4-BE49-F238E27FC236}">
                <a16:creationId xmlns:a16="http://schemas.microsoft.com/office/drawing/2014/main" id="{63B13FB1-1B8B-306C-6FCB-545F5DA1C73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C8B9CD1-B81C-66AA-B102-4C5F827D5597}"/>
              </a:ext>
            </a:extLst>
          </p:cNvPr>
          <p:cNvSpPr>
            <a:spLocks noGrp="1"/>
          </p:cNvSpPr>
          <p:nvPr>
            <p:ph type="sldNum" sz="quarter" idx="12"/>
          </p:nvPr>
        </p:nvSpPr>
        <p:spPr/>
        <p:txBody>
          <a:bodyPr/>
          <a:lstStyle/>
          <a:p>
            <a:fld id="{D0B03D8B-4F6C-4D7A-A8EA-CD2AB732AA9A}" type="slidenum">
              <a:rPr lang="en-IN" smtClean="0"/>
              <a:t>‹#›</a:t>
            </a:fld>
            <a:endParaRPr lang="en-IN"/>
          </a:p>
        </p:txBody>
      </p:sp>
    </p:spTree>
    <p:extLst>
      <p:ext uri="{BB962C8B-B14F-4D97-AF65-F5344CB8AC3E}">
        <p14:creationId xmlns:p14="http://schemas.microsoft.com/office/powerpoint/2010/main" val="22304633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6257B-D1C6-CDA1-C303-2CD13D574A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6F9BD74-6425-B07D-B397-2D47BFF63D0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9E71FD8-39BF-FFEB-E7FB-ED3EDE61AC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E40322-585F-4153-E5B2-C35144FBB6B1}"/>
              </a:ext>
            </a:extLst>
          </p:cNvPr>
          <p:cNvSpPr>
            <a:spLocks noGrp="1"/>
          </p:cNvSpPr>
          <p:nvPr>
            <p:ph type="dt" sz="half" idx="10"/>
          </p:nvPr>
        </p:nvSpPr>
        <p:spPr/>
        <p:txBody>
          <a:bodyPr/>
          <a:lstStyle/>
          <a:p>
            <a:fld id="{27461C79-B2BF-45FA-B812-BC9513144D38}" type="datetimeFigureOut">
              <a:rPr lang="en-IN" smtClean="0"/>
              <a:t>30-05-2023</a:t>
            </a:fld>
            <a:endParaRPr lang="en-IN"/>
          </a:p>
        </p:txBody>
      </p:sp>
      <p:sp>
        <p:nvSpPr>
          <p:cNvPr id="6" name="Footer Placeholder 5">
            <a:extLst>
              <a:ext uri="{FF2B5EF4-FFF2-40B4-BE49-F238E27FC236}">
                <a16:creationId xmlns:a16="http://schemas.microsoft.com/office/drawing/2014/main" id="{1224C58E-E5E7-1A7B-40CD-2718C62EAAD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B0E171F-8680-243B-26A5-F75EA3C8629B}"/>
              </a:ext>
            </a:extLst>
          </p:cNvPr>
          <p:cNvSpPr>
            <a:spLocks noGrp="1"/>
          </p:cNvSpPr>
          <p:nvPr>
            <p:ph type="sldNum" sz="quarter" idx="12"/>
          </p:nvPr>
        </p:nvSpPr>
        <p:spPr/>
        <p:txBody>
          <a:bodyPr/>
          <a:lstStyle/>
          <a:p>
            <a:fld id="{D0B03D8B-4F6C-4D7A-A8EA-CD2AB732AA9A}" type="slidenum">
              <a:rPr lang="en-IN" smtClean="0"/>
              <a:t>‹#›</a:t>
            </a:fld>
            <a:endParaRPr lang="en-IN"/>
          </a:p>
        </p:txBody>
      </p:sp>
    </p:spTree>
    <p:extLst>
      <p:ext uri="{BB962C8B-B14F-4D97-AF65-F5344CB8AC3E}">
        <p14:creationId xmlns:p14="http://schemas.microsoft.com/office/powerpoint/2010/main" val="24392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9251604-7DEA-2F07-939F-D876073EA17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240E5C5-8403-927C-D290-DB0E0675EA8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9A0F3C7-C05A-4FCB-902A-5EC83C66FE9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461C79-B2BF-45FA-B812-BC9513144D38}" type="datetimeFigureOut">
              <a:rPr lang="en-IN" smtClean="0"/>
              <a:t>30-05-2023</a:t>
            </a:fld>
            <a:endParaRPr lang="en-IN"/>
          </a:p>
        </p:txBody>
      </p:sp>
      <p:sp>
        <p:nvSpPr>
          <p:cNvPr id="5" name="Footer Placeholder 4">
            <a:extLst>
              <a:ext uri="{FF2B5EF4-FFF2-40B4-BE49-F238E27FC236}">
                <a16:creationId xmlns:a16="http://schemas.microsoft.com/office/drawing/2014/main" id="{70121D69-7608-5419-0056-28E7CC5B15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4C12E0A-4301-554C-8561-A6BDB6F2AFA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B03D8B-4F6C-4D7A-A8EA-CD2AB732AA9A}" type="slidenum">
              <a:rPr lang="en-IN" smtClean="0"/>
              <a:t>‹#›</a:t>
            </a:fld>
            <a:endParaRPr lang="en-IN"/>
          </a:p>
        </p:txBody>
      </p:sp>
    </p:spTree>
    <p:extLst>
      <p:ext uri="{BB962C8B-B14F-4D97-AF65-F5344CB8AC3E}">
        <p14:creationId xmlns:p14="http://schemas.microsoft.com/office/powerpoint/2010/main" val="3725376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microsoft.com/office/2007/relationships/hdphoto" Target="../media/hdphoto1.wdp"/><Relationship Id="rId7" Type="http://schemas.microsoft.com/office/2007/relationships/hdphoto" Target="../media/hdphoto3.wdp"/><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4.png"/><Relationship Id="rId5" Type="http://schemas.microsoft.com/office/2007/relationships/hdphoto" Target="../media/hdphoto2.wdp"/><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5482A-5CB7-710A-B3C9-9BDD1D2A44C4}"/>
              </a:ext>
            </a:extLst>
          </p:cNvPr>
          <p:cNvSpPr>
            <a:spLocks noGrp="1"/>
          </p:cNvSpPr>
          <p:nvPr>
            <p:ph type="ctrTitle"/>
          </p:nvPr>
        </p:nvSpPr>
        <p:spPr>
          <a:xfrm>
            <a:off x="495299" y="2162174"/>
            <a:ext cx="11201400" cy="1033463"/>
          </a:xfrm>
        </p:spPr>
        <p:txBody>
          <a:bodyPr>
            <a:normAutofit fontScale="90000"/>
          </a:bodyPr>
          <a:lstStyle/>
          <a:p>
            <a:pPr>
              <a:lnSpc>
                <a:spcPct val="150000"/>
              </a:lnSpc>
            </a:pPr>
            <a:r>
              <a:rPr lang="en-US" dirty="0">
                <a:solidFill>
                  <a:schemeClr val="bg1"/>
                </a:solidFill>
                <a:latin typeface="Times New Roman" panose="02020603050405020304" pitchFamily="18" charset="0"/>
                <a:cs typeface="Times New Roman" panose="02020603050405020304" pitchFamily="18" charset="0"/>
              </a:rPr>
              <a:t>Sentiment Analysis of Social Media Reviews Using NLP Approach</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8594E083-15F2-75B8-D553-53295C22E6AD}"/>
              </a:ext>
            </a:extLst>
          </p:cNvPr>
          <p:cNvSpPr>
            <a:spLocks noGrp="1"/>
          </p:cNvSpPr>
          <p:nvPr>
            <p:ph type="subTitle" idx="1"/>
          </p:nvPr>
        </p:nvSpPr>
        <p:spPr>
          <a:xfrm>
            <a:off x="2569367" y="3324613"/>
            <a:ext cx="7053263" cy="2497136"/>
          </a:xfrm>
        </p:spPr>
        <p:txBody>
          <a:bodyPr>
            <a:normAutofit/>
          </a:bodyPr>
          <a:lstStyle/>
          <a:p>
            <a:pPr>
              <a:lnSpc>
                <a:spcPct val="150000"/>
              </a:lnSpc>
            </a:pPr>
            <a:r>
              <a:rPr lang="en-US" dirty="0">
                <a:solidFill>
                  <a:schemeClr val="bg1"/>
                </a:solidFill>
              </a:rPr>
              <a:t>SE COMP</a:t>
            </a:r>
          </a:p>
          <a:p>
            <a:pPr>
              <a:lnSpc>
                <a:spcPct val="150000"/>
              </a:lnSpc>
            </a:pPr>
            <a:r>
              <a:rPr lang="en-US" dirty="0">
                <a:solidFill>
                  <a:schemeClr val="bg1"/>
                </a:solidFill>
              </a:rPr>
              <a:t>-Group 9</a:t>
            </a:r>
          </a:p>
          <a:p>
            <a:pPr>
              <a:lnSpc>
                <a:spcPct val="150000"/>
              </a:lnSpc>
            </a:pPr>
            <a:r>
              <a:rPr lang="en-US" dirty="0">
                <a:solidFill>
                  <a:schemeClr val="bg1"/>
                </a:solidFill>
              </a:rPr>
              <a:t>[Mitali Chavan, Sai </a:t>
            </a:r>
            <a:r>
              <a:rPr lang="en-US" dirty="0" err="1">
                <a:solidFill>
                  <a:schemeClr val="bg1"/>
                </a:solidFill>
              </a:rPr>
              <a:t>Nagane</a:t>
            </a:r>
            <a:r>
              <a:rPr lang="en-US" dirty="0">
                <a:solidFill>
                  <a:schemeClr val="bg1"/>
                </a:solidFill>
              </a:rPr>
              <a:t>, Chahal </a:t>
            </a:r>
            <a:r>
              <a:rPr lang="en-US" dirty="0" err="1">
                <a:solidFill>
                  <a:schemeClr val="bg1"/>
                </a:solidFill>
              </a:rPr>
              <a:t>Ohri</a:t>
            </a:r>
            <a:r>
              <a:rPr lang="en-US" dirty="0">
                <a:solidFill>
                  <a:schemeClr val="bg1"/>
                </a:solidFill>
              </a:rPr>
              <a:t>, Khushi </a:t>
            </a:r>
            <a:r>
              <a:rPr lang="en-US" dirty="0" err="1">
                <a:solidFill>
                  <a:schemeClr val="bg1"/>
                </a:solidFill>
              </a:rPr>
              <a:t>Padhar</a:t>
            </a:r>
            <a:r>
              <a:rPr lang="en-US" dirty="0">
                <a:solidFill>
                  <a:schemeClr val="bg1"/>
                </a:solidFill>
              </a:rPr>
              <a:t>, </a:t>
            </a:r>
            <a:r>
              <a:rPr lang="en-US" dirty="0" err="1">
                <a:solidFill>
                  <a:schemeClr val="bg1"/>
                </a:solidFill>
              </a:rPr>
              <a:t>Jagruti</a:t>
            </a:r>
            <a:r>
              <a:rPr lang="en-US" dirty="0">
                <a:solidFill>
                  <a:schemeClr val="bg1"/>
                </a:solidFill>
              </a:rPr>
              <a:t> Patil]</a:t>
            </a:r>
            <a:endParaRPr lang="en-IN" dirty="0">
              <a:solidFill>
                <a:schemeClr val="bg1"/>
              </a:solidFill>
            </a:endParaRPr>
          </a:p>
        </p:txBody>
      </p:sp>
      <p:sp>
        <p:nvSpPr>
          <p:cNvPr id="4" name="TextBox 3">
            <a:extLst>
              <a:ext uri="{FF2B5EF4-FFF2-40B4-BE49-F238E27FC236}">
                <a16:creationId xmlns:a16="http://schemas.microsoft.com/office/drawing/2014/main" id="{C78FAE2B-5F53-82B6-09C9-3301CB1BC4E0}"/>
              </a:ext>
            </a:extLst>
          </p:cNvPr>
          <p:cNvSpPr txBox="1"/>
          <p:nvPr/>
        </p:nvSpPr>
        <p:spPr>
          <a:xfrm flipH="1">
            <a:off x="8646022" y="6211330"/>
            <a:ext cx="3405935" cy="369332"/>
          </a:xfrm>
          <a:prstGeom prst="rect">
            <a:avLst/>
          </a:prstGeom>
          <a:noFill/>
        </p:spPr>
        <p:txBody>
          <a:bodyPr wrap="square" rtlCol="0">
            <a:spAutoFit/>
          </a:bodyPr>
          <a:lstStyle/>
          <a:p>
            <a:r>
              <a:rPr lang="en-US" dirty="0">
                <a:solidFill>
                  <a:schemeClr val="bg1"/>
                </a:solidFill>
              </a:rPr>
              <a:t>Mentor: Prof. Dr. Shital Pawar</a:t>
            </a:r>
            <a:endParaRPr lang="en-IN" dirty="0">
              <a:solidFill>
                <a:schemeClr val="bg1"/>
              </a:solidFill>
            </a:endParaRPr>
          </a:p>
        </p:txBody>
      </p:sp>
    </p:spTree>
    <p:extLst>
      <p:ext uri="{BB962C8B-B14F-4D97-AF65-F5344CB8AC3E}">
        <p14:creationId xmlns:p14="http://schemas.microsoft.com/office/powerpoint/2010/main" val="27429332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F2FDB85A-6CA0-DC65-6038-D29CBBEE2690}"/>
              </a:ext>
            </a:extLst>
          </p:cNvPr>
          <p:cNvGraphicFramePr>
            <a:graphicFrameLocks noGrp="1"/>
          </p:cNvGraphicFramePr>
          <p:nvPr>
            <p:extLst>
              <p:ext uri="{D42A27DB-BD31-4B8C-83A1-F6EECF244321}">
                <p14:modId xmlns:p14="http://schemas.microsoft.com/office/powerpoint/2010/main" val="4067203201"/>
              </p:ext>
            </p:extLst>
          </p:nvPr>
        </p:nvGraphicFramePr>
        <p:xfrm>
          <a:off x="394995" y="519366"/>
          <a:ext cx="11402010" cy="5819267"/>
        </p:xfrm>
        <a:graphic>
          <a:graphicData uri="http://schemas.openxmlformats.org/drawingml/2006/table">
            <a:tbl>
              <a:tblPr firstRow="1" bandRow="1">
                <a:tableStyleId>{5940675A-B579-460E-94D1-54222C63F5DA}</a:tableStyleId>
              </a:tblPr>
              <a:tblGrid>
                <a:gridCol w="1278295">
                  <a:extLst>
                    <a:ext uri="{9D8B030D-6E8A-4147-A177-3AD203B41FA5}">
                      <a16:colId xmlns:a16="http://schemas.microsoft.com/office/drawing/2014/main" val="3431105510"/>
                    </a:ext>
                  </a:extLst>
                </a:gridCol>
                <a:gridCol w="1594062">
                  <a:extLst>
                    <a:ext uri="{9D8B030D-6E8A-4147-A177-3AD203B41FA5}">
                      <a16:colId xmlns:a16="http://schemas.microsoft.com/office/drawing/2014/main" val="1798489893"/>
                    </a:ext>
                  </a:extLst>
                </a:gridCol>
                <a:gridCol w="1888958">
                  <a:extLst>
                    <a:ext uri="{9D8B030D-6E8A-4147-A177-3AD203B41FA5}">
                      <a16:colId xmlns:a16="http://schemas.microsoft.com/office/drawing/2014/main" val="2700389300"/>
                    </a:ext>
                  </a:extLst>
                </a:gridCol>
                <a:gridCol w="2622884">
                  <a:extLst>
                    <a:ext uri="{9D8B030D-6E8A-4147-A177-3AD203B41FA5}">
                      <a16:colId xmlns:a16="http://schemas.microsoft.com/office/drawing/2014/main" val="3830659876"/>
                    </a:ext>
                  </a:extLst>
                </a:gridCol>
                <a:gridCol w="1540042">
                  <a:extLst>
                    <a:ext uri="{9D8B030D-6E8A-4147-A177-3AD203B41FA5}">
                      <a16:colId xmlns:a16="http://schemas.microsoft.com/office/drawing/2014/main" val="2525612415"/>
                    </a:ext>
                  </a:extLst>
                </a:gridCol>
                <a:gridCol w="2477769">
                  <a:extLst>
                    <a:ext uri="{9D8B030D-6E8A-4147-A177-3AD203B41FA5}">
                      <a16:colId xmlns:a16="http://schemas.microsoft.com/office/drawing/2014/main" val="29257443"/>
                    </a:ext>
                  </a:extLst>
                </a:gridCol>
              </a:tblGrid>
              <a:tr h="469723">
                <a:tc>
                  <a:txBody>
                    <a:bodyPr/>
                    <a:lstStyle/>
                    <a:p>
                      <a:endParaRPr lang="en-US" sz="1200" b="0" dirty="0">
                        <a:ln>
                          <a:solidFill>
                            <a:schemeClr val="tx1"/>
                          </a:solidFill>
                        </a:ln>
                        <a:solidFill>
                          <a:schemeClr val="tx1">
                            <a:lumMod val="50000"/>
                            <a:lumOff val="50000"/>
                          </a:schemeClr>
                        </a:solidFill>
                        <a:effectLst/>
                        <a:latin typeface="Times New Roman" panose="02020603050405020304" pitchFamily="18" charset="0"/>
                        <a:cs typeface="Times New Roman" panose="02020603050405020304" pitchFamily="18" charset="0"/>
                      </a:endParaRPr>
                    </a:p>
                    <a:p>
                      <a:pPr algn="ctr"/>
                      <a:r>
                        <a:rPr lang="en-US" sz="1200" b="0" dirty="0">
                          <a:ln>
                            <a:solidFill>
                              <a:schemeClr val="tx1"/>
                            </a:solidFill>
                          </a:ln>
                          <a:solidFill>
                            <a:schemeClr val="tx1">
                              <a:lumMod val="50000"/>
                              <a:lumOff val="50000"/>
                            </a:schemeClr>
                          </a:solidFill>
                          <a:effectLst/>
                          <a:latin typeface="Times New Roman" panose="02020603050405020304" pitchFamily="18" charset="0"/>
                          <a:cs typeface="Times New Roman" panose="02020603050405020304" pitchFamily="18" charset="0"/>
                        </a:rPr>
                        <a:t>Sr. No.</a:t>
                      </a:r>
                      <a:endParaRPr lang="en-IN" sz="1200" b="0" dirty="0">
                        <a:ln>
                          <a:solidFill>
                            <a:schemeClr val="tx1"/>
                          </a:solidFill>
                        </a:ln>
                        <a:solidFill>
                          <a:schemeClr val="tx1">
                            <a:lumMod val="50000"/>
                            <a:lumOff val="50000"/>
                          </a:schemeClr>
                        </a:solidFill>
                        <a:effectLst/>
                        <a:latin typeface="Times New Roman" panose="02020603050405020304" pitchFamily="18" charset="0"/>
                        <a:cs typeface="Times New Roman" panose="02020603050405020304" pitchFamily="18" charset="0"/>
                      </a:endParaRPr>
                    </a:p>
                  </a:txBody>
                  <a:tcPr>
                    <a:solidFill>
                      <a:schemeClr val="bg1"/>
                    </a:solidFill>
                  </a:tcPr>
                </a:tc>
                <a:tc>
                  <a:txBody>
                    <a:bodyPr/>
                    <a:lstStyle/>
                    <a:p>
                      <a:pPr algn="ctr"/>
                      <a:endParaRPr lang="en-US" sz="1200" b="0" dirty="0">
                        <a:ln>
                          <a:solidFill>
                            <a:schemeClr val="tx1"/>
                          </a:solidFill>
                        </a:ln>
                        <a:solidFill>
                          <a:schemeClr val="tx1">
                            <a:lumMod val="50000"/>
                            <a:lumOff val="50000"/>
                          </a:schemeClr>
                        </a:solidFill>
                        <a:effectLst/>
                        <a:latin typeface="Times New Roman" panose="02020603050405020304" pitchFamily="18" charset="0"/>
                        <a:cs typeface="Times New Roman" panose="02020603050405020304" pitchFamily="18" charset="0"/>
                      </a:endParaRPr>
                    </a:p>
                    <a:p>
                      <a:pPr algn="ctr"/>
                      <a:r>
                        <a:rPr lang="en-US" sz="1200" b="0" dirty="0">
                          <a:ln>
                            <a:solidFill>
                              <a:schemeClr val="tx1"/>
                            </a:solidFill>
                          </a:ln>
                          <a:solidFill>
                            <a:schemeClr val="tx1">
                              <a:lumMod val="50000"/>
                              <a:lumOff val="50000"/>
                            </a:schemeClr>
                          </a:solidFill>
                          <a:effectLst/>
                          <a:latin typeface="Times New Roman" panose="02020603050405020304" pitchFamily="18" charset="0"/>
                          <a:cs typeface="Times New Roman" panose="02020603050405020304" pitchFamily="18" charset="0"/>
                        </a:rPr>
                        <a:t>Author’s Name</a:t>
                      </a:r>
                      <a:endParaRPr lang="en-IN" sz="1200" b="0" dirty="0">
                        <a:ln>
                          <a:solidFill>
                            <a:schemeClr val="tx1"/>
                          </a:solidFill>
                        </a:ln>
                        <a:solidFill>
                          <a:schemeClr val="tx1">
                            <a:lumMod val="50000"/>
                            <a:lumOff val="50000"/>
                          </a:schemeClr>
                        </a:solidFill>
                        <a:effectLst/>
                        <a:latin typeface="Times New Roman" panose="02020603050405020304" pitchFamily="18" charset="0"/>
                        <a:cs typeface="Times New Roman" panose="02020603050405020304" pitchFamily="18" charset="0"/>
                      </a:endParaRPr>
                    </a:p>
                  </a:txBody>
                  <a:tcPr>
                    <a:solidFill>
                      <a:schemeClr val="bg1"/>
                    </a:solidFill>
                  </a:tcPr>
                </a:tc>
                <a:tc>
                  <a:txBody>
                    <a:bodyPr/>
                    <a:lstStyle/>
                    <a:p>
                      <a:pPr algn="ctr"/>
                      <a:endParaRPr lang="en-US" sz="1200" b="0" dirty="0">
                        <a:ln>
                          <a:solidFill>
                            <a:schemeClr val="tx1"/>
                          </a:solidFill>
                        </a:ln>
                        <a:solidFill>
                          <a:schemeClr val="tx1">
                            <a:lumMod val="50000"/>
                            <a:lumOff val="50000"/>
                          </a:schemeClr>
                        </a:solidFill>
                        <a:effectLst/>
                        <a:latin typeface="Times New Roman" panose="02020603050405020304" pitchFamily="18" charset="0"/>
                        <a:cs typeface="Times New Roman" panose="02020603050405020304" pitchFamily="18" charset="0"/>
                      </a:endParaRPr>
                    </a:p>
                    <a:p>
                      <a:pPr algn="ctr"/>
                      <a:r>
                        <a:rPr lang="en-US" sz="1200" b="0" dirty="0">
                          <a:ln>
                            <a:solidFill>
                              <a:schemeClr val="tx1"/>
                            </a:solidFill>
                          </a:ln>
                          <a:solidFill>
                            <a:schemeClr val="tx1">
                              <a:lumMod val="50000"/>
                              <a:lumOff val="50000"/>
                            </a:schemeClr>
                          </a:solidFill>
                          <a:effectLst/>
                          <a:latin typeface="Times New Roman" panose="02020603050405020304" pitchFamily="18" charset="0"/>
                          <a:cs typeface="Times New Roman" panose="02020603050405020304" pitchFamily="18" charset="0"/>
                        </a:rPr>
                        <a:t>Paper Name</a:t>
                      </a:r>
                      <a:endParaRPr lang="en-IN" sz="1200" b="0" dirty="0">
                        <a:ln>
                          <a:solidFill>
                            <a:schemeClr val="tx1"/>
                          </a:solidFill>
                        </a:ln>
                        <a:solidFill>
                          <a:schemeClr val="tx1">
                            <a:lumMod val="50000"/>
                            <a:lumOff val="50000"/>
                          </a:schemeClr>
                        </a:solidFill>
                        <a:effectLst/>
                        <a:latin typeface="Times New Roman" panose="02020603050405020304" pitchFamily="18" charset="0"/>
                        <a:cs typeface="Times New Roman" panose="02020603050405020304" pitchFamily="18" charset="0"/>
                      </a:endParaRPr>
                    </a:p>
                  </a:txBody>
                  <a:tcPr>
                    <a:solidFill>
                      <a:schemeClr val="bg1"/>
                    </a:solidFill>
                  </a:tcPr>
                </a:tc>
                <a:tc>
                  <a:txBody>
                    <a:bodyPr/>
                    <a:lstStyle/>
                    <a:p>
                      <a:endParaRPr lang="en-US" sz="1200" b="0" dirty="0">
                        <a:ln>
                          <a:solidFill>
                            <a:schemeClr val="tx1"/>
                          </a:solidFill>
                        </a:ln>
                        <a:solidFill>
                          <a:schemeClr val="tx1">
                            <a:lumMod val="50000"/>
                            <a:lumOff val="50000"/>
                          </a:schemeClr>
                        </a:solidFill>
                        <a:effectLst/>
                        <a:latin typeface="Times New Roman" panose="02020603050405020304" pitchFamily="18" charset="0"/>
                        <a:cs typeface="Times New Roman" panose="02020603050405020304" pitchFamily="18" charset="0"/>
                      </a:endParaRPr>
                    </a:p>
                    <a:p>
                      <a:pPr algn="ctr"/>
                      <a:r>
                        <a:rPr lang="en-US" sz="1200" b="0" dirty="0">
                          <a:ln>
                            <a:solidFill>
                              <a:schemeClr val="tx1"/>
                            </a:solidFill>
                          </a:ln>
                          <a:solidFill>
                            <a:schemeClr val="tx1">
                              <a:lumMod val="50000"/>
                              <a:lumOff val="50000"/>
                            </a:schemeClr>
                          </a:solidFill>
                          <a:effectLst/>
                          <a:latin typeface="Times New Roman" panose="02020603050405020304" pitchFamily="18" charset="0"/>
                          <a:cs typeface="Times New Roman" panose="02020603050405020304" pitchFamily="18" charset="0"/>
                        </a:rPr>
                        <a:t>Findings of Paper</a:t>
                      </a:r>
                      <a:endParaRPr lang="en-IN" sz="1200" b="0" dirty="0">
                        <a:ln>
                          <a:solidFill>
                            <a:schemeClr val="tx1"/>
                          </a:solidFill>
                        </a:ln>
                        <a:solidFill>
                          <a:schemeClr val="tx1">
                            <a:lumMod val="50000"/>
                            <a:lumOff val="50000"/>
                          </a:schemeClr>
                        </a:solidFill>
                        <a:effectLst/>
                        <a:latin typeface="Times New Roman" panose="02020603050405020304" pitchFamily="18" charset="0"/>
                        <a:cs typeface="Times New Roman" panose="02020603050405020304" pitchFamily="18" charset="0"/>
                      </a:endParaRPr>
                    </a:p>
                  </a:txBody>
                  <a:tcPr>
                    <a:solidFill>
                      <a:schemeClr val="bg1"/>
                    </a:solidFill>
                  </a:tcPr>
                </a:tc>
                <a:tc>
                  <a:txBody>
                    <a:bodyPr/>
                    <a:lstStyle/>
                    <a:p>
                      <a:pPr algn="ctr">
                        <a:lnSpc>
                          <a:spcPct val="150000"/>
                        </a:lnSpc>
                      </a:pPr>
                      <a:r>
                        <a:rPr lang="en-US" sz="1200" b="0" dirty="0">
                          <a:ln>
                            <a:solidFill>
                              <a:schemeClr val="tx1"/>
                            </a:solidFill>
                          </a:ln>
                          <a:solidFill>
                            <a:schemeClr val="tx1">
                              <a:lumMod val="50000"/>
                              <a:lumOff val="50000"/>
                            </a:schemeClr>
                          </a:solidFill>
                          <a:effectLst/>
                          <a:latin typeface="Times New Roman" panose="02020603050405020304" pitchFamily="18" charset="0"/>
                          <a:cs typeface="Times New Roman" panose="02020603050405020304" pitchFamily="18" charset="0"/>
                        </a:rPr>
                        <a:t>Techniques or Methods used</a:t>
                      </a:r>
                      <a:endParaRPr lang="en-IN" sz="1200" b="0" dirty="0">
                        <a:ln>
                          <a:solidFill>
                            <a:schemeClr val="tx1"/>
                          </a:solidFill>
                        </a:ln>
                        <a:solidFill>
                          <a:schemeClr val="tx1">
                            <a:lumMod val="50000"/>
                            <a:lumOff val="50000"/>
                          </a:schemeClr>
                        </a:solidFill>
                        <a:effectLst/>
                        <a:latin typeface="Times New Roman" panose="02020603050405020304" pitchFamily="18" charset="0"/>
                        <a:cs typeface="Times New Roman" panose="02020603050405020304" pitchFamily="18" charset="0"/>
                      </a:endParaRPr>
                    </a:p>
                  </a:txBody>
                  <a:tcPr>
                    <a:solidFill>
                      <a:schemeClr val="bg1"/>
                    </a:solidFill>
                  </a:tcPr>
                </a:tc>
                <a:tc>
                  <a:txBody>
                    <a:bodyPr/>
                    <a:lstStyle/>
                    <a:p>
                      <a:pPr algn="ctr"/>
                      <a:endParaRPr lang="en-US" sz="1200" b="0" dirty="0">
                        <a:ln>
                          <a:solidFill>
                            <a:schemeClr val="tx1"/>
                          </a:solidFill>
                        </a:ln>
                        <a:solidFill>
                          <a:schemeClr val="tx1">
                            <a:lumMod val="50000"/>
                            <a:lumOff val="50000"/>
                          </a:schemeClr>
                        </a:solidFill>
                        <a:effectLst/>
                        <a:latin typeface="Times New Roman" panose="02020603050405020304" pitchFamily="18" charset="0"/>
                        <a:cs typeface="Times New Roman" panose="02020603050405020304" pitchFamily="18" charset="0"/>
                      </a:endParaRPr>
                    </a:p>
                    <a:p>
                      <a:pPr algn="ctr"/>
                      <a:r>
                        <a:rPr lang="en-US" sz="1200" b="0" dirty="0">
                          <a:ln>
                            <a:solidFill>
                              <a:schemeClr val="tx1"/>
                            </a:solidFill>
                          </a:ln>
                          <a:solidFill>
                            <a:schemeClr val="tx1">
                              <a:lumMod val="50000"/>
                              <a:lumOff val="50000"/>
                            </a:schemeClr>
                          </a:solidFill>
                          <a:effectLst/>
                          <a:latin typeface="Times New Roman" panose="02020603050405020304" pitchFamily="18" charset="0"/>
                          <a:cs typeface="Times New Roman" panose="02020603050405020304" pitchFamily="18" charset="0"/>
                        </a:rPr>
                        <a:t>Scope</a:t>
                      </a:r>
                      <a:endParaRPr lang="en-IN" sz="1200" b="0" dirty="0">
                        <a:ln>
                          <a:solidFill>
                            <a:schemeClr val="tx1"/>
                          </a:solidFill>
                        </a:ln>
                        <a:solidFill>
                          <a:schemeClr val="tx1">
                            <a:lumMod val="50000"/>
                            <a:lumOff val="50000"/>
                          </a:schemeClr>
                        </a:solidFill>
                        <a:effectLst/>
                        <a:latin typeface="Times New Roman" panose="02020603050405020304" pitchFamily="18" charset="0"/>
                        <a:cs typeface="Times New Roman" panose="02020603050405020304" pitchFamily="18" charset="0"/>
                      </a:endParaRPr>
                    </a:p>
                  </a:txBody>
                  <a:tcPr>
                    <a:solidFill>
                      <a:schemeClr val="bg1"/>
                    </a:solidFill>
                  </a:tcPr>
                </a:tc>
                <a:extLst>
                  <a:ext uri="{0D108BD9-81ED-4DB2-BD59-A6C34878D82A}">
                    <a16:rowId xmlns:a16="http://schemas.microsoft.com/office/drawing/2014/main" val="3439923985"/>
                  </a:ext>
                </a:extLst>
              </a:tr>
              <a:tr h="1162683">
                <a:tc>
                  <a:txBody>
                    <a:bodyPr/>
                    <a:lstStyle/>
                    <a:p>
                      <a:pPr algn="ctr"/>
                      <a:r>
                        <a:rPr lang="en-US" sz="1200" b="0" dirty="0">
                          <a:ln>
                            <a:solidFill>
                              <a:schemeClr val="tx1"/>
                            </a:solidFill>
                          </a:ln>
                          <a:solidFill>
                            <a:schemeClr val="tx1">
                              <a:lumMod val="50000"/>
                              <a:lumOff val="50000"/>
                            </a:schemeClr>
                          </a:solidFill>
                          <a:effectLst/>
                          <a:latin typeface="Times New Roman" panose="02020603050405020304" pitchFamily="18" charset="0"/>
                          <a:cs typeface="Times New Roman" panose="02020603050405020304" pitchFamily="18" charset="0"/>
                        </a:rPr>
                        <a:t>11</a:t>
                      </a:r>
                      <a:r>
                        <a:rPr lang="en-IN" sz="1200" b="0" dirty="0">
                          <a:ln>
                            <a:solidFill>
                              <a:schemeClr val="tx1"/>
                            </a:solidFill>
                          </a:ln>
                          <a:solidFill>
                            <a:schemeClr val="tx1">
                              <a:lumMod val="50000"/>
                              <a:lumOff val="50000"/>
                            </a:schemeClr>
                          </a:solidFill>
                          <a:effectLst/>
                          <a:latin typeface="Times New Roman" panose="02020603050405020304" pitchFamily="18" charset="0"/>
                          <a:cs typeface="Times New Roman" panose="02020603050405020304" pitchFamily="18" charset="0"/>
                        </a:rPr>
                        <a:t>.</a:t>
                      </a:r>
                      <a:endParaRPr lang="en-US" sz="1200" b="0" dirty="0">
                        <a:ln>
                          <a:solidFill>
                            <a:schemeClr val="tx1"/>
                          </a:solidFill>
                        </a:ln>
                        <a:solidFill>
                          <a:schemeClr val="tx1">
                            <a:lumMod val="50000"/>
                            <a:lumOff val="50000"/>
                          </a:schemeClr>
                        </a:solidFill>
                        <a:effectLst/>
                        <a:latin typeface="Times New Roman" panose="02020603050405020304" pitchFamily="18" charset="0"/>
                        <a:cs typeface="Times New Roman" panose="02020603050405020304" pitchFamily="18" charset="0"/>
                      </a:endParaRPr>
                    </a:p>
                  </a:txBody>
                  <a:tcPr>
                    <a:solidFill>
                      <a:schemeClr val="bg1"/>
                    </a:solidFill>
                  </a:tcPr>
                </a:tc>
                <a:tc>
                  <a:txBody>
                    <a:bodyPr/>
                    <a:lstStyle/>
                    <a:p>
                      <a:pPr algn="ctr">
                        <a:lnSpc>
                          <a:spcPct val="150000"/>
                        </a:lnSpc>
                      </a:pPr>
                      <a:r>
                        <a:rPr lang="en-IN" sz="1200" b="0" dirty="0" err="1">
                          <a:ln>
                            <a:solidFill>
                              <a:schemeClr val="tx1"/>
                            </a:solidFill>
                          </a:ln>
                          <a:solidFill>
                            <a:schemeClr val="tx1">
                              <a:lumMod val="50000"/>
                              <a:lumOff val="50000"/>
                            </a:schemeClr>
                          </a:solidFill>
                          <a:effectLst/>
                          <a:latin typeface="Times New Roman" panose="02020603050405020304" pitchFamily="18" charset="0"/>
                          <a:cs typeface="Times New Roman" panose="02020603050405020304" pitchFamily="18" charset="0"/>
                        </a:rPr>
                        <a:t>Drashti</a:t>
                      </a:r>
                      <a:r>
                        <a:rPr lang="en-IN" sz="1200" b="0" dirty="0">
                          <a:ln>
                            <a:solidFill>
                              <a:schemeClr val="tx1"/>
                            </a:solidFill>
                          </a:ln>
                          <a:solidFill>
                            <a:schemeClr val="tx1">
                              <a:lumMod val="50000"/>
                              <a:lumOff val="50000"/>
                            </a:schemeClr>
                          </a:solidFill>
                          <a:effectLst/>
                          <a:latin typeface="Times New Roman" panose="02020603050405020304" pitchFamily="18" charset="0"/>
                          <a:cs typeface="Times New Roman" panose="02020603050405020304" pitchFamily="18" charset="0"/>
                        </a:rPr>
                        <a:t> Panchal, </a:t>
                      </a:r>
                      <a:r>
                        <a:rPr lang="en-IN" sz="1200" b="0" dirty="0" err="1">
                          <a:ln>
                            <a:solidFill>
                              <a:schemeClr val="tx1"/>
                            </a:solidFill>
                          </a:ln>
                          <a:solidFill>
                            <a:schemeClr val="tx1">
                              <a:lumMod val="50000"/>
                              <a:lumOff val="50000"/>
                            </a:schemeClr>
                          </a:solidFill>
                          <a:effectLst/>
                          <a:latin typeface="Times New Roman" panose="02020603050405020304" pitchFamily="18" charset="0"/>
                          <a:cs typeface="Times New Roman" panose="02020603050405020304" pitchFamily="18" charset="0"/>
                        </a:rPr>
                        <a:t>Mihika</a:t>
                      </a:r>
                      <a:r>
                        <a:rPr lang="en-IN" sz="1200" b="0" dirty="0">
                          <a:ln>
                            <a:solidFill>
                              <a:schemeClr val="tx1"/>
                            </a:solidFill>
                          </a:ln>
                          <a:solidFill>
                            <a:schemeClr val="tx1">
                              <a:lumMod val="50000"/>
                              <a:lumOff val="50000"/>
                            </a:schemeClr>
                          </a:solidFill>
                          <a:effectLst/>
                          <a:latin typeface="Times New Roman" panose="02020603050405020304" pitchFamily="18" charset="0"/>
                          <a:cs typeface="Times New Roman" panose="02020603050405020304" pitchFamily="18" charset="0"/>
                        </a:rPr>
                        <a:t> Mehta, Aryaman Mishra, </a:t>
                      </a:r>
                      <a:r>
                        <a:rPr lang="en-IN" sz="1200" b="0" dirty="0" err="1">
                          <a:ln>
                            <a:solidFill>
                              <a:schemeClr val="tx1"/>
                            </a:solidFill>
                          </a:ln>
                          <a:solidFill>
                            <a:schemeClr val="tx1">
                              <a:lumMod val="50000"/>
                              <a:lumOff val="50000"/>
                            </a:schemeClr>
                          </a:solidFill>
                          <a:effectLst/>
                          <a:latin typeface="Times New Roman" panose="02020603050405020304" pitchFamily="18" charset="0"/>
                          <a:cs typeface="Times New Roman" panose="02020603050405020304" pitchFamily="18" charset="0"/>
                        </a:rPr>
                        <a:t>Saish</a:t>
                      </a:r>
                      <a:r>
                        <a:rPr lang="en-IN" sz="1200" b="0" dirty="0">
                          <a:ln>
                            <a:solidFill>
                              <a:schemeClr val="tx1"/>
                            </a:solidFill>
                          </a:ln>
                          <a:solidFill>
                            <a:schemeClr val="tx1">
                              <a:lumMod val="50000"/>
                              <a:lumOff val="50000"/>
                            </a:schemeClr>
                          </a:solidFill>
                          <a:effectLst/>
                          <a:latin typeface="Times New Roman" panose="02020603050405020304" pitchFamily="18" charset="0"/>
                          <a:cs typeface="Times New Roman" panose="02020603050405020304" pitchFamily="18" charset="0"/>
                        </a:rPr>
                        <a:t> </a:t>
                      </a:r>
                      <a:r>
                        <a:rPr lang="en-IN" sz="1200" b="0" dirty="0" err="1">
                          <a:ln>
                            <a:solidFill>
                              <a:schemeClr val="tx1"/>
                            </a:solidFill>
                          </a:ln>
                          <a:solidFill>
                            <a:schemeClr val="tx1">
                              <a:lumMod val="50000"/>
                              <a:lumOff val="50000"/>
                            </a:schemeClr>
                          </a:solidFill>
                          <a:effectLst/>
                          <a:latin typeface="Times New Roman" panose="02020603050405020304" pitchFamily="18" charset="0"/>
                          <a:cs typeface="Times New Roman" panose="02020603050405020304" pitchFamily="18" charset="0"/>
                        </a:rPr>
                        <a:t>Ghole</a:t>
                      </a:r>
                      <a:r>
                        <a:rPr lang="en-IN" sz="1200" b="0" dirty="0">
                          <a:ln>
                            <a:solidFill>
                              <a:schemeClr val="tx1"/>
                            </a:solidFill>
                          </a:ln>
                          <a:solidFill>
                            <a:schemeClr val="tx1">
                              <a:lumMod val="50000"/>
                              <a:lumOff val="50000"/>
                            </a:schemeClr>
                          </a:solidFill>
                          <a:effectLst/>
                          <a:latin typeface="Times New Roman" panose="02020603050405020304" pitchFamily="18" charset="0"/>
                          <a:cs typeface="Times New Roman" panose="02020603050405020304" pitchFamily="18" charset="0"/>
                        </a:rPr>
                        <a:t>, Mrs. Smita </a:t>
                      </a:r>
                      <a:r>
                        <a:rPr lang="en-IN" sz="1200" b="0" dirty="0" err="1">
                          <a:ln>
                            <a:solidFill>
                              <a:schemeClr val="tx1"/>
                            </a:solidFill>
                          </a:ln>
                          <a:solidFill>
                            <a:schemeClr val="tx1">
                              <a:lumMod val="50000"/>
                              <a:lumOff val="50000"/>
                            </a:schemeClr>
                          </a:solidFill>
                          <a:effectLst/>
                          <a:latin typeface="Times New Roman" panose="02020603050405020304" pitchFamily="18" charset="0"/>
                          <a:cs typeface="Times New Roman" panose="02020603050405020304" pitchFamily="18" charset="0"/>
                        </a:rPr>
                        <a:t>Dandge</a:t>
                      </a:r>
                      <a:endParaRPr lang="en-IN" sz="1200" b="0" dirty="0">
                        <a:ln>
                          <a:solidFill>
                            <a:schemeClr val="tx1"/>
                          </a:solidFill>
                        </a:ln>
                        <a:solidFill>
                          <a:schemeClr val="tx1">
                            <a:lumMod val="50000"/>
                            <a:lumOff val="50000"/>
                          </a:schemeClr>
                        </a:solidFill>
                        <a:effectLst/>
                        <a:latin typeface="Times New Roman" panose="02020603050405020304" pitchFamily="18" charset="0"/>
                        <a:cs typeface="Times New Roman" panose="02020603050405020304" pitchFamily="18" charset="0"/>
                      </a:endParaRPr>
                    </a:p>
                    <a:p>
                      <a:pPr algn="ctr">
                        <a:lnSpc>
                          <a:spcPct val="150000"/>
                        </a:lnSpc>
                      </a:pPr>
                      <a:endParaRPr lang="en-IN" sz="1200" b="0" dirty="0">
                        <a:ln>
                          <a:solidFill>
                            <a:schemeClr val="tx1"/>
                          </a:solidFill>
                        </a:ln>
                        <a:solidFill>
                          <a:schemeClr val="tx1">
                            <a:lumMod val="50000"/>
                            <a:lumOff val="50000"/>
                          </a:schemeClr>
                        </a:solidFill>
                        <a:effectLst/>
                        <a:latin typeface="Times New Roman" panose="02020603050405020304" pitchFamily="18" charset="0"/>
                        <a:cs typeface="Times New Roman" panose="02020603050405020304" pitchFamily="18" charset="0"/>
                      </a:endParaRPr>
                    </a:p>
                  </a:txBody>
                  <a:tcPr>
                    <a:solidFill>
                      <a:schemeClr val="bg1"/>
                    </a:solidFill>
                  </a:tcPr>
                </a:tc>
                <a:tc>
                  <a:txBody>
                    <a:bodyPr/>
                    <a:lstStyle/>
                    <a:p>
                      <a:pPr algn="ctr">
                        <a:lnSpc>
                          <a:spcPct val="150000"/>
                        </a:lnSpc>
                      </a:pPr>
                      <a:r>
                        <a:rPr lang="en-US" sz="1200" b="0" dirty="0">
                          <a:ln>
                            <a:solidFill>
                              <a:schemeClr val="tx1"/>
                            </a:solidFill>
                          </a:ln>
                          <a:solidFill>
                            <a:schemeClr val="tx1">
                              <a:lumMod val="50000"/>
                              <a:lumOff val="50000"/>
                            </a:schemeClr>
                          </a:solidFill>
                          <a:effectLst/>
                          <a:latin typeface="Times New Roman" panose="02020603050405020304" pitchFamily="18" charset="0"/>
                          <a:cs typeface="Times New Roman" panose="02020603050405020304" pitchFamily="18" charset="0"/>
                        </a:rPr>
                        <a:t>Sentiment Analysis Using Natural Language Processing</a:t>
                      </a:r>
                    </a:p>
                  </a:txBody>
                  <a:tcPr>
                    <a:solidFill>
                      <a:schemeClr val="bg1"/>
                    </a:solidFill>
                  </a:tcPr>
                </a:tc>
                <a:tc>
                  <a:txBody>
                    <a:bodyPr/>
                    <a:lstStyle/>
                    <a:p>
                      <a:pPr algn="ctr">
                        <a:lnSpc>
                          <a:spcPct val="150000"/>
                        </a:lnSpc>
                      </a:pPr>
                      <a:r>
                        <a:rPr lang="en-US" sz="1200" b="0" dirty="0">
                          <a:ln>
                            <a:solidFill>
                              <a:schemeClr val="tx1"/>
                            </a:solidFill>
                          </a:ln>
                          <a:solidFill>
                            <a:schemeClr val="tx1">
                              <a:lumMod val="50000"/>
                              <a:lumOff val="50000"/>
                            </a:schemeClr>
                          </a:solidFill>
                          <a:effectLst/>
                          <a:latin typeface="Times New Roman" panose="02020603050405020304" pitchFamily="18" charset="0"/>
                          <a:cs typeface="Times New Roman" panose="02020603050405020304" pitchFamily="18" charset="0"/>
                        </a:rPr>
                        <a:t>In the business world, sentiment analysis can be used to track customer satisfaction levels, to gauge public opinion about a company or product, or to monitor employee morale</a:t>
                      </a:r>
                    </a:p>
                  </a:txBody>
                  <a:tcPr>
                    <a:solidFill>
                      <a:schemeClr val="bg1"/>
                    </a:solidFill>
                  </a:tcPr>
                </a:tc>
                <a:tc>
                  <a:txBody>
                    <a:bodyPr/>
                    <a:lstStyle/>
                    <a:p>
                      <a:pPr algn="ctr">
                        <a:lnSpc>
                          <a:spcPct val="150000"/>
                        </a:lnSpc>
                      </a:pPr>
                      <a:r>
                        <a:rPr lang="en-IN" sz="1200" b="0" dirty="0">
                          <a:ln>
                            <a:solidFill>
                              <a:schemeClr val="tx1"/>
                            </a:solidFill>
                          </a:ln>
                          <a:solidFill>
                            <a:schemeClr val="tx1">
                              <a:lumMod val="50000"/>
                              <a:lumOff val="50000"/>
                            </a:schemeClr>
                          </a:solidFill>
                          <a:effectLst/>
                          <a:latin typeface="Times New Roman" panose="02020603050405020304" pitchFamily="18" charset="0"/>
                          <a:cs typeface="Times New Roman" panose="02020603050405020304" pitchFamily="18" charset="0"/>
                        </a:rPr>
                        <a:t>NLP</a:t>
                      </a:r>
                    </a:p>
                  </a:txBody>
                  <a:tcPr>
                    <a:solidFill>
                      <a:schemeClr val="bg1"/>
                    </a:solidFill>
                  </a:tcPr>
                </a:tc>
                <a:tc>
                  <a:txBody>
                    <a:bodyPr/>
                    <a:lstStyle/>
                    <a:p>
                      <a:pPr algn="ctr"/>
                      <a:r>
                        <a:rPr lang="en-US" sz="1200" b="0" dirty="0">
                          <a:ln>
                            <a:solidFill>
                              <a:schemeClr val="tx1"/>
                            </a:solidFill>
                          </a:ln>
                          <a:solidFill>
                            <a:schemeClr val="tx1">
                              <a:lumMod val="50000"/>
                              <a:lumOff val="50000"/>
                            </a:schemeClr>
                          </a:solidFill>
                          <a:effectLst/>
                          <a:latin typeface="Times New Roman" panose="02020603050405020304" pitchFamily="18" charset="0"/>
                          <a:cs typeface="Times New Roman" panose="02020603050405020304" pitchFamily="18" charset="0"/>
                        </a:rPr>
                        <a:t>NLP is still not widely used and its complexity can be a barrier for the average person. This is where data visualization can be helpful. By presenting the data in an easy to understand format, such as graphs and charts, people can get a better grasp of the sentiment of a particular product or topic.</a:t>
                      </a:r>
                    </a:p>
                  </a:txBody>
                  <a:tcPr>
                    <a:solidFill>
                      <a:schemeClr val="bg1"/>
                    </a:solidFill>
                  </a:tcPr>
                </a:tc>
                <a:extLst>
                  <a:ext uri="{0D108BD9-81ED-4DB2-BD59-A6C34878D82A}">
                    <a16:rowId xmlns:a16="http://schemas.microsoft.com/office/drawing/2014/main" val="1907246350"/>
                  </a:ext>
                </a:extLst>
              </a:tr>
              <a:tr h="1343608">
                <a:tc>
                  <a:txBody>
                    <a:bodyPr/>
                    <a:lstStyle/>
                    <a:p>
                      <a:pPr algn="ctr"/>
                      <a:r>
                        <a:rPr lang="en-US" sz="1200" b="0" dirty="0">
                          <a:ln>
                            <a:solidFill>
                              <a:schemeClr val="tx1"/>
                            </a:solidFill>
                          </a:ln>
                          <a:solidFill>
                            <a:schemeClr val="tx1">
                              <a:lumMod val="50000"/>
                              <a:lumOff val="50000"/>
                            </a:schemeClr>
                          </a:solidFill>
                          <a:effectLst/>
                          <a:latin typeface="Times New Roman" panose="02020603050405020304" pitchFamily="18" charset="0"/>
                          <a:cs typeface="Times New Roman" panose="02020603050405020304" pitchFamily="18" charset="0"/>
                        </a:rPr>
                        <a:t>12.</a:t>
                      </a:r>
                      <a:endParaRPr lang="en-IN" sz="1200" b="0" dirty="0">
                        <a:ln>
                          <a:solidFill>
                            <a:schemeClr val="tx1"/>
                          </a:solidFill>
                        </a:ln>
                        <a:solidFill>
                          <a:schemeClr val="tx1">
                            <a:lumMod val="50000"/>
                            <a:lumOff val="50000"/>
                          </a:schemeClr>
                        </a:solidFill>
                        <a:effectLst/>
                        <a:latin typeface="Times New Roman" panose="02020603050405020304" pitchFamily="18" charset="0"/>
                        <a:cs typeface="Times New Roman" panose="02020603050405020304" pitchFamily="18" charset="0"/>
                      </a:endParaRPr>
                    </a:p>
                  </a:txBody>
                  <a:tcPr>
                    <a:solidFill>
                      <a:schemeClr val="bg1"/>
                    </a:solidFill>
                  </a:tcPr>
                </a:tc>
                <a:tc>
                  <a:txBody>
                    <a:bodyPr/>
                    <a:lstStyle/>
                    <a:p>
                      <a:pPr algn="ctr">
                        <a:lnSpc>
                          <a:spcPct val="150000"/>
                        </a:lnSpc>
                      </a:pPr>
                      <a:r>
                        <a:rPr lang="de-DE" sz="1200" b="0" dirty="0">
                          <a:ln>
                            <a:solidFill>
                              <a:schemeClr val="tx1"/>
                            </a:solidFill>
                          </a:ln>
                          <a:solidFill>
                            <a:schemeClr val="tx1">
                              <a:lumMod val="50000"/>
                              <a:lumOff val="50000"/>
                            </a:schemeClr>
                          </a:solidFill>
                          <a:effectLst/>
                          <a:latin typeface="Times New Roman" panose="02020603050405020304" pitchFamily="18" charset="0"/>
                          <a:cs typeface="Times New Roman" panose="02020603050405020304" pitchFamily="18" charset="0"/>
                        </a:rPr>
                        <a:t>Zhou Gui Zhou</a:t>
                      </a:r>
                    </a:p>
                  </a:txBody>
                  <a:tcPr>
                    <a:solidFill>
                      <a:schemeClr val="bg1"/>
                    </a:solidFill>
                  </a:tcPr>
                </a:tc>
                <a:tc>
                  <a:txBody>
                    <a:bodyPr/>
                    <a:lstStyle/>
                    <a:p>
                      <a:pPr algn="ctr">
                        <a:lnSpc>
                          <a:spcPct val="150000"/>
                        </a:lnSpc>
                      </a:pPr>
                      <a:r>
                        <a:rPr lang="en-US" sz="1200" b="0" dirty="0">
                          <a:ln>
                            <a:solidFill>
                              <a:schemeClr val="tx1"/>
                            </a:solidFill>
                          </a:ln>
                          <a:solidFill>
                            <a:schemeClr val="tx1">
                              <a:lumMod val="50000"/>
                              <a:lumOff val="50000"/>
                            </a:schemeClr>
                          </a:solidFill>
                          <a:effectLst/>
                          <a:latin typeface="Times New Roman" panose="02020603050405020304" pitchFamily="18" charset="0"/>
                          <a:cs typeface="Times New Roman" panose="02020603050405020304" pitchFamily="18" charset="0"/>
                        </a:rPr>
                        <a:t>Research on Sentiment Analysis Model of Short Text Based on Deep Learning</a:t>
                      </a:r>
                    </a:p>
                  </a:txBody>
                  <a:tcPr>
                    <a:solidFill>
                      <a:schemeClr val="bg1"/>
                    </a:solidFill>
                  </a:tcPr>
                </a:tc>
                <a:tc>
                  <a:txBody>
                    <a:bodyPr/>
                    <a:lstStyle/>
                    <a:p>
                      <a:pPr algn="ctr">
                        <a:lnSpc>
                          <a:spcPct val="150000"/>
                        </a:lnSpc>
                      </a:pPr>
                      <a:r>
                        <a:rPr lang="en-US" sz="1200" b="0" dirty="0">
                          <a:ln>
                            <a:solidFill>
                              <a:schemeClr val="tx1"/>
                            </a:solidFill>
                          </a:ln>
                          <a:solidFill>
                            <a:schemeClr val="tx1">
                              <a:lumMod val="50000"/>
                              <a:lumOff val="50000"/>
                            </a:schemeClr>
                          </a:solidFill>
                          <a:effectLst/>
                          <a:latin typeface="Times New Roman" panose="02020603050405020304" pitchFamily="18" charset="0"/>
                          <a:cs typeface="Times New Roman" panose="02020603050405020304" pitchFamily="18" charset="0"/>
                        </a:rPr>
                        <a:t>It can be concluded that adding the above shallow learning features and profound learning features to the short text sentiment analysis.</a:t>
                      </a:r>
                    </a:p>
                  </a:txBody>
                  <a:tcPr>
                    <a:solidFill>
                      <a:schemeClr val="bg1"/>
                    </a:solidFill>
                  </a:tcPr>
                </a:tc>
                <a:tc>
                  <a:txBody>
                    <a:bodyPr/>
                    <a:lstStyle/>
                    <a:p>
                      <a:pPr algn="ctr">
                        <a:lnSpc>
                          <a:spcPct val="150000"/>
                        </a:lnSpc>
                      </a:pPr>
                      <a:r>
                        <a:rPr lang="en-US" sz="1200" b="0" dirty="0">
                          <a:ln>
                            <a:solidFill>
                              <a:schemeClr val="tx1"/>
                            </a:solidFill>
                          </a:ln>
                          <a:solidFill>
                            <a:schemeClr val="tx1">
                              <a:lumMod val="50000"/>
                              <a:lumOff val="50000"/>
                            </a:schemeClr>
                          </a:solidFill>
                          <a:effectLst/>
                          <a:latin typeface="Times New Roman" panose="02020603050405020304" pitchFamily="18" charset="0"/>
                          <a:cs typeface="Times New Roman" panose="02020603050405020304" pitchFamily="18" charset="0"/>
                        </a:rPr>
                        <a:t>Deep Learning</a:t>
                      </a:r>
                      <a:endParaRPr lang="en-IN" sz="1200" b="0" dirty="0">
                        <a:ln>
                          <a:solidFill>
                            <a:schemeClr val="tx1"/>
                          </a:solidFill>
                        </a:ln>
                        <a:solidFill>
                          <a:schemeClr val="tx1">
                            <a:lumMod val="50000"/>
                            <a:lumOff val="50000"/>
                          </a:schemeClr>
                        </a:solidFill>
                        <a:effectLst/>
                        <a:latin typeface="Times New Roman" panose="02020603050405020304" pitchFamily="18" charset="0"/>
                        <a:cs typeface="Times New Roman" panose="02020603050405020304" pitchFamily="18" charset="0"/>
                      </a:endParaRPr>
                    </a:p>
                  </a:txBody>
                  <a:tcPr>
                    <a:solidFill>
                      <a:schemeClr val="bg1"/>
                    </a:solidFill>
                  </a:tcPr>
                </a:tc>
                <a:tc>
                  <a:txBody>
                    <a:bodyPr/>
                    <a:lstStyle/>
                    <a:p>
                      <a:r>
                        <a:rPr lang="en-US" sz="1200" b="0" dirty="0">
                          <a:ln>
                            <a:solidFill>
                              <a:schemeClr val="tx1"/>
                            </a:solidFill>
                          </a:ln>
                          <a:solidFill>
                            <a:schemeClr val="tx1">
                              <a:lumMod val="50000"/>
                              <a:lumOff val="50000"/>
                            </a:schemeClr>
                          </a:solidFill>
                          <a:effectLst/>
                          <a:latin typeface="Times New Roman" panose="02020603050405020304" pitchFamily="18" charset="0"/>
                          <a:cs typeface="Times New Roman" panose="02020603050405020304" pitchFamily="18" charset="0"/>
                        </a:rPr>
                        <a:t>Theoretically, the semantic information of the LSTM model text is good, but from the practical point of view, the LSTM model still has deficiencies, and the BM-ATT-</a:t>
                      </a:r>
                      <a:r>
                        <a:rPr lang="en-US" sz="1200" b="0" dirty="0" err="1">
                          <a:ln>
                            <a:solidFill>
                              <a:schemeClr val="tx1"/>
                            </a:solidFill>
                          </a:ln>
                          <a:solidFill>
                            <a:schemeClr val="tx1">
                              <a:lumMod val="50000"/>
                              <a:lumOff val="50000"/>
                            </a:schemeClr>
                          </a:solidFill>
                          <a:effectLst/>
                          <a:latin typeface="Times New Roman" panose="02020603050405020304" pitchFamily="18" charset="0"/>
                          <a:cs typeface="Times New Roman" panose="02020603050405020304" pitchFamily="18" charset="0"/>
                        </a:rPr>
                        <a:t>BiLSTM</a:t>
                      </a:r>
                      <a:r>
                        <a:rPr lang="en-US" sz="1200" b="0" dirty="0">
                          <a:ln>
                            <a:solidFill>
                              <a:schemeClr val="tx1"/>
                            </a:solidFill>
                          </a:ln>
                          <a:solidFill>
                            <a:schemeClr val="tx1">
                              <a:lumMod val="50000"/>
                              <a:lumOff val="50000"/>
                            </a:schemeClr>
                          </a:solidFill>
                          <a:effectLst/>
                          <a:latin typeface="Times New Roman" panose="02020603050405020304" pitchFamily="18" charset="0"/>
                          <a:cs typeface="Times New Roman" panose="02020603050405020304" pitchFamily="18" charset="0"/>
                        </a:rPr>
                        <a:t> method in this paper combines the emotional part-of-speech features, location information features, and dependency features of words. </a:t>
                      </a:r>
                    </a:p>
                  </a:txBody>
                  <a:tcPr>
                    <a:solidFill>
                      <a:schemeClr val="bg1"/>
                    </a:solidFill>
                  </a:tcPr>
                </a:tc>
                <a:extLst>
                  <a:ext uri="{0D108BD9-81ED-4DB2-BD59-A6C34878D82A}">
                    <a16:rowId xmlns:a16="http://schemas.microsoft.com/office/drawing/2014/main" val="2026718930"/>
                  </a:ext>
                </a:extLst>
              </a:tr>
              <a:tr h="395434">
                <a:tc>
                  <a:txBody>
                    <a:bodyPr/>
                    <a:lstStyle/>
                    <a:p>
                      <a:pPr marL="0" algn="ctr" defTabSz="914400" rtl="0" eaLnBrk="1" latinLnBrk="0" hangingPunct="1"/>
                      <a:r>
                        <a:rPr lang="en-US" sz="1200" b="0" kern="1200" dirty="0">
                          <a:ln>
                            <a:solidFill>
                              <a:schemeClr val="tx1"/>
                            </a:solidFill>
                          </a:ln>
                          <a:solidFill>
                            <a:schemeClr val="tx1">
                              <a:lumMod val="50000"/>
                              <a:lumOff val="50000"/>
                            </a:schemeClr>
                          </a:solidFill>
                          <a:effectLst/>
                          <a:latin typeface="Times New Roman" panose="02020603050405020304" pitchFamily="18" charset="0"/>
                          <a:ea typeface="+mn-ea"/>
                          <a:cs typeface="Times New Roman" panose="02020603050405020304" pitchFamily="18" charset="0"/>
                        </a:rPr>
                        <a:t>13.</a:t>
                      </a:r>
                      <a:endParaRPr lang="en-IN" sz="1200" b="0" kern="1200" dirty="0">
                        <a:ln>
                          <a:solidFill>
                            <a:schemeClr val="tx1"/>
                          </a:solidFill>
                        </a:ln>
                        <a:solidFill>
                          <a:schemeClr val="tx1">
                            <a:lumMod val="50000"/>
                            <a:lumOff val="50000"/>
                          </a:schemeClr>
                        </a:solidFill>
                        <a:effectLst/>
                        <a:latin typeface="Times New Roman" panose="02020603050405020304" pitchFamily="18" charset="0"/>
                        <a:ea typeface="+mn-ea"/>
                        <a:cs typeface="Times New Roman" panose="02020603050405020304" pitchFamily="18" charset="0"/>
                      </a:endParaRPr>
                    </a:p>
                  </a:txBody>
                  <a:tcPr>
                    <a:solidFill>
                      <a:schemeClr val="bg1"/>
                    </a:solidFill>
                  </a:tcPr>
                </a:tc>
                <a:tc>
                  <a:txBody>
                    <a:bodyPr/>
                    <a:lstStyle/>
                    <a:p>
                      <a:pPr algn="ctr">
                        <a:lnSpc>
                          <a:spcPct val="200000"/>
                        </a:lnSpc>
                      </a:pPr>
                      <a:r>
                        <a:rPr lang="en-IN" sz="1200" b="0" kern="1200" dirty="0">
                          <a:ln>
                            <a:solidFill>
                              <a:schemeClr val="tx1"/>
                            </a:solidFill>
                          </a:ln>
                          <a:solidFill>
                            <a:schemeClr val="tx1">
                              <a:lumMod val="50000"/>
                              <a:lumOff val="50000"/>
                            </a:schemeClr>
                          </a:solidFill>
                          <a:effectLst/>
                          <a:latin typeface="Times New Roman" panose="02020603050405020304" pitchFamily="18" charset="0"/>
                          <a:ea typeface="+mn-ea"/>
                          <a:cs typeface="Times New Roman" panose="02020603050405020304" pitchFamily="18" charset="0"/>
                        </a:rPr>
                        <a:t>Pooja &amp; Rajni Bhalla</a:t>
                      </a:r>
                    </a:p>
                  </a:txBody>
                  <a:tcP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0" kern="1200" dirty="0">
                          <a:ln>
                            <a:solidFill>
                              <a:schemeClr val="tx1"/>
                            </a:solidFill>
                          </a:ln>
                          <a:solidFill>
                            <a:schemeClr val="tx1">
                              <a:lumMod val="50000"/>
                              <a:lumOff val="50000"/>
                            </a:schemeClr>
                          </a:solidFill>
                          <a:effectLst/>
                          <a:latin typeface="Times New Roman" panose="02020603050405020304" pitchFamily="18" charset="0"/>
                          <a:ea typeface="+mn-ea"/>
                          <a:cs typeface="Times New Roman" panose="02020603050405020304" pitchFamily="18" charset="0"/>
                        </a:rPr>
                        <a:t>A Review Paper on the Role of Sentiment Analysis in Quality Education</a:t>
                      </a:r>
                      <a:endParaRPr lang="en-IN" sz="1200" b="0" kern="1200" dirty="0">
                        <a:ln>
                          <a:solidFill>
                            <a:schemeClr val="tx1"/>
                          </a:solidFill>
                        </a:ln>
                        <a:solidFill>
                          <a:schemeClr val="tx1">
                            <a:lumMod val="50000"/>
                            <a:lumOff val="50000"/>
                          </a:schemeClr>
                        </a:solidFill>
                        <a:effectLst/>
                        <a:latin typeface="Times New Roman" panose="02020603050405020304" pitchFamily="18" charset="0"/>
                        <a:ea typeface="+mn-ea"/>
                        <a:cs typeface="Times New Roman" panose="02020603050405020304" pitchFamily="18" charset="0"/>
                      </a:endParaRPr>
                    </a:p>
                  </a:txBody>
                  <a:tcPr>
                    <a:solidFill>
                      <a:schemeClr val="bg1"/>
                    </a:solidFill>
                  </a:tcPr>
                </a:tc>
                <a:tc>
                  <a:txBody>
                    <a:bodyPr/>
                    <a:lstStyle/>
                    <a:p>
                      <a:pPr algn="ctr"/>
                      <a:r>
                        <a:rPr lang="en-US" sz="1200" b="0" kern="1200" dirty="0">
                          <a:ln>
                            <a:solidFill>
                              <a:schemeClr val="tx1"/>
                            </a:solidFill>
                          </a:ln>
                          <a:solidFill>
                            <a:schemeClr val="tx1">
                              <a:lumMod val="50000"/>
                              <a:lumOff val="50000"/>
                            </a:schemeClr>
                          </a:solidFill>
                          <a:effectLst/>
                          <a:latin typeface="Times New Roman" panose="02020603050405020304" pitchFamily="18" charset="0"/>
                          <a:ea typeface="+mn-ea"/>
                          <a:cs typeface="Times New Roman" panose="02020603050405020304" pitchFamily="18" charset="0"/>
                        </a:rPr>
                        <a:t>Scopus based on Sentiment Analysis towards quality education and how it can be used for various purposes. </a:t>
                      </a:r>
                      <a:endParaRPr lang="en-IN" sz="1200" b="0" kern="1200" dirty="0">
                        <a:ln>
                          <a:solidFill>
                            <a:schemeClr val="tx1"/>
                          </a:solidFill>
                        </a:ln>
                        <a:solidFill>
                          <a:schemeClr val="tx1">
                            <a:lumMod val="50000"/>
                            <a:lumOff val="50000"/>
                          </a:schemeClr>
                        </a:solidFill>
                        <a:effectLst/>
                        <a:latin typeface="Times New Roman" panose="02020603050405020304" pitchFamily="18" charset="0"/>
                        <a:ea typeface="+mn-ea"/>
                        <a:cs typeface="Times New Roman" panose="02020603050405020304" pitchFamily="18" charset="0"/>
                      </a:endParaRPr>
                    </a:p>
                  </a:txBody>
                  <a:tcPr>
                    <a:solidFill>
                      <a:schemeClr val="bg1"/>
                    </a:solidFill>
                  </a:tcPr>
                </a:tc>
                <a:tc>
                  <a:txBody>
                    <a:bodyPr/>
                    <a:lstStyle/>
                    <a:p>
                      <a:pPr algn="ctr"/>
                      <a:r>
                        <a:rPr lang="en-US" sz="1200" b="0" kern="1200" dirty="0">
                          <a:ln>
                            <a:solidFill>
                              <a:schemeClr val="tx1"/>
                            </a:solidFill>
                          </a:ln>
                          <a:solidFill>
                            <a:schemeClr val="tx1">
                              <a:lumMod val="50000"/>
                              <a:lumOff val="50000"/>
                            </a:schemeClr>
                          </a:solidFill>
                          <a:effectLst/>
                          <a:latin typeface="Times New Roman" panose="02020603050405020304" pitchFamily="18" charset="0"/>
                          <a:ea typeface="+mn-ea"/>
                          <a:cs typeface="Times New Roman" panose="02020603050405020304" pitchFamily="18" charset="0"/>
                        </a:rPr>
                        <a:t>Support Vector classifier (SVC) and Naïve Bayes (NB)</a:t>
                      </a:r>
                      <a:endParaRPr lang="en-IN" sz="1200" b="0" kern="1200" dirty="0">
                        <a:ln>
                          <a:solidFill>
                            <a:schemeClr val="tx1"/>
                          </a:solidFill>
                        </a:ln>
                        <a:solidFill>
                          <a:schemeClr val="tx1">
                            <a:lumMod val="50000"/>
                            <a:lumOff val="50000"/>
                          </a:schemeClr>
                        </a:solidFill>
                        <a:effectLst/>
                        <a:latin typeface="Times New Roman" panose="02020603050405020304" pitchFamily="18" charset="0"/>
                        <a:ea typeface="+mn-ea"/>
                        <a:cs typeface="Times New Roman" panose="02020603050405020304" pitchFamily="18" charset="0"/>
                      </a:endParaRPr>
                    </a:p>
                  </a:txBody>
                  <a:tcPr>
                    <a:solidFill>
                      <a:schemeClr val="bg1"/>
                    </a:solidFill>
                  </a:tcPr>
                </a:tc>
                <a:tc>
                  <a:txBody>
                    <a:bodyPr/>
                    <a:lstStyle/>
                    <a:p>
                      <a:pPr algn="ctr"/>
                      <a:r>
                        <a:rPr lang="en-US" sz="1200" b="0" kern="1200" dirty="0">
                          <a:ln>
                            <a:solidFill>
                              <a:schemeClr val="tx1"/>
                            </a:solidFill>
                          </a:ln>
                          <a:solidFill>
                            <a:schemeClr val="tx1">
                              <a:lumMod val="50000"/>
                              <a:lumOff val="50000"/>
                            </a:schemeClr>
                          </a:solidFill>
                          <a:effectLst/>
                          <a:latin typeface="Times New Roman" panose="02020603050405020304" pitchFamily="18" charset="0"/>
                          <a:ea typeface="+mn-ea"/>
                          <a:cs typeface="Times New Roman" panose="02020603050405020304" pitchFamily="18" charset="0"/>
                        </a:rPr>
                        <a:t>It's main aim towards individual/society is to ensure that all boys and girls complete free, equitable and primary and secondary education leading to relevant and effective learning outcomes. It also empowers people everywhere to live more healthy and sustainable lives.</a:t>
                      </a:r>
                      <a:endParaRPr lang="en-IN" sz="1200" b="0" kern="1200" dirty="0">
                        <a:ln>
                          <a:solidFill>
                            <a:schemeClr val="tx1"/>
                          </a:solidFill>
                        </a:ln>
                        <a:solidFill>
                          <a:schemeClr val="tx1">
                            <a:lumMod val="50000"/>
                            <a:lumOff val="50000"/>
                          </a:schemeClr>
                        </a:solidFill>
                        <a:effectLst/>
                        <a:latin typeface="Times New Roman" panose="02020603050405020304" pitchFamily="18" charset="0"/>
                        <a:ea typeface="+mn-ea"/>
                        <a:cs typeface="Times New Roman" panose="02020603050405020304" pitchFamily="18" charset="0"/>
                      </a:endParaRPr>
                    </a:p>
                  </a:txBody>
                  <a:tcPr>
                    <a:solidFill>
                      <a:schemeClr val="bg1"/>
                    </a:solidFill>
                  </a:tcPr>
                </a:tc>
                <a:extLst>
                  <a:ext uri="{0D108BD9-81ED-4DB2-BD59-A6C34878D82A}">
                    <a16:rowId xmlns:a16="http://schemas.microsoft.com/office/drawing/2014/main" val="144108858"/>
                  </a:ext>
                </a:extLst>
              </a:tr>
            </a:tbl>
          </a:graphicData>
        </a:graphic>
      </p:graphicFrame>
    </p:spTree>
    <p:extLst>
      <p:ext uri="{BB962C8B-B14F-4D97-AF65-F5344CB8AC3E}">
        <p14:creationId xmlns:p14="http://schemas.microsoft.com/office/powerpoint/2010/main" val="37438209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6F436460-547D-305B-A494-B8710DBED04F}"/>
              </a:ext>
            </a:extLst>
          </p:cNvPr>
          <p:cNvGraphicFramePr>
            <a:graphicFrameLocks noGrp="1"/>
          </p:cNvGraphicFramePr>
          <p:nvPr>
            <p:extLst>
              <p:ext uri="{D42A27DB-BD31-4B8C-83A1-F6EECF244321}">
                <p14:modId xmlns:p14="http://schemas.microsoft.com/office/powerpoint/2010/main" val="2584628457"/>
              </p:ext>
            </p:extLst>
          </p:nvPr>
        </p:nvGraphicFramePr>
        <p:xfrm>
          <a:off x="177282" y="261258"/>
          <a:ext cx="11625942" cy="2472612"/>
        </p:xfrm>
        <a:graphic>
          <a:graphicData uri="http://schemas.openxmlformats.org/drawingml/2006/table">
            <a:tbl>
              <a:tblPr firstRow="1" bandRow="1">
                <a:tableStyleId>{2D5ABB26-0587-4C30-8999-92F81FD0307C}</a:tableStyleId>
              </a:tblPr>
              <a:tblGrid>
                <a:gridCol w="1937657">
                  <a:extLst>
                    <a:ext uri="{9D8B030D-6E8A-4147-A177-3AD203B41FA5}">
                      <a16:colId xmlns:a16="http://schemas.microsoft.com/office/drawing/2014/main" val="3857125600"/>
                    </a:ext>
                  </a:extLst>
                </a:gridCol>
                <a:gridCol w="1937657">
                  <a:extLst>
                    <a:ext uri="{9D8B030D-6E8A-4147-A177-3AD203B41FA5}">
                      <a16:colId xmlns:a16="http://schemas.microsoft.com/office/drawing/2014/main" val="2666553781"/>
                    </a:ext>
                  </a:extLst>
                </a:gridCol>
                <a:gridCol w="1937657">
                  <a:extLst>
                    <a:ext uri="{9D8B030D-6E8A-4147-A177-3AD203B41FA5}">
                      <a16:colId xmlns:a16="http://schemas.microsoft.com/office/drawing/2014/main" val="1558306179"/>
                    </a:ext>
                  </a:extLst>
                </a:gridCol>
                <a:gridCol w="1937657">
                  <a:extLst>
                    <a:ext uri="{9D8B030D-6E8A-4147-A177-3AD203B41FA5}">
                      <a16:colId xmlns:a16="http://schemas.microsoft.com/office/drawing/2014/main" val="3101930643"/>
                    </a:ext>
                  </a:extLst>
                </a:gridCol>
                <a:gridCol w="1937657">
                  <a:extLst>
                    <a:ext uri="{9D8B030D-6E8A-4147-A177-3AD203B41FA5}">
                      <a16:colId xmlns:a16="http://schemas.microsoft.com/office/drawing/2014/main" val="1855804552"/>
                    </a:ext>
                  </a:extLst>
                </a:gridCol>
                <a:gridCol w="1937657">
                  <a:extLst>
                    <a:ext uri="{9D8B030D-6E8A-4147-A177-3AD203B41FA5}">
                      <a16:colId xmlns:a16="http://schemas.microsoft.com/office/drawing/2014/main" val="2284945678"/>
                    </a:ext>
                  </a:extLst>
                </a:gridCol>
              </a:tblGrid>
              <a:tr h="475503">
                <a:tc>
                  <a:txBody>
                    <a:bodyPr/>
                    <a:lstStyle/>
                    <a:p>
                      <a:r>
                        <a:rPr lang="en-US" sz="1200" b="0" kern="1200" dirty="0">
                          <a:ln>
                            <a:solidFill>
                              <a:schemeClr val="tx1"/>
                            </a:solidFill>
                          </a:ln>
                          <a:solidFill>
                            <a:schemeClr val="tx1">
                              <a:lumMod val="50000"/>
                              <a:lumOff val="50000"/>
                            </a:schemeClr>
                          </a:solidFill>
                          <a:effectLst/>
                          <a:latin typeface="Times New Roman" panose="02020603050405020304" pitchFamily="18" charset="0"/>
                          <a:ea typeface="+mn-ea"/>
                          <a:cs typeface="Times New Roman" panose="02020603050405020304" pitchFamily="18" charset="0"/>
                        </a:rPr>
                        <a:t>Sr. No.</a:t>
                      </a:r>
                      <a:endParaRPr lang="en-IN" sz="1200" b="0" kern="1200" dirty="0">
                        <a:ln>
                          <a:solidFill>
                            <a:schemeClr val="tx1"/>
                          </a:solidFill>
                        </a:ln>
                        <a:solidFill>
                          <a:schemeClr val="tx1">
                            <a:lumMod val="50000"/>
                            <a:lumOff val="50000"/>
                          </a:schemeClr>
                        </a:solidFill>
                        <a:effectLst/>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b="0" kern="1200" dirty="0">
                          <a:ln>
                            <a:solidFill>
                              <a:schemeClr val="tx1"/>
                            </a:solidFill>
                          </a:ln>
                          <a:solidFill>
                            <a:schemeClr val="tx1">
                              <a:lumMod val="50000"/>
                              <a:lumOff val="50000"/>
                            </a:schemeClr>
                          </a:solidFill>
                          <a:effectLst/>
                          <a:latin typeface="Times New Roman" panose="02020603050405020304" pitchFamily="18" charset="0"/>
                          <a:ea typeface="+mn-ea"/>
                          <a:cs typeface="Times New Roman" panose="02020603050405020304" pitchFamily="18" charset="0"/>
                        </a:rPr>
                        <a:t>Author’s Name</a:t>
                      </a:r>
                      <a:endParaRPr lang="en-IN" sz="1200" b="0" kern="1200" dirty="0">
                        <a:ln>
                          <a:solidFill>
                            <a:schemeClr val="tx1"/>
                          </a:solidFill>
                        </a:ln>
                        <a:solidFill>
                          <a:schemeClr val="tx1">
                            <a:lumMod val="50000"/>
                            <a:lumOff val="50000"/>
                          </a:schemeClr>
                        </a:solidFill>
                        <a:effectLst/>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b="0" kern="1200" dirty="0">
                          <a:ln>
                            <a:solidFill>
                              <a:schemeClr val="tx1"/>
                            </a:solidFill>
                          </a:ln>
                          <a:solidFill>
                            <a:schemeClr val="tx1">
                              <a:lumMod val="50000"/>
                              <a:lumOff val="50000"/>
                            </a:schemeClr>
                          </a:solidFill>
                          <a:effectLst/>
                          <a:latin typeface="Times New Roman" panose="02020603050405020304" pitchFamily="18" charset="0"/>
                          <a:ea typeface="+mn-ea"/>
                          <a:cs typeface="Times New Roman" panose="02020603050405020304" pitchFamily="18" charset="0"/>
                        </a:rPr>
                        <a:t>Paper Name</a:t>
                      </a:r>
                      <a:endParaRPr lang="en-IN" sz="1200" b="0" kern="1200" dirty="0">
                        <a:ln>
                          <a:solidFill>
                            <a:schemeClr val="tx1"/>
                          </a:solidFill>
                        </a:ln>
                        <a:solidFill>
                          <a:schemeClr val="tx1">
                            <a:lumMod val="50000"/>
                            <a:lumOff val="50000"/>
                          </a:schemeClr>
                        </a:solidFill>
                        <a:effectLst/>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7000"/>
                        </a:lnSpc>
                        <a:spcAft>
                          <a:spcPts val="800"/>
                        </a:spcAft>
                      </a:pPr>
                      <a:r>
                        <a:rPr lang="en-US" sz="1200" b="0" kern="1200" dirty="0">
                          <a:ln>
                            <a:solidFill>
                              <a:schemeClr val="tx1"/>
                            </a:solidFill>
                          </a:ln>
                          <a:solidFill>
                            <a:schemeClr val="tx1">
                              <a:lumMod val="50000"/>
                              <a:lumOff val="50000"/>
                            </a:schemeClr>
                          </a:solidFill>
                          <a:effectLst/>
                          <a:latin typeface="Times New Roman" panose="02020603050405020304" pitchFamily="18" charset="0"/>
                          <a:ea typeface="+mn-ea"/>
                          <a:cs typeface="Times New Roman" panose="02020603050405020304" pitchFamily="18" charset="0"/>
                        </a:rPr>
                        <a:t>Findings of Paper</a:t>
                      </a:r>
                      <a:endParaRPr lang="en-IN" sz="1200" b="0" kern="1200" dirty="0">
                        <a:ln>
                          <a:solidFill>
                            <a:schemeClr val="tx1"/>
                          </a:solidFill>
                        </a:ln>
                        <a:solidFill>
                          <a:schemeClr val="tx1">
                            <a:lumMod val="50000"/>
                            <a:lumOff val="50000"/>
                          </a:schemeClr>
                        </a:solidFill>
                        <a:effectLst/>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b="0" kern="1200" dirty="0">
                          <a:ln>
                            <a:solidFill>
                              <a:schemeClr val="tx1"/>
                            </a:solidFill>
                          </a:ln>
                          <a:solidFill>
                            <a:schemeClr val="tx1">
                              <a:lumMod val="50000"/>
                              <a:lumOff val="50000"/>
                            </a:schemeClr>
                          </a:solidFill>
                          <a:effectLst/>
                          <a:latin typeface="Times New Roman" panose="02020603050405020304" pitchFamily="18" charset="0"/>
                          <a:ea typeface="+mn-ea"/>
                          <a:cs typeface="Times New Roman" panose="02020603050405020304" pitchFamily="18" charset="0"/>
                        </a:rPr>
                        <a:t>Techniques or Methods used</a:t>
                      </a:r>
                      <a:endParaRPr lang="en-IN" sz="1200" b="0" kern="1200" dirty="0">
                        <a:ln>
                          <a:solidFill>
                            <a:schemeClr val="tx1"/>
                          </a:solidFill>
                        </a:ln>
                        <a:solidFill>
                          <a:schemeClr val="tx1">
                            <a:lumMod val="50000"/>
                            <a:lumOff val="50000"/>
                          </a:schemeClr>
                        </a:solidFill>
                        <a:effectLst/>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7000"/>
                        </a:lnSpc>
                        <a:spcAft>
                          <a:spcPts val="800"/>
                        </a:spcAft>
                      </a:pPr>
                      <a:r>
                        <a:rPr lang="en-US" sz="1200" b="0" kern="1200" dirty="0">
                          <a:ln>
                            <a:solidFill>
                              <a:schemeClr val="tx1"/>
                            </a:solidFill>
                          </a:ln>
                          <a:solidFill>
                            <a:schemeClr val="tx1">
                              <a:lumMod val="50000"/>
                              <a:lumOff val="50000"/>
                            </a:schemeClr>
                          </a:solidFill>
                          <a:effectLst/>
                          <a:latin typeface="Times New Roman" panose="02020603050405020304" pitchFamily="18" charset="0"/>
                          <a:ea typeface="+mn-ea"/>
                          <a:cs typeface="Times New Roman" panose="02020603050405020304" pitchFamily="18" charset="0"/>
                        </a:rPr>
                        <a:t>Scope</a:t>
                      </a:r>
                      <a:endParaRPr lang="en-IN" sz="1200" b="0" kern="1200" dirty="0">
                        <a:ln>
                          <a:solidFill>
                            <a:schemeClr val="tx1"/>
                          </a:solidFill>
                        </a:ln>
                        <a:solidFill>
                          <a:schemeClr val="tx1">
                            <a:lumMod val="50000"/>
                            <a:lumOff val="50000"/>
                          </a:schemeClr>
                        </a:solidFill>
                        <a:effectLst/>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74015830"/>
                  </a:ext>
                </a:extLst>
              </a:tr>
              <a:tr h="1997109">
                <a:tc>
                  <a:txBody>
                    <a:bodyPr/>
                    <a:lstStyle/>
                    <a:p>
                      <a:r>
                        <a:rPr lang="en-US" sz="1200" b="0" kern="1200" dirty="0">
                          <a:ln>
                            <a:solidFill>
                              <a:schemeClr val="tx1"/>
                            </a:solidFill>
                          </a:ln>
                          <a:solidFill>
                            <a:schemeClr val="tx1">
                              <a:lumMod val="50000"/>
                              <a:lumOff val="50000"/>
                            </a:schemeClr>
                          </a:solidFill>
                          <a:effectLst/>
                          <a:latin typeface="Times New Roman" panose="02020603050405020304" pitchFamily="18" charset="0"/>
                          <a:ea typeface="+mn-ea"/>
                          <a:cs typeface="Times New Roman" panose="02020603050405020304" pitchFamily="18" charset="0"/>
                        </a:rPr>
                        <a:t>14</a:t>
                      </a:r>
                      <a:endParaRPr lang="en-IN" sz="1200" b="0" kern="1200" dirty="0">
                        <a:ln>
                          <a:solidFill>
                            <a:schemeClr val="tx1"/>
                          </a:solidFill>
                        </a:ln>
                        <a:solidFill>
                          <a:schemeClr val="tx1">
                            <a:lumMod val="50000"/>
                            <a:lumOff val="50000"/>
                          </a:schemeClr>
                        </a:solidFill>
                        <a:effectLst/>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200" b="0" kern="1200" dirty="0">
                          <a:ln>
                            <a:solidFill>
                              <a:schemeClr val="tx1"/>
                            </a:solidFill>
                          </a:ln>
                          <a:solidFill>
                            <a:schemeClr val="tx1">
                              <a:lumMod val="50000"/>
                              <a:lumOff val="50000"/>
                            </a:schemeClr>
                          </a:solidFill>
                          <a:effectLst/>
                          <a:latin typeface="Times New Roman" panose="02020603050405020304" pitchFamily="18" charset="0"/>
                          <a:ea typeface="+mn-ea"/>
                          <a:cs typeface="Times New Roman" panose="02020603050405020304" pitchFamily="18" charset="0"/>
                        </a:rPr>
                        <a:t>Nabeela </a:t>
                      </a:r>
                      <a:r>
                        <a:rPr lang="en-IN" sz="1200" b="0" kern="1200" dirty="0" err="1">
                          <a:ln>
                            <a:solidFill>
                              <a:schemeClr val="tx1"/>
                            </a:solidFill>
                          </a:ln>
                          <a:solidFill>
                            <a:schemeClr val="tx1">
                              <a:lumMod val="50000"/>
                              <a:lumOff val="50000"/>
                            </a:schemeClr>
                          </a:solidFill>
                          <a:effectLst/>
                          <a:latin typeface="Times New Roman" panose="02020603050405020304" pitchFamily="18" charset="0"/>
                          <a:ea typeface="+mn-ea"/>
                          <a:cs typeface="Times New Roman" panose="02020603050405020304" pitchFamily="18" charset="0"/>
                        </a:rPr>
                        <a:t>Altrabsheh</a:t>
                      </a:r>
                      <a:r>
                        <a:rPr lang="en-IN" sz="1200" b="0" kern="1200" dirty="0">
                          <a:ln>
                            <a:solidFill>
                              <a:schemeClr val="tx1"/>
                            </a:solidFill>
                          </a:ln>
                          <a:solidFill>
                            <a:schemeClr val="tx1">
                              <a:lumMod val="50000"/>
                              <a:lumOff val="50000"/>
                            </a:schemeClr>
                          </a:solidFill>
                          <a:effectLst/>
                          <a:latin typeface="Times New Roman" panose="02020603050405020304" pitchFamily="18" charset="0"/>
                          <a:ea typeface="+mn-ea"/>
                          <a:cs typeface="Times New Roman" panose="02020603050405020304" pitchFamily="18" charset="0"/>
                        </a:rPr>
                        <a:t>, Mohamed Medhat Gaber, Mihaela </a:t>
                      </a:r>
                      <a:r>
                        <a:rPr lang="en-IN" sz="1200" b="0" kern="1200" dirty="0" err="1">
                          <a:ln>
                            <a:solidFill>
                              <a:schemeClr val="tx1"/>
                            </a:solidFill>
                          </a:ln>
                          <a:solidFill>
                            <a:schemeClr val="tx1">
                              <a:lumMod val="50000"/>
                              <a:lumOff val="50000"/>
                            </a:schemeClr>
                          </a:solidFill>
                          <a:effectLst/>
                          <a:latin typeface="Times New Roman" panose="02020603050405020304" pitchFamily="18" charset="0"/>
                          <a:ea typeface="+mn-ea"/>
                          <a:cs typeface="Times New Roman" panose="02020603050405020304" pitchFamily="18" charset="0"/>
                        </a:rPr>
                        <a:t>Cocea</a:t>
                      </a:r>
                      <a:endParaRPr lang="en-IN" sz="1200" b="0" kern="1200" dirty="0">
                        <a:ln>
                          <a:solidFill>
                            <a:schemeClr val="tx1"/>
                          </a:solidFill>
                        </a:ln>
                        <a:solidFill>
                          <a:schemeClr val="tx1">
                            <a:lumMod val="50000"/>
                            <a:lumOff val="50000"/>
                          </a:schemeClr>
                        </a:solidFill>
                        <a:effectLst/>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b="0" kern="1200" dirty="0">
                          <a:ln>
                            <a:solidFill>
                              <a:schemeClr val="tx1"/>
                            </a:solidFill>
                          </a:ln>
                          <a:solidFill>
                            <a:schemeClr val="tx1">
                              <a:lumMod val="50000"/>
                              <a:lumOff val="50000"/>
                            </a:schemeClr>
                          </a:solidFill>
                          <a:effectLst/>
                          <a:latin typeface="Times New Roman" panose="02020603050405020304" pitchFamily="18" charset="0"/>
                          <a:ea typeface="+mn-ea"/>
                          <a:cs typeface="Times New Roman" panose="02020603050405020304" pitchFamily="18" charset="0"/>
                        </a:rPr>
                        <a:t>SA-E: Sentiment Analysis for Education</a:t>
                      </a:r>
                      <a:endParaRPr lang="en-IN" sz="1200" b="0" kern="1200" dirty="0">
                        <a:ln>
                          <a:solidFill>
                            <a:schemeClr val="tx1"/>
                          </a:solidFill>
                        </a:ln>
                        <a:solidFill>
                          <a:schemeClr val="tx1">
                            <a:lumMod val="50000"/>
                            <a:lumOff val="50000"/>
                          </a:schemeClr>
                        </a:solidFill>
                        <a:effectLst/>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b="0" kern="1200" dirty="0">
                          <a:ln>
                            <a:solidFill>
                              <a:schemeClr val="tx1"/>
                            </a:solidFill>
                          </a:ln>
                          <a:solidFill>
                            <a:schemeClr val="tx1">
                              <a:lumMod val="50000"/>
                              <a:lumOff val="50000"/>
                            </a:schemeClr>
                          </a:solidFill>
                          <a:effectLst/>
                          <a:latin typeface="Times New Roman" panose="02020603050405020304" pitchFamily="18" charset="0"/>
                          <a:ea typeface="+mn-ea"/>
                          <a:cs typeface="Times New Roman" panose="02020603050405020304" pitchFamily="18" charset="0"/>
                        </a:rPr>
                        <a:t>Brief background of educational data mining and sentiment analysis was presented including different methods for collecting feedback from students.</a:t>
                      </a:r>
                      <a:endParaRPr lang="en-IN" sz="1200" b="0" kern="1200" dirty="0">
                        <a:ln>
                          <a:solidFill>
                            <a:schemeClr val="tx1"/>
                          </a:solidFill>
                        </a:ln>
                        <a:solidFill>
                          <a:schemeClr val="tx1">
                            <a:lumMod val="50000"/>
                            <a:lumOff val="50000"/>
                          </a:schemeClr>
                        </a:solidFill>
                        <a:effectLst/>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b="0" kern="1200" dirty="0">
                          <a:ln>
                            <a:solidFill>
                              <a:schemeClr val="tx1"/>
                            </a:solidFill>
                          </a:ln>
                          <a:solidFill>
                            <a:schemeClr val="tx1">
                              <a:lumMod val="50000"/>
                              <a:lumOff val="50000"/>
                            </a:schemeClr>
                          </a:solidFill>
                          <a:effectLst/>
                          <a:latin typeface="Times New Roman" panose="02020603050405020304" pitchFamily="18" charset="0"/>
                          <a:ea typeface="+mn-ea"/>
                          <a:cs typeface="Times New Roman" panose="02020603050405020304" pitchFamily="18" charset="0"/>
                        </a:rPr>
                        <a:t>Naive Bayes and SVM techniques</a:t>
                      </a:r>
                      <a:endParaRPr lang="en-IN" sz="1200" b="0" kern="1200" dirty="0">
                        <a:ln>
                          <a:solidFill>
                            <a:schemeClr val="tx1"/>
                          </a:solidFill>
                        </a:ln>
                        <a:solidFill>
                          <a:schemeClr val="tx1">
                            <a:lumMod val="50000"/>
                            <a:lumOff val="50000"/>
                          </a:schemeClr>
                        </a:solidFill>
                        <a:effectLst/>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7000"/>
                        </a:lnSpc>
                        <a:spcAft>
                          <a:spcPts val="800"/>
                        </a:spcAft>
                      </a:pPr>
                      <a:r>
                        <a:rPr lang="en-US" sz="1200" b="0" kern="1200" dirty="0">
                          <a:ln>
                            <a:solidFill>
                              <a:schemeClr val="tx1"/>
                            </a:solidFill>
                          </a:ln>
                          <a:solidFill>
                            <a:schemeClr val="tx1">
                              <a:lumMod val="50000"/>
                              <a:lumOff val="50000"/>
                            </a:schemeClr>
                          </a:solidFill>
                          <a:effectLst/>
                          <a:latin typeface="Times New Roman" panose="02020603050405020304" pitchFamily="18" charset="0"/>
                          <a:ea typeface="+mn-ea"/>
                          <a:cs typeface="Times New Roman" panose="02020603050405020304" pitchFamily="18" charset="0"/>
                        </a:rPr>
                        <a:t>The realization for SA-E opens the door </a:t>
                      </a:r>
                      <a:endParaRPr lang="en-IN" sz="1200" b="0" kern="1200" dirty="0">
                        <a:ln>
                          <a:solidFill>
                            <a:schemeClr val="tx1"/>
                          </a:solidFill>
                        </a:ln>
                        <a:solidFill>
                          <a:schemeClr val="tx1">
                            <a:lumMod val="50000"/>
                            <a:lumOff val="50000"/>
                          </a:schemeClr>
                        </a:solidFill>
                        <a:effectLst/>
                        <a:latin typeface="Times New Roman" panose="02020603050405020304" pitchFamily="18" charset="0"/>
                        <a:ea typeface="+mn-ea"/>
                        <a:cs typeface="Times New Roman" panose="02020603050405020304" pitchFamily="18" charset="0"/>
                      </a:endParaRPr>
                    </a:p>
                    <a:p>
                      <a:pPr>
                        <a:lnSpc>
                          <a:spcPct val="107000"/>
                        </a:lnSpc>
                        <a:spcAft>
                          <a:spcPts val="800"/>
                        </a:spcAft>
                      </a:pPr>
                      <a:r>
                        <a:rPr lang="en-US" sz="1200" b="0" kern="1200" dirty="0">
                          <a:ln>
                            <a:solidFill>
                              <a:schemeClr val="tx1"/>
                            </a:solidFill>
                          </a:ln>
                          <a:solidFill>
                            <a:schemeClr val="tx1">
                              <a:lumMod val="50000"/>
                              <a:lumOff val="50000"/>
                            </a:schemeClr>
                          </a:solidFill>
                          <a:effectLst/>
                          <a:latin typeface="Times New Roman" panose="02020603050405020304" pitchFamily="18" charset="0"/>
                          <a:ea typeface="+mn-ea"/>
                          <a:cs typeface="Times New Roman" panose="02020603050405020304" pitchFamily="18" charset="0"/>
                        </a:rPr>
                        <a:t>for a potentially fruitful application of sentiment analysis.</a:t>
                      </a:r>
                      <a:endParaRPr lang="en-IN" sz="1200" b="0" kern="1200" dirty="0">
                        <a:ln>
                          <a:solidFill>
                            <a:schemeClr val="tx1"/>
                          </a:solidFill>
                        </a:ln>
                        <a:solidFill>
                          <a:schemeClr val="tx1">
                            <a:lumMod val="50000"/>
                            <a:lumOff val="50000"/>
                          </a:schemeClr>
                        </a:solidFill>
                        <a:effectLst/>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6478908"/>
                  </a:ext>
                </a:extLst>
              </a:tr>
            </a:tbl>
          </a:graphicData>
        </a:graphic>
      </p:graphicFrame>
    </p:spTree>
    <p:extLst>
      <p:ext uri="{BB962C8B-B14F-4D97-AF65-F5344CB8AC3E}">
        <p14:creationId xmlns:p14="http://schemas.microsoft.com/office/powerpoint/2010/main" val="2010413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36530-9ED9-B9DC-4CB7-4D09347C60F2}"/>
              </a:ext>
            </a:extLst>
          </p:cNvPr>
          <p:cNvSpPr>
            <a:spLocks noGrp="1"/>
          </p:cNvSpPr>
          <p:nvPr>
            <p:ph type="title"/>
          </p:nvPr>
        </p:nvSpPr>
        <p:spPr>
          <a:xfrm>
            <a:off x="838200" y="2766218"/>
            <a:ext cx="10515600" cy="1325563"/>
          </a:xfrm>
        </p:spPr>
        <p:txBody>
          <a:bodyPr>
            <a:normAutofit/>
          </a:bodyPr>
          <a:lstStyle/>
          <a:p>
            <a:pPr algn="ctr"/>
            <a:r>
              <a:rPr lang="en-IN" sz="8800" dirty="0">
                <a:solidFill>
                  <a:schemeClr val="bg1"/>
                </a:solidFill>
              </a:rPr>
              <a:t>PROBLEM STATEMENT</a:t>
            </a:r>
          </a:p>
        </p:txBody>
      </p:sp>
    </p:spTree>
    <p:extLst>
      <p:ext uri="{BB962C8B-B14F-4D97-AF65-F5344CB8AC3E}">
        <p14:creationId xmlns:p14="http://schemas.microsoft.com/office/powerpoint/2010/main" val="20624389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0F682A1-CADD-78A0-9F76-13D8895EBD5E}"/>
              </a:ext>
            </a:extLst>
          </p:cNvPr>
          <p:cNvSpPr>
            <a:spLocks noGrp="1"/>
          </p:cNvSpPr>
          <p:nvPr>
            <p:ph idx="1"/>
          </p:nvPr>
        </p:nvSpPr>
        <p:spPr/>
        <p:txBody>
          <a:bodyPr/>
          <a:lstStyle/>
          <a:p>
            <a:pPr marL="0" indent="0" algn="just">
              <a:lnSpc>
                <a:spcPct val="150000"/>
              </a:lnSpc>
              <a:buNone/>
            </a:pPr>
            <a:r>
              <a:rPr lang="en-IN" dirty="0">
                <a:solidFill>
                  <a:schemeClr val="bg1"/>
                </a:solidFill>
              </a:rPr>
              <a:t>In this project, we will implement a module that uses an NLP sentiment analysis algorithm. We will be classifying the online reviews into positive, negative or neutral sentiments. Once we have classified the data set, we will graphically represent them using various graphs </a:t>
            </a:r>
            <a:r>
              <a:rPr lang="en-IN">
                <a:solidFill>
                  <a:schemeClr val="bg1"/>
                </a:solidFill>
              </a:rPr>
              <a:t>and Word-clouds</a:t>
            </a:r>
            <a:r>
              <a:rPr lang="en-IN" dirty="0">
                <a:solidFill>
                  <a:schemeClr val="bg1"/>
                </a:solidFill>
              </a:rPr>
              <a:t>.</a:t>
            </a:r>
          </a:p>
        </p:txBody>
      </p:sp>
    </p:spTree>
    <p:extLst>
      <p:ext uri="{BB962C8B-B14F-4D97-AF65-F5344CB8AC3E}">
        <p14:creationId xmlns:p14="http://schemas.microsoft.com/office/powerpoint/2010/main" val="41940599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36530-9ED9-B9DC-4CB7-4D09347C60F2}"/>
              </a:ext>
            </a:extLst>
          </p:cNvPr>
          <p:cNvSpPr>
            <a:spLocks noGrp="1"/>
          </p:cNvSpPr>
          <p:nvPr>
            <p:ph type="title"/>
          </p:nvPr>
        </p:nvSpPr>
        <p:spPr>
          <a:xfrm>
            <a:off x="838200" y="2766218"/>
            <a:ext cx="10515600" cy="1325563"/>
          </a:xfrm>
        </p:spPr>
        <p:txBody>
          <a:bodyPr>
            <a:normAutofit/>
          </a:bodyPr>
          <a:lstStyle/>
          <a:p>
            <a:pPr algn="ctr"/>
            <a:r>
              <a:rPr lang="en-IN" sz="8800" dirty="0">
                <a:solidFill>
                  <a:schemeClr val="bg1"/>
                </a:solidFill>
              </a:rPr>
              <a:t>MOTIVATION</a:t>
            </a:r>
          </a:p>
        </p:txBody>
      </p:sp>
    </p:spTree>
    <p:extLst>
      <p:ext uri="{BB962C8B-B14F-4D97-AF65-F5344CB8AC3E}">
        <p14:creationId xmlns:p14="http://schemas.microsoft.com/office/powerpoint/2010/main" val="12652083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294B97-D003-A467-3256-67ACBB915BE1}"/>
              </a:ext>
            </a:extLst>
          </p:cNvPr>
          <p:cNvSpPr>
            <a:spLocks noGrp="1"/>
          </p:cNvSpPr>
          <p:nvPr>
            <p:ph idx="1"/>
          </p:nvPr>
        </p:nvSpPr>
        <p:spPr>
          <a:xfrm>
            <a:off x="419879" y="471147"/>
            <a:ext cx="10961914" cy="5915706"/>
          </a:xfrm>
          <a:effectLst>
            <a:outerShdw blurRad="50800" dist="50800" dir="5400000" algn="ctr" rotWithShape="0">
              <a:srgbClr val="000000"/>
            </a:outerShdw>
          </a:effectLst>
        </p:spPr>
        <p:txBody>
          <a:bodyPr/>
          <a:lstStyle/>
          <a:p>
            <a:pPr>
              <a:lnSpc>
                <a:spcPct val="100000"/>
              </a:lnSpc>
            </a:pPr>
            <a:r>
              <a:rPr lang="en-US" dirty="0">
                <a:solidFill>
                  <a:schemeClr val="bg1"/>
                </a:solidFill>
              </a:rPr>
              <a:t>When given the opportunity to work on a project, the first thought in our minds was that it should be useful in real life and help us learn and grow as computer engineers. </a:t>
            </a:r>
          </a:p>
          <a:p>
            <a:r>
              <a:rPr lang="en-US" dirty="0">
                <a:solidFill>
                  <a:schemeClr val="bg1"/>
                </a:solidFill>
              </a:rPr>
              <a:t>We discussed the various domains of interests of the students which were Artificial Intelligence, Machine Learning and Data Science.</a:t>
            </a:r>
          </a:p>
          <a:p>
            <a:r>
              <a:rPr lang="en-US" dirty="0">
                <a:solidFill>
                  <a:schemeClr val="bg1"/>
                </a:solidFill>
              </a:rPr>
              <a:t>We wanted to choose a topic that would keep up with the current technology trends. This is why, we decided to use Python as our programming language. </a:t>
            </a:r>
          </a:p>
          <a:p>
            <a:r>
              <a:rPr lang="en-US" dirty="0">
                <a:solidFill>
                  <a:schemeClr val="bg1"/>
                </a:solidFill>
              </a:rPr>
              <a:t>We wanted to make use of some of the current buzzwords in the field of technology, which further led us to look into machine learning and natural language processing (NLP).</a:t>
            </a:r>
          </a:p>
          <a:p>
            <a:r>
              <a:rPr lang="en-US" dirty="0">
                <a:solidFill>
                  <a:schemeClr val="bg1"/>
                </a:solidFill>
              </a:rPr>
              <a:t>This eventually led us to our topic, ‘SENTIMENT ANALYSIS’.</a:t>
            </a:r>
          </a:p>
        </p:txBody>
      </p:sp>
    </p:spTree>
    <p:extLst>
      <p:ext uri="{BB962C8B-B14F-4D97-AF65-F5344CB8AC3E}">
        <p14:creationId xmlns:p14="http://schemas.microsoft.com/office/powerpoint/2010/main" val="41561948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36530-9ED9-B9DC-4CB7-4D09347C60F2}"/>
              </a:ext>
            </a:extLst>
          </p:cNvPr>
          <p:cNvSpPr>
            <a:spLocks noGrp="1"/>
          </p:cNvSpPr>
          <p:nvPr>
            <p:ph type="title"/>
          </p:nvPr>
        </p:nvSpPr>
        <p:spPr>
          <a:xfrm>
            <a:off x="838200" y="2234373"/>
            <a:ext cx="10515600" cy="1325563"/>
          </a:xfrm>
        </p:spPr>
        <p:txBody>
          <a:bodyPr>
            <a:normAutofit fontScale="90000"/>
          </a:bodyPr>
          <a:lstStyle/>
          <a:p>
            <a:pPr algn="ctr">
              <a:lnSpc>
                <a:spcPct val="100000"/>
              </a:lnSpc>
            </a:pPr>
            <a:r>
              <a:rPr lang="en-IN" sz="8800" dirty="0">
                <a:solidFill>
                  <a:schemeClr val="bg1"/>
                </a:solidFill>
              </a:rPr>
              <a:t>WHY SENTIMENT ANALYSIS…</a:t>
            </a:r>
          </a:p>
        </p:txBody>
      </p:sp>
    </p:spTree>
    <p:extLst>
      <p:ext uri="{BB962C8B-B14F-4D97-AF65-F5344CB8AC3E}">
        <p14:creationId xmlns:p14="http://schemas.microsoft.com/office/powerpoint/2010/main" val="11877311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A75BB92-5232-1EF3-AD4B-A290AA422744}"/>
              </a:ext>
            </a:extLst>
          </p:cNvPr>
          <p:cNvSpPr>
            <a:spLocks noGrp="1"/>
          </p:cNvSpPr>
          <p:nvPr>
            <p:ph idx="1"/>
          </p:nvPr>
        </p:nvSpPr>
        <p:spPr>
          <a:xfrm>
            <a:off x="578498" y="933061"/>
            <a:ext cx="10775302" cy="5243902"/>
          </a:xfrm>
        </p:spPr>
        <p:txBody>
          <a:bodyPr>
            <a:normAutofit fontScale="92500" lnSpcReduction="10000"/>
          </a:bodyPr>
          <a:lstStyle/>
          <a:p>
            <a:r>
              <a:rPr lang="en-US" dirty="0">
                <a:solidFill>
                  <a:schemeClr val="bg1"/>
                </a:solidFill>
              </a:rPr>
              <a:t>In our daily lives, we decide whether to purchase a product or not based on its reviews. When we started thinking in this direction, we became curious about how analyzing reviews was possible using NLP.</a:t>
            </a:r>
          </a:p>
          <a:p>
            <a:pPr>
              <a:lnSpc>
                <a:spcPct val="110000"/>
              </a:lnSpc>
            </a:pPr>
            <a:r>
              <a:rPr lang="en-US" dirty="0">
                <a:solidFill>
                  <a:schemeClr val="bg1"/>
                </a:solidFill>
              </a:rPr>
              <a:t>We have had a great experience with our college. While pondering over NLP’s use, we started wondering about how our college was perceived by the outside world. The only way for those who haven’t attended this college first hand to know about our college, would be via reviews found on various social media platforms. That is when we decided, we wanted to work on this project.</a:t>
            </a:r>
          </a:p>
          <a:p>
            <a:r>
              <a:rPr lang="en-US" dirty="0">
                <a:solidFill>
                  <a:schemeClr val="bg1"/>
                </a:solidFill>
              </a:rPr>
              <a:t>Recently, our college had applied for the NBA accreditation which further encouraged us to take on this project so as to familiarize ourselves with an outsider’s point of view. In this way, we would also be able to alleviate the people’s perception of our college.</a:t>
            </a:r>
          </a:p>
          <a:p>
            <a:endParaRPr lang="en-IN" dirty="0">
              <a:solidFill>
                <a:schemeClr val="bg1"/>
              </a:solidFill>
            </a:endParaRPr>
          </a:p>
        </p:txBody>
      </p:sp>
    </p:spTree>
    <p:extLst>
      <p:ext uri="{BB962C8B-B14F-4D97-AF65-F5344CB8AC3E}">
        <p14:creationId xmlns:p14="http://schemas.microsoft.com/office/powerpoint/2010/main" val="42130988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36530-9ED9-B9DC-4CB7-4D09347C60F2}"/>
              </a:ext>
            </a:extLst>
          </p:cNvPr>
          <p:cNvSpPr>
            <a:spLocks noGrp="1"/>
          </p:cNvSpPr>
          <p:nvPr>
            <p:ph type="title"/>
          </p:nvPr>
        </p:nvSpPr>
        <p:spPr>
          <a:xfrm>
            <a:off x="838200" y="2234373"/>
            <a:ext cx="10515600" cy="1325563"/>
          </a:xfrm>
        </p:spPr>
        <p:txBody>
          <a:bodyPr>
            <a:normAutofit fontScale="90000"/>
          </a:bodyPr>
          <a:lstStyle/>
          <a:p>
            <a:pPr algn="ctr">
              <a:lnSpc>
                <a:spcPct val="100000"/>
              </a:lnSpc>
            </a:pPr>
            <a:r>
              <a:rPr lang="en-IN" sz="8800" dirty="0">
                <a:solidFill>
                  <a:schemeClr val="bg1"/>
                </a:solidFill>
              </a:rPr>
              <a:t>OBJECTIVES</a:t>
            </a:r>
          </a:p>
        </p:txBody>
      </p:sp>
    </p:spTree>
    <p:extLst>
      <p:ext uri="{BB962C8B-B14F-4D97-AF65-F5344CB8AC3E}">
        <p14:creationId xmlns:p14="http://schemas.microsoft.com/office/powerpoint/2010/main" val="35174636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9B8141-C128-F412-7120-23329D1C7A43}"/>
              </a:ext>
            </a:extLst>
          </p:cNvPr>
          <p:cNvSpPr>
            <a:spLocks noGrp="1"/>
          </p:cNvSpPr>
          <p:nvPr>
            <p:ph idx="1"/>
          </p:nvPr>
        </p:nvSpPr>
        <p:spPr>
          <a:xfrm>
            <a:off x="279919" y="513184"/>
            <a:ext cx="11073882" cy="5663779"/>
          </a:xfrm>
        </p:spPr>
        <p:txBody>
          <a:bodyPr>
            <a:normAutofit lnSpcReduction="10000"/>
          </a:bodyPr>
          <a:lstStyle/>
          <a:p>
            <a:pPr marL="0" indent="0">
              <a:lnSpc>
                <a:spcPct val="150000"/>
              </a:lnSpc>
              <a:buNone/>
            </a:pPr>
            <a:r>
              <a:rPr lang="en-IN" dirty="0">
                <a:solidFill>
                  <a:schemeClr val="bg1"/>
                </a:solidFill>
              </a:rPr>
              <a:t>Following are some of the objectives of our project :</a:t>
            </a:r>
            <a:endParaRPr lang="en-IN" sz="100" dirty="0">
              <a:solidFill>
                <a:schemeClr val="bg1"/>
              </a:solidFill>
            </a:endParaRPr>
          </a:p>
          <a:p>
            <a:pPr marL="0" indent="0">
              <a:lnSpc>
                <a:spcPct val="150000"/>
              </a:lnSpc>
              <a:buNone/>
            </a:pPr>
            <a:r>
              <a:rPr lang="en-IN" dirty="0">
                <a:solidFill>
                  <a:schemeClr val="bg1"/>
                </a:solidFill>
              </a:rPr>
              <a:t>1. To collect online reviews from various platforms.</a:t>
            </a:r>
          </a:p>
          <a:p>
            <a:pPr marL="0" indent="0">
              <a:lnSpc>
                <a:spcPct val="150000"/>
              </a:lnSpc>
              <a:buNone/>
            </a:pPr>
            <a:r>
              <a:rPr lang="en-IN" dirty="0">
                <a:solidFill>
                  <a:schemeClr val="bg1"/>
                </a:solidFill>
              </a:rPr>
              <a:t>2. To implement an algorithm to automatically classify text into positive, negative or neutral using NLP. </a:t>
            </a:r>
          </a:p>
          <a:p>
            <a:pPr marL="0" indent="0">
              <a:lnSpc>
                <a:spcPct val="150000"/>
              </a:lnSpc>
              <a:buNone/>
            </a:pPr>
            <a:r>
              <a:rPr lang="en-IN" dirty="0">
                <a:solidFill>
                  <a:schemeClr val="bg1"/>
                </a:solidFill>
              </a:rPr>
              <a:t>3. Graphical representation of the sentiments analysed.</a:t>
            </a:r>
          </a:p>
          <a:p>
            <a:pPr marL="0" indent="0">
              <a:lnSpc>
                <a:spcPct val="150000"/>
              </a:lnSpc>
              <a:buNone/>
            </a:pPr>
            <a:r>
              <a:rPr lang="en-IN" dirty="0">
                <a:solidFill>
                  <a:schemeClr val="bg1"/>
                </a:solidFill>
              </a:rPr>
              <a:t>4. To bring forth the key strengths of any organization with statistical proof.</a:t>
            </a:r>
          </a:p>
          <a:p>
            <a:pPr marL="0" indent="0">
              <a:lnSpc>
                <a:spcPct val="150000"/>
              </a:lnSpc>
              <a:buNone/>
            </a:pPr>
            <a:r>
              <a:rPr lang="en-IN" dirty="0">
                <a:solidFill>
                  <a:schemeClr val="bg1"/>
                </a:solidFill>
              </a:rPr>
              <a:t>5. </a:t>
            </a:r>
            <a:r>
              <a:rPr lang="en-US" dirty="0">
                <a:solidFill>
                  <a:schemeClr val="bg1"/>
                </a:solidFill>
              </a:rPr>
              <a:t>To help in gauging the people’s emotions pertaining to a given situation or scenario.</a:t>
            </a:r>
            <a:endParaRPr lang="en-IN" dirty="0">
              <a:solidFill>
                <a:schemeClr val="bg1"/>
              </a:solidFill>
            </a:endParaRPr>
          </a:p>
        </p:txBody>
      </p:sp>
    </p:spTree>
    <p:extLst>
      <p:ext uri="{BB962C8B-B14F-4D97-AF65-F5344CB8AC3E}">
        <p14:creationId xmlns:p14="http://schemas.microsoft.com/office/powerpoint/2010/main" val="38277281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36530-9ED9-B9DC-4CB7-4D09347C60F2}"/>
              </a:ext>
            </a:extLst>
          </p:cNvPr>
          <p:cNvSpPr>
            <a:spLocks noGrp="1"/>
          </p:cNvSpPr>
          <p:nvPr>
            <p:ph type="title"/>
          </p:nvPr>
        </p:nvSpPr>
        <p:spPr>
          <a:xfrm>
            <a:off x="838200" y="2234373"/>
            <a:ext cx="10515600" cy="1325563"/>
          </a:xfrm>
        </p:spPr>
        <p:txBody>
          <a:bodyPr>
            <a:normAutofit fontScale="90000"/>
          </a:bodyPr>
          <a:lstStyle/>
          <a:p>
            <a:pPr algn="ctr">
              <a:lnSpc>
                <a:spcPct val="100000"/>
              </a:lnSpc>
            </a:pPr>
            <a:r>
              <a:rPr lang="en-IN" sz="8800" dirty="0">
                <a:solidFill>
                  <a:schemeClr val="bg1"/>
                </a:solidFill>
              </a:rPr>
              <a:t>INTRODUCTION</a:t>
            </a:r>
          </a:p>
        </p:txBody>
      </p:sp>
    </p:spTree>
    <p:extLst>
      <p:ext uri="{BB962C8B-B14F-4D97-AF65-F5344CB8AC3E}">
        <p14:creationId xmlns:p14="http://schemas.microsoft.com/office/powerpoint/2010/main" val="42558259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36530-9ED9-B9DC-4CB7-4D09347C60F2}"/>
              </a:ext>
            </a:extLst>
          </p:cNvPr>
          <p:cNvSpPr>
            <a:spLocks noGrp="1"/>
          </p:cNvSpPr>
          <p:nvPr>
            <p:ph type="title"/>
          </p:nvPr>
        </p:nvSpPr>
        <p:spPr>
          <a:xfrm>
            <a:off x="838200" y="2243703"/>
            <a:ext cx="10515600" cy="1325563"/>
          </a:xfrm>
        </p:spPr>
        <p:txBody>
          <a:bodyPr>
            <a:normAutofit fontScale="90000"/>
          </a:bodyPr>
          <a:lstStyle/>
          <a:p>
            <a:pPr algn="ctr">
              <a:lnSpc>
                <a:spcPct val="150000"/>
              </a:lnSpc>
            </a:pPr>
            <a:r>
              <a:rPr lang="en-IN" sz="8800" dirty="0">
                <a:solidFill>
                  <a:schemeClr val="bg1"/>
                </a:solidFill>
              </a:rPr>
              <a:t>SCOPE</a:t>
            </a:r>
          </a:p>
        </p:txBody>
      </p:sp>
    </p:spTree>
    <p:extLst>
      <p:ext uri="{BB962C8B-B14F-4D97-AF65-F5344CB8AC3E}">
        <p14:creationId xmlns:p14="http://schemas.microsoft.com/office/powerpoint/2010/main" val="14281376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E98AB6-2755-CE1D-4581-5B62777C5A5D}"/>
              </a:ext>
            </a:extLst>
          </p:cNvPr>
          <p:cNvSpPr>
            <a:spLocks noGrp="1"/>
          </p:cNvSpPr>
          <p:nvPr>
            <p:ph idx="1"/>
          </p:nvPr>
        </p:nvSpPr>
        <p:spPr>
          <a:xfrm>
            <a:off x="838200" y="397284"/>
            <a:ext cx="10647784" cy="6227451"/>
          </a:xfrm>
        </p:spPr>
        <p:txBody>
          <a:bodyPr>
            <a:normAutofit lnSpcReduction="10000"/>
          </a:bodyPr>
          <a:lstStyle/>
          <a:p>
            <a:r>
              <a:rPr lang="en-US" sz="2400" dirty="0">
                <a:solidFill>
                  <a:schemeClr val="bg1"/>
                </a:solidFill>
              </a:rPr>
              <a:t>In this project, we have used online reviews from various social media platforms and gathered feedbacks from the alumni and the currently enrolled students. This constituted to our data set.</a:t>
            </a:r>
          </a:p>
          <a:p>
            <a:r>
              <a:rPr lang="en-US" sz="2400" dirty="0">
                <a:solidFill>
                  <a:schemeClr val="bg1"/>
                </a:solidFill>
              </a:rPr>
              <a:t>We also created a google form to collect the feedbacks from our alumni and the students that were studying in the institute.</a:t>
            </a:r>
          </a:p>
          <a:p>
            <a:r>
              <a:rPr lang="en-US" sz="2400" dirty="0">
                <a:solidFill>
                  <a:schemeClr val="bg1"/>
                </a:solidFill>
              </a:rPr>
              <a:t>The various sources that were referred to gather the data set are:</a:t>
            </a:r>
          </a:p>
          <a:p>
            <a:pPr lvl="2">
              <a:buClr>
                <a:schemeClr val="bg1"/>
              </a:buClr>
              <a:buFont typeface="Wingdings" panose="05000000000000000000" pitchFamily="2" charset="2"/>
              <a:buChar char="v"/>
            </a:pPr>
            <a:r>
              <a:rPr lang="en-IN" sz="1800" dirty="0">
                <a:solidFill>
                  <a:schemeClr val="bg1"/>
                </a:solidFill>
              </a:rPr>
              <a:t>Twitter</a:t>
            </a:r>
          </a:p>
          <a:p>
            <a:pPr lvl="2">
              <a:buClr>
                <a:schemeClr val="bg1"/>
              </a:buClr>
              <a:buFont typeface="Wingdings" panose="05000000000000000000" pitchFamily="2" charset="2"/>
              <a:buChar char="v"/>
            </a:pPr>
            <a:r>
              <a:rPr lang="en-IN" sz="1800" dirty="0">
                <a:solidFill>
                  <a:schemeClr val="bg1"/>
                </a:solidFill>
              </a:rPr>
              <a:t>Facebook</a:t>
            </a:r>
          </a:p>
          <a:p>
            <a:pPr lvl="2">
              <a:buClr>
                <a:schemeClr val="bg1"/>
              </a:buClr>
              <a:buFont typeface="Wingdings" panose="05000000000000000000" pitchFamily="2" charset="2"/>
              <a:buChar char="v"/>
            </a:pPr>
            <a:r>
              <a:rPr lang="en-IN" sz="1800" dirty="0">
                <a:solidFill>
                  <a:schemeClr val="bg1"/>
                </a:solidFill>
              </a:rPr>
              <a:t>Shiksha.com</a:t>
            </a:r>
          </a:p>
          <a:p>
            <a:pPr lvl="2">
              <a:buClr>
                <a:schemeClr val="bg1"/>
              </a:buClr>
              <a:buFont typeface="Wingdings" panose="05000000000000000000" pitchFamily="2" charset="2"/>
              <a:buChar char="v"/>
            </a:pPr>
            <a:r>
              <a:rPr lang="en-IN" sz="1800" dirty="0">
                <a:solidFill>
                  <a:schemeClr val="bg1"/>
                </a:solidFill>
              </a:rPr>
              <a:t>Collegedunia.com</a:t>
            </a:r>
          </a:p>
          <a:p>
            <a:pPr lvl="2">
              <a:buClr>
                <a:schemeClr val="bg1"/>
              </a:buClr>
              <a:buFont typeface="Wingdings" panose="05000000000000000000" pitchFamily="2" charset="2"/>
              <a:buChar char="v"/>
            </a:pPr>
            <a:r>
              <a:rPr lang="en-IN" sz="1800" dirty="0">
                <a:solidFill>
                  <a:schemeClr val="bg1"/>
                </a:solidFill>
              </a:rPr>
              <a:t>Careers360.com0</a:t>
            </a:r>
          </a:p>
          <a:p>
            <a:pPr lvl="2">
              <a:buClr>
                <a:schemeClr val="bg1"/>
              </a:buClr>
              <a:buFont typeface="Wingdings" panose="05000000000000000000" pitchFamily="2" charset="2"/>
              <a:buChar char="v"/>
            </a:pPr>
            <a:r>
              <a:rPr lang="en-IN" sz="1800" dirty="0">
                <a:solidFill>
                  <a:schemeClr val="bg1"/>
                </a:solidFill>
              </a:rPr>
              <a:t>Getmyuni.com</a:t>
            </a:r>
          </a:p>
          <a:p>
            <a:pPr lvl="2">
              <a:buClr>
                <a:schemeClr val="bg1"/>
              </a:buClr>
              <a:buFont typeface="Wingdings" panose="05000000000000000000" pitchFamily="2" charset="2"/>
              <a:buChar char="v"/>
            </a:pPr>
            <a:r>
              <a:rPr lang="en-IN" sz="1800" dirty="0">
                <a:solidFill>
                  <a:schemeClr val="bg1"/>
                </a:solidFill>
              </a:rPr>
              <a:t>Collegedekho.com</a:t>
            </a:r>
          </a:p>
          <a:p>
            <a:r>
              <a:rPr lang="en-US" sz="2400" dirty="0">
                <a:solidFill>
                  <a:schemeClr val="bg1"/>
                </a:solidFill>
              </a:rPr>
              <a:t>Since our data set for the college reviews was small, we also made use of a pre-existing data set consisting of critique movie reviews.</a:t>
            </a:r>
          </a:p>
          <a:p>
            <a:r>
              <a:rPr lang="en-US" sz="2400" dirty="0">
                <a:solidFill>
                  <a:schemeClr val="bg1"/>
                </a:solidFill>
              </a:rPr>
              <a:t>In our project we have categorized data based on the emotions i.e., positive, negative and neutral. We also represented this data graphically with the help of </a:t>
            </a:r>
            <a:r>
              <a:rPr lang="en-US" sz="2400" dirty="0" err="1">
                <a:solidFill>
                  <a:schemeClr val="bg1"/>
                </a:solidFill>
              </a:rPr>
              <a:t>WordClouds</a:t>
            </a:r>
            <a:r>
              <a:rPr lang="en-US" sz="2400" dirty="0">
                <a:solidFill>
                  <a:schemeClr val="bg1"/>
                </a:solidFill>
              </a:rPr>
              <a:t> and Microsoft Power BI.</a:t>
            </a:r>
          </a:p>
          <a:p>
            <a:pPr marL="914400" lvl="2" indent="0">
              <a:buClr>
                <a:schemeClr val="bg1"/>
              </a:buClr>
              <a:buNone/>
            </a:pPr>
            <a:endParaRPr lang="en-IN" sz="1800" dirty="0">
              <a:solidFill>
                <a:schemeClr val="bg1"/>
              </a:solidFill>
            </a:endParaRPr>
          </a:p>
          <a:p>
            <a:pPr lvl="2">
              <a:buClr>
                <a:schemeClr val="bg1"/>
              </a:buClr>
              <a:buFont typeface="Wingdings" panose="05000000000000000000" pitchFamily="2" charset="2"/>
              <a:buChar char="v"/>
            </a:pPr>
            <a:endParaRPr lang="en-IN" sz="1800" dirty="0">
              <a:solidFill>
                <a:schemeClr val="bg1"/>
              </a:solidFill>
            </a:endParaRPr>
          </a:p>
          <a:p>
            <a:pPr lvl="2">
              <a:buClr>
                <a:schemeClr val="bg1"/>
              </a:buClr>
              <a:buFont typeface="Wingdings" panose="05000000000000000000" pitchFamily="2" charset="2"/>
              <a:buChar char="v"/>
            </a:pPr>
            <a:endParaRPr lang="en-IN" sz="1800" dirty="0">
              <a:solidFill>
                <a:schemeClr val="bg1"/>
              </a:solidFill>
            </a:endParaRPr>
          </a:p>
        </p:txBody>
      </p:sp>
    </p:spTree>
    <p:extLst>
      <p:ext uri="{BB962C8B-B14F-4D97-AF65-F5344CB8AC3E}">
        <p14:creationId xmlns:p14="http://schemas.microsoft.com/office/powerpoint/2010/main" val="14609617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5A597668-F0D5-0453-7B54-ED915EB33171}"/>
              </a:ext>
            </a:extLst>
          </p:cNvPr>
          <p:cNvSpPr>
            <a:spLocks noGrp="1"/>
          </p:cNvSpPr>
          <p:nvPr>
            <p:ph idx="1"/>
          </p:nvPr>
        </p:nvSpPr>
        <p:spPr>
          <a:xfrm>
            <a:off x="838200" y="397284"/>
            <a:ext cx="10515600" cy="5884991"/>
          </a:xfrm>
        </p:spPr>
        <p:txBody>
          <a:bodyPr>
            <a:normAutofit/>
          </a:bodyPr>
          <a:lstStyle/>
          <a:p>
            <a:r>
              <a:rPr lang="en-US" sz="2400" dirty="0">
                <a:solidFill>
                  <a:schemeClr val="bg1"/>
                </a:solidFill>
              </a:rPr>
              <a:t>This project will especially be useful for our college as we will be using our college’s feedback and reviews to evaluate and analyze the sentiments of the masses pertaining to our college. </a:t>
            </a:r>
          </a:p>
          <a:p>
            <a:r>
              <a:rPr lang="en-US" sz="2400" dirty="0">
                <a:solidFill>
                  <a:schemeClr val="bg1"/>
                </a:solidFill>
              </a:rPr>
              <a:t>Of course, this can be used in other industries as well if we change the data set.</a:t>
            </a:r>
          </a:p>
          <a:p>
            <a:r>
              <a:rPr lang="en-US" sz="2400" dirty="0">
                <a:solidFill>
                  <a:schemeClr val="bg1"/>
                </a:solidFill>
              </a:rPr>
              <a:t>We have displayed the flexibility of our model by using two data sets, one small and one big; and one related to our college and one related to the Hollywood industry. </a:t>
            </a:r>
          </a:p>
          <a:p>
            <a:r>
              <a:rPr lang="en-US" sz="2400" dirty="0">
                <a:solidFill>
                  <a:schemeClr val="bg1"/>
                </a:solidFill>
              </a:rPr>
              <a:t>This project is very flexible in the sense that we can easily analyze the sentiments portrayed in any given set of data by just changing the source i.e. the data set that is used as the input.</a:t>
            </a:r>
          </a:p>
          <a:p>
            <a:r>
              <a:rPr lang="en-US" sz="2400" dirty="0">
                <a:solidFill>
                  <a:schemeClr val="bg1"/>
                </a:solidFill>
              </a:rPr>
              <a:t>In this way, we can analyze the sentiments expressed in any given data set irrespective of the industry it belongs to. </a:t>
            </a:r>
            <a:endParaRPr lang="en-IN" sz="1800" dirty="0">
              <a:solidFill>
                <a:schemeClr val="bg1"/>
              </a:solidFill>
            </a:endParaRPr>
          </a:p>
        </p:txBody>
      </p:sp>
    </p:spTree>
    <p:extLst>
      <p:ext uri="{BB962C8B-B14F-4D97-AF65-F5344CB8AC3E}">
        <p14:creationId xmlns:p14="http://schemas.microsoft.com/office/powerpoint/2010/main" val="40780099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36530-9ED9-B9DC-4CB7-4D09347C60F2}"/>
              </a:ext>
            </a:extLst>
          </p:cNvPr>
          <p:cNvSpPr>
            <a:spLocks noGrp="1"/>
          </p:cNvSpPr>
          <p:nvPr>
            <p:ph type="title"/>
          </p:nvPr>
        </p:nvSpPr>
        <p:spPr>
          <a:xfrm>
            <a:off x="838200" y="2243703"/>
            <a:ext cx="10515600" cy="1325563"/>
          </a:xfrm>
        </p:spPr>
        <p:txBody>
          <a:bodyPr>
            <a:normAutofit fontScale="90000"/>
          </a:bodyPr>
          <a:lstStyle/>
          <a:p>
            <a:pPr algn="ctr">
              <a:lnSpc>
                <a:spcPct val="150000"/>
              </a:lnSpc>
            </a:pPr>
            <a:r>
              <a:rPr lang="en-IN" sz="8800" dirty="0">
                <a:solidFill>
                  <a:schemeClr val="bg1"/>
                </a:solidFill>
              </a:rPr>
              <a:t>Flow of Project - SIPOC</a:t>
            </a:r>
            <a:br>
              <a:rPr lang="en-IN" sz="8800" dirty="0">
                <a:solidFill>
                  <a:schemeClr val="bg1"/>
                </a:solidFill>
              </a:rPr>
            </a:br>
            <a:r>
              <a:rPr lang="en-IN" sz="4900" dirty="0">
                <a:solidFill>
                  <a:schemeClr val="bg1"/>
                </a:solidFill>
              </a:rPr>
              <a:t>(Supplier-Input-Process-Output-Customer)</a:t>
            </a:r>
            <a:endParaRPr lang="en-IN" sz="8800" dirty="0">
              <a:solidFill>
                <a:schemeClr val="bg1"/>
              </a:solidFill>
            </a:endParaRPr>
          </a:p>
        </p:txBody>
      </p:sp>
    </p:spTree>
    <p:extLst>
      <p:ext uri="{BB962C8B-B14F-4D97-AF65-F5344CB8AC3E}">
        <p14:creationId xmlns:p14="http://schemas.microsoft.com/office/powerpoint/2010/main" val="36260965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8E84FB46-C5D8-15BA-3CB2-3101DEDA1C6D}"/>
              </a:ext>
            </a:extLst>
          </p:cNvPr>
          <p:cNvGrpSpPr/>
          <p:nvPr/>
        </p:nvGrpSpPr>
        <p:grpSpPr>
          <a:xfrm>
            <a:off x="57344" y="405076"/>
            <a:ext cx="12077312" cy="5861236"/>
            <a:chOff x="57344" y="358423"/>
            <a:chExt cx="12077312" cy="5861236"/>
          </a:xfrm>
        </p:grpSpPr>
        <p:grpSp>
          <p:nvGrpSpPr>
            <p:cNvPr id="5" name="Group 4">
              <a:extLst>
                <a:ext uri="{FF2B5EF4-FFF2-40B4-BE49-F238E27FC236}">
                  <a16:creationId xmlns:a16="http://schemas.microsoft.com/office/drawing/2014/main" id="{FE35C5D8-9E6E-3DD1-404C-D02D734616C3}"/>
                </a:ext>
              </a:extLst>
            </p:cNvPr>
            <p:cNvGrpSpPr/>
            <p:nvPr/>
          </p:nvGrpSpPr>
          <p:grpSpPr>
            <a:xfrm>
              <a:off x="57344" y="358423"/>
              <a:ext cx="12077312" cy="5861236"/>
              <a:chOff x="0" y="498382"/>
              <a:chExt cx="12077312" cy="5861236"/>
            </a:xfrm>
          </p:grpSpPr>
          <p:sp>
            <p:nvSpPr>
              <p:cNvPr id="7" name="TextBox 6">
                <a:extLst>
                  <a:ext uri="{FF2B5EF4-FFF2-40B4-BE49-F238E27FC236}">
                    <a16:creationId xmlns:a16="http://schemas.microsoft.com/office/drawing/2014/main" id="{79B0EF8A-5B1B-37FF-A327-15B1BE8A8BF5}"/>
                  </a:ext>
                </a:extLst>
              </p:cNvPr>
              <p:cNvSpPr txBox="1"/>
              <p:nvPr/>
            </p:nvSpPr>
            <p:spPr>
              <a:xfrm flipH="1">
                <a:off x="1654628" y="5774843"/>
                <a:ext cx="8882744" cy="584775"/>
              </a:xfrm>
              <a:prstGeom prst="rect">
                <a:avLst/>
              </a:prstGeom>
              <a:noFill/>
            </p:spPr>
            <p:txBody>
              <a:bodyPr wrap="square" rtlCol="0">
                <a:spAutoFit/>
              </a:bodyPr>
              <a:lstStyle/>
              <a:p>
                <a:pPr algn="ctr"/>
                <a:r>
                  <a:rPr lang="en-IN" sz="3200" dirty="0">
                    <a:solidFill>
                      <a:schemeClr val="bg1"/>
                    </a:solidFill>
                  </a:rPr>
                  <a:t>Supplier-Input-Process-Output-Customer Diagram</a:t>
                </a:r>
              </a:p>
            </p:txBody>
          </p:sp>
          <p:sp>
            <p:nvSpPr>
              <p:cNvPr id="8" name="Rectangle: Rounded Corners 7">
                <a:extLst>
                  <a:ext uri="{FF2B5EF4-FFF2-40B4-BE49-F238E27FC236}">
                    <a16:creationId xmlns:a16="http://schemas.microsoft.com/office/drawing/2014/main" id="{6CB29FCA-B689-C6FB-778A-C0CE07D1E854}"/>
                  </a:ext>
                </a:extLst>
              </p:cNvPr>
              <p:cNvSpPr/>
              <p:nvPr/>
            </p:nvSpPr>
            <p:spPr>
              <a:xfrm>
                <a:off x="0" y="1422113"/>
                <a:ext cx="2304662" cy="4338735"/>
              </a:xfrm>
              <a:prstGeom prst="roundRect">
                <a:avLst/>
              </a:prstGeom>
              <a:solidFill>
                <a:srgbClr val="F9AA35"/>
              </a:solidFill>
              <a:ln>
                <a:solidFill>
                  <a:schemeClr val="bg1"/>
                </a:solid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dirty="0">
                  <a:ln>
                    <a:solidFill>
                      <a:schemeClr val="bg1"/>
                    </a:solidFill>
                  </a:ln>
                  <a:solidFill>
                    <a:schemeClr val="bg1"/>
                  </a:solidFill>
                </a:endParaRPr>
              </a:p>
            </p:txBody>
          </p:sp>
          <p:sp>
            <p:nvSpPr>
              <p:cNvPr id="9" name="Rectangle: Rounded Corners 8">
                <a:extLst>
                  <a:ext uri="{FF2B5EF4-FFF2-40B4-BE49-F238E27FC236}">
                    <a16:creationId xmlns:a16="http://schemas.microsoft.com/office/drawing/2014/main" id="{587EC2E8-2718-3F4F-D58F-C3F67149FEDD}"/>
                  </a:ext>
                </a:extLst>
              </p:cNvPr>
              <p:cNvSpPr/>
              <p:nvPr/>
            </p:nvSpPr>
            <p:spPr>
              <a:xfrm>
                <a:off x="2438400" y="1422113"/>
                <a:ext cx="2304662" cy="4338735"/>
              </a:xfrm>
              <a:prstGeom prst="roundRect">
                <a:avLst/>
              </a:prstGeom>
              <a:solidFill>
                <a:srgbClr val="FC207E"/>
              </a:solidFill>
              <a:ln>
                <a:solidFill>
                  <a:schemeClr val="bg1"/>
                </a:solidFill>
                <a:headEnd type="none" w="med" len="med"/>
                <a:tailEnd type="none" w="med" len="med"/>
              </a:ln>
            </p:spPr>
            <p:style>
              <a:lnRef idx="3">
                <a:schemeClr val="lt1"/>
              </a:lnRef>
              <a:fillRef idx="1">
                <a:schemeClr val="dk1"/>
              </a:fillRef>
              <a:effectRef idx="1">
                <a:schemeClr val="dk1"/>
              </a:effectRef>
              <a:fontRef idx="minor">
                <a:schemeClr val="lt1"/>
              </a:fontRef>
            </p:style>
            <p:txBody>
              <a:bodyPr rtlCol="0" anchor="ctr"/>
              <a:lstStyle/>
              <a:p>
                <a:pPr algn="ctr"/>
                <a:endParaRPr lang="en-IN">
                  <a:ln>
                    <a:solidFill>
                      <a:schemeClr val="bg1"/>
                    </a:solidFill>
                  </a:ln>
                  <a:solidFill>
                    <a:schemeClr val="bg1"/>
                  </a:solidFill>
                </a:endParaRPr>
              </a:p>
            </p:txBody>
          </p:sp>
          <p:sp>
            <p:nvSpPr>
              <p:cNvPr id="10" name="Rectangle: Rounded Corners 9">
                <a:extLst>
                  <a:ext uri="{FF2B5EF4-FFF2-40B4-BE49-F238E27FC236}">
                    <a16:creationId xmlns:a16="http://schemas.microsoft.com/office/drawing/2014/main" id="{B5BC6D7B-D60B-F5AC-1978-C7321F09AC09}"/>
                  </a:ext>
                </a:extLst>
              </p:cNvPr>
              <p:cNvSpPr/>
              <p:nvPr/>
            </p:nvSpPr>
            <p:spPr>
              <a:xfrm>
                <a:off x="9772650" y="1422111"/>
                <a:ext cx="2304662" cy="4338735"/>
              </a:xfrm>
              <a:prstGeom prst="roundRect">
                <a:avLst/>
              </a:prstGeom>
              <a:solidFill>
                <a:srgbClr val="754347"/>
              </a:solidFill>
              <a:ln>
                <a:headEnd type="none" w="med" len="med"/>
                <a:tailEnd type="none" w="med" len="med"/>
              </a:ln>
            </p:spPr>
            <p:style>
              <a:lnRef idx="3">
                <a:schemeClr val="lt1"/>
              </a:lnRef>
              <a:fillRef idx="1">
                <a:schemeClr val="dk1"/>
              </a:fillRef>
              <a:effectRef idx="1">
                <a:schemeClr val="dk1"/>
              </a:effectRef>
              <a:fontRef idx="minor">
                <a:schemeClr val="lt1"/>
              </a:fontRef>
            </p:style>
            <p:txBody>
              <a:bodyPr rtlCol="0" anchor="ctr"/>
              <a:lstStyle/>
              <a:p>
                <a:pPr algn="ctr"/>
                <a:endParaRPr lang="en-IN">
                  <a:ln>
                    <a:solidFill>
                      <a:schemeClr val="bg1"/>
                    </a:solidFill>
                  </a:ln>
                  <a:solidFill>
                    <a:schemeClr val="bg1"/>
                  </a:solidFill>
                </a:endParaRPr>
              </a:p>
            </p:txBody>
          </p:sp>
          <p:sp>
            <p:nvSpPr>
              <p:cNvPr id="11" name="Rectangle: Rounded Corners 10">
                <a:extLst>
                  <a:ext uri="{FF2B5EF4-FFF2-40B4-BE49-F238E27FC236}">
                    <a16:creationId xmlns:a16="http://schemas.microsoft.com/office/drawing/2014/main" id="{8D5FC492-54A9-DF39-5D12-CEB36C6F8042}"/>
                  </a:ext>
                </a:extLst>
              </p:cNvPr>
              <p:cNvSpPr/>
              <p:nvPr/>
            </p:nvSpPr>
            <p:spPr>
              <a:xfrm>
                <a:off x="7315200" y="1436108"/>
                <a:ext cx="2304662" cy="4338735"/>
              </a:xfrm>
              <a:prstGeom prst="roundRect">
                <a:avLst/>
              </a:prstGeom>
              <a:solidFill>
                <a:srgbClr val="0BDB9B"/>
              </a:solidFill>
              <a:ln>
                <a:headEnd type="none" w="med" len="med"/>
                <a:tailEnd type="none" w="med" len="med"/>
              </a:ln>
            </p:spPr>
            <p:style>
              <a:lnRef idx="3">
                <a:schemeClr val="lt1"/>
              </a:lnRef>
              <a:fillRef idx="1">
                <a:schemeClr val="dk1"/>
              </a:fillRef>
              <a:effectRef idx="1">
                <a:schemeClr val="dk1"/>
              </a:effectRef>
              <a:fontRef idx="minor">
                <a:schemeClr val="lt1"/>
              </a:fontRef>
            </p:style>
            <p:txBody>
              <a:bodyPr rtlCol="0" anchor="ctr"/>
              <a:lstStyle/>
              <a:p>
                <a:pPr algn="ctr"/>
                <a:endParaRPr lang="en-IN" dirty="0">
                  <a:ln>
                    <a:solidFill>
                      <a:schemeClr val="bg1"/>
                    </a:solidFill>
                  </a:ln>
                  <a:solidFill>
                    <a:schemeClr val="bg1"/>
                  </a:solidFill>
                </a:endParaRPr>
              </a:p>
            </p:txBody>
          </p:sp>
          <p:sp>
            <p:nvSpPr>
              <p:cNvPr id="12" name="Rectangle: Rounded Corners 11">
                <a:extLst>
                  <a:ext uri="{FF2B5EF4-FFF2-40B4-BE49-F238E27FC236}">
                    <a16:creationId xmlns:a16="http://schemas.microsoft.com/office/drawing/2014/main" id="{738BF3A4-19FE-C195-0498-86DDB854F7A3}"/>
                  </a:ext>
                </a:extLst>
              </p:cNvPr>
              <p:cNvSpPr/>
              <p:nvPr/>
            </p:nvSpPr>
            <p:spPr>
              <a:xfrm>
                <a:off x="4876800" y="1422112"/>
                <a:ext cx="2304662" cy="4338735"/>
              </a:xfrm>
              <a:prstGeom prst="roundRect">
                <a:avLst/>
              </a:prstGeom>
              <a:solidFill>
                <a:srgbClr val="028D94"/>
              </a:solidFill>
              <a:ln>
                <a:headEnd type="none" w="med" len="med"/>
                <a:tailEnd type="none" w="med" len="med"/>
              </a:ln>
            </p:spPr>
            <p:style>
              <a:lnRef idx="3">
                <a:schemeClr val="lt1"/>
              </a:lnRef>
              <a:fillRef idx="1">
                <a:schemeClr val="dk1"/>
              </a:fillRef>
              <a:effectRef idx="1">
                <a:schemeClr val="dk1"/>
              </a:effectRef>
              <a:fontRef idx="minor">
                <a:schemeClr val="lt1"/>
              </a:fontRef>
            </p:style>
            <p:txBody>
              <a:bodyPr rtlCol="0" anchor="ctr"/>
              <a:lstStyle/>
              <a:p>
                <a:pPr algn="ctr"/>
                <a:endParaRPr lang="en-IN">
                  <a:ln>
                    <a:solidFill>
                      <a:schemeClr val="bg1"/>
                    </a:solidFill>
                  </a:ln>
                  <a:solidFill>
                    <a:schemeClr val="bg1"/>
                  </a:solidFill>
                </a:endParaRPr>
              </a:p>
            </p:txBody>
          </p:sp>
          <p:sp>
            <p:nvSpPr>
              <p:cNvPr id="13" name="TextBox 12">
                <a:extLst>
                  <a:ext uri="{FF2B5EF4-FFF2-40B4-BE49-F238E27FC236}">
                    <a16:creationId xmlns:a16="http://schemas.microsoft.com/office/drawing/2014/main" id="{10207842-8069-7EAE-DD58-4AF86522592B}"/>
                  </a:ext>
                </a:extLst>
              </p:cNvPr>
              <p:cNvSpPr txBox="1"/>
              <p:nvPr/>
            </p:nvSpPr>
            <p:spPr>
              <a:xfrm flipH="1">
                <a:off x="614577" y="534622"/>
                <a:ext cx="1075508" cy="369332"/>
              </a:xfrm>
              <a:prstGeom prst="rect">
                <a:avLst/>
              </a:prstGeom>
              <a:solidFill>
                <a:schemeClr val="bg1"/>
              </a:solidFill>
              <a:ln>
                <a:solidFill>
                  <a:schemeClr val="tx1"/>
                </a:solidFill>
              </a:ln>
            </p:spPr>
            <p:txBody>
              <a:bodyPr wrap="square" rtlCol="0">
                <a:spAutoFit/>
              </a:bodyPr>
              <a:lstStyle/>
              <a:p>
                <a:pPr algn="ctr"/>
                <a:r>
                  <a:rPr lang="en-IN" dirty="0">
                    <a:solidFill>
                      <a:srgbClr val="F9AA35"/>
                    </a:solidFill>
                  </a:rPr>
                  <a:t>Supplier</a:t>
                </a:r>
              </a:p>
            </p:txBody>
          </p:sp>
          <p:sp>
            <p:nvSpPr>
              <p:cNvPr id="14" name="TextBox 13">
                <a:extLst>
                  <a:ext uri="{FF2B5EF4-FFF2-40B4-BE49-F238E27FC236}">
                    <a16:creationId xmlns:a16="http://schemas.microsoft.com/office/drawing/2014/main" id="{B73E0124-DE76-0444-C9C0-29B66767D3C6}"/>
                  </a:ext>
                </a:extLst>
              </p:cNvPr>
              <p:cNvSpPr txBox="1"/>
              <p:nvPr/>
            </p:nvSpPr>
            <p:spPr>
              <a:xfrm>
                <a:off x="3014019" y="534622"/>
                <a:ext cx="1153419" cy="369332"/>
              </a:xfrm>
              <a:prstGeom prst="rect">
                <a:avLst/>
              </a:prstGeom>
              <a:solidFill>
                <a:schemeClr val="bg1"/>
              </a:solidFill>
              <a:ln>
                <a:solidFill>
                  <a:schemeClr val="tx1"/>
                </a:solidFill>
              </a:ln>
            </p:spPr>
            <p:txBody>
              <a:bodyPr wrap="square" rtlCol="0">
                <a:spAutoFit/>
              </a:bodyPr>
              <a:lstStyle/>
              <a:p>
                <a:pPr algn="ctr"/>
                <a:r>
                  <a:rPr lang="en-IN" dirty="0">
                    <a:solidFill>
                      <a:srgbClr val="FC207E"/>
                    </a:solidFill>
                  </a:rPr>
                  <a:t>Input</a:t>
                </a:r>
              </a:p>
            </p:txBody>
          </p:sp>
          <p:sp>
            <p:nvSpPr>
              <p:cNvPr id="15" name="TextBox 14">
                <a:extLst>
                  <a:ext uri="{FF2B5EF4-FFF2-40B4-BE49-F238E27FC236}">
                    <a16:creationId xmlns:a16="http://schemas.microsoft.com/office/drawing/2014/main" id="{4B297709-2FC6-609F-1A41-AE3FFFED0C18}"/>
                  </a:ext>
                </a:extLst>
              </p:cNvPr>
              <p:cNvSpPr txBox="1"/>
              <p:nvPr/>
            </p:nvSpPr>
            <p:spPr>
              <a:xfrm flipH="1">
                <a:off x="5559333" y="534622"/>
                <a:ext cx="953591" cy="369332"/>
              </a:xfrm>
              <a:prstGeom prst="rect">
                <a:avLst/>
              </a:prstGeom>
              <a:solidFill>
                <a:schemeClr val="bg1"/>
              </a:solidFill>
              <a:ln>
                <a:solidFill>
                  <a:schemeClr val="tx1"/>
                </a:solidFill>
              </a:ln>
            </p:spPr>
            <p:txBody>
              <a:bodyPr wrap="square" rtlCol="0">
                <a:spAutoFit/>
              </a:bodyPr>
              <a:lstStyle/>
              <a:p>
                <a:pPr algn="ctr"/>
                <a:r>
                  <a:rPr lang="en-IN" dirty="0">
                    <a:solidFill>
                      <a:srgbClr val="028D94"/>
                    </a:solidFill>
                  </a:rPr>
                  <a:t>Process</a:t>
                </a:r>
              </a:p>
            </p:txBody>
          </p:sp>
          <p:sp>
            <p:nvSpPr>
              <p:cNvPr id="16" name="TextBox 15">
                <a:extLst>
                  <a:ext uri="{FF2B5EF4-FFF2-40B4-BE49-F238E27FC236}">
                    <a16:creationId xmlns:a16="http://schemas.microsoft.com/office/drawing/2014/main" id="{469EB73A-3F19-6536-A2F9-9E7E30727E2F}"/>
                  </a:ext>
                </a:extLst>
              </p:cNvPr>
              <p:cNvSpPr txBox="1"/>
              <p:nvPr/>
            </p:nvSpPr>
            <p:spPr>
              <a:xfrm flipH="1">
                <a:off x="7939884" y="498382"/>
                <a:ext cx="1055293" cy="369332"/>
              </a:xfrm>
              <a:prstGeom prst="rect">
                <a:avLst/>
              </a:prstGeom>
              <a:solidFill>
                <a:schemeClr val="bg1"/>
              </a:solidFill>
              <a:ln>
                <a:solidFill>
                  <a:schemeClr val="tx1"/>
                </a:solidFill>
              </a:ln>
            </p:spPr>
            <p:txBody>
              <a:bodyPr wrap="square" rtlCol="0">
                <a:spAutoFit/>
              </a:bodyPr>
              <a:lstStyle/>
              <a:p>
                <a:pPr algn="ctr"/>
                <a:r>
                  <a:rPr lang="en-IN" dirty="0">
                    <a:solidFill>
                      <a:srgbClr val="0BDB9B"/>
                    </a:solidFill>
                  </a:rPr>
                  <a:t>Output</a:t>
                </a:r>
              </a:p>
            </p:txBody>
          </p:sp>
          <p:sp>
            <p:nvSpPr>
              <p:cNvPr id="17" name="TextBox 16">
                <a:extLst>
                  <a:ext uri="{FF2B5EF4-FFF2-40B4-BE49-F238E27FC236}">
                    <a16:creationId xmlns:a16="http://schemas.microsoft.com/office/drawing/2014/main" id="{33FD4F08-40F3-C494-4437-2C8F7C9FC084}"/>
                  </a:ext>
                </a:extLst>
              </p:cNvPr>
              <p:cNvSpPr txBox="1"/>
              <p:nvPr/>
            </p:nvSpPr>
            <p:spPr>
              <a:xfrm>
                <a:off x="10182808" y="498382"/>
                <a:ext cx="1446245" cy="369332"/>
              </a:xfrm>
              <a:prstGeom prst="rect">
                <a:avLst/>
              </a:prstGeom>
              <a:solidFill>
                <a:schemeClr val="bg1"/>
              </a:solidFill>
              <a:ln>
                <a:solidFill>
                  <a:schemeClr val="tx1"/>
                </a:solidFill>
              </a:ln>
            </p:spPr>
            <p:txBody>
              <a:bodyPr wrap="square" rtlCol="0">
                <a:spAutoFit/>
              </a:bodyPr>
              <a:lstStyle/>
              <a:p>
                <a:pPr algn="ctr"/>
                <a:r>
                  <a:rPr lang="en-IN" dirty="0">
                    <a:solidFill>
                      <a:srgbClr val="754347"/>
                    </a:solidFill>
                  </a:rPr>
                  <a:t>Customer</a:t>
                </a:r>
              </a:p>
            </p:txBody>
          </p:sp>
          <p:sp>
            <p:nvSpPr>
              <p:cNvPr id="18" name="TextBox 17">
                <a:extLst>
                  <a:ext uri="{FF2B5EF4-FFF2-40B4-BE49-F238E27FC236}">
                    <a16:creationId xmlns:a16="http://schemas.microsoft.com/office/drawing/2014/main" id="{E1168036-7E35-F63D-1A6A-A717D8555847}"/>
                  </a:ext>
                </a:extLst>
              </p:cNvPr>
              <p:cNvSpPr txBox="1"/>
              <p:nvPr/>
            </p:nvSpPr>
            <p:spPr>
              <a:xfrm flipH="1">
                <a:off x="452068" y="3565038"/>
                <a:ext cx="1400526" cy="1754326"/>
              </a:xfrm>
              <a:prstGeom prst="rect">
                <a:avLst/>
              </a:prstGeom>
              <a:noFill/>
            </p:spPr>
            <p:txBody>
              <a:bodyPr wrap="square" rtlCol="0">
                <a:spAutoFit/>
              </a:bodyPr>
              <a:lstStyle/>
              <a:p>
                <a:pPr algn="ctr"/>
                <a:r>
                  <a:rPr lang="en-IN" dirty="0">
                    <a:solidFill>
                      <a:schemeClr val="bg1"/>
                    </a:solidFill>
                  </a:rPr>
                  <a:t>Students</a:t>
                </a:r>
              </a:p>
              <a:p>
                <a:pPr algn="ctr"/>
                <a:endParaRPr lang="en-IN" dirty="0">
                  <a:solidFill>
                    <a:schemeClr val="bg1"/>
                  </a:solidFill>
                </a:endParaRPr>
              </a:p>
              <a:p>
                <a:pPr algn="ctr"/>
                <a:r>
                  <a:rPr lang="en-IN" dirty="0">
                    <a:solidFill>
                      <a:schemeClr val="bg1"/>
                    </a:solidFill>
                  </a:rPr>
                  <a:t>Alumni</a:t>
                </a:r>
              </a:p>
              <a:p>
                <a:pPr algn="ctr"/>
                <a:endParaRPr lang="en-IN" dirty="0">
                  <a:solidFill>
                    <a:schemeClr val="bg1"/>
                  </a:solidFill>
                </a:endParaRPr>
              </a:p>
              <a:p>
                <a:pPr algn="ctr"/>
                <a:r>
                  <a:rPr lang="en-IN" dirty="0">
                    <a:solidFill>
                      <a:schemeClr val="bg1"/>
                    </a:solidFill>
                  </a:rPr>
                  <a:t>Social Media Sites</a:t>
                </a:r>
              </a:p>
            </p:txBody>
          </p:sp>
          <p:sp>
            <p:nvSpPr>
              <p:cNvPr id="19" name="TextBox 18">
                <a:extLst>
                  <a:ext uri="{FF2B5EF4-FFF2-40B4-BE49-F238E27FC236}">
                    <a16:creationId xmlns:a16="http://schemas.microsoft.com/office/drawing/2014/main" id="{0B5E9FCC-6CDB-9847-9724-112A8A29494F}"/>
                  </a:ext>
                </a:extLst>
              </p:cNvPr>
              <p:cNvSpPr txBox="1"/>
              <p:nvPr/>
            </p:nvSpPr>
            <p:spPr>
              <a:xfrm>
                <a:off x="2987003" y="3694121"/>
                <a:ext cx="1291744" cy="1477328"/>
              </a:xfrm>
              <a:prstGeom prst="rect">
                <a:avLst/>
              </a:prstGeom>
              <a:noFill/>
            </p:spPr>
            <p:txBody>
              <a:bodyPr wrap="square" rtlCol="0">
                <a:spAutoFit/>
              </a:bodyPr>
              <a:lstStyle/>
              <a:p>
                <a:pPr algn="ctr"/>
                <a:r>
                  <a:rPr lang="en-IN" dirty="0">
                    <a:solidFill>
                      <a:schemeClr val="bg1"/>
                    </a:solidFill>
                  </a:rPr>
                  <a:t>Feedback</a:t>
                </a:r>
              </a:p>
              <a:p>
                <a:pPr algn="ctr"/>
                <a:endParaRPr lang="en-IN" dirty="0">
                  <a:solidFill>
                    <a:schemeClr val="bg1"/>
                  </a:solidFill>
                </a:endParaRPr>
              </a:p>
              <a:p>
                <a:pPr algn="ctr"/>
                <a:r>
                  <a:rPr lang="en-IN" dirty="0">
                    <a:solidFill>
                      <a:schemeClr val="bg1"/>
                    </a:solidFill>
                  </a:rPr>
                  <a:t>Reviews</a:t>
                </a:r>
              </a:p>
              <a:p>
                <a:pPr algn="ctr"/>
                <a:endParaRPr lang="en-IN" dirty="0">
                  <a:solidFill>
                    <a:schemeClr val="bg1"/>
                  </a:solidFill>
                </a:endParaRPr>
              </a:p>
              <a:p>
                <a:pPr algn="ctr"/>
                <a:r>
                  <a:rPr lang="en-IN" dirty="0">
                    <a:solidFill>
                      <a:schemeClr val="bg1"/>
                    </a:solidFill>
                  </a:rPr>
                  <a:t>Comments</a:t>
                </a:r>
              </a:p>
            </p:txBody>
          </p:sp>
          <p:sp>
            <p:nvSpPr>
              <p:cNvPr id="20" name="TextBox 19">
                <a:extLst>
                  <a:ext uri="{FF2B5EF4-FFF2-40B4-BE49-F238E27FC236}">
                    <a16:creationId xmlns:a16="http://schemas.microsoft.com/office/drawing/2014/main" id="{E35431E2-1B1B-274F-F348-ADC269C3EDD3}"/>
                  </a:ext>
                </a:extLst>
              </p:cNvPr>
              <p:cNvSpPr txBox="1"/>
              <p:nvPr/>
            </p:nvSpPr>
            <p:spPr>
              <a:xfrm>
                <a:off x="5100734" y="3808962"/>
                <a:ext cx="1856792" cy="1200329"/>
              </a:xfrm>
              <a:prstGeom prst="rect">
                <a:avLst/>
              </a:prstGeom>
              <a:noFill/>
            </p:spPr>
            <p:txBody>
              <a:bodyPr wrap="square" rtlCol="0">
                <a:spAutoFit/>
              </a:bodyPr>
              <a:lstStyle/>
              <a:p>
                <a:pPr algn="ctr"/>
                <a:r>
                  <a:rPr lang="en-IN" dirty="0">
                    <a:solidFill>
                      <a:schemeClr val="bg1"/>
                    </a:solidFill>
                  </a:rPr>
                  <a:t>NLP</a:t>
                </a:r>
              </a:p>
              <a:p>
                <a:pPr algn="ctr"/>
                <a:endParaRPr lang="en-IN" dirty="0">
                  <a:solidFill>
                    <a:schemeClr val="bg1"/>
                  </a:solidFill>
                </a:endParaRPr>
              </a:p>
              <a:p>
                <a:pPr algn="ctr"/>
                <a:endParaRPr lang="en-IN" dirty="0">
                  <a:solidFill>
                    <a:schemeClr val="bg1"/>
                  </a:solidFill>
                </a:endParaRPr>
              </a:p>
              <a:p>
                <a:pPr algn="ctr"/>
                <a:r>
                  <a:rPr lang="en-IN" dirty="0">
                    <a:solidFill>
                      <a:schemeClr val="bg1"/>
                    </a:solidFill>
                  </a:rPr>
                  <a:t>Data Analysis</a:t>
                </a:r>
              </a:p>
            </p:txBody>
          </p:sp>
          <p:sp>
            <p:nvSpPr>
              <p:cNvPr id="21" name="TextBox 20">
                <a:extLst>
                  <a:ext uri="{FF2B5EF4-FFF2-40B4-BE49-F238E27FC236}">
                    <a16:creationId xmlns:a16="http://schemas.microsoft.com/office/drawing/2014/main" id="{41A99C31-D968-7A5D-33E7-077083C4437D}"/>
                  </a:ext>
                </a:extLst>
              </p:cNvPr>
              <p:cNvSpPr txBox="1"/>
              <p:nvPr/>
            </p:nvSpPr>
            <p:spPr>
              <a:xfrm>
                <a:off x="7739180" y="3248534"/>
                <a:ext cx="1488232" cy="2126864"/>
              </a:xfrm>
              <a:prstGeom prst="rect">
                <a:avLst/>
              </a:prstGeom>
              <a:noFill/>
            </p:spPr>
            <p:txBody>
              <a:bodyPr wrap="square" rtlCol="0">
                <a:spAutoFit/>
              </a:bodyPr>
              <a:lstStyle/>
              <a:p>
                <a:pPr algn="ctr">
                  <a:lnSpc>
                    <a:spcPct val="150000"/>
                  </a:lnSpc>
                </a:pPr>
                <a:r>
                  <a:rPr lang="en-IN" dirty="0">
                    <a:solidFill>
                      <a:schemeClr val="bg1"/>
                    </a:solidFill>
                  </a:rPr>
                  <a:t>Sentiment Analysis of the procured data (student reviews)</a:t>
                </a:r>
              </a:p>
            </p:txBody>
          </p:sp>
          <p:sp>
            <p:nvSpPr>
              <p:cNvPr id="22" name="TextBox 21">
                <a:extLst>
                  <a:ext uri="{FF2B5EF4-FFF2-40B4-BE49-F238E27FC236}">
                    <a16:creationId xmlns:a16="http://schemas.microsoft.com/office/drawing/2014/main" id="{E211EB09-0990-247D-4C16-B3788ABB71D5}"/>
                  </a:ext>
                </a:extLst>
              </p:cNvPr>
              <p:cNvSpPr txBox="1"/>
              <p:nvPr/>
            </p:nvSpPr>
            <p:spPr>
              <a:xfrm>
                <a:off x="10276111" y="3804276"/>
                <a:ext cx="1480458" cy="880369"/>
              </a:xfrm>
              <a:prstGeom prst="rect">
                <a:avLst/>
              </a:prstGeom>
              <a:noFill/>
            </p:spPr>
            <p:txBody>
              <a:bodyPr wrap="square" rtlCol="0">
                <a:spAutoFit/>
              </a:bodyPr>
              <a:lstStyle/>
              <a:p>
                <a:pPr algn="ctr">
                  <a:lnSpc>
                    <a:spcPct val="150000"/>
                  </a:lnSpc>
                </a:pPr>
                <a:r>
                  <a:rPr lang="en-IN" dirty="0">
                    <a:solidFill>
                      <a:schemeClr val="bg1"/>
                    </a:solidFill>
                  </a:rPr>
                  <a:t>Education Institute</a:t>
                </a:r>
              </a:p>
            </p:txBody>
          </p:sp>
          <p:pic>
            <p:nvPicPr>
              <p:cNvPr id="23" name="Picture 22">
                <a:extLst>
                  <a:ext uri="{FF2B5EF4-FFF2-40B4-BE49-F238E27FC236}">
                    <a16:creationId xmlns:a16="http://schemas.microsoft.com/office/drawing/2014/main" id="{C7D0AFBF-64B6-AEE5-402F-874F1B201AF1}"/>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9562" b="90438" l="10000" r="90000">
                            <a14:foregroundMark x1="49024" y1="41633" x2="49024" y2="41633"/>
                            <a14:foregroundMark x1="49024" y1="41633" x2="49024" y2="41633"/>
                            <a14:foregroundMark x1="27805" y1="35060" x2="33049" y2="25100"/>
                            <a14:foregroundMark x1="33049" y1="25100" x2="44268" y2="18127"/>
                            <a14:foregroundMark x1="44268" y1="18127" x2="58049" y2="24104"/>
                            <a14:foregroundMark x1="58049" y1="24104" x2="68659" y2="38048"/>
                            <a14:foregroundMark x1="68659" y1="38048" x2="70366" y2="53586"/>
                            <a14:foregroundMark x1="70366" y1="53586" x2="64024" y2="65538"/>
                            <a14:foregroundMark x1="64024" y1="65538" x2="46463" y2="69124"/>
                            <a14:foregroundMark x1="46463" y1="69124" x2="34146" y2="50797"/>
                            <a14:foregroundMark x1="34146" y1="50797" x2="30976" y2="29084"/>
                            <a14:foregroundMark x1="38780" y1="31673" x2="43537" y2="39641"/>
                            <a14:foregroundMark x1="43537" y1="39641" x2="45366" y2="66733"/>
                            <a14:foregroundMark x1="45366" y1="66733" x2="54390" y2="53984"/>
                            <a14:foregroundMark x1="54390" y1="53984" x2="61707" y2="64741"/>
                            <a14:foregroundMark x1="61707" y1="64741" x2="68659" y2="59562"/>
                            <a14:foregroundMark x1="36829" y1="48406" x2="39390" y2="38645"/>
                            <a14:foregroundMark x1="39390" y1="38645" x2="38049" y2="51195"/>
                            <a14:foregroundMark x1="38049" y1="51195" x2="46098" y2="50000"/>
                            <a14:foregroundMark x1="46098" y1="50000" x2="51341" y2="42032"/>
                            <a14:foregroundMark x1="51341" y1="42032" x2="50854" y2="59363"/>
                            <a14:foregroundMark x1="50854" y1="59363" x2="60732" y2="45219"/>
                            <a14:foregroundMark x1="60732" y1="45219" x2="62805" y2="65339"/>
                            <a14:foregroundMark x1="44512" y1="37849" x2="50976" y2="39044"/>
                            <a14:foregroundMark x1="50976" y1="39044" x2="53902" y2="52191"/>
                            <a14:foregroundMark x1="53902" y1="52191" x2="60610" y2="43625"/>
                            <a14:foregroundMark x1="60610" y1="43625" x2="60976" y2="54781"/>
                            <a14:foregroundMark x1="60976" y1="54781" x2="67439" y2="53785"/>
                            <a14:foregroundMark x1="67439" y1="53785" x2="68902" y2="49602"/>
                            <a14:foregroundMark x1="54756" y1="44024" x2="65610" y2="42430"/>
                            <a14:foregroundMark x1="65610" y1="42430" x2="57317" y2="42629"/>
                            <a14:foregroundMark x1="57317" y1="42629" x2="69024" y2="48008"/>
                            <a14:foregroundMark x1="65854" y1="45618" x2="60488" y2="39243"/>
                            <a14:foregroundMark x1="60488" y1="39243" x2="56829" y2="44622"/>
                            <a14:foregroundMark x1="36585" y1="57769" x2="37805" y2="60757"/>
                            <a14:foregroundMark x1="46829" y1="12550" x2="53537" y2="9562"/>
                            <a14:foregroundMark x1="53537" y1="9562" x2="55000" y2="9761"/>
                            <a14:foregroundMark x1="43902" y1="89841" x2="52195" y2="90438"/>
                          </a14:backgroundRemoval>
                        </a14:imgEffect>
                        <a14:imgEffect>
                          <a14:brightnessContrast bright="40000" contrast="-20000"/>
                        </a14:imgEffect>
                      </a14:imgLayer>
                    </a14:imgProps>
                  </a:ext>
                </a:extLst>
              </a:blip>
              <a:stretch>
                <a:fillRect/>
              </a:stretch>
            </p:blipFill>
            <p:spPr>
              <a:xfrm>
                <a:off x="172557" y="2042875"/>
                <a:ext cx="1952967" cy="1195597"/>
              </a:xfrm>
              <a:prstGeom prst="rect">
                <a:avLst/>
              </a:prstGeom>
            </p:spPr>
          </p:pic>
          <p:cxnSp>
            <p:nvCxnSpPr>
              <p:cNvPr id="24" name="Straight Connector 23">
                <a:extLst>
                  <a:ext uri="{FF2B5EF4-FFF2-40B4-BE49-F238E27FC236}">
                    <a16:creationId xmlns:a16="http://schemas.microsoft.com/office/drawing/2014/main" id="{66A23E4E-9722-231A-D94D-4C18205802D2}"/>
                  </a:ext>
                </a:extLst>
              </p:cNvPr>
              <p:cNvCxnSpPr/>
              <p:nvPr/>
            </p:nvCxnSpPr>
            <p:spPr>
              <a:xfrm>
                <a:off x="0" y="1095546"/>
                <a:ext cx="11877870" cy="0"/>
              </a:xfrm>
              <a:prstGeom prst="line">
                <a:avLst/>
              </a:prstGeom>
              <a:ln>
                <a:solidFill>
                  <a:schemeClr val="accent3"/>
                </a:solidFill>
              </a:ln>
              <a:effectLst>
                <a:innerShdw blurRad="114300">
                  <a:prstClr val="black"/>
                </a:innerShdw>
              </a:effectLst>
            </p:spPr>
            <p:style>
              <a:lnRef idx="3">
                <a:schemeClr val="dk1"/>
              </a:lnRef>
              <a:fillRef idx="0">
                <a:schemeClr val="dk1"/>
              </a:fillRef>
              <a:effectRef idx="2">
                <a:schemeClr val="dk1"/>
              </a:effectRef>
              <a:fontRef idx="minor">
                <a:schemeClr val="tx1"/>
              </a:fontRef>
            </p:style>
          </p:cxnSp>
          <p:sp>
            <p:nvSpPr>
              <p:cNvPr id="25" name="Flowchart: Connector 24">
                <a:extLst>
                  <a:ext uri="{FF2B5EF4-FFF2-40B4-BE49-F238E27FC236}">
                    <a16:creationId xmlns:a16="http://schemas.microsoft.com/office/drawing/2014/main" id="{979C9E0D-E300-2EDE-7B46-E98605C8525D}"/>
                  </a:ext>
                </a:extLst>
              </p:cNvPr>
              <p:cNvSpPr/>
              <p:nvPr/>
            </p:nvSpPr>
            <p:spPr>
              <a:xfrm>
                <a:off x="1040363" y="980629"/>
                <a:ext cx="228601" cy="242599"/>
              </a:xfrm>
              <a:prstGeom prst="flowChartConnector">
                <a:avLst/>
              </a:prstGeom>
              <a:solidFill>
                <a:srgbClr val="F9AA3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Flowchart: Connector 25">
                <a:extLst>
                  <a:ext uri="{FF2B5EF4-FFF2-40B4-BE49-F238E27FC236}">
                    <a16:creationId xmlns:a16="http://schemas.microsoft.com/office/drawing/2014/main" id="{ECBA4ECF-FB53-7C8C-A2AB-669BD41B02C8}"/>
                  </a:ext>
                </a:extLst>
              </p:cNvPr>
              <p:cNvSpPr/>
              <p:nvPr/>
            </p:nvSpPr>
            <p:spPr>
              <a:xfrm>
                <a:off x="5914830" y="983900"/>
                <a:ext cx="228601" cy="242599"/>
              </a:xfrm>
              <a:prstGeom prst="flowChartConnector">
                <a:avLst/>
              </a:prstGeom>
              <a:solidFill>
                <a:srgbClr val="028D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Flowchart: Connector 26">
                <a:extLst>
                  <a:ext uri="{FF2B5EF4-FFF2-40B4-BE49-F238E27FC236}">
                    <a16:creationId xmlns:a16="http://schemas.microsoft.com/office/drawing/2014/main" id="{6F7C8C7C-E51D-4F5E-9C15-56B19A65DE41}"/>
                  </a:ext>
                </a:extLst>
              </p:cNvPr>
              <p:cNvSpPr/>
              <p:nvPr/>
            </p:nvSpPr>
            <p:spPr>
              <a:xfrm>
                <a:off x="8353229" y="980628"/>
                <a:ext cx="228601" cy="242599"/>
              </a:xfrm>
              <a:prstGeom prst="flowChartConnector">
                <a:avLst/>
              </a:prstGeom>
              <a:solidFill>
                <a:srgbClr val="0BDB9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Flowchart: Connector 27">
                <a:extLst>
                  <a:ext uri="{FF2B5EF4-FFF2-40B4-BE49-F238E27FC236}">
                    <a16:creationId xmlns:a16="http://schemas.microsoft.com/office/drawing/2014/main" id="{186B6622-5F1B-B499-3D7D-D7ED8E06C354}"/>
                  </a:ext>
                </a:extLst>
              </p:cNvPr>
              <p:cNvSpPr/>
              <p:nvPr/>
            </p:nvSpPr>
            <p:spPr>
              <a:xfrm>
                <a:off x="10787739" y="989959"/>
                <a:ext cx="228601" cy="242599"/>
              </a:xfrm>
              <a:prstGeom prst="flowChartConnector">
                <a:avLst/>
              </a:prstGeom>
              <a:solidFill>
                <a:srgbClr val="75434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Flowchart: Connector 28">
                <a:extLst>
                  <a:ext uri="{FF2B5EF4-FFF2-40B4-BE49-F238E27FC236}">
                    <a16:creationId xmlns:a16="http://schemas.microsoft.com/office/drawing/2014/main" id="{C8225DD3-F5F0-36B7-E851-4EBC988EBDB6}"/>
                  </a:ext>
                </a:extLst>
              </p:cNvPr>
              <p:cNvSpPr/>
              <p:nvPr/>
            </p:nvSpPr>
            <p:spPr>
              <a:xfrm>
                <a:off x="3476429" y="980629"/>
                <a:ext cx="228601" cy="242599"/>
              </a:xfrm>
              <a:prstGeom prst="flowChartConnector">
                <a:avLst/>
              </a:prstGeom>
              <a:solidFill>
                <a:srgbClr val="FC207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30" name="Group 29">
                <a:extLst>
                  <a:ext uri="{FF2B5EF4-FFF2-40B4-BE49-F238E27FC236}">
                    <a16:creationId xmlns:a16="http://schemas.microsoft.com/office/drawing/2014/main" id="{94E0EC78-5908-9AAD-4F0C-8E355A1A8275}"/>
                  </a:ext>
                </a:extLst>
              </p:cNvPr>
              <p:cNvGrpSpPr/>
              <p:nvPr/>
            </p:nvGrpSpPr>
            <p:grpSpPr>
              <a:xfrm>
                <a:off x="3046292" y="2065663"/>
                <a:ext cx="1173166" cy="1113809"/>
                <a:chOff x="5601476" y="1078884"/>
                <a:chExt cx="2313992" cy="1716832"/>
              </a:xfrm>
            </p:grpSpPr>
            <p:sp>
              <p:nvSpPr>
                <p:cNvPr id="53" name="Flowchart: Connector 52">
                  <a:extLst>
                    <a:ext uri="{FF2B5EF4-FFF2-40B4-BE49-F238E27FC236}">
                      <a16:creationId xmlns:a16="http://schemas.microsoft.com/office/drawing/2014/main" id="{21F06381-35D2-6818-47A4-EC4A84305823}"/>
                    </a:ext>
                  </a:extLst>
                </p:cNvPr>
                <p:cNvSpPr/>
                <p:nvPr/>
              </p:nvSpPr>
              <p:spPr>
                <a:xfrm>
                  <a:off x="5601476" y="1078884"/>
                  <a:ext cx="2313992" cy="1716832"/>
                </a:xfrm>
                <a:prstGeom prst="flowChartConnector">
                  <a:avLst/>
                </a:prstGeom>
                <a:solidFill>
                  <a:schemeClr val="bg1"/>
                </a:solidFill>
                <a:ln>
                  <a:solidFill>
                    <a:srgbClr val="FC207E"/>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grpSp>
              <p:nvGrpSpPr>
                <p:cNvPr id="54" name="Group 53">
                  <a:extLst>
                    <a:ext uri="{FF2B5EF4-FFF2-40B4-BE49-F238E27FC236}">
                      <a16:creationId xmlns:a16="http://schemas.microsoft.com/office/drawing/2014/main" id="{2985329B-5F9E-2A9F-D71A-CBF6A3CF04CC}"/>
                    </a:ext>
                  </a:extLst>
                </p:cNvPr>
                <p:cNvGrpSpPr/>
                <p:nvPr/>
              </p:nvGrpSpPr>
              <p:grpSpPr>
                <a:xfrm>
                  <a:off x="6096000" y="1428781"/>
                  <a:ext cx="1324947" cy="1017040"/>
                  <a:chOff x="6096000" y="1428781"/>
                  <a:chExt cx="1324947" cy="1017040"/>
                </a:xfrm>
              </p:grpSpPr>
              <p:grpSp>
                <p:nvGrpSpPr>
                  <p:cNvPr id="55" name="Group 54">
                    <a:extLst>
                      <a:ext uri="{FF2B5EF4-FFF2-40B4-BE49-F238E27FC236}">
                        <a16:creationId xmlns:a16="http://schemas.microsoft.com/office/drawing/2014/main" id="{40406573-C72F-43CD-155F-F86A0BF9C1DC}"/>
                      </a:ext>
                    </a:extLst>
                  </p:cNvPr>
                  <p:cNvGrpSpPr/>
                  <p:nvPr/>
                </p:nvGrpSpPr>
                <p:grpSpPr>
                  <a:xfrm>
                    <a:off x="6096000" y="1428781"/>
                    <a:ext cx="1324947" cy="1017040"/>
                    <a:chOff x="3097763" y="1250300"/>
                    <a:chExt cx="1324947" cy="1017040"/>
                  </a:xfrm>
                </p:grpSpPr>
                <p:cxnSp>
                  <p:nvCxnSpPr>
                    <p:cNvPr id="59" name="Straight Connector 58">
                      <a:extLst>
                        <a:ext uri="{FF2B5EF4-FFF2-40B4-BE49-F238E27FC236}">
                          <a16:creationId xmlns:a16="http://schemas.microsoft.com/office/drawing/2014/main" id="{0C04AA65-5FE8-8E53-C5AB-F4066BDCBD72}"/>
                        </a:ext>
                      </a:extLst>
                    </p:cNvPr>
                    <p:cNvCxnSpPr/>
                    <p:nvPr/>
                  </p:nvCxnSpPr>
                  <p:spPr>
                    <a:xfrm>
                      <a:off x="3097763" y="2267338"/>
                      <a:ext cx="1324947" cy="0"/>
                    </a:xfrm>
                    <a:prstGeom prst="line">
                      <a:avLst/>
                    </a:prstGeom>
                    <a:ln w="9525" cap="flat" cmpd="sng" algn="ctr">
                      <a:solidFill>
                        <a:srgbClr val="FC207E"/>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nvGrpSpPr>
                    <p:cNvPr id="60" name="Group 59">
                      <a:extLst>
                        <a:ext uri="{FF2B5EF4-FFF2-40B4-BE49-F238E27FC236}">
                          <a16:creationId xmlns:a16="http://schemas.microsoft.com/office/drawing/2014/main" id="{3194A5A0-FBA1-784D-AC5B-3361C5935412}"/>
                        </a:ext>
                      </a:extLst>
                    </p:cNvPr>
                    <p:cNvGrpSpPr/>
                    <p:nvPr/>
                  </p:nvGrpSpPr>
                  <p:grpSpPr>
                    <a:xfrm>
                      <a:off x="3097763" y="1250300"/>
                      <a:ext cx="1324947" cy="1017040"/>
                      <a:chOff x="578498" y="1763484"/>
                      <a:chExt cx="1324947" cy="1017040"/>
                    </a:xfrm>
                    <a:effectLst>
                      <a:outerShdw blurRad="63500" sx="102000" sy="102000" algn="ctr" rotWithShape="0">
                        <a:prstClr val="black">
                          <a:alpha val="40000"/>
                        </a:prstClr>
                      </a:outerShdw>
                    </a:effectLst>
                  </p:grpSpPr>
                  <p:cxnSp>
                    <p:nvCxnSpPr>
                      <p:cNvPr id="62" name="Straight Connector 61">
                        <a:extLst>
                          <a:ext uri="{FF2B5EF4-FFF2-40B4-BE49-F238E27FC236}">
                            <a16:creationId xmlns:a16="http://schemas.microsoft.com/office/drawing/2014/main" id="{740588E8-6182-3E40-9DFD-6359B289F945}"/>
                          </a:ext>
                        </a:extLst>
                      </p:cNvPr>
                      <p:cNvCxnSpPr/>
                      <p:nvPr/>
                    </p:nvCxnSpPr>
                    <p:spPr>
                      <a:xfrm>
                        <a:off x="578498" y="1763486"/>
                        <a:ext cx="1324947" cy="0"/>
                      </a:xfrm>
                      <a:prstGeom prst="line">
                        <a:avLst/>
                      </a:prstGeom>
                      <a:ln w="9525" cap="flat" cmpd="sng" algn="ctr">
                        <a:solidFill>
                          <a:srgbClr val="FC207E"/>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3" name="Straight Connector 62">
                        <a:extLst>
                          <a:ext uri="{FF2B5EF4-FFF2-40B4-BE49-F238E27FC236}">
                            <a16:creationId xmlns:a16="http://schemas.microsoft.com/office/drawing/2014/main" id="{592FCE87-D8DC-2F03-D2E6-F5BD2C469788}"/>
                          </a:ext>
                        </a:extLst>
                      </p:cNvPr>
                      <p:cNvCxnSpPr>
                        <a:cxnSpLocks/>
                      </p:cNvCxnSpPr>
                      <p:nvPr/>
                    </p:nvCxnSpPr>
                    <p:spPr>
                      <a:xfrm>
                        <a:off x="578498" y="1763486"/>
                        <a:ext cx="0" cy="1017038"/>
                      </a:xfrm>
                      <a:prstGeom prst="line">
                        <a:avLst/>
                      </a:prstGeom>
                      <a:ln w="9525" cap="flat" cmpd="sng" algn="ctr">
                        <a:solidFill>
                          <a:srgbClr val="FC207E"/>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4" name="Straight Connector 63">
                        <a:extLst>
                          <a:ext uri="{FF2B5EF4-FFF2-40B4-BE49-F238E27FC236}">
                            <a16:creationId xmlns:a16="http://schemas.microsoft.com/office/drawing/2014/main" id="{AF74993C-A71E-03D0-2A08-EB6856062B3A}"/>
                          </a:ext>
                        </a:extLst>
                      </p:cNvPr>
                      <p:cNvCxnSpPr>
                        <a:cxnSpLocks/>
                      </p:cNvCxnSpPr>
                      <p:nvPr/>
                    </p:nvCxnSpPr>
                    <p:spPr>
                      <a:xfrm>
                        <a:off x="1903445" y="1763484"/>
                        <a:ext cx="0" cy="1017038"/>
                      </a:xfrm>
                      <a:prstGeom prst="line">
                        <a:avLst/>
                      </a:prstGeom>
                      <a:ln w="9525" cap="flat" cmpd="sng" algn="ctr">
                        <a:solidFill>
                          <a:srgbClr val="FC207E"/>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sp>
                  <p:nvSpPr>
                    <p:cNvPr id="61" name="Rectangle 60">
                      <a:extLst>
                        <a:ext uri="{FF2B5EF4-FFF2-40B4-BE49-F238E27FC236}">
                          <a16:creationId xmlns:a16="http://schemas.microsoft.com/office/drawing/2014/main" id="{6E91FD58-17D0-D0E1-E894-CCC74EFFD2C9}"/>
                        </a:ext>
                      </a:extLst>
                    </p:cNvPr>
                    <p:cNvSpPr/>
                    <p:nvPr/>
                  </p:nvSpPr>
                  <p:spPr>
                    <a:xfrm>
                      <a:off x="3111760" y="1259631"/>
                      <a:ext cx="1296951" cy="100770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grpSp>
              <p:cxnSp>
                <p:nvCxnSpPr>
                  <p:cNvPr id="56" name="Straight Arrow Connector 55">
                    <a:extLst>
                      <a:ext uri="{FF2B5EF4-FFF2-40B4-BE49-F238E27FC236}">
                        <a16:creationId xmlns:a16="http://schemas.microsoft.com/office/drawing/2014/main" id="{56695055-80F8-3E3A-1624-3329C7B080E1}"/>
                      </a:ext>
                    </a:extLst>
                  </p:cNvPr>
                  <p:cNvCxnSpPr/>
                  <p:nvPr/>
                </p:nvCxnSpPr>
                <p:spPr>
                  <a:xfrm>
                    <a:off x="6260841" y="1937300"/>
                    <a:ext cx="933061" cy="0"/>
                  </a:xfrm>
                  <a:prstGeom prst="straightConnector1">
                    <a:avLst/>
                  </a:prstGeom>
                  <a:ln w="9525" cap="flat" cmpd="sng" algn="ctr">
                    <a:solidFill>
                      <a:srgbClr val="FC207E"/>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7" name="Straight Arrow Connector 56">
                    <a:extLst>
                      <a:ext uri="{FF2B5EF4-FFF2-40B4-BE49-F238E27FC236}">
                        <a16:creationId xmlns:a16="http://schemas.microsoft.com/office/drawing/2014/main" id="{F1F83DB3-B12E-250F-46A7-8914E1E7BB58}"/>
                      </a:ext>
                    </a:extLst>
                  </p:cNvPr>
                  <p:cNvCxnSpPr/>
                  <p:nvPr/>
                </p:nvCxnSpPr>
                <p:spPr>
                  <a:xfrm>
                    <a:off x="6932645" y="1744824"/>
                    <a:ext cx="270588" cy="192476"/>
                  </a:xfrm>
                  <a:prstGeom prst="straightConnector1">
                    <a:avLst/>
                  </a:prstGeom>
                  <a:ln w="9525" cap="flat" cmpd="sng" algn="ctr">
                    <a:solidFill>
                      <a:srgbClr val="FC207E"/>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8" name="Straight Arrow Connector 57">
                    <a:extLst>
                      <a:ext uri="{FF2B5EF4-FFF2-40B4-BE49-F238E27FC236}">
                        <a16:creationId xmlns:a16="http://schemas.microsoft.com/office/drawing/2014/main" id="{3EAB81EB-B01F-0FA6-D220-F74879D4A019}"/>
                      </a:ext>
                    </a:extLst>
                  </p:cNvPr>
                  <p:cNvCxnSpPr>
                    <a:cxnSpLocks/>
                  </p:cNvCxnSpPr>
                  <p:nvPr/>
                </p:nvCxnSpPr>
                <p:spPr>
                  <a:xfrm flipV="1">
                    <a:off x="6932645" y="1956556"/>
                    <a:ext cx="270588" cy="192476"/>
                  </a:xfrm>
                  <a:prstGeom prst="straightConnector1">
                    <a:avLst/>
                  </a:prstGeom>
                  <a:ln w="9525" cap="flat" cmpd="sng" algn="ctr">
                    <a:solidFill>
                      <a:srgbClr val="FC207E"/>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grpSp>
          <p:pic>
            <p:nvPicPr>
              <p:cNvPr id="31" name="Picture 2" descr="Open hand icon with setting icon. Vector... - Stock Illustration [76213470]  - PIXTA">
                <a:extLst>
                  <a:ext uri="{FF2B5EF4-FFF2-40B4-BE49-F238E27FC236}">
                    <a16:creationId xmlns:a16="http://schemas.microsoft.com/office/drawing/2014/main" id="{159F3F9F-A706-2B8B-87A2-3BEC2CADB947}"/>
                  </a:ext>
                </a:extLst>
              </p:cNvPr>
              <p:cNvPicPr>
                <a:picLocks noChangeAspect="1" noChangeArrowheads="1"/>
              </p:cNvPicPr>
              <p:nvPr/>
            </p:nvPicPr>
            <p:blipFill>
              <a:blip r:embed="rId4">
                <a:duotone>
                  <a:schemeClr val="accent5">
                    <a:shade val="45000"/>
                    <a:satMod val="135000"/>
                  </a:schemeClr>
                  <a:prstClr val="white"/>
                </a:duotone>
                <a:extLst>
                  <a:ext uri="{BEBA8EAE-BF5A-486C-A8C5-ECC9F3942E4B}">
                    <a14:imgProps xmlns:a14="http://schemas.microsoft.com/office/drawing/2010/main">
                      <a14:imgLayer r:embed="rId5">
                        <a14:imgEffect>
                          <a14:backgroundRemoval t="10000" b="90000" l="10000" r="90000">
                            <a14:foregroundMark x1="44444" y1="58120" x2="44444" y2="58120"/>
                            <a14:foregroundMark x1="44444" y1="58120" x2="44444" y2="58120"/>
                            <a14:foregroundMark x1="26265" y1="55458" x2="31111" y2="53419"/>
                            <a14:foregroundMark x1="21743" y1="57360" x2="23427" y2="56652"/>
                            <a14:foregroundMark x1="31111" y1="53419" x2="56000" y2="56410"/>
                            <a14:foregroundMark x1="56000" y1="56410" x2="45333" y2="61966"/>
                            <a14:foregroundMark x1="45333" y1="61966" x2="44000" y2="60470"/>
                            <a14:foregroundMark x1="35778" y1="51068" x2="32222" y2="52564"/>
                            <a14:foregroundMark x1="36889" y1="53846" x2="26613" y2="55890"/>
                            <a14:foregroundMark x1="23489" y1="56728" x2="22565" y2="57303"/>
                            <a14:foregroundMark x1="49236" y1="69226" x2="60371" y2="67358"/>
                            <a14:foregroundMark x1="47985" y1="69436" x2="48486" y2="69352"/>
                            <a14:foregroundMark x1="63219" y1="64923" x2="76444" y2="52564"/>
                            <a14:foregroundMark x1="61083" y1="66919" x2="61935" y2="66123"/>
                            <a14:foregroundMark x1="76444" y1="52564" x2="48891" y2="66862"/>
                            <a14:foregroundMark x1="46184" y1="66401" x2="28222" y2="60897"/>
                            <a14:foregroundMark x1="46667" y1="44231" x2="54000" y2="35470"/>
                            <a14:foregroundMark x1="54000" y1="35470" x2="61333" y2="42094"/>
                            <a14:foregroundMark x1="60667" y1="34402" x2="60667" y2="34402"/>
                            <a14:foregroundMark x1="60667" y1="34402" x2="60667" y2="34402"/>
                            <a14:foregroundMark x1="60667" y1="34402" x2="48444" y2="33547"/>
                            <a14:foregroundMark x1="48444" y1="33547" x2="59333" y2="37393"/>
                            <a14:foregroundMark x1="59333" y1="37393" x2="49333" y2="33547"/>
                            <a14:foregroundMark x1="50444" y1="44231" x2="60222" y2="44017"/>
                            <a14:foregroundMark x1="21333" y1="58547" x2="22000" y2="66667"/>
                            <a14:backgroundMark x1="22667" y1="69231" x2="34667" y2="68803"/>
                            <a14:backgroundMark x1="34667" y1="68803" x2="35778" y2="69017"/>
                            <a14:backgroundMark x1="35778" y1="69017" x2="46222" y2="70513"/>
                            <a14:backgroundMark x1="46889" y1="70085" x2="47556" y2="70085"/>
                            <a14:backgroundMark x1="47556" y1="70085" x2="46000" y2="70085"/>
                            <a14:backgroundMark x1="48000" y1="70085" x2="48222" y2="70085"/>
                            <a14:backgroundMark x1="48222" y1="70085" x2="48667" y2="70085"/>
                            <a14:backgroundMark x1="23333" y1="69231" x2="20444" y2="69658"/>
                            <a14:backgroundMark x1="20690" y1="66766" x2="20889" y2="69444"/>
                            <a14:backgroundMark x1="20000" y1="57479" x2="20086" y2="58642"/>
                            <a14:backgroundMark x1="25556" y1="55983" x2="25556" y2="55983"/>
                            <a14:backgroundMark x1="26000" y1="55128" x2="22889" y2="55983"/>
                            <a14:backgroundMark x1="61111" y1="67735" x2="62000" y2="67308"/>
                            <a14:backgroundMark x1="47778" y1="70085" x2="47778" y2="70085"/>
                            <a14:backgroundMark x1="61556" y1="67521" x2="60667" y2="67735"/>
                          </a14:backgroundRemoval>
                        </a14:imgEffect>
                      </a14:imgLayer>
                    </a14:imgProps>
                  </a:ext>
                  <a:ext uri="{28A0092B-C50C-407E-A947-70E740481C1C}">
                    <a14:useLocalDpi xmlns:a14="http://schemas.microsoft.com/office/drawing/2010/main" val="0"/>
                  </a:ext>
                </a:extLst>
              </a:blip>
              <a:srcRect/>
              <a:stretch>
                <a:fillRect/>
              </a:stretch>
            </p:blipFill>
            <p:spPr bwMode="auto">
              <a:xfrm>
                <a:off x="5431091" y="1819298"/>
                <a:ext cx="1424680" cy="1481667"/>
              </a:xfrm>
              <a:prstGeom prst="rect">
                <a:avLst/>
              </a:prstGeom>
              <a:noFill/>
              <a:extLst>
                <a:ext uri="{909E8E84-426E-40DD-AFC4-6F175D3DCCD1}">
                  <a14:hiddenFill xmlns:a14="http://schemas.microsoft.com/office/drawing/2010/main">
                    <a:solidFill>
                      <a:srgbClr val="FFFFFF"/>
                    </a:solidFill>
                  </a14:hiddenFill>
                </a:ext>
              </a:extLst>
            </p:spPr>
          </p:pic>
          <p:grpSp>
            <p:nvGrpSpPr>
              <p:cNvPr id="32" name="Group 31">
                <a:extLst>
                  <a:ext uri="{FF2B5EF4-FFF2-40B4-BE49-F238E27FC236}">
                    <a16:creationId xmlns:a16="http://schemas.microsoft.com/office/drawing/2014/main" id="{F17CCCFF-6463-612A-9DC7-BB6C3C8CE655}"/>
                  </a:ext>
                </a:extLst>
              </p:cNvPr>
              <p:cNvGrpSpPr/>
              <p:nvPr/>
            </p:nvGrpSpPr>
            <p:grpSpPr>
              <a:xfrm flipH="1">
                <a:off x="7880946" y="2060265"/>
                <a:ext cx="1173166" cy="1113809"/>
                <a:chOff x="5601476" y="1078884"/>
                <a:chExt cx="2313992" cy="1716832"/>
              </a:xfrm>
            </p:grpSpPr>
            <p:sp>
              <p:nvSpPr>
                <p:cNvPr id="41" name="Flowchart: Connector 40">
                  <a:extLst>
                    <a:ext uri="{FF2B5EF4-FFF2-40B4-BE49-F238E27FC236}">
                      <a16:creationId xmlns:a16="http://schemas.microsoft.com/office/drawing/2014/main" id="{C5334055-BA82-52C3-0CEF-EC8FF584139E}"/>
                    </a:ext>
                  </a:extLst>
                </p:cNvPr>
                <p:cNvSpPr/>
                <p:nvPr/>
              </p:nvSpPr>
              <p:spPr>
                <a:xfrm>
                  <a:off x="5601476" y="1078884"/>
                  <a:ext cx="2313992" cy="1716832"/>
                </a:xfrm>
                <a:prstGeom prst="flowChartConnector">
                  <a:avLst/>
                </a:prstGeom>
                <a:solidFill>
                  <a:schemeClr val="bg1"/>
                </a:solidFill>
                <a:ln>
                  <a:solidFill>
                    <a:srgbClr val="0BDB9B"/>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grpSp>
              <p:nvGrpSpPr>
                <p:cNvPr id="42" name="Group 41">
                  <a:extLst>
                    <a:ext uri="{FF2B5EF4-FFF2-40B4-BE49-F238E27FC236}">
                      <a16:creationId xmlns:a16="http://schemas.microsoft.com/office/drawing/2014/main" id="{5942CE00-0ED6-4D6D-FEE7-BE5E9EE0F225}"/>
                    </a:ext>
                  </a:extLst>
                </p:cNvPr>
                <p:cNvGrpSpPr/>
                <p:nvPr/>
              </p:nvGrpSpPr>
              <p:grpSpPr>
                <a:xfrm>
                  <a:off x="6096000" y="1428781"/>
                  <a:ext cx="1324947" cy="1017040"/>
                  <a:chOff x="6096000" y="1428781"/>
                  <a:chExt cx="1324947" cy="1017040"/>
                </a:xfrm>
              </p:grpSpPr>
              <p:grpSp>
                <p:nvGrpSpPr>
                  <p:cNvPr id="43" name="Group 42">
                    <a:extLst>
                      <a:ext uri="{FF2B5EF4-FFF2-40B4-BE49-F238E27FC236}">
                        <a16:creationId xmlns:a16="http://schemas.microsoft.com/office/drawing/2014/main" id="{BCF4988F-AA0F-AAF6-A5E9-4EC34527DF7C}"/>
                      </a:ext>
                    </a:extLst>
                  </p:cNvPr>
                  <p:cNvGrpSpPr/>
                  <p:nvPr/>
                </p:nvGrpSpPr>
                <p:grpSpPr>
                  <a:xfrm>
                    <a:off x="6096000" y="1428781"/>
                    <a:ext cx="1324947" cy="1017040"/>
                    <a:chOff x="3097763" y="1250300"/>
                    <a:chExt cx="1324947" cy="1017040"/>
                  </a:xfrm>
                </p:grpSpPr>
                <p:cxnSp>
                  <p:nvCxnSpPr>
                    <p:cNvPr id="47" name="Straight Connector 46">
                      <a:extLst>
                        <a:ext uri="{FF2B5EF4-FFF2-40B4-BE49-F238E27FC236}">
                          <a16:creationId xmlns:a16="http://schemas.microsoft.com/office/drawing/2014/main" id="{03244A9B-08A9-C977-7F67-4920497842A3}"/>
                        </a:ext>
                      </a:extLst>
                    </p:cNvPr>
                    <p:cNvCxnSpPr/>
                    <p:nvPr/>
                  </p:nvCxnSpPr>
                  <p:spPr>
                    <a:xfrm>
                      <a:off x="3097763" y="2267338"/>
                      <a:ext cx="1324947" cy="0"/>
                    </a:xfrm>
                    <a:prstGeom prst="line">
                      <a:avLst/>
                    </a:prstGeom>
                    <a:ln w="9525" cap="flat" cmpd="sng" algn="ctr">
                      <a:solidFill>
                        <a:srgbClr val="0BDB9B"/>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nvGrpSpPr>
                    <p:cNvPr id="48" name="Group 47">
                      <a:extLst>
                        <a:ext uri="{FF2B5EF4-FFF2-40B4-BE49-F238E27FC236}">
                          <a16:creationId xmlns:a16="http://schemas.microsoft.com/office/drawing/2014/main" id="{8A47E991-9B66-8C36-776E-64E8D475090C}"/>
                        </a:ext>
                      </a:extLst>
                    </p:cNvPr>
                    <p:cNvGrpSpPr/>
                    <p:nvPr/>
                  </p:nvGrpSpPr>
                  <p:grpSpPr>
                    <a:xfrm>
                      <a:off x="3097763" y="1250300"/>
                      <a:ext cx="1324947" cy="1017040"/>
                      <a:chOff x="578498" y="1763484"/>
                      <a:chExt cx="1324947" cy="1017040"/>
                    </a:xfrm>
                    <a:effectLst>
                      <a:outerShdw blurRad="63500" sx="102000" sy="102000" algn="ctr" rotWithShape="0">
                        <a:prstClr val="black">
                          <a:alpha val="40000"/>
                        </a:prstClr>
                      </a:outerShdw>
                    </a:effectLst>
                  </p:grpSpPr>
                  <p:cxnSp>
                    <p:nvCxnSpPr>
                      <p:cNvPr id="50" name="Straight Connector 49">
                        <a:extLst>
                          <a:ext uri="{FF2B5EF4-FFF2-40B4-BE49-F238E27FC236}">
                            <a16:creationId xmlns:a16="http://schemas.microsoft.com/office/drawing/2014/main" id="{E1656DA1-01FE-3D3F-8614-CD4493C41FF3}"/>
                          </a:ext>
                        </a:extLst>
                      </p:cNvPr>
                      <p:cNvCxnSpPr/>
                      <p:nvPr/>
                    </p:nvCxnSpPr>
                    <p:spPr>
                      <a:xfrm>
                        <a:off x="578498" y="1763486"/>
                        <a:ext cx="1324947" cy="0"/>
                      </a:xfrm>
                      <a:prstGeom prst="line">
                        <a:avLst/>
                      </a:prstGeom>
                      <a:ln w="9525" cap="flat" cmpd="sng" algn="ctr">
                        <a:solidFill>
                          <a:srgbClr val="0BDB9B"/>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1" name="Straight Connector 50">
                        <a:extLst>
                          <a:ext uri="{FF2B5EF4-FFF2-40B4-BE49-F238E27FC236}">
                            <a16:creationId xmlns:a16="http://schemas.microsoft.com/office/drawing/2014/main" id="{F8EA0951-BB6E-5876-FF0C-7FC8A273575F}"/>
                          </a:ext>
                        </a:extLst>
                      </p:cNvPr>
                      <p:cNvCxnSpPr>
                        <a:cxnSpLocks/>
                      </p:cNvCxnSpPr>
                      <p:nvPr/>
                    </p:nvCxnSpPr>
                    <p:spPr>
                      <a:xfrm>
                        <a:off x="578498" y="1763486"/>
                        <a:ext cx="0" cy="1017038"/>
                      </a:xfrm>
                      <a:prstGeom prst="line">
                        <a:avLst/>
                      </a:prstGeom>
                      <a:ln w="9525" cap="flat" cmpd="sng" algn="ctr">
                        <a:solidFill>
                          <a:srgbClr val="0BDB9B"/>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2" name="Straight Connector 51">
                        <a:extLst>
                          <a:ext uri="{FF2B5EF4-FFF2-40B4-BE49-F238E27FC236}">
                            <a16:creationId xmlns:a16="http://schemas.microsoft.com/office/drawing/2014/main" id="{227FC314-2056-5285-B8B1-EBEDB4F89214}"/>
                          </a:ext>
                        </a:extLst>
                      </p:cNvPr>
                      <p:cNvCxnSpPr>
                        <a:cxnSpLocks/>
                      </p:cNvCxnSpPr>
                      <p:nvPr/>
                    </p:nvCxnSpPr>
                    <p:spPr>
                      <a:xfrm>
                        <a:off x="1903445" y="1763484"/>
                        <a:ext cx="0" cy="1017038"/>
                      </a:xfrm>
                      <a:prstGeom prst="line">
                        <a:avLst/>
                      </a:prstGeom>
                      <a:ln w="9525" cap="flat" cmpd="sng" algn="ctr">
                        <a:solidFill>
                          <a:srgbClr val="0BDB9B"/>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sp>
                  <p:nvSpPr>
                    <p:cNvPr id="49" name="Rectangle 48">
                      <a:extLst>
                        <a:ext uri="{FF2B5EF4-FFF2-40B4-BE49-F238E27FC236}">
                          <a16:creationId xmlns:a16="http://schemas.microsoft.com/office/drawing/2014/main" id="{87D31D12-036E-4460-CFDE-E75EED182164}"/>
                        </a:ext>
                      </a:extLst>
                    </p:cNvPr>
                    <p:cNvSpPr/>
                    <p:nvPr/>
                  </p:nvSpPr>
                  <p:spPr>
                    <a:xfrm>
                      <a:off x="3111760" y="1259631"/>
                      <a:ext cx="1296951" cy="1007706"/>
                    </a:xfrm>
                    <a:prstGeom prst="rect">
                      <a:avLst/>
                    </a:prstGeom>
                    <a:ln>
                      <a:solidFill>
                        <a:srgbClr val="0BDB9B"/>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grpSp>
              <p:cxnSp>
                <p:nvCxnSpPr>
                  <p:cNvPr id="44" name="Straight Arrow Connector 43">
                    <a:extLst>
                      <a:ext uri="{FF2B5EF4-FFF2-40B4-BE49-F238E27FC236}">
                        <a16:creationId xmlns:a16="http://schemas.microsoft.com/office/drawing/2014/main" id="{8AAD544D-814A-AC0B-333E-9EFFC4784DB2}"/>
                      </a:ext>
                    </a:extLst>
                  </p:cNvPr>
                  <p:cNvCxnSpPr/>
                  <p:nvPr/>
                </p:nvCxnSpPr>
                <p:spPr>
                  <a:xfrm>
                    <a:off x="6260841" y="1937300"/>
                    <a:ext cx="933061" cy="0"/>
                  </a:xfrm>
                  <a:prstGeom prst="straightConnector1">
                    <a:avLst/>
                  </a:prstGeom>
                  <a:ln w="9525" cap="flat" cmpd="sng" algn="ctr">
                    <a:solidFill>
                      <a:srgbClr val="0BDB9B"/>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5" name="Straight Arrow Connector 44">
                    <a:extLst>
                      <a:ext uri="{FF2B5EF4-FFF2-40B4-BE49-F238E27FC236}">
                        <a16:creationId xmlns:a16="http://schemas.microsoft.com/office/drawing/2014/main" id="{02FDD9D6-A120-9285-6D2A-335C38F77A7A}"/>
                      </a:ext>
                    </a:extLst>
                  </p:cNvPr>
                  <p:cNvCxnSpPr/>
                  <p:nvPr/>
                </p:nvCxnSpPr>
                <p:spPr>
                  <a:xfrm>
                    <a:off x="6932645" y="1744824"/>
                    <a:ext cx="270588" cy="192476"/>
                  </a:xfrm>
                  <a:prstGeom prst="straightConnector1">
                    <a:avLst/>
                  </a:prstGeom>
                  <a:ln w="9525" cap="flat" cmpd="sng" algn="ctr">
                    <a:solidFill>
                      <a:srgbClr val="0BDB9B"/>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6" name="Straight Arrow Connector 45">
                    <a:extLst>
                      <a:ext uri="{FF2B5EF4-FFF2-40B4-BE49-F238E27FC236}">
                        <a16:creationId xmlns:a16="http://schemas.microsoft.com/office/drawing/2014/main" id="{ED914E85-748E-A2F2-AB95-9AB6B876CB0A}"/>
                      </a:ext>
                    </a:extLst>
                  </p:cNvPr>
                  <p:cNvCxnSpPr>
                    <a:cxnSpLocks/>
                  </p:cNvCxnSpPr>
                  <p:nvPr/>
                </p:nvCxnSpPr>
                <p:spPr>
                  <a:xfrm flipV="1">
                    <a:off x="6932645" y="1956556"/>
                    <a:ext cx="270588" cy="192476"/>
                  </a:xfrm>
                  <a:prstGeom prst="straightConnector1">
                    <a:avLst/>
                  </a:prstGeom>
                  <a:ln w="9525" cap="flat" cmpd="sng" algn="ctr">
                    <a:solidFill>
                      <a:srgbClr val="0BDB9B"/>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grpSp>
          <p:grpSp>
            <p:nvGrpSpPr>
              <p:cNvPr id="33" name="Group 32">
                <a:extLst>
                  <a:ext uri="{FF2B5EF4-FFF2-40B4-BE49-F238E27FC236}">
                    <a16:creationId xmlns:a16="http://schemas.microsoft.com/office/drawing/2014/main" id="{5E2CA3D5-DECB-AB90-D036-309204FBB28E}"/>
                  </a:ext>
                </a:extLst>
              </p:cNvPr>
              <p:cNvGrpSpPr/>
              <p:nvPr/>
            </p:nvGrpSpPr>
            <p:grpSpPr>
              <a:xfrm>
                <a:off x="10063840" y="1726560"/>
                <a:ext cx="1905000" cy="1905000"/>
                <a:chOff x="5143500" y="2476500"/>
                <a:chExt cx="1905000" cy="1905000"/>
              </a:xfrm>
            </p:grpSpPr>
            <p:sp>
              <p:nvSpPr>
                <p:cNvPr id="39" name="Flowchart: Connector 38">
                  <a:extLst>
                    <a:ext uri="{FF2B5EF4-FFF2-40B4-BE49-F238E27FC236}">
                      <a16:creationId xmlns:a16="http://schemas.microsoft.com/office/drawing/2014/main" id="{75B20602-832E-EEF4-0246-D1923488B80E}"/>
                    </a:ext>
                  </a:extLst>
                </p:cNvPr>
                <p:cNvSpPr/>
                <p:nvPr/>
              </p:nvSpPr>
              <p:spPr>
                <a:xfrm>
                  <a:off x="5189220" y="2783204"/>
                  <a:ext cx="1813560" cy="1263015"/>
                </a:xfrm>
                <a:prstGeom prst="flowChartConnector">
                  <a:avLst/>
                </a:prstGeom>
                <a:ln>
                  <a:solidFill>
                    <a:srgbClr val="C15208"/>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pic>
              <p:nvPicPr>
                <p:cNvPr id="40" name="Picture 4" descr="Happy Customer Icon Vector Art, Icons, and Graphics for Free Download">
                  <a:extLst>
                    <a:ext uri="{FF2B5EF4-FFF2-40B4-BE49-F238E27FC236}">
                      <a16:creationId xmlns:a16="http://schemas.microsoft.com/office/drawing/2014/main" id="{DA47AAFB-0764-EDD7-F1C7-C00A10B75767}"/>
                    </a:ext>
                  </a:extLst>
                </p:cNvPr>
                <p:cNvPicPr>
                  <a:picLocks noChangeAspect="1" noChangeArrowheads="1"/>
                </p:cNvPicPr>
                <p:nvPr/>
              </p:nvPicPr>
              <p:blipFill>
                <a:blip r:embed="rId6">
                  <a:duotone>
                    <a:schemeClr val="accent2">
                      <a:shade val="45000"/>
                      <a:satMod val="135000"/>
                    </a:schemeClr>
                    <a:prstClr val="white"/>
                  </a:duotone>
                  <a:extLst>
                    <a:ext uri="{BEBA8EAE-BF5A-486C-A8C5-ECC9F3942E4B}">
                      <a14:imgProps xmlns:a14="http://schemas.microsoft.com/office/drawing/2010/main">
                        <a14:imgLayer r:embed="rId7">
                          <a14:imgEffect>
                            <a14:backgroundRemoval t="10000" b="90000" l="10000" r="90000">
                              <a14:foregroundMark x1="40500" y1="63000" x2="40500" y2="63000"/>
                              <a14:foregroundMark x1="40500" y1="63000" x2="40500" y2="63000"/>
                              <a14:foregroundMark x1="62500" y1="63000" x2="62500" y2="63000"/>
                              <a14:foregroundMark x1="62500" y1="63000" x2="62500" y2="63000"/>
                              <a14:foregroundMark x1="51500" y1="35500" x2="51500" y2="35500"/>
                              <a14:foregroundMark x1="51500" y1="35500" x2="51500" y2="35500"/>
                              <a14:foregroundMark x1="30000" y1="30000" x2="30000" y2="30000"/>
                              <a14:foregroundMark x1="30000" y1="30000" x2="30000" y2="30000"/>
                              <a14:foregroundMark x1="73000" y1="35000" x2="73000" y2="35000"/>
                              <a14:foregroundMark x1="73000" y1="35000" x2="73000" y2="35000"/>
                              <a14:foregroundMark x1="71500" y1="47000" x2="71500" y2="47000"/>
                              <a14:foregroundMark x1="71500" y1="47000" x2="71500" y2="47000"/>
                              <a14:foregroundMark x1="63500" y1="46000" x2="63500" y2="46000"/>
                              <a14:foregroundMark x1="63500" y1="46000" x2="63500" y2="46000"/>
                              <a14:foregroundMark x1="53000" y1="48000" x2="53000" y2="48000"/>
                              <a14:foregroundMark x1="53000" y1="48000" x2="53000" y2="48000"/>
                              <a14:foregroundMark x1="31500" y1="48000" x2="31500" y2="48000"/>
                              <a14:foregroundMark x1="31500" y1="48000" x2="31500" y2="48000"/>
                              <a14:foregroundMark x1="23000" y1="49000" x2="23000" y2="49000"/>
                              <a14:foregroundMark x1="23000" y1="49000" x2="23000" y2="49000"/>
                              <a14:foregroundMark x1="23000" y1="51000" x2="23000" y2="51000"/>
                              <a14:foregroundMark x1="23000" y1="51000" x2="23000" y2="51000"/>
                              <a14:foregroundMark x1="22000" y1="52500" x2="22000" y2="52500"/>
                              <a14:foregroundMark x1="22000" y1="52500" x2="22000" y2="52500"/>
                              <a14:foregroundMark x1="77000" y1="50500" x2="77000" y2="50500"/>
                              <a14:foregroundMark x1="77000" y1="50500" x2="77000" y2="50500"/>
                              <a14:foregroundMark x1="80000" y1="52500" x2="80000" y2="52500"/>
                              <a14:foregroundMark x1="80000" y1="52500" x2="80000" y2="52500"/>
                              <a14:foregroundMark x1="70500" y1="39000" x2="70500" y2="39000"/>
                              <a14:foregroundMark x1="70500" y1="39000" x2="70500" y2="39000"/>
                              <a14:foregroundMark x1="29000" y1="39000" x2="29000" y2="39000"/>
                              <a14:foregroundMark x1="29000" y1="39000" x2="29000" y2="39000"/>
                              <a14:foregroundMark x1="50500" y1="42500" x2="50500" y2="42500"/>
                              <a14:foregroundMark x1="50500" y1="42500" x2="50500" y2="42500"/>
                              <a14:foregroundMark x1="49500" y1="41500" x2="49500" y2="41500"/>
                              <a14:foregroundMark x1="49500" y1="41500" x2="49500" y2="41500"/>
                            </a14:backgroundRemoval>
                          </a14:imgEffect>
                        </a14:imgLayer>
                      </a14:imgProps>
                    </a:ext>
                    <a:ext uri="{28A0092B-C50C-407E-A947-70E740481C1C}">
                      <a14:useLocalDpi xmlns:a14="http://schemas.microsoft.com/office/drawing/2010/main" val="0"/>
                    </a:ext>
                  </a:extLst>
                </a:blip>
                <a:srcRect/>
                <a:stretch>
                  <a:fillRect/>
                </a:stretch>
              </p:blipFill>
              <p:spPr bwMode="auto">
                <a:xfrm>
                  <a:off x="5143500" y="2476500"/>
                  <a:ext cx="1905000" cy="1905000"/>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34" name="Straight Connector 33">
                <a:extLst>
                  <a:ext uri="{FF2B5EF4-FFF2-40B4-BE49-F238E27FC236}">
                    <a16:creationId xmlns:a16="http://schemas.microsoft.com/office/drawing/2014/main" id="{29E7EF8A-4A73-E076-26A0-2B2B04C5C476}"/>
                  </a:ext>
                </a:extLst>
              </p:cNvPr>
              <p:cNvCxnSpPr>
                <a:stCxn id="25" idx="4"/>
                <a:endCxn id="8" idx="0"/>
              </p:cNvCxnSpPr>
              <p:nvPr/>
            </p:nvCxnSpPr>
            <p:spPr>
              <a:xfrm flipH="1">
                <a:off x="1152331" y="1223228"/>
                <a:ext cx="2333" cy="198885"/>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5" name="Straight Connector 34">
                <a:extLst>
                  <a:ext uri="{FF2B5EF4-FFF2-40B4-BE49-F238E27FC236}">
                    <a16:creationId xmlns:a16="http://schemas.microsoft.com/office/drawing/2014/main" id="{4302F487-252E-02A6-280C-BBEA92CD9FEC}"/>
                  </a:ext>
                </a:extLst>
              </p:cNvPr>
              <p:cNvCxnSpPr/>
              <p:nvPr/>
            </p:nvCxnSpPr>
            <p:spPr>
              <a:xfrm flipH="1">
                <a:off x="3589564" y="1214481"/>
                <a:ext cx="2333" cy="198885"/>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6" name="Straight Connector 35">
                <a:extLst>
                  <a:ext uri="{FF2B5EF4-FFF2-40B4-BE49-F238E27FC236}">
                    <a16:creationId xmlns:a16="http://schemas.microsoft.com/office/drawing/2014/main" id="{5D81EC39-B59B-EB9C-645E-C2B4454142B7}"/>
                  </a:ext>
                </a:extLst>
              </p:cNvPr>
              <p:cNvCxnSpPr/>
              <p:nvPr/>
            </p:nvCxnSpPr>
            <p:spPr>
              <a:xfrm flipH="1">
                <a:off x="6026797" y="1252068"/>
                <a:ext cx="2333" cy="198885"/>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7" name="Straight Connector 36">
                <a:extLst>
                  <a:ext uri="{FF2B5EF4-FFF2-40B4-BE49-F238E27FC236}">
                    <a16:creationId xmlns:a16="http://schemas.microsoft.com/office/drawing/2014/main" id="{1DC5FEA9-1D46-503C-216D-FD234EB04C46}"/>
                  </a:ext>
                </a:extLst>
              </p:cNvPr>
              <p:cNvCxnSpPr/>
              <p:nvPr/>
            </p:nvCxnSpPr>
            <p:spPr>
              <a:xfrm flipH="1">
                <a:off x="8474077" y="1214481"/>
                <a:ext cx="2333" cy="198885"/>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8" name="Straight Connector 37">
                <a:extLst>
                  <a:ext uri="{FF2B5EF4-FFF2-40B4-BE49-F238E27FC236}">
                    <a16:creationId xmlns:a16="http://schemas.microsoft.com/office/drawing/2014/main" id="{11DCF76D-56B4-8584-7247-A47D98462B8D}"/>
                  </a:ext>
                </a:extLst>
              </p:cNvPr>
              <p:cNvCxnSpPr/>
              <p:nvPr/>
            </p:nvCxnSpPr>
            <p:spPr>
              <a:xfrm flipH="1">
                <a:off x="10919024" y="1249443"/>
                <a:ext cx="2333" cy="198885"/>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cxnSp>
          <p:nvCxnSpPr>
            <p:cNvPr id="6" name="Straight Connector 5">
              <a:extLst>
                <a:ext uri="{FF2B5EF4-FFF2-40B4-BE49-F238E27FC236}">
                  <a16:creationId xmlns:a16="http://schemas.microsoft.com/office/drawing/2014/main" id="{88CEAD12-49BC-5E39-D9D3-06E438EB5A89}"/>
                </a:ext>
              </a:extLst>
            </p:cNvPr>
            <p:cNvCxnSpPr/>
            <p:nvPr/>
          </p:nvCxnSpPr>
          <p:spPr>
            <a:xfrm>
              <a:off x="3348290" y="2147305"/>
              <a:ext cx="681135" cy="0"/>
            </a:xfrm>
            <a:prstGeom prst="line">
              <a:avLst/>
            </a:prstGeom>
            <a:ln w="9525" cap="flat" cmpd="sng" algn="ctr">
              <a:solidFill>
                <a:srgbClr val="FC207E"/>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spTree>
    <p:extLst>
      <p:ext uri="{BB962C8B-B14F-4D97-AF65-F5344CB8AC3E}">
        <p14:creationId xmlns:p14="http://schemas.microsoft.com/office/powerpoint/2010/main" val="41364615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36530-9ED9-B9DC-4CB7-4D09347C60F2}"/>
              </a:ext>
            </a:extLst>
          </p:cNvPr>
          <p:cNvSpPr>
            <a:spLocks noGrp="1"/>
          </p:cNvSpPr>
          <p:nvPr>
            <p:ph type="title"/>
          </p:nvPr>
        </p:nvSpPr>
        <p:spPr>
          <a:xfrm>
            <a:off x="838200" y="2234373"/>
            <a:ext cx="10515600" cy="1325563"/>
          </a:xfrm>
        </p:spPr>
        <p:txBody>
          <a:bodyPr>
            <a:normAutofit fontScale="90000"/>
          </a:bodyPr>
          <a:lstStyle/>
          <a:p>
            <a:pPr algn="ctr">
              <a:lnSpc>
                <a:spcPct val="100000"/>
              </a:lnSpc>
            </a:pPr>
            <a:r>
              <a:rPr lang="en-IN" sz="8800" dirty="0">
                <a:solidFill>
                  <a:schemeClr val="bg1"/>
                </a:solidFill>
              </a:rPr>
              <a:t>BLOCK DIAGRAM</a:t>
            </a:r>
          </a:p>
        </p:txBody>
      </p:sp>
    </p:spTree>
    <p:extLst>
      <p:ext uri="{BB962C8B-B14F-4D97-AF65-F5344CB8AC3E}">
        <p14:creationId xmlns:p14="http://schemas.microsoft.com/office/powerpoint/2010/main" val="8856029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1160AC80-E0A8-A785-2BD0-D2F131D79A15}"/>
              </a:ext>
            </a:extLst>
          </p:cNvPr>
          <p:cNvSpPr/>
          <p:nvPr/>
        </p:nvSpPr>
        <p:spPr>
          <a:xfrm>
            <a:off x="727788" y="1007706"/>
            <a:ext cx="2286000" cy="114766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6" name="Rectangle: Rounded Corners 5">
            <a:extLst>
              <a:ext uri="{FF2B5EF4-FFF2-40B4-BE49-F238E27FC236}">
                <a16:creationId xmlns:a16="http://schemas.microsoft.com/office/drawing/2014/main" id="{39629CE2-5FE6-F5D3-14C5-20BC0D976217}"/>
              </a:ext>
            </a:extLst>
          </p:cNvPr>
          <p:cNvSpPr/>
          <p:nvPr/>
        </p:nvSpPr>
        <p:spPr>
          <a:xfrm>
            <a:off x="4506685" y="1007705"/>
            <a:ext cx="2286000" cy="114766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98852A05-1CFE-8B5C-F7E4-941A81D08046}"/>
              </a:ext>
            </a:extLst>
          </p:cNvPr>
          <p:cNvSpPr/>
          <p:nvPr/>
        </p:nvSpPr>
        <p:spPr>
          <a:xfrm>
            <a:off x="2665445" y="3287486"/>
            <a:ext cx="2286000" cy="114766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8" name="Rectangle: Rounded Corners 7">
            <a:extLst>
              <a:ext uri="{FF2B5EF4-FFF2-40B4-BE49-F238E27FC236}">
                <a16:creationId xmlns:a16="http://schemas.microsoft.com/office/drawing/2014/main" id="{0B2989A5-9B74-D439-007C-9EAD88137AB7}"/>
              </a:ext>
            </a:extLst>
          </p:cNvPr>
          <p:cNvSpPr/>
          <p:nvPr/>
        </p:nvSpPr>
        <p:spPr>
          <a:xfrm>
            <a:off x="8285583" y="1012369"/>
            <a:ext cx="2286000" cy="114766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9" name="Rectangle: Rounded Corners 8">
            <a:extLst>
              <a:ext uri="{FF2B5EF4-FFF2-40B4-BE49-F238E27FC236}">
                <a16:creationId xmlns:a16="http://schemas.microsoft.com/office/drawing/2014/main" id="{943974B6-871C-65C9-1E0A-0E31CA7952CA}"/>
              </a:ext>
            </a:extLst>
          </p:cNvPr>
          <p:cNvSpPr/>
          <p:nvPr/>
        </p:nvSpPr>
        <p:spPr>
          <a:xfrm>
            <a:off x="6422572" y="3287487"/>
            <a:ext cx="2286000" cy="114766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0" name="TextBox 9">
            <a:extLst>
              <a:ext uri="{FF2B5EF4-FFF2-40B4-BE49-F238E27FC236}">
                <a16:creationId xmlns:a16="http://schemas.microsoft.com/office/drawing/2014/main" id="{02C8CD60-DBE5-CE20-8F20-15281328DCE8}"/>
              </a:ext>
            </a:extLst>
          </p:cNvPr>
          <p:cNvSpPr txBox="1"/>
          <p:nvPr/>
        </p:nvSpPr>
        <p:spPr>
          <a:xfrm flipH="1">
            <a:off x="1069443" y="1166038"/>
            <a:ext cx="1602689" cy="707886"/>
          </a:xfrm>
          <a:prstGeom prst="rect">
            <a:avLst/>
          </a:prstGeom>
          <a:noFill/>
        </p:spPr>
        <p:txBody>
          <a:bodyPr wrap="square" rtlCol="0">
            <a:spAutoFit/>
          </a:bodyPr>
          <a:lstStyle/>
          <a:p>
            <a:pPr algn="ctr"/>
            <a:r>
              <a:rPr lang="en-US" sz="2000" b="1" dirty="0"/>
              <a:t>Data Collection</a:t>
            </a:r>
            <a:endParaRPr lang="en-IN" sz="2000" b="1" dirty="0"/>
          </a:p>
        </p:txBody>
      </p:sp>
      <p:sp>
        <p:nvSpPr>
          <p:cNvPr id="11" name="TextBox 10">
            <a:extLst>
              <a:ext uri="{FF2B5EF4-FFF2-40B4-BE49-F238E27FC236}">
                <a16:creationId xmlns:a16="http://schemas.microsoft.com/office/drawing/2014/main" id="{DB474CA7-C191-B693-988A-405162C58D8E}"/>
              </a:ext>
            </a:extLst>
          </p:cNvPr>
          <p:cNvSpPr txBox="1"/>
          <p:nvPr/>
        </p:nvSpPr>
        <p:spPr>
          <a:xfrm>
            <a:off x="4915677" y="1227593"/>
            <a:ext cx="1468016" cy="707886"/>
          </a:xfrm>
          <a:prstGeom prst="rect">
            <a:avLst/>
          </a:prstGeom>
          <a:noFill/>
        </p:spPr>
        <p:txBody>
          <a:bodyPr wrap="square" rtlCol="0">
            <a:spAutoFit/>
          </a:bodyPr>
          <a:lstStyle/>
          <a:p>
            <a:pPr algn="ctr"/>
            <a:r>
              <a:rPr lang="en-US" sz="2000" b="1" dirty="0"/>
              <a:t>Processing of Data</a:t>
            </a:r>
            <a:endParaRPr lang="en-IN" sz="2000" b="1" dirty="0"/>
          </a:p>
        </p:txBody>
      </p:sp>
      <p:sp>
        <p:nvSpPr>
          <p:cNvPr id="12" name="TextBox 11">
            <a:extLst>
              <a:ext uri="{FF2B5EF4-FFF2-40B4-BE49-F238E27FC236}">
                <a16:creationId xmlns:a16="http://schemas.microsoft.com/office/drawing/2014/main" id="{24A25E28-ADED-1DD2-8CD0-88B3084E1C5B}"/>
              </a:ext>
            </a:extLst>
          </p:cNvPr>
          <p:cNvSpPr txBox="1"/>
          <p:nvPr/>
        </p:nvSpPr>
        <p:spPr>
          <a:xfrm>
            <a:off x="8657252" y="1073704"/>
            <a:ext cx="1542662" cy="1015663"/>
          </a:xfrm>
          <a:prstGeom prst="rect">
            <a:avLst/>
          </a:prstGeom>
          <a:noFill/>
        </p:spPr>
        <p:txBody>
          <a:bodyPr wrap="square" rtlCol="0">
            <a:spAutoFit/>
          </a:bodyPr>
          <a:lstStyle/>
          <a:p>
            <a:pPr algn="ctr"/>
            <a:r>
              <a:rPr lang="en-US" sz="2000" b="1" dirty="0"/>
              <a:t>Machine Learning Algorithm</a:t>
            </a:r>
            <a:endParaRPr lang="en-IN" sz="2000" b="1" dirty="0"/>
          </a:p>
        </p:txBody>
      </p:sp>
      <p:sp>
        <p:nvSpPr>
          <p:cNvPr id="13" name="TextBox 12">
            <a:extLst>
              <a:ext uri="{FF2B5EF4-FFF2-40B4-BE49-F238E27FC236}">
                <a16:creationId xmlns:a16="http://schemas.microsoft.com/office/drawing/2014/main" id="{607EE486-636E-ADC7-8A98-C5F2A1A29A58}"/>
              </a:ext>
            </a:extLst>
          </p:cNvPr>
          <p:cNvSpPr txBox="1"/>
          <p:nvPr/>
        </p:nvSpPr>
        <p:spPr>
          <a:xfrm>
            <a:off x="6736702" y="3507374"/>
            <a:ext cx="1657739" cy="707886"/>
          </a:xfrm>
          <a:prstGeom prst="rect">
            <a:avLst/>
          </a:prstGeom>
          <a:noFill/>
        </p:spPr>
        <p:txBody>
          <a:bodyPr wrap="square" rtlCol="0">
            <a:spAutoFit/>
          </a:bodyPr>
          <a:lstStyle/>
          <a:p>
            <a:pPr algn="ctr"/>
            <a:r>
              <a:rPr lang="en-US" sz="2000" b="1" dirty="0"/>
              <a:t>Sentiment Classification</a:t>
            </a:r>
            <a:endParaRPr lang="en-IN" sz="2000" b="1" dirty="0"/>
          </a:p>
        </p:txBody>
      </p:sp>
      <p:sp>
        <p:nvSpPr>
          <p:cNvPr id="14" name="TextBox 13">
            <a:extLst>
              <a:ext uri="{FF2B5EF4-FFF2-40B4-BE49-F238E27FC236}">
                <a16:creationId xmlns:a16="http://schemas.microsoft.com/office/drawing/2014/main" id="{2AEFA4AE-9531-FE8A-AB4B-F461B49D5D37}"/>
              </a:ext>
            </a:extLst>
          </p:cNvPr>
          <p:cNvSpPr txBox="1"/>
          <p:nvPr/>
        </p:nvSpPr>
        <p:spPr>
          <a:xfrm>
            <a:off x="3020786" y="3507374"/>
            <a:ext cx="1575318" cy="707886"/>
          </a:xfrm>
          <a:prstGeom prst="rect">
            <a:avLst/>
          </a:prstGeom>
          <a:noFill/>
        </p:spPr>
        <p:txBody>
          <a:bodyPr wrap="square" rtlCol="0">
            <a:spAutoFit/>
          </a:bodyPr>
          <a:lstStyle/>
          <a:p>
            <a:pPr algn="ctr"/>
            <a:r>
              <a:rPr lang="en-US" sz="2000" b="1" dirty="0"/>
              <a:t>Presentation of Results</a:t>
            </a:r>
            <a:endParaRPr lang="en-IN" sz="2000" b="1" dirty="0"/>
          </a:p>
        </p:txBody>
      </p:sp>
      <p:cxnSp>
        <p:nvCxnSpPr>
          <p:cNvPr id="16" name="Straight Arrow Connector 15">
            <a:extLst>
              <a:ext uri="{FF2B5EF4-FFF2-40B4-BE49-F238E27FC236}">
                <a16:creationId xmlns:a16="http://schemas.microsoft.com/office/drawing/2014/main" id="{7D3698FA-2219-6692-74E9-68EA3A4920D1}"/>
              </a:ext>
            </a:extLst>
          </p:cNvPr>
          <p:cNvCxnSpPr>
            <a:stCxn id="5" idx="3"/>
            <a:endCxn id="6" idx="1"/>
          </p:cNvCxnSpPr>
          <p:nvPr/>
        </p:nvCxnSpPr>
        <p:spPr>
          <a:xfrm flipV="1">
            <a:off x="3013788" y="1581538"/>
            <a:ext cx="1492897" cy="1"/>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17" name="Straight Arrow Connector 16">
            <a:extLst>
              <a:ext uri="{FF2B5EF4-FFF2-40B4-BE49-F238E27FC236}">
                <a16:creationId xmlns:a16="http://schemas.microsoft.com/office/drawing/2014/main" id="{551F31B9-4AD6-7A98-EFB2-C2509A5D6D23}"/>
              </a:ext>
            </a:extLst>
          </p:cNvPr>
          <p:cNvCxnSpPr>
            <a:cxnSpLocks/>
          </p:cNvCxnSpPr>
          <p:nvPr/>
        </p:nvCxnSpPr>
        <p:spPr>
          <a:xfrm>
            <a:off x="9428583" y="2160033"/>
            <a:ext cx="0" cy="1701282"/>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19" name="Straight Arrow Connector 18">
            <a:extLst>
              <a:ext uri="{FF2B5EF4-FFF2-40B4-BE49-F238E27FC236}">
                <a16:creationId xmlns:a16="http://schemas.microsoft.com/office/drawing/2014/main" id="{07A9E7D8-4048-2153-F66B-C0D8407DDDB0}"/>
              </a:ext>
            </a:extLst>
          </p:cNvPr>
          <p:cNvCxnSpPr>
            <a:cxnSpLocks/>
          </p:cNvCxnSpPr>
          <p:nvPr/>
        </p:nvCxnSpPr>
        <p:spPr>
          <a:xfrm flipH="1" flipV="1">
            <a:off x="4970887" y="3858991"/>
            <a:ext cx="1492897" cy="1"/>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0" name="Straight Arrow Connector 19">
            <a:extLst>
              <a:ext uri="{FF2B5EF4-FFF2-40B4-BE49-F238E27FC236}">
                <a16:creationId xmlns:a16="http://schemas.microsoft.com/office/drawing/2014/main" id="{B26EF98A-1921-9C7A-3318-05D4F973CF49}"/>
              </a:ext>
            </a:extLst>
          </p:cNvPr>
          <p:cNvCxnSpPr/>
          <p:nvPr/>
        </p:nvCxnSpPr>
        <p:spPr>
          <a:xfrm flipV="1">
            <a:off x="6819122" y="1583865"/>
            <a:ext cx="1492897" cy="1"/>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3" name="Straight Arrow Connector 22">
            <a:extLst>
              <a:ext uri="{FF2B5EF4-FFF2-40B4-BE49-F238E27FC236}">
                <a16:creationId xmlns:a16="http://schemas.microsoft.com/office/drawing/2014/main" id="{0F65FD82-03AF-B754-5335-9B8E3BFE1AF4}"/>
              </a:ext>
            </a:extLst>
          </p:cNvPr>
          <p:cNvCxnSpPr>
            <a:cxnSpLocks/>
          </p:cNvCxnSpPr>
          <p:nvPr/>
        </p:nvCxnSpPr>
        <p:spPr>
          <a:xfrm flipH="1">
            <a:off x="8728014" y="3861315"/>
            <a:ext cx="700569" cy="0"/>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2" name="TextBox 1">
            <a:extLst>
              <a:ext uri="{FF2B5EF4-FFF2-40B4-BE49-F238E27FC236}">
                <a16:creationId xmlns:a16="http://schemas.microsoft.com/office/drawing/2014/main" id="{AACBEE8C-80BC-B85B-1543-9A15BA94A9B6}"/>
              </a:ext>
            </a:extLst>
          </p:cNvPr>
          <p:cNvSpPr txBox="1"/>
          <p:nvPr/>
        </p:nvSpPr>
        <p:spPr>
          <a:xfrm>
            <a:off x="3942183" y="5517515"/>
            <a:ext cx="3415004" cy="584775"/>
          </a:xfrm>
          <a:prstGeom prst="rect">
            <a:avLst/>
          </a:prstGeom>
          <a:noFill/>
        </p:spPr>
        <p:txBody>
          <a:bodyPr wrap="square" rtlCol="0">
            <a:spAutoFit/>
          </a:bodyPr>
          <a:lstStyle/>
          <a:p>
            <a:pPr algn="ctr"/>
            <a:r>
              <a:rPr lang="en-IN" sz="3200" dirty="0">
                <a:solidFill>
                  <a:schemeClr val="bg1"/>
                </a:solidFill>
              </a:rPr>
              <a:t>Block Diagram</a:t>
            </a:r>
          </a:p>
        </p:txBody>
      </p:sp>
    </p:spTree>
    <p:extLst>
      <p:ext uri="{BB962C8B-B14F-4D97-AF65-F5344CB8AC3E}">
        <p14:creationId xmlns:p14="http://schemas.microsoft.com/office/powerpoint/2010/main" val="8640370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36530-9ED9-B9DC-4CB7-4D09347C60F2}"/>
              </a:ext>
            </a:extLst>
          </p:cNvPr>
          <p:cNvSpPr>
            <a:spLocks noGrp="1"/>
          </p:cNvSpPr>
          <p:nvPr>
            <p:ph type="title"/>
          </p:nvPr>
        </p:nvSpPr>
        <p:spPr>
          <a:xfrm>
            <a:off x="838200" y="2234373"/>
            <a:ext cx="10515600" cy="1325563"/>
          </a:xfrm>
        </p:spPr>
        <p:txBody>
          <a:bodyPr>
            <a:normAutofit fontScale="90000"/>
          </a:bodyPr>
          <a:lstStyle/>
          <a:p>
            <a:pPr algn="ctr">
              <a:lnSpc>
                <a:spcPct val="100000"/>
              </a:lnSpc>
            </a:pPr>
            <a:r>
              <a:rPr lang="en-IN" sz="8800" dirty="0">
                <a:solidFill>
                  <a:schemeClr val="bg1"/>
                </a:solidFill>
              </a:rPr>
              <a:t>SYSTEM ARCHITECTURE</a:t>
            </a:r>
          </a:p>
        </p:txBody>
      </p:sp>
    </p:spTree>
    <p:extLst>
      <p:ext uri="{BB962C8B-B14F-4D97-AF65-F5344CB8AC3E}">
        <p14:creationId xmlns:p14="http://schemas.microsoft.com/office/powerpoint/2010/main" val="29769579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9F104C8F-9475-C6E9-1FA6-DC5CB1BBCBC7}"/>
              </a:ext>
            </a:extLst>
          </p:cNvPr>
          <p:cNvSpPr/>
          <p:nvPr/>
        </p:nvSpPr>
        <p:spPr>
          <a:xfrm>
            <a:off x="506980" y="5513132"/>
            <a:ext cx="10064604" cy="12736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2" name="Rectangle 21">
            <a:extLst>
              <a:ext uri="{FF2B5EF4-FFF2-40B4-BE49-F238E27FC236}">
                <a16:creationId xmlns:a16="http://schemas.microsoft.com/office/drawing/2014/main" id="{862581A3-09B3-1E38-CEC3-D3972BE16638}"/>
              </a:ext>
            </a:extLst>
          </p:cNvPr>
          <p:cNvSpPr/>
          <p:nvPr/>
        </p:nvSpPr>
        <p:spPr>
          <a:xfrm>
            <a:off x="541195" y="2104814"/>
            <a:ext cx="10184342" cy="568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id="{EC8E28D1-AAB8-1C9E-28C7-34AC0C68B63E}"/>
              </a:ext>
            </a:extLst>
          </p:cNvPr>
          <p:cNvSpPr/>
          <p:nvPr/>
        </p:nvSpPr>
        <p:spPr>
          <a:xfrm>
            <a:off x="653143" y="232537"/>
            <a:ext cx="10039755" cy="12137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Rounded Corners 4">
            <a:extLst>
              <a:ext uri="{FF2B5EF4-FFF2-40B4-BE49-F238E27FC236}">
                <a16:creationId xmlns:a16="http://schemas.microsoft.com/office/drawing/2014/main" id="{1160AC80-E0A8-A785-2BD0-D2F131D79A15}"/>
              </a:ext>
            </a:extLst>
          </p:cNvPr>
          <p:cNvSpPr/>
          <p:nvPr/>
        </p:nvSpPr>
        <p:spPr>
          <a:xfrm>
            <a:off x="1228990" y="298812"/>
            <a:ext cx="1743751" cy="100241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b="1" dirty="0"/>
              <a:t>Online Reviews</a:t>
            </a:r>
          </a:p>
        </p:txBody>
      </p:sp>
      <p:sp>
        <p:nvSpPr>
          <p:cNvPr id="6" name="Rectangle: Rounded Corners 5">
            <a:extLst>
              <a:ext uri="{FF2B5EF4-FFF2-40B4-BE49-F238E27FC236}">
                <a16:creationId xmlns:a16="http://schemas.microsoft.com/office/drawing/2014/main" id="{39629CE2-5FE6-F5D3-14C5-20BC0D976217}"/>
              </a:ext>
            </a:extLst>
          </p:cNvPr>
          <p:cNvSpPr/>
          <p:nvPr/>
        </p:nvSpPr>
        <p:spPr>
          <a:xfrm>
            <a:off x="4453341" y="298812"/>
            <a:ext cx="1944344" cy="100241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b="1" dirty="0"/>
              <a:t>Google Form Responses</a:t>
            </a:r>
          </a:p>
        </p:txBody>
      </p:sp>
      <p:sp>
        <p:nvSpPr>
          <p:cNvPr id="8" name="Rectangle: Rounded Corners 7">
            <a:extLst>
              <a:ext uri="{FF2B5EF4-FFF2-40B4-BE49-F238E27FC236}">
                <a16:creationId xmlns:a16="http://schemas.microsoft.com/office/drawing/2014/main" id="{0B2989A5-9B74-D439-007C-9EAD88137AB7}"/>
              </a:ext>
            </a:extLst>
          </p:cNvPr>
          <p:cNvSpPr/>
          <p:nvPr/>
        </p:nvSpPr>
        <p:spPr>
          <a:xfrm>
            <a:off x="8126477" y="332556"/>
            <a:ext cx="1940870" cy="100241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b="1" dirty="0"/>
              <a:t>College Website</a:t>
            </a:r>
          </a:p>
        </p:txBody>
      </p:sp>
      <p:sp>
        <p:nvSpPr>
          <p:cNvPr id="18" name="Arrow: Down 17">
            <a:extLst>
              <a:ext uri="{FF2B5EF4-FFF2-40B4-BE49-F238E27FC236}">
                <a16:creationId xmlns:a16="http://schemas.microsoft.com/office/drawing/2014/main" id="{D5CF7712-2F9C-5937-C21A-0CC0959DD3C0}"/>
              </a:ext>
            </a:extLst>
          </p:cNvPr>
          <p:cNvSpPr/>
          <p:nvPr/>
        </p:nvSpPr>
        <p:spPr>
          <a:xfrm>
            <a:off x="5283467" y="1426444"/>
            <a:ext cx="699797" cy="649604"/>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4" name="TextBox 23">
            <a:extLst>
              <a:ext uri="{FF2B5EF4-FFF2-40B4-BE49-F238E27FC236}">
                <a16:creationId xmlns:a16="http://schemas.microsoft.com/office/drawing/2014/main" id="{B8715DEC-26AF-B8A0-78C9-47483A0BA004}"/>
              </a:ext>
            </a:extLst>
          </p:cNvPr>
          <p:cNvSpPr txBox="1"/>
          <p:nvPr/>
        </p:nvSpPr>
        <p:spPr>
          <a:xfrm>
            <a:off x="4376058" y="2155359"/>
            <a:ext cx="2547253" cy="369332"/>
          </a:xfrm>
          <a:prstGeom prst="rect">
            <a:avLst/>
          </a:prstGeom>
          <a:noFill/>
        </p:spPr>
        <p:txBody>
          <a:bodyPr wrap="square" rtlCol="0">
            <a:spAutoFit/>
          </a:bodyPr>
          <a:lstStyle/>
          <a:p>
            <a:r>
              <a:rPr lang="en-US" dirty="0">
                <a:solidFill>
                  <a:schemeClr val="bg1"/>
                </a:solidFill>
              </a:rPr>
              <a:t>Exploratory Data Analysis</a:t>
            </a:r>
            <a:endParaRPr lang="en-IN" dirty="0">
              <a:solidFill>
                <a:schemeClr val="bg1"/>
              </a:solidFill>
            </a:endParaRPr>
          </a:p>
        </p:txBody>
      </p:sp>
      <p:sp>
        <p:nvSpPr>
          <p:cNvPr id="25" name="Rectangle 24">
            <a:extLst>
              <a:ext uri="{FF2B5EF4-FFF2-40B4-BE49-F238E27FC236}">
                <a16:creationId xmlns:a16="http://schemas.microsoft.com/office/drawing/2014/main" id="{8F8A1410-3531-A6D6-446E-A8E2B52443D1}"/>
              </a:ext>
            </a:extLst>
          </p:cNvPr>
          <p:cNvSpPr/>
          <p:nvPr/>
        </p:nvSpPr>
        <p:spPr>
          <a:xfrm>
            <a:off x="541195" y="3266089"/>
            <a:ext cx="10151703" cy="14835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Arrow: Down 25">
            <a:extLst>
              <a:ext uri="{FF2B5EF4-FFF2-40B4-BE49-F238E27FC236}">
                <a16:creationId xmlns:a16="http://schemas.microsoft.com/office/drawing/2014/main" id="{5387F212-7443-1B2E-8AA2-8CF852C6F99B}"/>
              </a:ext>
            </a:extLst>
          </p:cNvPr>
          <p:cNvSpPr/>
          <p:nvPr/>
        </p:nvSpPr>
        <p:spPr>
          <a:xfrm>
            <a:off x="5299787" y="2653390"/>
            <a:ext cx="683478" cy="664867"/>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28" name="Rectangle: Rounded Corners 27">
            <a:extLst>
              <a:ext uri="{FF2B5EF4-FFF2-40B4-BE49-F238E27FC236}">
                <a16:creationId xmlns:a16="http://schemas.microsoft.com/office/drawing/2014/main" id="{1473CCE1-EB52-ED0E-8994-AE9F8488E13C}"/>
              </a:ext>
            </a:extLst>
          </p:cNvPr>
          <p:cNvSpPr/>
          <p:nvPr/>
        </p:nvSpPr>
        <p:spPr>
          <a:xfrm>
            <a:off x="8111411" y="3434034"/>
            <a:ext cx="2286000" cy="114766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b="1" dirty="0"/>
              <a:t>WH Questions</a:t>
            </a:r>
          </a:p>
        </p:txBody>
      </p:sp>
      <p:sp>
        <p:nvSpPr>
          <p:cNvPr id="29" name="Rectangle: Rounded Corners 28">
            <a:extLst>
              <a:ext uri="{FF2B5EF4-FFF2-40B4-BE49-F238E27FC236}">
                <a16:creationId xmlns:a16="http://schemas.microsoft.com/office/drawing/2014/main" id="{17859299-12FD-A998-158F-F9E835A20C44}"/>
              </a:ext>
            </a:extLst>
          </p:cNvPr>
          <p:cNvSpPr/>
          <p:nvPr/>
        </p:nvSpPr>
        <p:spPr>
          <a:xfrm>
            <a:off x="5593697" y="3419276"/>
            <a:ext cx="2286000" cy="114766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30" name="Rectangle: Rounded Corners 29">
            <a:extLst>
              <a:ext uri="{FF2B5EF4-FFF2-40B4-BE49-F238E27FC236}">
                <a16:creationId xmlns:a16="http://schemas.microsoft.com/office/drawing/2014/main" id="{110F3F21-3F15-7519-B607-74B1255FBCDD}"/>
              </a:ext>
            </a:extLst>
          </p:cNvPr>
          <p:cNvSpPr/>
          <p:nvPr/>
        </p:nvSpPr>
        <p:spPr>
          <a:xfrm>
            <a:off x="3060917" y="3434034"/>
            <a:ext cx="2286000" cy="114766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31" name="Rectangle: Rounded Corners 30">
            <a:extLst>
              <a:ext uri="{FF2B5EF4-FFF2-40B4-BE49-F238E27FC236}">
                <a16:creationId xmlns:a16="http://schemas.microsoft.com/office/drawing/2014/main" id="{161CE23D-22F2-E386-E455-A44BED1B9AA5}"/>
              </a:ext>
            </a:extLst>
          </p:cNvPr>
          <p:cNvSpPr/>
          <p:nvPr/>
        </p:nvSpPr>
        <p:spPr>
          <a:xfrm>
            <a:off x="659060" y="3434034"/>
            <a:ext cx="2286000" cy="114766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32" name="TextBox 31">
            <a:extLst>
              <a:ext uri="{FF2B5EF4-FFF2-40B4-BE49-F238E27FC236}">
                <a16:creationId xmlns:a16="http://schemas.microsoft.com/office/drawing/2014/main" id="{03D6AF37-C0BB-876A-2FB8-DDE82BAE0CA7}"/>
              </a:ext>
            </a:extLst>
          </p:cNvPr>
          <p:cNvSpPr txBox="1"/>
          <p:nvPr/>
        </p:nvSpPr>
        <p:spPr>
          <a:xfrm flipH="1">
            <a:off x="659060" y="3684700"/>
            <a:ext cx="2286000" cy="646331"/>
          </a:xfrm>
          <a:prstGeom prst="rect">
            <a:avLst/>
          </a:prstGeom>
          <a:noFill/>
        </p:spPr>
        <p:txBody>
          <a:bodyPr wrap="square" rtlCol="0">
            <a:spAutoFit/>
          </a:bodyPr>
          <a:lstStyle/>
          <a:p>
            <a:pPr algn="ctr"/>
            <a:r>
              <a:rPr lang="en-US" b="1" dirty="0"/>
              <a:t>Filtering of Repeated Words</a:t>
            </a:r>
            <a:endParaRPr lang="en-IN" b="1" dirty="0"/>
          </a:p>
        </p:txBody>
      </p:sp>
      <p:sp>
        <p:nvSpPr>
          <p:cNvPr id="33" name="TextBox 32">
            <a:extLst>
              <a:ext uri="{FF2B5EF4-FFF2-40B4-BE49-F238E27FC236}">
                <a16:creationId xmlns:a16="http://schemas.microsoft.com/office/drawing/2014/main" id="{C46E2AC6-3634-79F1-BDC9-CE51CB722D2F}"/>
              </a:ext>
            </a:extLst>
          </p:cNvPr>
          <p:cNvSpPr txBox="1"/>
          <p:nvPr/>
        </p:nvSpPr>
        <p:spPr>
          <a:xfrm flipH="1">
            <a:off x="3036788" y="3669942"/>
            <a:ext cx="2286000" cy="646331"/>
          </a:xfrm>
          <a:prstGeom prst="rect">
            <a:avLst/>
          </a:prstGeom>
          <a:noFill/>
        </p:spPr>
        <p:txBody>
          <a:bodyPr wrap="square" rtlCol="0">
            <a:spAutoFit/>
          </a:bodyPr>
          <a:lstStyle/>
          <a:p>
            <a:pPr algn="ctr"/>
            <a:r>
              <a:rPr lang="en-US" b="1" dirty="0"/>
              <a:t>Special Character Treatment</a:t>
            </a:r>
            <a:endParaRPr lang="en-IN" b="1" dirty="0"/>
          </a:p>
        </p:txBody>
      </p:sp>
      <p:sp>
        <p:nvSpPr>
          <p:cNvPr id="34" name="TextBox 33">
            <a:extLst>
              <a:ext uri="{FF2B5EF4-FFF2-40B4-BE49-F238E27FC236}">
                <a16:creationId xmlns:a16="http://schemas.microsoft.com/office/drawing/2014/main" id="{9460CA85-96E6-51B4-BAD1-0414E7B7B7DD}"/>
              </a:ext>
            </a:extLst>
          </p:cNvPr>
          <p:cNvSpPr txBox="1"/>
          <p:nvPr/>
        </p:nvSpPr>
        <p:spPr>
          <a:xfrm flipH="1">
            <a:off x="5601230" y="3757933"/>
            <a:ext cx="2286000" cy="369332"/>
          </a:xfrm>
          <a:prstGeom prst="rect">
            <a:avLst/>
          </a:prstGeom>
          <a:noFill/>
        </p:spPr>
        <p:txBody>
          <a:bodyPr wrap="square" rtlCol="0">
            <a:spAutoFit/>
          </a:bodyPr>
          <a:lstStyle/>
          <a:p>
            <a:pPr algn="ctr"/>
            <a:r>
              <a:rPr lang="en-US" b="1" dirty="0"/>
              <a:t>Emojis</a:t>
            </a:r>
            <a:endParaRPr lang="en-IN" b="1" dirty="0"/>
          </a:p>
        </p:txBody>
      </p:sp>
      <p:sp>
        <p:nvSpPr>
          <p:cNvPr id="36" name="Arrow: Down 35">
            <a:extLst>
              <a:ext uri="{FF2B5EF4-FFF2-40B4-BE49-F238E27FC236}">
                <a16:creationId xmlns:a16="http://schemas.microsoft.com/office/drawing/2014/main" id="{148058E0-6205-52C7-D531-0493F9CAEAA7}"/>
              </a:ext>
            </a:extLst>
          </p:cNvPr>
          <p:cNvSpPr/>
          <p:nvPr/>
        </p:nvSpPr>
        <p:spPr>
          <a:xfrm>
            <a:off x="5293567" y="4755890"/>
            <a:ext cx="699796" cy="746452"/>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38" name="Rectangle: Rounded Corners 37">
            <a:extLst>
              <a:ext uri="{FF2B5EF4-FFF2-40B4-BE49-F238E27FC236}">
                <a16:creationId xmlns:a16="http://schemas.microsoft.com/office/drawing/2014/main" id="{8B2A2F70-71BC-F38D-771A-CE0982025993}"/>
              </a:ext>
            </a:extLst>
          </p:cNvPr>
          <p:cNvSpPr/>
          <p:nvPr/>
        </p:nvSpPr>
        <p:spPr>
          <a:xfrm>
            <a:off x="1196809" y="5812973"/>
            <a:ext cx="2079482" cy="81248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b="1" dirty="0"/>
              <a:t>Positive</a:t>
            </a:r>
          </a:p>
        </p:txBody>
      </p:sp>
      <p:sp>
        <p:nvSpPr>
          <p:cNvPr id="40" name="Rectangle: Rounded Corners 39">
            <a:extLst>
              <a:ext uri="{FF2B5EF4-FFF2-40B4-BE49-F238E27FC236}">
                <a16:creationId xmlns:a16="http://schemas.microsoft.com/office/drawing/2014/main" id="{70964598-DD2F-2B12-F304-240E8F229727}"/>
              </a:ext>
            </a:extLst>
          </p:cNvPr>
          <p:cNvSpPr/>
          <p:nvPr/>
        </p:nvSpPr>
        <p:spPr>
          <a:xfrm>
            <a:off x="4553956" y="5812973"/>
            <a:ext cx="2079482" cy="81248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b="1" dirty="0"/>
              <a:t>Negative</a:t>
            </a:r>
          </a:p>
        </p:txBody>
      </p:sp>
      <p:sp>
        <p:nvSpPr>
          <p:cNvPr id="44" name="TextBox 43">
            <a:extLst>
              <a:ext uri="{FF2B5EF4-FFF2-40B4-BE49-F238E27FC236}">
                <a16:creationId xmlns:a16="http://schemas.microsoft.com/office/drawing/2014/main" id="{8088EE71-6EDA-5A9B-38B4-5DCE2ABB067C}"/>
              </a:ext>
            </a:extLst>
          </p:cNvPr>
          <p:cNvSpPr txBox="1"/>
          <p:nvPr/>
        </p:nvSpPr>
        <p:spPr>
          <a:xfrm>
            <a:off x="4369838" y="5452175"/>
            <a:ext cx="2547253" cy="369332"/>
          </a:xfrm>
          <a:prstGeom prst="rect">
            <a:avLst/>
          </a:prstGeom>
          <a:noFill/>
        </p:spPr>
        <p:txBody>
          <a:bodyPr wrap="square" rtlCol="0">
            <a:spAutoFit/>
          </a:bodyPr>
          <a:lstStyle/>
          <a:p>
            <a:pPr algn="ctr"/>
            <a:r>
              <a:rPr lang="en-US" dirty="0">
                <a:solidFill>
                  <a:schemeClr val="bg1"/>
                </a:solidFill>
              </a:rPr>
              <a:t>Classification using NLP</a:t>
            </a:r>
            <a:endParaRPr lang="en-IN" dirty="0">
              <a:solidFill>
                <a:schemeClr val="bg1"/>
              </a:solidFill>
            </a:endParaRPr>
          </a:p>
        </p:txBody>
      </p:sp>
      <p:sp>
        <p:nvSpPr>
          <p:cNvPr id="45" name="Oval 44">
            <a:extLst>
              <a:ext uri="{FF2B5EF4-FFF2-40B4-BE49-F238E27FC236}">
                <a16:creationId xmlns:a16="http://schemas.microsoft.com/office/drawing/2014/main" id="{9AB00A74-B34E-4AA6-3C64-E6AE29B517BA}"/>
              </a:ext>
            </a:extLst>
          </p:cNvPr>
          <p:cNvSpPr/>
          <p:nvPr/>
        </p:nvSpPr>
        <p:spPr>
          <a:xfrm>
            <a:off x="6096000" y="4817607"/>
            <a:ext cx="2880049" cy="648588"/>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t>Apply Machine Learning</a:t>
            </a:r>
            <a:endParaRPr lang="en-IN" dirty="0"/>
          </a:p>
        </p:txBody>
      </p:sp>
      <p:sp>
        <p:nvSpPr>
          <p:cNvPr id="2" name="Rectangle: Rounded Corners 1">
            <a:extLst>
              <a:ext uri="{FF2B5EF4-FFF2-40B4-BE49-F238E27FC236}">
                <a16:creationId xmlns:a16="http://schemas.microsoft.com/office/drawing/2014/main" id="{D32906BE-A03C-28ED-73E9-AD8865DD08C9}"/>
              </a:ext>
            </a:extLst>
          </p:cNvPr>
          <p:cNvSpPr/>
          <p:nvPr/>
        </p:nvSpPr>
        <p:spPr>
          <a:xfrm>
            <a:off x="8010638" y="5812972"/>
            <a:ext cx="2079482" cy="81248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b="1" dirty="0"/>
              <a:t>Neutral</a:t>
            </a:r>
          </a:p>
        </p:txBody>
      </p:sp>
    </p:spTree>
    <p:extLst>
      <p:ext uri="{BB962C8B-B14F-4D97-AF65-F5344CB8AC3E}">
        <p14:creationId xmlns:p14="http://schemas.microsoft.com/office/powerpoint/2010/main" val="21613823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36530-9ED9-B9DC-4CB7-4D09347C60F2}"/>
              </a:ext>
            </a:extLst>
          </p:cNvPr>
          <p:cNvSpPr>
            <a:spLocks noGrp="1"/>
          </p:cNvSpPr>
          <p:nvPr>
            <p:ph type="title"/>
          </p:nvPr>
        </p:nvSpPr>
        <p:spPr>
          <a:xfrm>
            <a:off x="838200" y="2234373"/>
            <a:ext cx="10515600" cy="1325563"/>
          </a:xfrm>
        </p:spPr>
        <p:txBody>
          <a:bodyPr>
            <a:normAutofit fontScale="90000"/>
          </a:bodyPr>
          <a:lstStyle/>
          <a:p>
            <a:pPr algn="ctr">
              <a:lnSpc>
                <a:spcPct val="100000"/>
              </a:lnSpc>
            </a:pPr>
            <a:r>
              <a:rPr lang="en-IN" sz="8800" dirty="0">
                <a:solidFill>
                  <a:schemeClr val="bg1"/>
                </a:solidFill>
              </a:rPr>
              <a:t>CONCLUSION</a:t>
            </a:r>
          </a:p>
        </p:txBody>
      </p:sp>
    </p:spTree>
    <p:extLst>
      <p:ext uri="{BB962C8B-B14F-4D97-AF65-F5344CB8AC3E}">
        <p14:creationId xmlns:p14="http://schemas.microsoft.com/office/powerpoint/2010/main" val="37981652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9B8141-C128-F412-7120-23329D1C7A43}"/>
              </a:ext>
            </a:extLst>
          </p:cNvPr>
          <p:cNvSpPr>
            <a:spLocks noGrp="1"/>
          </p:cNvSpPr>
          <p:nvPr>
            <p:ph idx="1"/>
          </p:nvPr>
        </p:nvSpPr>
        <p:spPr>
          <a:xfrm>
            <a:off x="279919" y="513184"/>
            <a:ext cx="11073882" cy="5663779"/>
          </a:xfrm>
        </p:spPr>
        <p:txBody>
          <a:bodyPr>
            <a:normAutofit fontScale="85000" lnSpcReduction="20000"/>
          </a:bodyPr>
          <a:lstStyle/>
          <a:p>
            <a:r>
              <a:rPr lang="en-US" dirty="0">
                <a:solidFill>
                  <a:schemeClr val="bg1"/>
                </a:solidFill>
              </a:rPr>
              <a:t>We always search for product reviews on various social media platforms before making a purchase. We carefully evaluate the reviews before deciding whether or not to actually make the purchase. That is a typical human tendency.</a:t>
            </a:r>
          </a:p>
          <a:p>
            <a:r>
              <a:rPr lang="en-US" dirty="0">
                <a:solidFill>
                  <a:schemeClr val="bg1"/>
                </a:solidFill>
              </a:rPr>
              <a:t>Similarly, kids and their parents research colleges and universities in depth when looking for colleges or universities. They get in touch with relatives, friends, and family to ask about their opinions of the college. Most importantly, they scan multiple social media platforms for reviews and remarks from other users. They consider the various viewpoints and ideas of the people that are present and work to comprehend the advantages and disadvantages of each university.</a:t>
            </a:r>
          </a:p>
          <a:p>
            <a:r>
              <a:rPr lang="en-US" dirty="0">
                <a:solidFill>
                  <a:schemeClr val="bg1"/>
                </a:solidFill>
              </a:rPr>
              <a:t>Therefore the prestige, or reputation for quality of an institution is often more important, because it guides the decisions of prospective students to enroll with the institution. </a:t>
            </a:r>
          </a:p>
          <a:p>
            <a:r>
              <a:rPr lang="en-US" dirty="0">
                <a:solidFill>
                  <a:schemeClr val="bg1"/>
                </a:solidFill>
              </a:rPr>
              <a:t>Organizations with a strong reputation may be able to provide better facilities and have extensive people networks.</a:t>
            </a:r>
          </a:p>
          <a:p>
            <a:r>
              <a:rPr lang="en-US" dirty="0">
                <a:solidFill>
                  <a:schemeClr val="bg1"/>
                </a:solidFill>
              </a:rPr>
              <a:t>Therefore, it gives an organization a competitive advantage over the rest.</a:t>
            </a:r>
          </a:p>
          <a:p>
            <a:r>
              <a:rPr lang="en-US" dirty="0">
                <a:solidFill>
                  <a:schemeClr val="bg1"/>
                </a:solidFill>
              </a:rPr>
              <a:t>But, this can only be possible if we know how our organization is perceived by the eyes of an outsider or third person.</a:t>
            </a:r>
          </a:p>
          <a:p>
            <a:r>
              <a:rPr lang="en-IN" dirty="0">
                <a:solidFill>
                  <a:schemeClr val="bg1"/>
                </a:solidFill>
              </a:rPr>
              <a:t>Our project will help us understand this better.</a:t>
            </a:r>
          </a:p>
        </p:txBody>
      </p:sp>
    </p:spTree>
    <p:extLst>
      <p:ext uri="{BB962C8B-B14F-4D97-AF65-F5344CB8AC3E}">
        <p14:creationId xmlns:p14="http://schemas.microsoft.com/office/powerpoint/2010/main" val="27592374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82FDF3A8-E95B-BE84-D7E7-6EDD9695EC01}"/>
              </a:ext>
            </a:extLst>
          </p:cNvPr>
          <p:cNvSpPr>
            <a:spLocks noGrp="1"/>
          </p:cNvSpPr>
          <p:nvPr>
            <p:ph idx="1"/>
          </p:nvPr>
        </p:nvSpPr>
        <p:spPr>
          <a:xfrm>
            <a:off x="1110343" y="1217645"/>
            <a:ext cx="10478278" cy="4422710"/>
          </a:xfrm>
        </p:spPr>
        <p:txBody>
          <a:bodyPr>
            <a:normAutofit fontScale="92500" lnSpcReduction="10000"/>
          </a:bodyPr>
          <a:lstStyle/>
          <a:p>
            <a:pPr marL="0" indent="0">
              <a:lnSpc>
                <a:spcPct val="100000"/>
              </a:lnSpc>
              <a:buNone/>
            </a:pPr>
            <a:r>
              <a:rPr lang="en-US" dirty="0">
                <a:solidFill>
                  <a:schemeClr val="bg1"/>
                </a:solidFill>
              </a:rPr>
              <a:t>In our project we have analyzed the given data set into positive, negative and neutral sentiments. Through this we analyzed that most of the sentiments were neutral and the data set we gathered was too small to check the accuracy of our algorithm. So in order to check whether our algorithm worked for big data sets we took pre-existing data set from a well-known site called 'Kaggle'. We used the data set of Hollywood movie reviews given by critics on 'Rotten Tomatoes' platform. So, it was successfully analyzed that our algorithm worked for the big data set and we could differentiate it into positive, negative and neutral sentiments. We also represented the frequently occurring data with the help of word cloud to highlight the important sentiments of the people.</a:t>
            </a:r>
            <a:endParaRPr lang="en-IN" dirty="0">
              <a:solidFill>
                <a:schemeClr val="bg1"/>
              </a:solidFill>
            </a:endParaRPr>
          </a:p>
        </p:txBody>
      </p:sp>
    </p:spTree>
    <p:extLst>
      <p:ext uri="{BB962C8B-B14F-4D97-AF65-F5344CB8AC3E}">
        <p14:creationId xmlns:p14="http://schemas.microsoft.com/office/powerpoint/2010/main" val="14847582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36530-9ED9-B9DC-4CB7-4D09347C60F2}"/>
              </a:ext>
            </a:extLst>
          </p:cNvPr>
          <p:cNvSpPr>
            <a:spLocks noGrp="1"/>
          </p:cNvSpPr>
          <p:nvPr>
            <p:ph type="title"/>
          </p:nvPr>
        </p:nvSpPr>
        <p:spPr>
          <a:xfrm>
            <a:off x="838200" y="2234373"/>
            <a:ext cx="10515600" cy="1325563"/>
          </a:xfrm>
        </p:spPr>
        <p:txBody>
          <a:bodyPr>
            <a:normAutofit fontScale="90000"/>
          </a:bodyPr>
          <a:lstStyle/>
          <a:p>
            <a:pPr algn="ctr">
              <a:lnSpc>
                <a:spcPct val="100000"/>
              </a:lnSpc>
            </a:pPr>
            <a:r>
              <a:rPr lang="en-IN" sz="8800" dirty="0">
                <a:solidFill>
                  <a:schemeClr val="bg1"/>
                </a:solidFill>
              </a:rPr>
              <a:t>REFERENCES</a:t>
            </a:r>
          </a:p>
        </p:txBody>
      </p:sp>
    </p:spTree>
    <p:extLst>
      <p:ext uri="{BB962C8B-B14F-4D97-AF65-F5344CB8AC3E}">
        <p14:creationId xmlns:p14="http://schemas.microsoft.com/office/powerpoint/2010/main" val="32496474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B7CFCD-3B95-143E-0544-9FA53146241C}"/>
              </a:ext>
            </a:extLst>
          </p:cNvPr>
          <p:cNvSpPr>
            <a:spLocks noGrp="1"/>
          </p:cNvSpPr>
          <p:nvPr>
            <p:ph idx="1"/>
          </p:nvPr>
        </p:nvSpPr>
        <p:spPr>
          <a:xfrm>
            <a:off x="111967" y="242596"/>
            <a:ext cx="12008498" cy="6494106"/>
          </a:xfrm>
        </p:spPr>
        <p:txBody>
          <a:bodyPr>
            <a:normAutofit fontScale="92500" lnSpcReduction="20000"/>
          </a:bodyPr>
          <a:lstStyle/>
          <a:p>
            <a:pPr>
              <a:lnSpc>
                <a:spcPct val="100000"/>
              </a:lnSpc>
            </a:pPr>
            <a:r>
              <a:rPr lang="en-US" dirty="0">
                <a:solidFill>
                  <a:schemeClr val="bg1"/>
                </a:solidFill>
              </a:rPr>
              <a:t>Reem </a:t>
            </a:r>
            <a:r>
              <a:rPr lang="en-US" dirty="0" err="1">
                <a:solidFill>
                  <a:schemeClr val="bg1"/>
                </a:solidFill>
              </a:rPr>
              <a:t>Baragash</a:t>
            </a:r>
            <a:r>
              <a:rPr lang="en-US" dirty="0">
                <a:solidFill>
                  <a:schemeClr val="bg1"/>
                </a:solidFill>
              </a:rPr>
              <a:t> and Hanan </a:t>
            </a:r>
            <a:r>
              <a:rPr lang="en-US" dirty="0" err="1">
                <a:solidFill>
                  <a:schemeClr val="bg1"/>
                </a:solidFill>
              </a:rPr>
              <a:t>Aldowah</a:t>
            </a:r>
            <a:r>
              <a:rPr lang="en-US" dirty="0">
                <a:solidFill>
                  <a:schemeClr val="bg1"/>
                </a:solidFill>
              </a:rPr>
              <a:t>. Sentiment analysis in higher education: a systematic mapping review in the Journal of Physics Conference Series </a:t>
            </a:r>
            <a:r>
              <a:rPr lang="pt-BR" dirty="0">
                <a:solidFill>
                  <a:schemeClr val="bg1"/>
                </a:solidFill>
              </a:rPr>
              <a:t> Ser. 1860 012002, DOI 10.1088/1742-6596/1860/1/012002</a:t>
            </a:r>
            <a:endParaRPr lang="en-US" dirty="0">
              <a:solidFill>
                <a:schemeClr val="bg1"/>
              </a:solidFill>
            </a:endParaRPr>
          </a:p>
          <a:p>
            <a:pPr>
              <a:lnSpc>
                <a:spcPct val="100000"/>
              </a:lnSpc>
            </a:pPr>
            <a:r>
              <a:rPr lang="en-US" dirty="0">
                <a:solidFill>
                  <a:schemeClr val="bg1"/>
                </a:solidFill>
              </a:rPr>
              <a:t>Archana Rao P. N. and Kishore </a:t>
            </a:r>
            <a:r>
              <a:rPr lang="en-US" dirty="0" err="1">
                <a:solidFill>
                  <a:schemeClr val="bg1"/>
                </a:solidFill>
              </a:rPr>
              <a:t>Baglodi</a:t>
            </a:r>
            <a:r>
              <a:rPr lang="en-US" dirty="0">
                <a:solidFill>
                  <a:schemeClr val="bg1"/>
                </a:solidFill>
              </a:rPr>
              <a:t>. The Role of Sentiment Analysis in the Education Sector in the Era of Big Data: A Survey in the International Journal of Latest Trends in Engineering and Technology special Issue SACAIM 2017, pp. 022-024 e-ISSN:2278-621X.</a:t>
            </a:r>
          </a:p>
          <a:p>
            <a:pPr>
              <a:lnSpc>
                <a:spcPct val="100000"/>
              </a:lnSpc>
            </a:pPr>
            <a:r>
              <a:rPr lang="en-US" dirty="0" err="1">
                <a:solidFill>
                  <a:schemeClr val="bg1"/>
                </a:solidFill>
              </a:rPr>
              <a:t>Aytug</a:t>
            </a:r>
            <a:r>
              <a:rPr lang="en-US" dirty="0">
                <a:solidFill>
                  <a:schemeClr val="bg1"/>
                </a:solidFill>
              </a:rPr>
              <a:t> Onan and Mansur Alp </a:t>
            </a:r>
            <a:r>
              <a:rPr lang="en-US" dirty="0" err="1">
                <a:solidFill>
                  <a:schemeClr val="bg1"/>
                </a:solidFill>
              </a:rPr>
              <a:t>Toçoğlu</a:t>
            </a:r>
            <a:r>
              <a:rPr lang="en-US" dirty="0">
                <a:solidFill>
                  <a:schemeClr val="bg1"/>
                </a:solidFill>
              </a:rPr>
              <a:t>. Sentiment Analysis on Students’ Evaluation of Higher Educational Institutions in the book “Intelligent and Fuzzy Techniques: Smart and Innovative Solutions” (pp.1693-1700), DOI:10.1007/978-3-030-51156-2_197.</a:t>
            </a:r>
          </a:p>
          <a:p>
            <a:pPr>
              <a:lnSpc>
                <a:spcPct val="100000"/>
              </a:lnSpc>
            </a:pPr>
            <a:r>
              <a:rPr lang="en-US" dirty="0">
                <a:solidFill>
                  <a:schemeClr val="bg1"/>
                </a:solidFill>
              </a:rPr>
              <a:t>Anas </a:t>
            </a:r>
            <a:r>
              <a:rPr lang="en-US" dirty="0" err="1">
                <a:solidFill>
                  <a:schemeClr val="bg1"/>
                </a:solidFill>
              </a:rPr>
              <a:t>Abdelrazeq</a:t>
            </a:r>
            <a:r>
              <a:rPr lang="en-US" dirty="0">
                <a:solidFill>
                  <a:schemeClr val="bg1"/>
                </a:solidFill>
              </a:rPr>
              <a:t>, Daniela Janssen, Christian Tummel, Sabina </a:t>
            </a:r>
            <a:r>
              <a:rPr lang="en-US" dirty="0" err="1">
                <a:solidFill>
                  <a:schemeClr val="bg1"/>
                </a:solidFill>
              </a:rPr>
              <a:t>Jeschke</a:t>
            </a:r>
            <a:r>
              <a:rPr lang="en-US" dirty="0">
                <a:solidFill>
                  <a:schemeClr val="bg1"/>
                </a:solidFill>
              </a:rPr>
              <a:t>. Sentiment Analysis of Social Media for Evaluating Universities. 2nd International Conference on Digital Information Processing, Data Mining, and Wireless Communications (DIPDMWC 2015), Dubai, UAE, 16-18 December 2015.</a:t>
            </a:r>
          </a:p>
          <a:p>
            <a:pPr>
              <a:lnSpc>
                <a:spcPct val="100000"/>
              </a:lnSpc>
            </a:pPr>
            <a:r>
              <a:rPr lang="en-US" dirty="0" err="1">
                <a:solidFill>
                  <a:schemeClr val="bg1"/>
                </a:solidFill>
              </a:rPr>
              <a:t>Drashti</a:t>
            </a:r>
            <a:r>
              <a:rPr lang="en-US" dirty="0">
                <a:solidFill>
                  <a:schemeClr val="bg1"/>
                </a:solidFill>
              </a:rPr>
              <a:t> Panchal, </a:t>
            </a:r>
            <a:r>
              <a:rPr lang="en-US" dirty="0" err="1">
                <a:solidFill>
                  <a:schemeClr val="bg1"/>
                </a:solidFill>
              </a:rPr>
              <a:t>Mihika</a:t>
            </a:r>
            <a:r>
              <a:rPr lang="en-US" dirty="0">
                <a:solidFill>
                  <a:schemeClr val="bg1"/>
                </a:solidFill>
              </a:rPr>
              <a:t> Mehta, Aryaman Mishra, </a:t>
            </a:r>
            <a:r>
              <a:rPr lang="en-US" dirty="0" err="1">
                <a:solidFill>
                  <a:schemeClr val="bg1"/>
                </a:solidFill>
              </a:rPr>
              <a:t>Saish</a:t>
            </a:r>
            <a:r>
              <a:rPr lang="en-US" dirty="0">
                <a:solidFill>
                  <a:schemeClr val="bg1"/>
                </a:solidFill>
              </a:rPr>
              <a:t> </a:t>
            </a:r>
            <a:r>
              <a:rPr lang="en-US" dirty="0" err="1">
                <a:solidFill>
                  <a:schemeClr val="bg1"/>
                </a:solidFill>
              </a:rPr>
              <a:t>Ghole</a:t>
            </a:r>
            <a:r>
              <a:rPr lang="en-US" dirty="0">
                <a:solidFill>
                  <a:schemeClr val="bg1"/>
                </a:solidFill>
              </a:rPr>
              <a:t>, Mrs. Smita </a:t>
            </a:r>
            <a:r>
              <a:rPr lang="en-US" dirty="0" err="1">
                <a:solidFill>
                  <a:schemeClr val="bg1"/>
                </a:solidFill>
              </a:rPr>
              <a:t>Dandge</a:t>
            </a:r>
            <a:r>
              <a:rPr lang="en-US" dirty="0">
                <a:solidFill>
                  <a:schemeClr val="bg1"/>
                </a:solidFill>
              </a:rPr>
              <a:t>.</a:t>
            </a:r>
            <a:r>
              <a:rPr lang="en-IN" dirty="0">
                <a:solidFill>
                  <a:schemeClr val="bg1"/>
                </a:solidFill>
              </a:rPr>
              <a:t> </a:t>
            </a:r>
            <a:r>
              <a:rPr lang="en-US" dirty="0">
                <a:solidFill>
                  <a:schemeClr val="bg1"/>
                </a:solidFill>
              </a:rPr>
              <a:t>Sentiment Analysis Using Natural Language Processing in the International Journal for Research in Applied Science and Engineering Technology Volume 10, 5</a:t>
            </a:r>
            <a:r>
              <a:rPr lang="en-US" baseline="30000" dirty="0">
                <a:solidFill>
                  <a:schemeClr val="bg1"/>
                </a:solidFill>
              </a:rPr>
              <a:t>th</a:t>
            </a:r>
            <a:r>
              <a:rPr lang="en-US" dirty="0">
                <a:solidFill>
                  <a:schemeClr val="bg1"/>
                </a:solidFill>
              </a:rPr>
              <a:t> Issue of May 2022.</a:t>
            </a:r>
            <a:endParaRPr lang="en-IN" dirty="0">
              <a:solidFill>
                <a:schemeClr val="bg1"/>
              </a:solidFill>
            </a:endParaRPr>
          </a:p>
        </p:txBody>
      </p:sp>
    </p:spTree>
    <p:extLst>
      <p:ext uri="{BB962C8B-B14F-4D97-AF65-F5344CB8AC3E}">
        <p14:creationId xmlns:p14="http://schemas.microsoft.com/office/powerpoint/2010/main" val="19712637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B7CFCD-3B95-143E-0544-9FA53146241C}"/>
              </a:ext>
            </a:extLst>
          </p:cNvPr>
          <p:cNvSpPr>
            <a:spLocks noGrp="1"/>
          </p:cNvSpPr>
          <p:nvPr>
            <p:ph idx="1"/>
          </p:nvPr>
        </p:nvSpPr>
        <p:spPr>
          <a:xfrm>
            <a:off x="111967" y="242596"/>
            <a:ext cx="11915192" cy="6494106"/>
          </a:xfrm>
        </p:spPr>
        <p:txBody>
          <a:bodyPr>
            <a:normAutofit fontScale="92500" lnSpcReduction="20000"/>
          </a:bodyPr>
          <a:lstStyle/>
          <a:p>
            <a:pPr>
              <a:lnSpc>
                <a:spcPct val="100000"/>
              </a:lnSpc>
            </a:pPr>
            <a:r>
              <a:rPr lang="en-US" dirty="0">
                <a:solidFill>
                  <a:schemeClr val="bg1"/>
                </a:solidFill>
              </a:rPr>
              <a:t>Vijay Bharath, </a:t>
            </a:r>
            <a:r>
              <a:rPr lang="en-US" dirty="0" err="1">
                <a:solidFill>
                  <a:schemeClr val="bg1"/>
                </a:solidFill>
              </a:rPr>
              <a:t>Shanthini</a:t>
            </a:r>
            <a:r>
              <a:rPr lang="en-US" dirty="0">
                <a:solidFill>
                  <a:schemeClr val="bg1"/>
                </a:solidFill>
              </a:rPr>
              <a:t>, </a:t>
            </a:r>
            <a:r>
              <a:rPr lang="en-US" dirty="0" err="1">
                <a:solidFill>
                  <a:schemeClr val="bg1"/>
                </a:solidFill>
              </a:rPr>
              <a:t>Subbarayan</a:t>
            </a:r>
            <a:r>
              <a:rPr lang="en-US" dirty="0">
                <a:solidFill>
                  <a:schemeClr val="bg1"/>
                </a:solidFill>
              </a:rPr>
              <a:t>. Sentiment Analysis on the Performance of Engineering Students in University Examination: A Non-parametric Approach Using Two-way Analysis of Variance Model in </a:t>
            </a:r>
            <a:r>
              <a:rPr lang="en-US" dirty="0" err="1">
                <a:solidFill>
                  <a:schemeClr val="bg1"/>
                </a:solidFill>
              </a:rPr>
              <a:t>Webology</a:t>
            </a:r>
            <a:r>
              <a:rPr lang="en-US" dirty="0">
                <a:solidFill>
                  <a:schemeClr val="bg1"/>
                </a:solidFill>
              </a:rPr>
              <a:t>, Volume 18, Special Issue on Artificial Intelligence in Cloud Computing, April 2021.</a:t>
            </a:r>
          </a:p>
          <a:p>
            <a:pPr>
              <a:lnSpc>
                <a:spcPct val="100000"/>
              </a:lnSpc>
            </a:pPr>
            <a:r>
              <a:rPr lang="en-US" dirty="0">
                <a:solidFill>
                  <a:schemeClr val="bg1"/>
                </a:solidFill>
              </a:rPr>
              <a:t>Pravin </a:t>
            </a:r>
            <a:r>
              <a:rPr lang="en-US" dirty="0" err="1">
                <a:solidFill>
                  <a:schemeClr val="bg1"/>
                </a:solidFill>
              </a:rPr>
              <a:t>Katkar</a:t>
            </a:r>
            <a:r>
              <a:rPr lang="en-US" dirty="0">
                <a:solidFill>
                  <a:schemeClr val="bg1"/>
                </a:solidFill>
              </a:rPr>
              <a:t>, </a:t>
            </a:r>
            <a:r>
              <a:rPr lang="en-US" dirty="0" err="1">
                <a:solidFill>
                  <a:schemeClr val="bg1"/>
                </a:solidFill>
              </a:rPr>
              <a:t>Hrushikesh</a:t>
            </a:r>
            <a:r>
              <a:rPr lang="en-US" dirty="0">
                <a:solidFill>
                  <a:schemeClr val="bg1"/>
                </a:solidFill>
              </a:rPr>
              <a:t> </a:t>
            </a:r>
            <a:r>
              <a:rPr lang="en-US" dirty="0" err="1">
                <a:solidFill>
                  <a:schemeClr val="bg1"/>
                </a:solidFill>
              </a:rPr>
              <a:t>Bachakar</a:t>
            </a:r>
            <a:r>
              <a:rPr lang="en-US" dirty="0">
                <a:solidFill>
                  <a:schemeClr val="bg1"/>
                </a:solidFill>
              </a:rPr>
              <a:t>, Sandhya </a:t>
            </a:r>
            <a:r>
              <a:rPr lang="en-US" dirty="0" err="1">
                <a:solidFill>
                  <a:schemeClr val="bg1"/>
                </a:solidFill>
              </a:rPr>
              <a:t>Gude</a:t>
            </a:r>
            <a:r>
              <a:rPr lang="en-US" dirty="0">
                <a:solidFill>
                  <a:schemeClr val="bg1"/>
                </a:solidFill>
              </a:rPr>
              <a:t>, Prof. Amruta Patil. Sentiment Analysis of Top Colleges in Pune Using Social Media Data in International Journal of Innovative Research in Science, Engineering and Technology.</a:t>
            </a:r>
          </a:p>
          <a:p>
            <a:pPr>
              <a:lnSpc>
                <a:spcPct val="100000"/>
              </a:lnSpc>
            </a:pPr>
            <a:r>
              <a:rPr lang="en-US" dirty="0">
                <a:solidFill>
                  <a:schemeClr val="bg1"/>
                </a:solidFill>
              </a:rPr>
              <a:t>Prateek Garg. Sentiment Analysis of Twitter Data using NLTK in Python in a research article from Thapar University.</a:t>
            </a:r>
          </a:p>
          <a:p>
            <a:pPr>
              <a:lnSpc>
                <a:spcPct val="100000"/>
              </a:lnSpc>
            </a:pPr>
            <a:r>
              <a:rPr lang="en-US" dirty="0" err="1">
                <a:solidFill>
                  <a:schemeClr val="bg1"/>
                </a:solidFill>
              </a:rPr>
              <a:t>Anusuya</a:t>
            </a:r>
            <a:r>
              <a:rPr lang="en-US" dirty="0">
                <a:solidFill>
                  <a:schemeClr val="bg1"/>
                </a:solidFill>
              </a:rPr>
              <a:t> Dhara, </a:t>
            </a:r>
            <a:r>
              <a:rPr lang="en-US" dirty="0" err="1">
                <a:solidFill>
                  <a:schemeClr val="bg1"/>
                </a:solidFill>
              </a:rPr>
              <a:t>Arkadeb</a:t>
            </a:r>
            <a:r>
              <a:rPr lang="en-US" dirty="0">
                <a:solidFill>
                  <a:schemeClr val="bg1"/>
                </a:solidFill>
              </a:rPr>
              <a:t> </a:t>
            </a:r>
            <a:r>
              <a:rPr lang="en-US" dirty="0" err="1">
                <a:solidFill>
                  <a:schemeClr val="bg1"/>
                </a:solidFill>
              </a:rPr>
              <a:t>Saha</a:t>
            </a:r>
            <a:r>
              <a:rPr lang="en-US" dirty="0">
                <a:solidFill>
                  <a:schemeClr val="bg1"/>
                </a:solidFill>
              </a:rPr>
              <a:t>, Sourish Sengupta, Pranit Bose. Sentiment Analysis of Product-based reviews using Machine Learning Approaches in a Research paper from RCC institute of technology, West Bengal.</a:t>
            </a:r>
          </a:p>
          <a:p>
            <a:pPr>
              <a:lnSpc>
                <a:spcPct val="100000"/>
              </a:lnSpc>
            </a:pPr>
            <a:r>
              <a:rPr lang="en-US" dirty="0" err="1">
                <a:solidFill>
                  <a:schemeClr val="bg1"/>
                </a:solidFill>
              </a:rPr>
              <a:t>Zenun</a:t>
            </a:r>
            <a:r>
              <a:rPr lang="en-US" dirty="0">
                <a:solidFill>
                  <a:schemeClr val="bg1"/>
                </a:solidFill>
              </a:rPr>
              <a:t> </a:t>
            </a:r>
            <a:r>
              <a:rPr lang="en-US" dirty="0" err="1">
                <a:solidFill>
                  <a:schemeClr val="bg1"/>
                </a:solidFill>
              </a:rPr>
              <a:t>Kastrati</a:t>
            </a:r>
            <a:r>
              <a:rPr lang="en-US" dirty="0">
                <a:solidFill>
                  <a:schemeClr val="bg1"/>
                </a:solidFill>
              </a:rPr>
              <a:t>, </a:t>
            </a:r>
            <a:r>
              <a:rPr lang="en-US" dirty="0" err="1">
                <a:solidFill>
                  <a:schemeClr val="bg1"/>
                </a:solidFill>
              </a:rPr>
              <a:t>Fisnik</a:t>
            </a:r>
            <a:r>
              <a:rPr lang="en-US" dirty="0">
                <a:solidFill>
                  <a:schemeClr val="bg1"/>
                </a:solidFill>
              </a:rPr>
              <a:t> </a:t>
            </a:r>
            <a:r>
              <a:rPr lang="en-US" dirty="0" err="1">
                <a:solidFill>
                  <a:schemeClr val="bg1"/>
                </a:solidFill>
              </a:rPr>
              <a:t>Dalipi</a:t>
            </a:r>
            <a:r>
              <a:rPr lang="en-US" dirty="0">
                <a:solidFill>
                  <a:schemeClr val="bg1"/>
                </a:solidFill>
              </a:rPr>
              <a:t> ,Ali Shariq Imran, </a:t>
            </a:r>
            <a:r>
              <a:rPr lang="en-US" dirty="0" err="1">
                <a:solidFill>
                  <a:schemeClr val="bg1"/>
                </a:solidFill>
              </a:rPr>
              <a:t>Krenare</a:t>
            </a:r>
            <a:r>
              <a:rPr lang="en-US" dirty="0">
                <a:solidFill>
                  <a:schemeClr val="bg1"/>
                </a:solidFill>
              </a:rPr>
              <a:t> </a:t>
            </a:r>
            <a:r>
              <a:rPr lang="en-US" dirty="0" err="1">
                <a:solidFill>
                  <a:schemeClr val="bg1"/>
                </a:solidFill>
              </a:rPr>
              <a:t>Pireva</a:t>
            </a:r>
            <a:r>
              <a:rPr lang="en-US" dirty="0">
                <a:solidFill>
                  <a:schemeClr val="bg1"/>
                </a:solidFill>
              </a:rPr>
              <a:t> </a:t>
            </a:r>
            <a:r>
              <a:rPr lang="en-US" dirty="0" err="1">
                <a:solidFill>
                  <a:schemeClr val="bg1"/>
                </a:solidFill>
              </a:rPr>
              <a:t>Nuci</a:t>
            </a:r>
            <a:r>
              <a:rPr lang="en-US" dirty="0">
                <a:solidFill>
                  <a:schemeClr val="bg1"/>
                </a:solidFill>
              </a:rPr>
              <a:t>  and </a:t>
            </a:r>
            <a:r>
              <a:rPr lang="en-US" dirty="0" err="1">
                <a:solidFill>
                  <a:schemeClr val="bg1"/>
                </a:solidFill>
              </a:rPr>
              <a:t>Mudasir</a:t>
            </a:r>
            <a:r>
              <a:rPr lang="en-US" dirty="0">
                <a:solidFill>
                  <a:schemeClr val="bg1"/>
                </a:solidFill>
              </a:rPr>
              <a:t> Ahmad Wani. Sentiment Analysis of Students’ Feedback with NLP and Deep Learning: A Systematic Mapping Study an open access journal, published on 28 April 2021.</a:t>
            </a:r>
          </a:p>
          <a:p>
            <a:pPr>
              <a:lnSpc>
                <a:spcPct val="100000"/>
              </a:lnSpc>
            </a:pPr>
            <a:r>
              <a:rPr lang="en-US" dirty="0">
                <a:solidFill>
                  <a:schemeClr val="bg1"/>
                </a:solidFill>
              </a:rPr>
              <a:t>G. Priyadarshini &amp; Dr. D. </a:t>
            </a:r>
            <a:r>
              <a:rPr lang="en-US" dirty="0" err="1">
                <a:solidFill>
                  <a:schemeClr val="bg1"/>
                </a:solidFill>
              </a:rPr>
              <a:t>Karthika</a:t>
            </a:r>
            <a:r>
              <a:rPr lang="en-US" dirty="0">
                <a:solidFill>
                  <a:schemeClr val="bg1"/>
                </a:solidFill>
              </a:rPr>
              <a:t>. Sentiment Analysis in Higher Education: A Systematic Mapping Review based Deep Neural Network from London Journal’s Press.</a:t>
            </a:r>
            <a:endParaRPr lang="en-IN" dirty="0">
              <a:solidFill>
                <a:schemeClr val="bg1"/>
              </a:solidFill>
            </a:endParaRPr>
          </a:p>
        </p:txBody>
      </p:sp>
    </p:spTree>
    <p:extLst>
      <p:ext uri="{BB962C8B-B14F-4D97-AF65-F5344CB8AC3E}">
        <p14:creationId xmlns:p14="http://schemas.microsoft.com/office/powerpoint/2010/main" val="23485804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B7CFCD-3B95-143E-0544-9FA53146241C}"/>
              </a:ext>
            </a:extLst>
          </p:cNvPr>
          <p:cNvSpPr>
            <a:spLocks noGrp="1"/>
          </p:cNvSpPr>
          <p:nvPr>
            <p:ph idx="1"/>
          </p:nvPr>
        </p:nvSpPr>
        <p:spPr>
          <a:xfrm>
            <a:off x="111967" y="242596"/>
            <a:ext cx="11915192" cy="6494106"/>
          </a:xfrm>
        </p:spPr>
        <p:txBody>
          <a:bodyPr>
            <a:normAutofit/>
          </a:bodyPr>
          <a:lstStyle/>
          <a:p>
            <a:pPr>
              <a:lnSpc>
                <a:spcPct val="100000"/>
              </a:lnSpc>
            </a:pPr>
            <a:r>
              <a:rPr lang="en-US" dirty="0">
                <a:solidFill>
                  <a:schemeClr val="bg1"/>
                </a:solidFill>
              </a:rPr>
              <a:t>Zhou Gui Zhou. Research on Sentiment Analysis Model of Short Text Based on Deep Learning from a research paper of Computer College of </a:t>
            </a:r>
            <a:r>
              <a:rPr lang="en-US" dirty="0" err="1">
                <a:solidFill>
                  <a:schemeClr val="bg1"/>
                </a:solidFill>
              </a:rPr>
              <a:t>Huanggang</a:t>
            </a:r>
            <a:r>
              <a:rPr lang="en-US" dirty="0">
                <a:solidFill>
                  <a:schemeClr val="bg1"/>
                </a:solidFill>
              </a:rPr>
              <a:t> Normal University, </a:t>
            </a:r>
            <a:r>
              <a:rPr lang="en-US" dirty="0" err="1">
                <a:solidFill>
                  <a:schemeClr val="bg1"/>
                </a:solidFill>
              </a:rPr>
              <a:t>Huanggang</a:t>
            </a:r>
            <a:r>
              <a:rPr lang="en-US" dirty="0">
                <a:solidFill>
                  <a:schemeClr val="bg1"/>
                </a:solidFill>
              </a:rPr>
              <a:t>, Hubei 438000, China.</a:t>
            </a:r>
          </a:p>
          <a:p>
            <a:pPr>
              <a:lnSpc>
                <a:spcPct val="100000"/>
              </a:lnSpc>
            </a:pPr>
            <a:r>
              <a:rPr lang="en-US" dirty="0">
                <a:solidFill>
                  <a:schemeClr val="bg1"/>
                </a:solidFill>
              </a:rPr>
              <a:t>Pooja, Bhalla, R. A Review Paper on the Role of Sentiment Analysis in Quality Education. SN COMPUT. SCI. 3, 469 (2022). https://doi.org/10.1007/s42979-022-01366-9SA-E: Sentiment Analysis for Education by Nabeela </a:t>
            </a:r>
            <a:r>
              <a:rPr lang="en-US" dirty="0" err="1">
                <a:solidFill>
                  <a:schemeClr val="bg1"/>
                </a:solidFill>
              </a:rPr>
              <a:t>Altrabsheh</a:t>
            </a:r>
            <a:r>
              <a:rPr lang="en-US" dirty="0">
                <a:solidFill>
                  <a:schemeClr val="bg1"/>
                </a:solidFill>
              </a:rPr>
              <a:t>, Mohamed Medhat Gaber, Mihaela </a:t>
            </a:r>
            <a:r>
              <a:rPr lang="en-US" dirty="0" err="1">
                <a:solidFill>
                  <a:schemeClr val="bg1"/>
                </a:solidFill>
              </a:rPr>
              <a:t>Cocea</a:t>
            </a:r>
            <a:r>
              <a:rPr lang="en-US" dirty="0">
                <a:solidFill>
                  <a:schemeClr val="bg1"/>
                </a:solidFill>
              </a:rPr>
              <a:t>.</a:t>
            </a:r>
          </a:p>
          <a:p>
            <a:pPr>
              <a:lnSpc>
                <a:spcPct val="100000"/>
              </a:lnSpc>
            </a:pPr>
            <a:r>
              <a:rPr lang="en-US" dirty="0" err="1">
                <a:solidFill>
                  <a:schemeClr val="bg1"/>
                </a:solidFill>
              </a:rPr>
              <a:t>Thanveer</a:t>
            </a:r>
            <a:r>
              <a:rPr lang="en-US" dirty="0">
                <a:solidFill>
                  <a:schemeClr val="bg1"/>
                </a:solidFill>
              </a:rPr>
              <a:t> Shaik, </a:t>
            </a:r>
            <a:r>
              <a:rPr lang="en-US" dirty="0" err="1">
                <a:solidFill>
                  <a:schemeClr val="bg1"/>
                </a:solidFill>
              </a:rPr>
              <a:t>Xiaohui</a:t>
            </a:r>
            <a:r>
              <a:rPr lang="en-US" dirty="0">
                <a:solidFill>
                  <a:schemeClr val="bg1"/>
                </a:solidFill>
              </a:rPr>
              <a:t> Tao, Christopher Dann, </a:t>
            </a:r>
            <a:r>
              <a:rPr lang="en-US" dirty="0" err="1">
                <a:solidFill>
                  <a:schemeClr val="bg1"/>
                </a:solidFill>
              </a:rPr>
              <a:t>Haoran</a:t>
            </a:r>
            <a:r>
              <a:rPr lang="en-US" dirty="0">
                <a:solidFill>
                  <a:schemeClr val="bg1"/>
                </a:solidFill>
              </a:rPr>
              <a:t> </a:t>
            </a:r>
            <a:r>
              <a:rPr lang="en-US" dirty="0" err="1">
                <a:solidFill>
                  <a:schemeClr val="bg1"/>
                </a:solidFill>
              </a:rPr>
              <a:t>Xie</a:t>
            </a:r>
            <a:r>
              <a:rPr lang="en-US" dirty="0">
                <a:solidFill>
                  <a:schemeClr val="bg1"/>
                </a:solidFill>
              </a:rPr>
              <a:t>, Yan Li, Linda Galligan. Sentiment analysis and opinion mining on educational data: A survey. Natural Language Processing Journal. Department of Computing and Decision Sciences, Lingnan University, </a:t>
            </a:r>
            <a:r>
              <a:rPr lang="en-US" dirty="0" err="1">
                <a:solidFill>
                  <a:schemeClr val="bg1"/>
                </a:solidFill>
              </a:rPr>
              <a:t>Tuen</a:t>
            </a:r>
            <a:r>
              <a:rPr lang="en-US" dirty="0">
                <a:solidFill>
                  <a:schemeClr val="bg1"/>
                </a:solidFill>
              </a:rPr>
              <a:t> Mun, </a:t>
            </a:r>
            <a:r>
              <a:rPr lang="en-US">
                <a:solidFill>
                  <a:schemeClr val="bg1"/>
                </a:solidFill>
              </a:rPr>
              <a:t>Hong Kong.</a:t>
            </a:r>
            <a:endParaRPr lang="en-US" dirty="0">
              <a:solidFill>
                <a:schemeClr val="bg1"/>
              </a:solidFill>
            </a:endParaRPr>
          </a:p>
          <a:p>
            <a:pPr>
              <a:lnSpc>
                <a:spcPct val="100000"/>
              </a:lnSpc>
            </a:pPr>
            <a:endParaRPr lang="en-US" dirty="0">
              <a:solidFill>
                <a:schemeClr val="bg1"/>
              </a:solidFill>
            </a:endParaRPr>
          </a:p>
        </p:txBody>
      </p:sp>
    </p:spTree>
    <p:extLst>
      <p:ext uri="{BB962C8B-B14F-4D97-AF65-F5344CB8AC3E}">
        <p14:creationId xmlns:p14="http://schemas.microsoft.com/office/powerpoint/2010/main" val="9963990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36530-9ED9-B9DC-4CB7-4D09347C60F2}"/>
              </a:ext>
            </a:extLst>
          </p:cNvPr>
          <p:cNvSpPr>
            <a:spLocks noGrp="1"/>
          </p:cNvSpPr>
          <p:nvPr>
            <p:ph type="title"/>
          </p:nvPr>
        </p:nvSpPr>
        <p:spPr>
          <a:xfrm>
            <a:off x="838200" y="2019769"/>
            <a:ext cx="10515600" cy="1325563"/>
          </a:xfrm>
        </p:spPr>
        <p:txBody>
          <a:bodyPr>
            <a:noAutofit/>
          </a:bodyPr>
          <a:lstStyle/>
          <a:p>
            <a:pPr algn="ctr"/>
            <a:r>
              <a:rPr lang="en-IN" sz="7200" dirty="0">
                <a:solidFill>
                  <a:schemeClr val="bg1"/>
                </a:solidFill>
              </a:rPr>
              <a:t>IMPORTANCE</a:t>
            </a:r>
            <a:br>
              <a:rPr lang="en-IN" sz="7200" dirty="0">
                <a:solidFill>
                  <a:schemeClr val="bg1"/>
                </a:solidFill>
              </a:rPr>
            </a:br>
            <a:r>
              <a:rPr lang="en-IN" sz="7200" dirty="0">
                <a:solidFill>
                  <a:schemeClr val="bg1"/>
                </a:solidFill>
              </a:rPr>
              <a:t>OF </a:t>
            </a:r>
            <a:br>
              <a:rPr lang="en-IN" sz="7200" dirty="0">
                <a:solidFill>
                  <a:schemeClr val="bg1"/>
                </a:solidFill>
              </a:rPr>
            </a:br>
            <a:r>
              <a:rPr lang="en-IN" sz="7200" dirty="0">
                <a:solidFill>
                  <a:schemeClr val="bg1"/>
                </a:solidFill>
              </a:rPr>
              <a:t>PROJECT BASED LEARNING</a:t>
            </a:r>
          </a:p>
        </p:txBody>
      </p:sp>
      <p:sp>
        <p:nvSpPr>
          <p:cNvPr id="3" name="Title 1">
            <a:extLst>
              <a:ext uri="{FF2B5EF4-FFF2-40B4-BE49-F238E27FC236}">
                <a16:creationId xmlns:a16="http://schemas.microsoft.com/office/drawing/2014/main" id="{FCE7F004-3904-A6FA-2CE9-C8B82126043A}"/>
              </a:ext>
            </a:extLst>
          </p:cNvPr>
          <p:cNvSpPr txBox="1">
            <a:spLocks/>
          </p:cNvSpPr>
          <p:nvPr/>
        </p:nvSpPr>
        <p:spPr>
          <a:xfrm>
            <a:off x="419877" y="4669047"/>
            <a:ext cx="11616612" cy="9722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dirty="0">
                <a:solidFill>
                  <a:schemeClr val="bg1"/>
                </a:solidFill>
              </a:rPr>
              <a:t>MOV </a:t>
            </a:r>
            <a:r>
              <a:rPr lang="en-US" sz="2400" dirty="0" err="1">
                <a:solidFill>
                  <a:schemeClr val="bg1"/>
                </a:solidFill>
              </a:rPr>
              <a:t>Real_World_Problems</a:t>
            </a:r>
            <a:r>
              <a:rPr lang="en-US" sz="2400" dirty="0">
                <a:solidFill>
                  <a:schemeClr val="bg1"/>
                </a:solidFill>
              </a:rPr>
              <a:t>, (</a:t>
            </a:r>
            <a:r>
              <a:rPr lang="en-US" sz="2400" dirty="0" err="1">
                <a:solidFill>
                  <a:schemeClr val="bg1"/>
                </a:solidFill>
              </a:rPr>
              <a:t>Theoretical_Knowledge</a:t>
            </a:r>
            <a:r>
              <a:rPr lang="en-US" sz="2400" dirty="0">
                <a:solidFill>
                  <a:schemeClr val="bg1"/>
                </a:solidFill>
              </a:rPr>
              <a:t> + </a:t>
            </a:r>
            <a:r>
              <a:rPr lang="en-US" sz="2400" dirty="0" err="1">
                <a:solidFill>
                  <a:schemeClr val="bg1"/>
                </a:solidFill>
              </a:rPr>
              <a:t>Practical_Experimentation</a:t>
            </a:r>
            <a:r>
              <a:rPr lang="en-US" sz="2400" dirty="0">
                <a:solidFill>
                  <a:schemeClr val="bg1"/>
                </a:solidFill>
              </a:rPr>
              <a:t>)</a:t>
            </a:r>
            <a:endParaRPr lang="en-IN" sz="2400" dirty="0"/>
          </a:p>
        </p:txBody>
      </p:sp>
    </p:spTree>
    <p:extLst>
      <p:ext uri="{BB962C8B-B14F-4D97-AF65-F5344CB8AC3E}">
        <p14:creationId xmlns:p14="http://schemas.microsoft.com/office/powerpoint/2010/main" val="17070837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323286D-E5A4-A184-22B8-29E750C05476}"/>
              </a:ext>
            </a:extLst>
          </p:cNvPr>
          <p:cNvSpPr>
            <a:spLocks noGrp="1"/>
          </p:cNvSpPr>
          <p:nvPr>
            <p:ph idx="1"/>
          </p:nvPr>
        </p:nvSpPr>
        <p:spPr>
          <a:xfrm>
            <a:off x="727010" y="419828"/>
            <a:ext cx="10737980" cy="6018343"/>
          </a:xfrm>
        </p:spPr>
        <p:txBody>
          <a:bodyPr/>
          <a:lstStyle/>
          <a:p>
            <a:r>
              <a:rPr lang="en-US" dirty="0">
                <a:solidFill>
                  <a:schemeClr val="bg1"/>
                </a:solidFill>
              </a:rPr>
              <a:t>Project Based Learning as the name suggests helps us learn new things based on the projects that we choose to work on.</a:t>
            </a:r>
          </a:p>
          <a:p>
            <a:r>
              <a:rPr lang="en-US" dirty="0">
                <a:solidFill>
                  <a:schemeClr val="bg1"/>
                </a:solidFill>
              </a:rPr>
              <a:t>In PBL, students use their knowledge and skills to work towards solving real-life problems.</a:t>
            </a:r>
          </a:p>
          <a:p>
            <a:r>
              <a:rPr lang="en-US" dirty="0">
                <a:solidFill>
                  <a:schemeClr val="bg1"/>
                </a:solidFill>
              </a:rPr>
              <a:t>It is important for us as it helps us develop our problem identifying and solving skills along with our communication skills.</a:t>
            </a:r>
          </a:p>
          <a:p>
            <a:r>
              <a:rPr lang="en-US" dirty="0">
                <a:solidFill>
                  <a:schemeClr val="bg1"/>
                </a:solidFill>
              </a:rPr>
              <a:t>It allows us to work in groups and teaches us to view problems from different perspectives while also being decisive.</a:t>
            </a:r>
          </a:p>
          <a:p>
            <a:r>
              <a:rPr lang="en-US" dirty="0">
                <a:solidFill>
                  <a:schemeClr val="bg1"/>
                </a:solidFill>
              </a:rPr>
              <a:t>It also gives us an opportunity to find and evaluate various research materials.</a:t>
            </a:r>
          </a:p>
          <a:p>
            <a:r>
              <a:rPr lang="en-US" dirty="0">
                <a:solidFill>
                  <a:schemeClr val="bg1"/>
                </a:solidFill>
              </a:rPr>
              <a:t>Taking what you learn and turning it into productivity and innovation is what PBL truly is all about.</a:t>
            </a:r>
          </a:p>
        </p:txBody>
      </p:sp>
    </p:spTree>
    <p:extLst>
      <p:ext uri="{BB962C8B-B14F-4D97-AF65-F5344CB8AC3E}">
        <p14:creationId xmlns:p14="http://schemas.microsoft.com/office/powerpoint/2010/main" val="32946211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36530-9ED9-B9DC-4CB7-4D09347C60F2}"/>
              </a:ext>
            </a:extLst>
          </p:cNvPr>
          <p:cNvSpPr>
            <a:spLocks noGrp="1"/>
          </p:cNvSpPr>
          <p:nvPr>
            <p:ph type="title"/>
          </p:nvPr>
        </p:nvSpPr>
        <p:spPr>
          <a:xfrm>
            <a:off x="838200" y="2766218"/>
            <a:ext cx="10515600" cy="1325563"/>
          </a:xfrm>
        </p:spPr>
        <p:txBody>
          <a:bodyPr>
            <a:normAutofit/>
          </a:bodyPr>
          <a:lstStyle/>
          <a:p>
            <a:pPr algn="ctr"/>
            <a:r>
              <a:rPr lang="en-IN" sz="8800" dirty="0">
                <a:solidFill>
                  <a:schemeClr val="bg1"/>
                </a:solidFill>
              </a:rPr>
              <a:t>LITERATURE SURVEY</a:t>
            </a:r>
          </a:p>
        </p:txBody>
      </p:sp>
    </p:spTree>
    <p:extLst>
      <p:ext uri="{BB962C8B-B14F-4D97-AF65-F5344CB8AC3E}">
        <p14:creationId xmlns:p14="http://schemas.microsoft.com/office/powerpoint/2010/main" val="27625701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E4887EAC-96B6-D57F-2282-985FF0C413AB}"/>
              </a:ext>
            </a:extLst>
          </p:cNvPr>
          <p:cNvGraphicFramePr>
            <a:graphicFrameLocks noGrp="1"/>
          </p:cNvGraphicFramePr>
          <p:nvPr>
            <p:extLst>
              <p:ext uri="{D42A27DB-BD31-4B8C-83A1-F6EECF244321}">
                <p14:modId xmlns:p14="http://schemas.microsoft.com/office/powerpoint/2010/main" val="572939670"/>
              </p:ext>
            </p:extLst>
          </p:nvPr>
        </p:nvGraphicFramePr>
        <p:xfrm>
          <a:off x="332509" y="387927"/>
          <a:ext cx="11485416" cy="5849389"/>
        </p:xfrm>
        <a:graphic>
          <a:graphicData uri="http://schemas.openxmlformats.org/drawingml/2006/table">
            <a:tbl>
              <a:tblPr firstRow="1" bandRow="1">
                <a:tableStyleId>{5940675A-B579-460E-94D1-54222C63F5DA}</a:tableStyleId>
              </a:tblPr>
              <a:tblGrid>
                <a:gridCol w="845127">
                  <a:extLst>
                    <a:ext uri="{9D8B030D-6E8A-4147-A177-3AD203B41FA5}">
                      <a16:colId xmlns:a16="http://schemas.microsoft.com/office/drawing/2014/main" val="2660784233"/>
                    </a:ext>
                  </a:extLst>
                </a:gridCol>
                <a:gridCol w="1704109">
                  <a:extLst>
                    <a:ext uri="{9D8B030D-6E8A-4147-A177-3AD203B41FA5}">
                      <a16:colId xmlns:a16="http://schemas.microsoft.com/office/drawing/2014/main" val="565602341"/>
                    </a:ext>
                  </a:extLst>
                </a:gridCol>
                <a:gridCol w="2161310">
                  <a:extLst>
                    <a:ext uri="{9D8B030D-6E8A-4147-A177-3AD203B41FA5}">
                      <a16:colId xmlns:a16="http://schemas.microsoft.com/office/drawing/2014/main" val="4145781165"/>
                    </a:ext>
                  </a:extLst>
                </a:gridCol>
                <a:gridCol w="2369127">
                  <a:extLst>
                    <a:ext uri="{9D8B030D-6E8A-4147-A177-3AD203B41FA5}">
                      <a16:colId xmlns:a16="http://schemas.microsoft.com/office/drawing/2014/main" val="3094048113"/>
                    </a:ext>
                  </a:extLst>
                </a:gridCol>
                <a:gridCol w="1579418">
                  <a:extLst>
                    <a:ext uri="{9D8B030D-6E8A-4147-A177-3AD203B41FA5}">
                      <a16:colId xmlns:a16="http://schemas.microsoft.com/office/drawing/2014/main" val="1694002814"/>
                    </a:ext>
                  </a:extLst>
                </a:gridCol>
                <a:gridCol w="2826325">
                  <a:extLst>
                    <a:ext uri="{9D8B030D-6E8A-4147-A177-3AD203B41FA5}">
                      <a16:colId xmlns:a16="http://schemas.microsoft.com/office/drawing/2014/main" val="3998836927"/>
                    </a:ext>
                  </a:extLst>
                </a:gridCol>
              </a:tblGrid>
              <a:tr h="637309">
                <a:tc>
                  <a:txBody>
                    <a:bodyPr/>
                    <a:lstStyle/>
                    <a:p>
                      <a:endParaRPr lang="en-US" sz="1200" b="0" dirty="0">
                        <a:ln>
                          <a:solidFill>
                            <a:schemeClr val="tx1"/>
                          </a:solidFill>
                        </a:ln>
                        <a:solidFill>
                          <a:schemeClr val="tx1">
                            <a:lumMod val="50000"/>
                            <a:lumOff val="50000"/>
                          </a:schemeClr>
                        </a:solidFill>
                        <a:effectLst/>
                        <a:latin typeface="Times New Roman" panose="02020603050405020304" pitchFamily="18" charset="0"/>
                        <a:cs typeface="Times New Roman" panose="02020603050405020304" pitchFamily="18" charset="0"/>
                      </a:endParaRPr>
                    </a:p>
                    <a:p>
                      <a:pPr algn="ctr"/>
                      <a:r>
                        <a:rPr lang="en-US" sz="1200" b="0" dirty="0">
                          <a:ln>
                            <a:solidFill>
                              <a:schemeClr val="tx1"/>
                            </a:solidFill>
                          </a:ln>
                          <a:solidFill>
                            <a:schemeClr val="tx1">
                              <a:lumMod val="50000"/>
                              <a:lumOff val="50000"/>
                            </a:schemeClr>
                          </a:solidFill>
                          <a:effectLst/>
                          <a:latin typeface="Times New Roman" panose="02020603050405020304" pitchFamily="18" charset="0"/>
                          <a:cs typeface="Times New Roman" panose="02020603050405020304" pitchFamily="18" charset="0"/>
                        </a:rPr>
                        <a:t>Sr. No.</a:t>
                      </a:r>
                      <a:endParaRPr lang="en-IN" sz="1200" b="0" dirty="0">
                        <a:ln>
                          <a:solidFill>
                            <a:schemeClr val="tx1"/>
                          </a:solidFill>
                        </a:ln>
                        <a:solidFill>
                          <a:schemeClr val="tx1">
                            <a:lumMod val="50000"/>
                            <a:lumOff val="50000"/>
                          </a:schemeClr>
                        </a:solidFill>
                        <a:effectLst/>
                        <a:latin typeface="Times New Roman" panose="02020603050405020304" pitchFamily="18" charset="0"/>
                        <a:cs typeface="Times New Roman" panose="02020603050405020304" pitchFamily="18" charset="0"/>
                      </a:endParaRPr>
                    </a:p>
                  </a:txBody>
                  <a:tcPr>
                    <a:solidFill>
                      <a:schemeClr val="bg1"/>
                    </a:solidFill>
                  </a:tcPr>
                </a:tc>
                <a:tc>
                  <a:txBody>
                    <a:bodyPr/>
                    <a:lstStyle/>
                    <a:p>
                      <a:pPr algn="ctr"/>
                      <a:endParaRPr lang="en-US" sz="1200" b="0" dirty="0">
                        <a:ln>
                          <a:solidFill>
                            <a:schemeClr val="tx1"/>
                          </a:solidFill>
                        </a:ln>
                        <a:solidFill>
                          <a:schemeClr val="tx1">
                            <a:lumMod val="50000"/>
                            <a:lumOff val="50000"/>
                          </a:schemeClr>
                        </a:solidFill>
                        <a:effectLst/>
                        <a:latin typeface="Times New Roman" panose="02020603050405020304" pitchFamily="18" charset="0"/>
                        <a:cs typeface="Times New Roman" panose="02020603050405020304" pitchFamily="18" charset="0"/>
                      </a:endParaRPr>
                    </a:p>
                    <a:p>
                      <a:pPr algn="ctr"/>
                      <a:r>
                        <a:rPr lang="en-US" sz="1200" b="0" dirty="0">
                          <a:ln>
                            <a:solidFill>
                              <a:schemeClr val="tx1"/>
                            </a:solidFill>
                          </a:ln>
                          <a:solidFill>
                            <a:schemeClr val="tx1">
                              <a:lumMod val="50000"/>
                              <a:lumOff val="50000"/>
                            </a:schemeClr>
                          </a:solidFill>
                          <a:effectLst/>
                          <a:latin typeface="Times New Roman" panose="02020603050405020304" pitchFamily="18" charset="0"/>
                          <a:cs typeface="Times New Roman" panose="02020603050405020304" pitchFamily="18" charset="0"/>
                        </a:rPr>
                        <a:t>Author’s Name</a:t>
                      </a:r>
                      <a:endParaRPr lang="en-IN" sz="1200" b="0" dirty="0">
                        <a:ln>
                          <a:solidFill>
                            <a:schemeClr val="tx1"/>
                          </a:solidFill>
                        </a:ln>
                        <a:solidFill>
                          <a:schemeClr val="tx1">
                            <a:lumMod val="50000"/>
                            <a:lumOff val="50000"/>
                          </a:schemeClr>
                        </a:solidFill>
                        <a:effectLst/>
                        <a:latin typeface="Times New Roman" panose="02020603050405020304" pitchFamily="18" charset="0"/>
                        <a:cs typeface="Times New Roman" panose="02020603050405020304" pitchFamily="18" charset="0"/>
                      </a:endParaRPr>
                    </a:p>
                  </a:txBody>
                  <a:tcPr>
                    <a:solidFill>
                      <a:schemeClr val="bg1"/>
                    </a:solidFill>
                  </a:tcPr>
                </a:tc>
                <a:tc>
                  <a:txBody>
                    <a:bodyPr/>
                    <a:lstStyle/>
                    <a:p>
                      <a:pPr algn="ctr"/>
                      <a:endParaRPr lang="en-US" sz="1200" b="0" dirty="0">
                        <a:ln>
                          <a:solidFill>
                            <a:schemeClr val="tx1"/>
                          </a:solidFill>
                        </a:ln>
                        <a:solidFill>
                          <a:schemeClr val="tx1">
                            <a:lumMod val="50000"/>
                            <a:lumOff val="50000"/>
                          </a:schemeClr>
                        </a:solidFill>
                        <a:effectLst/>
                        <a:latin typeface="Times New Roman" panose="02020603050405020304" pitchFamily="18" charset="0"/>
                        <a:cs typeface="Times New Roman" panose="02020603050405020304" pitchFamily="18" charset="0"/>
                      </a:endParaRPr>
                    </a:p>
                    <a:p>
                      <a:pPr algn="ctr"/>
                      <a:r>
                        <a:rPr lang="en-US" sz="1200" b="0" dirty="0">
                          <a:ln>
                            <a:solidFill>
                              <a:schemeClr val="tx1"/>
                            </a:solidFill>
                          </a:ln>
                          <a:solidFill>
                            <a:schemeClr val="tx1">
                              <a:lumMod val="50000"/>
                              <a:lumOff val="50000"/>
                            </a:schemeClr>
                          </a:solidFill>
                          <a:effectLst/>
                          <a:latin typeface="Times New Roman" panose="02020603050405020304" pitchFamily="18" charset="0"/>
                          <a:cs typeface="Times New Roman" panose="02020603050405020304" pitchFamily="18" charset="0"/>
                        </a:rPr>
                        <a:t>Paper Name</a:t>
                      </a:r>
                      <a:endParaRPr lang="en-IN" sz="1200" b="0" dirty="0">
                        <a:ln>
                          <a:solidFill>
                            <a:schemeClr val="tx1"/>
                          </a:solidFill>
                        </a:ln>
                        <a:solidFill>
                          <a:schemeClr val="tx1">
                            <a:lumMod val="50000"/>
                            <a:lumOff val="50000"/>
                          </a:schemeClr>
                        </a:solidFill>
                        <a:effectLst/>
                        <a:latin typeface="Times New Roman" panose="02020603050405020304" pitchFamily="18" charset="0"/>
                        <a:cs typeface="Times New Roman" panose="02020603050405020304" pitchFamily="18" charset="0"/>
                      </a:endParaRPr>
                    </a:p>
                  </a:txBody>
                  <a:tcPr>
                    <a:solidFill>
                      <a:schemeClr val="bg1"/>
                    </a:solidFill>
                  </a:tcPr>
                </a:tc>
                <a:tc>
                  <a:txBody>
                    <a:bodyPr/>
                    <a:lstStyle/>
                    <a:p>
                      <a:endParaRPr lang="en-US" sz="1200" b="0" dirty="0">
                        <a:ln>
                          <a:solidFill>
                            <a:schemeClr val="tx1"/>
                          </a:solidFill>
                        </a:ln>
                        <a:solidFill>
                          <a:schemeClr val="tx1">
                            <a:lumMod val="50000"/>
                            <a:lumOff val="50000"/>
                          </a:schemeClr>
                        </a:solidFill>
                        <a:effectLst/>
                        <a:latin typeface="Times New Roman" panose="02020603050405020304" pitchFamily="18" charset="0"/>
                        <a:cs typeface="Times New Roman" panose="02020603050405020304" pitchFamily="18" charset="0"/>
                      </a:endParaRPr>
                    </a:p>
                    <a:p>
                      <a:pPr algn="ctr"/>
                      <a:r>
                        <a:rPr lang="en-US" sz="1200" b="0" dirty="0">
                          <a:ln>
                            <a:solidFill>
                              <a:schemeClr val="tx1"/>
                            </a:solidFill>
                          </a:ln>
                          <a:solidFill>
                            <a:schemeClr val="tx1">
                              <a:lumMod val="50000"/>
                              <a:lumOff val="50000"/>
                            </a:schemeClr>
                          </a:solidFill>
                          <a:effectLst/>
                          <a:latin typeface="Times New Roman" panose="02020603050405020304" pitchFamily="18" charset="0"/>
                          <a:cs typeface="Times New Roman" panose="02020603050405020304" pitchFamily="18" charset="0"/>
                        </a:rPr>
                        <a:t>Findings of Paper</a:t>
                      </a:r>
                      <a:endParaRPr lang="en-IN" sz="1200" b="0" dirty="0">
                        <a:ln>
                          <a:solidFill>
                            <a:schemeClr val="tx1"/>
                          </a:solidFill>
                        </a:ln>
                        <a:solidFill>
                          <a:schemeClr val="tx1">
                            <a:lumMod val="50000"/>
                            <a:lumOff val="50000"/>
                          </a:schemeClr>
                        </a:solidFill>
                        <a:effectLst/>
                        <a:latin typeface="Times New Roman" panose="02020603050405020304" pitchFamily="18" charset="0"/>
                        <a:cs typeface="Times New Roman" panose="02020603050405020304" pitchFamily="18" charset="0"/>
                      </a:endParaRPr>
                    </a:p>
                  </a:txBody>
                  <a:tcPr>
                    <a:solidFill>
                      <a:schemeClr val="bg1"/>
                    </a:solidFill>
                  </a:tcPr>
                </a:tc>
                <a:tc>
                  <a:txBody>
                    <a:bodyPr/>
                    <a:lstStyle/>
                    <a:p>
                      <a:pPr algn="ctr">
                        <a:lnSpc>
                          <a:spcPct val="150000"/>
                        </a:lnSpc>
                      </a:pPr>
                      <a:r>
                        <a:rPr lang="en-US" sz="1200" b="0" dirty="0">
                          <a:ln>
                            <a:solidFill>
                              <a:schemeClr val="tx1"/>
                            </a:solidFill>
                          </a:ln>
                          <a:solidFill>
                            <a:schemeClr val="tx1">
                              <a:lumMod val="50000"/>
                              <a:lumOff val="50000"/>
                            </a:schemeClr>
                          </a:solidFill>
                          <a:effectLst/>
                          <a:latin typeface="Times New Roman" panose="02020603050405020304" pitchFamily="18" charset="0"/>
                          <a:cs typeface="Times New Roman" panose="02020603050405020304" pitchFamily="18" charset="0"/>
                        </a:rPr>
                        <a:t>Techniques or Methods used</a:t>
                      </a:r>
                      <a:endParaRPr lang="en-IN" sz="1200" b="0" dirty="0">
                        <a:ln>
                          <a:solidFill>
                            <a:schemeClr val="tx1"/>
                          </a:solidFill>
                        </a:ln>
                        <a:solidFill>
                          <a:schemeClr val="tx1">
                            <a:lumMod val="50000"/>
                            <a:lumOff val="50000"/>
                          </a:schemeClr>
                        </a:solidFill>
                        <a:effectLst/>
                        <a:latin typeface="Times New Roman" panose="02020603050405020304" pitchFamily="18" charset="0"/>
                        <a:cs typeface="Times New Roman" panose="02020603050405020304" pitchFamily="18" charset="0"/>
                      </a:endParaRPr>
                    </a:p>
                  </a:txBody>
                  <a:tcPr>
                    <a:solidFill>
                      <a:schemeClr val="bg1"/>
                    </a:solidFill>
                  </a:tcPr>
                </a:tc>
                <a:tc>
                  <a:txBody>
                    <a:bodyPr/>
                    <a:lstStyle/>
                    <a:p>
                      <a:pPr algn="ctr"/>
                      <a:endParaRPr lang="en-US" sz="1200" b="0" dirty="0">
                        <a:ln>
                          <a:solidFill>
                            <a:schemeClr val="tx1"/>
                          </a:solidFill>
                        </a:ln>
                        <a:solidFill>
                          <a:schemeClr val="tx1">
                            <a:lumMod val="50000"/>
                            <a:lumOff val="50000"/>
                          </a:schemeClr>
                        </a:solidFill>
                        <a:effectLst/>
                        <a:latin typeface="Times New Roman" panose="02020603050405020304" pitchFamily="18" charset="0"/>
                        <a:cs typeface="Times New Roman" panose="02020603050405020304" pitchFamily="18" charset="0"/>
                      </a:endParaRPr>
                    </a:p>
                    <a:p>
                      <a:pPr algn="ctr"/>
                      <a:r>
                        <a:rPr lang="en-US" sz="1200" b="0" dirty="0">
                          <a:ln>
                            <a:solidFill>
                              <a:schemeClr val="tx1"/>
                            </a:solidFill>
                          </a:ln>
                          <a:solidFill>
                            <a:schemeClr val="tx1">
                              <a:lumMod val="50000"/>
                              <a:lumOff val="50000"/>
                            </a:schemeClr>
                          </a:solidFill>
                          <a:effectLst/>
                          <a:latin typeface="Times New Roman" panose="02020603050405020304" pitchFamily="18" charset="0"/>
                          <a:cs typeface="Times New Roman" panose="02020603050405020304" pitchFamily="18" charset="0"/>
                        </a:rPr>
                        <a:t>Scope</a:t>
                      </a:r>
                      <a:endParaRPr lang="en-IN" sz="1200" b="0" dirty="0">
                        <a:ln>
                          <a:solidFill>
                            <a:schemeClr val="tx1"/>
                          </a:solidFill>
                        </a:ln>
                        <a:solidFill>
                          <a:schemeClr val="tx1">
                            <a:lumMod val="50000"/>
                            <a:lumOff val="50000"/>
                          </a:schemeClr>
                        </a:solidFill>
                        <a:effectLst/>
                        <a:latin typeface="Times New Roman" panose="02020603050405020304" pitchFamily="18" charset="0"/>
                        <a:cs typeface="Times New Roman" panose="02020603050405020304" pitchFamily="18" charset="0"/>
                      </a:endParaRPr>
                    </a:p>
                  </a:txBody>
                  <a:tcPr>
                    <a:solidFill>
                      <a:schemeClr val="bg1"/>
                    </a:solidFill>
                  </a:tcPr>
                </a:tc>
                <a:extLst>
                  <a:ext uri="{0D108BD9-81ED-4DB2-BD59-A6C34878D82A}">
                    <a16:rowId xmlns:a16="http://schemas.microsoft.com/office/drawing/2014/main" val="2903363677"/>
                  </a:ext>
                </a:extLst>
              </a:tr>
              <a:tr h="1517073">
                <a:tc>
                  <a:txBody>
                    <a:bodyPr/>
                    <a:lstStyle/>
                    <a:p>
                      <a:pPr algn="ctr"/>
                      <a:r>
                        <a:rPr lang="en-US" sz="1200" b="0" dirty="0">
                          <a:ln>
                            <a:solidFill>
                              <a:schemeClr val="tx1"/>
                            </a:solidFill>
                          </a:ln>
                          <a:solidFill>
                            <a:schemeClr val="tx1">
                              <a:lumMod val="50000"/>
                              <a:lumOff val="50000"/>
                            </a:schemeClr>
                          </a:solidFill>
                          <a:effectLst/>
                          <a:latin typeface="Times New Roman" panose="02020603050405020304" pitchFamily="18" charset="0"/>
                          <a:cs typeface="Times New Roman" panose="02020603050405020304" pitchFamily="18" charset="0"/>
                        </a:rPr>
                        <a:t>1</a:t>
                      </a:r>
                      <a:r>
                        <a:rPr lang="en-IN" sz="1200" b="0" dirty="0">
                          <a:ln>
                            <a:solidFill>
                              <a:schemeClr val="tx1"/>
                            </a:solidFill>
                          </a:ln>
                          <a:solidFill>
                            <a:schemeClr val="tx1">
                              <a:lumMod val="50000"/>
                              <a:lumOff val="50000"/>
                            </a:schemeClr>
                          </a:solidFill>
                          <a:effectLst/>
                          <a:latin typeface="Times New Roman" panose="02020603050405020304" pitchFamily="18" charset="0"/>
                          <a:cs typeface="Times New Roman" panose="02020603050405020304" pitchFamily="18" charset="0"/>
                        </a:rPr>
                        <a:t>.</a:t>
                      </a:r>
                      <a:endParaRPr lang="en-US" sz="1200" b="0" dirty="0">
                        <a:ln>
                          <a:solidFill>
                            <a:schemeClr val="tx1"/>
                          </a:solidFill>
                        </a:ln>
                        <a:solidFill>
                          <a:schemeClr val="tx1">
                            <a:lumMod val="50000"/>
                            <a:lumOff val="50000"/>
                          </a:schemeClr>
                        </a:solidFill>
                        <a:effectLst/>
                        <a:latin typeface="Times New Roman" panose="02020603050405020304" pitchFamily="18" charset="0"/>
                        <a:cs typeface="Times New Roman" panose="02020603050405020304" pitchFamily="18" charset="0"/>
                      </a:endParaRPr>
                    </a:p>
                  </a:txBody>
                  <a:tcPr>
                    <a:solidFill>
                      <a:schemeClr val="bg1"/>
                    </a:solidFill>
                  </a:tcPr>
                </a:tc>
                <a:tc>
                  <a:txBody>
                    <a:bodyPr/>
                    <a:lstStyle/>
                    <a:p>
                      <a:pPr algn="ctr">
                        <a:lnSpc>
                          <a:spcPct val="200000"/>
                        </a:lnSpc>
                      </a:pPr>
                      <a:r>
                        <a:rPr lang="en-IN" sz="1200" b="0" dirty="0">
                          <a:ln>
                            <a:solidFill>
                              <a:schemeClr val="tx1"/>
                            </a:solidFill>
                          </a:ln>
                          <a:solidFill>
                            <a:schemeClr val="tx1">
                              <a:lumMod val="50000"/>
                              <a:lumOff val="50000"/>
                            </a:schemeClr>
                          </a:solidFill>
                          <a:effectLst/>
                          <a:latin typeface="Times New Roman" panose="02020603050405020304" pitchFamily="18" charset="0"/>
                          <a:cs typeface="Times New Roman" panose="02020603050405020304" pitchFamily="18" charset="0"/>
                        </a:rPr>
                        <a:t>Reem </a:t>
                      </a:r>
                      <a:r>
                        <a:rPr lang="en-IN" sz="1200" b="0" dirty="0" err="1">
                          <a:ln>
                            <a:solidFill>
                              <a:schemeClr val="tx1"/>
                            </a:solidFill>
                          </a:ln>
                          <a:solidFill>
                            <a:schemeClr val="tx1">
                              <a:lumMod val="50000"/>
                              <a:lumOff val="50000"/>
                            </a:schemeClr>
                          </a:solidFill>
                          <a:effectLst/>
                          <a:latin typeface="Times New Roman" panose="02020603050405020304" pitchFamily="18" charset="0"/>
                          <a:cs typeface="Times New Roman" panose="02020603050405020304" pitchFamily="18" charset="0"/>
                        </a:rPr>
                        <a:t>Baragash</a:t>
                      </a:r>
                      <a:r>
                        <a:rPr lang="en-IN" sz="1200" b="0" dirty="0">
                          <a:ln>
                            <a:solidFill>
                              <a:schemeClr val="tx1"/>
                            </a:solidFill>
                          </a:ln>
                          <a:solidFill>
                            <a:schemeClr val="tx1">
                              <a:lumMod val="50000"/>
                              <a:lumOff val="50000"/>
                            </a:schemeClr>
                          </a:solidFill>
                          <a:effectLst/>
                          <a:latin typeface="Times New Roman" panose="02020603050405020304" pitchFamily="18" charset="0"/>
                          <a:cs typeface="Times New Roman" panose="02020603050405020304" pitchFamily="18" charset="0"/>
                        </a:rPr>
                        <a:t>, Hanan </a:t>
                      </a:r>
                      <a:r>
                        <a:rPr lang="en-IN" sz="1200" b="0" dirty="0" err="1">
                          <a:ln>
                            <a:solidFill>
                              <a:schemeClr val="tx1"/>
                            </a:solidFill>
                          </a:ln>
                          <a:solidFill>
                            <a:schemeClr val="tx1">
                              <a:lumMod val="50000"/>
                              <a:lumOff val="50000"/>
                            </a:schemeClr>
                          </a:solidFill>
                          <a:effectLst/>
                          <a:latin typeface="Times New Roman" panose="02020603050405020304" pitchFamily="18" charset="0"/>
                          <a:cs typeface="Times New Roman" panose="02020603050405020304" pitchFamily="18" charset="0"/>
                        </a:rPr>
                        <a:t>Aldowah</a:t>
                      </a:r>
                      <a:endParaRPr lang="en-IN" sz="1200" b="0" dirty="0">
                        <a:ln>
                          <a:solidFill>
                            <a:schemeClr val="tx1"/>
                          </a:solidFill>
                        </a:ln>
                        <a:solidFill>
                          <a:schemeClr val="tx1">
                            <a:lumMod val="50000"/>
                            <a:lumOff val="50000"/>
                          </a:schemeClr>
                        </a:solidFill>
                        <a:effectLst/>
                        <a:latin typeface="Times New Roman" panose="02020603050405020304" pitchFamily="18" charset="0"/>
                        <a:cs typeface="Times New Roman" panose="02020603050405020304" pitchFamily="18" charset="0"/>
                      </a:endParaRPr>
                    </a:p>
                  </a:txBody>
                  <a:tcPr>
                    <a:solidFill>
                      <a:schemeClr val="bg1"/>
                    </a:solidFill>
                  </a:tcPr>
                </a:tc>
                <a:tc>
                  <a:txBody>
                    <a:bodyPr/>
                    <a:lstStyle/>
                    <a:p>
                      <a:r>
                        <a:rPr lang="en-US" sz="1200" b="0" dirty="0">
                          <a:ln>
                            <a:solidFill>
                              <a:schemeClr val="tx1"/>
                            </a:solidFill>
                          </a:ln>
                          <a:solidFill>
                            <a:schemeClr val="tx1">
                              <a:lumMod val="50000"/>
                              <a:lumOff val="50000"/>
                            </a:schemeClr>
                          </a:solidFill>
                          <a:effectLst/>
                          <a:latin typeface="Times New Roman" panose="02020603050405020304" pitchFamily="18" charset="0"/>
                          <a:cs typeface="Times New Roman" panose="02020603050405020304" pitchFamily="18" charset="0"/>
                        </a:rPr>
                        <a:t> Sentiment Analysis based Machine Learning Approach: International Students’ Perception Towards E-learning in Malaysian Universities</a:t>
                      </a:r>
                    </a:p>
                  </a:txBody>
                  <a:tcPr>
                    <a:solidFill>
                      <a:schemeClr val="bg1"/>
                    </a:solidFill>
                  </a:tcPr>
                </a:tc>
                <a:tc>
                  <a:txBody>
                    <a:bodyPr/>
                    <a:lstStyle/>
                    <a:p>
                      <a:r>
                        <a:rPr lang="en-US" sz="1200" b="0" dirty="0">
                          <a:ln>
                            <a:solidFill>
                              <a:schemeClr val="tx1"/>
                            </a:solidFill>
                          </a:ln>
                          <a:solidFill>
                            <a:schemeClr val="tx1">
                              <a:lumMod val="50000"/>
                              <a:lumOff val="50000"/>
                            </a:schemeClr>
                          </a:solidFill>
                          <a:effectLst/>
                          <a:latin typeface="Times New Roman" panose="02020603050405020304" pitchFamily="18" charset="0"/>
                          <a:cs typeface="Times New Roman" panose="02020603050405020304" pitchFamily="18" charset="0"/>
                        </a:rPr>
                        <a:t>The adoption of the emerging field of sentiment analysis and opinion mining in educational systems has a great potential in improving the quality of teaching and learning processes in Higher Education institutions and assessing the situation in terms of performance, online materials, and services.</a:t>
                      </a:r>
                    </a:p>
                  </a:txBody>
                  <a:tcPr>
                    <a:solidFill>
                      <a:schemeClr val="bg1"/>
                    </a:solidFill>
                  </a:tcPr>
                </a:tc>
                <a:tc>
                  <a:txBody>
                    <a:bodyPr/>
                    <a:lstStyle/>
                    <a:p>
                      <a:pPr algn="ctr"/>
                      <a:endParaRPr lang="en-IN" sz="1200" b="0" dirty="0">
                        <a:ln>
                          <a:solidFill>
                            <a:schemeClr val="tx1"/>
                          </a:solidFill>
                        </a:ln>
                        <a:solidFill>
                          <a:schemeClr val="tx1">
                            <a:lumMod val="50000"/>
                            <a:lumOff val="50000"/>
                          </a:schemeClr>
                        </a:solidFill>
                        <a:effectLst/>
                        <a:latin typeface="Times New Roman" panose="02020603050405020304" pitchFamily="18" charset="0"/>
                        <a:cs typeface="Times New Roman" panose="02020603050405020304" pitchFamily="18" charset="0"/>
                      </a:endParaRPr>
                    </a:p>
                    <a:p>
                      <a:pPr algn="ctr"/>
                      <a:endParaRPr lang="en-IN" sz="1200" b="0" dirty="0">
                        <a:ln>
                          <a:solidFill>
                            <a:schemeClr val="tx1"/>
                          </a:solidFill>
                        </a:ln>
                        <a:solidFill>
                          <a:schemeClr val="tx1">
                            <a:lumMod val="50000"/>
                            <a:lumOff val="50000"/>
                          </a:schemeClr>
                        </a:solidFill>
                        <a:effectLst/>
                        <a:latin typeface="Times New Roman" panose="02020603050405020304" pitchFamily="18" charset="0"/>
                        <a:cs typeface="Times New Roman" panose="02020603050405020304" pitchFamily="18" charset="0"/>
                      </a:endParaRPr>
                    </a:p>
                    <a:p>
                      <a:pPr algn="ctr">
                        <a:lnSpc>
                          <a:spcPct val="150000"/>
                        </a:lnSpc>
                      </a:pPr>
                      <a:r>
                        <a:rPr lang="en-IN" sz="1200" b="0" dirty="0">
                          <a:ln>
                            <a:solidFill>
                              <a:schemeClr val="tx1"/>
                            </a:solidFill>
                          </a:ln>
                          <a:solidFill>
                            <a:schemeClr val="tx1">
                              <a:lumMod val="50000"/>
                              <a:lumOff val="50000"/>
                            </a:schemeClr>
                          </a:solidFill>
                          <a:effectLst/>
                          <a:latin typeface="Times New Roman" panose="02020603050405020304" pitchFamily="18" charset="0"/>
                          <a:cs typeface="Times New Roman" panose="02020603050405020304" pitchFamily="18" charset="0"/>
                        </a:rPr>
                        <a:t>Support Vector Machine (SVM) , Naïve </a:t>
                      </a:r>
                      <a:r>
                        <a:rPr lang="en-IN" sz="1200" b="0" dirty="0" err="1">
                          <a:ln>
                            <a:solidFill>
                              <a:schemeClr val="tx1"/>
                            </a:solidFill>
                          </a:ln>
                          <a:solidFill>
                            <a:schemeClr val="tx1">
                              <a:lumMod val="50000"/>
                              <a:lumOff val="50000"/>
                            </a:schemeClr>
                          </a:solidFill>
                          <a:effectLst/>
                          <a:latin typeface="Times New Roman" panose="02020603050405020304" pitchFamily="18" charset="0"/>
                          <a:cs typeface="Times New Roman" panose="02020603050405020304" pitchFamily="18" charset="0"/>
                        </a:rPr>
                        <a:t>Baiyes</a:t>
                      </a:r>
                      <a:r>
                        <a:rPr lang="en-IN" sz="1200" b="0" dirty="0">
                          <a:ln>
                            <a:solidFill>
                              <a:schemeClr val="tx1"/>
                            </a:solidFill>
                          </a:ln>
                          <a:solidFill>
                            <a:schemeClr val="tx1">
                              <a:lumMod val="50000"/>
                              <a:lumOff val="50000"/>
                            </a:schemeClr>
                          </a:solidFill>
                          <a:effectLst/>
                          <a:latin typeface="Times New Roman" panose="02020603050405020304" pitchFamily="18" charset="0"/>
                          <a:cs typeface="Times New Roman" panose="02020603050405020304" pitchFamily="18" charset="0"/>
                        </a:rPr>
                        <a:t> (NB)</a:t>
                      </a:r>
                    </a:p>
                  </a:txBody>
                  <a:tcPr>
                    <a:solidFill>
                      <a:schemeClr val="bg1"/>
                    </a:solidFill>
                  </a:tcPr>
                </a:tc>
                <a:tc>
                  <a:txBody>
                    <a:bodyPr/>
                    <a:lstStyle/>
                    <a:p>
                      <a:r>
                        <a:rPr lang="en-US" sz="1200" b="0" dirty="0">
                          <a:ln>
                            <a:solidFill>
                              <a:schemeClr val="tx1"/>
                            </a:solidFill>
                          </a:ln>
                          <a:solidFill>
                            <a:schemeClr val="tx1">
                              <a:lumMod val="50000"/>
                              <a:lumOff val="50000"/>
                            </a:schemeClr>
                          </a:solidFill>
                          <a:effectLst/>
                          <a:latin typeface="Times New Roman" panose="02020603050405020304" pitchFamily="18" charset="0"/>
                          <a:cs typeface="Times New Roman" panose="02020603050405020304" pitchFamily="18" charset="0"/>
                        </a:rPr>
                        <a:t>It can guide new and international students to select the appropriate university based on the review submitted by former students on social media sites. Further studies are required on the applications of sentiment analysis in higher education institutes to benefit from the massive amount of data on social media sites and various educational systems for future development.</a:t>
                      </a:r>
                      <a:endParaRPr lang="en-IN" sz="1200" b="0" dirty="0">
                        <a:ln>
                          <a:solidFill>
                            <a:schemeClr val="tx1"/>
                          </a:solidFill>
                        </a:ln>
                        <a:solidFill>
                          <a:schemeClr val="tx1">
                            <a:lumMod val="50000"/>
                            <a:lumOff val="50000"/>
                          </a:schemeClr>
                        </a:solidFill>
                        <a:effectLst/>
                        <a:latin typeface="Times New Roman" panose="02020603050405020304" pitchFamily="18" charset="0"/>
                        <a:cs typeface="Times New Roman" panose="02020603050405020304" pitchFamily="18" charset="0"/>
                      </a:endParaRPr>
                    </a:p>
                  </a:txBody>
                  <a:tcPr>
                    <a:solidFill>
                      <a:schemeClr val="bg1"/>
                    </a:solidFill>
                  </a:tcPr>
                </a:tc>
                <a:extLst>
                  <a:ext uri="{0D108BD9-81ED-4DB2-BD59-A6C34878D82A}">
                    <a16:rowId xmlns:a16="http://schemas.microsoft.com/office/drawing/2014/main" val="4157036389"/>
                  </a:ext>
                </a:extLst>
              </a:tr>
              <a:tr h="1517073">
                <a:tc>
                  <a:txBody>
                    <a:bodyPr/>
                    <a:lstStyle/>
                    <a:p>
                      <a:pPr algn="ctr"/>
                      <a:r>
                        <a:rPr lang="en-US" sz="1200" b="0" dirty="0">
                          <a:ln>
                            <a:solidFill>
                              <a:schemeClr val="tx1"/>
                            </a:solidFill>
                          </a:ln>
                          <a:solidFill>
                            <a:schemeClr val="tx1">
                              <a:lumMod val="50000"/>
                              <a:lumOff val="50000"/>
                            </a:schemeClr>
                          </a:solidFill>
                          <a:effectLst/>
                          <a:latin typeface="Times New Roman" panose="02020603050405020304" pitchFamily="18" charset="0"/>
                          <a:cs typeface="Times New Roman" panose="02020603050405020304" pitchFamily="18" charset="0"/>
                        </a:rPr>
                        <a:t>2.</a:t>
                      </a:r>
                      <a:endParaRPr lang="en-IN" sz="1200" b="0" dirty="0">
                        <a:ln>
                          <a:solidFill>
                            <a:schemeClr val="tx1"/>
                          </a:solidFill>
                        </a:ln>
                        <a:solidFill>
                          <a:schemeClr val="tx1">
                            <a:lumMod val="50000"/>
                            <a:lumOff val="50000"/>
                          </a:schemeClr>
                        </a:solidFill>
                        <a:effectLst/>
                        <a:latin typeface="Times New Roman" panose="02020603050405020304" pitchFamily="18" charset="0"/>
                        <a:cs typeface="Times New Roman" panose="02020603050405020304" pitchFamily="18" charset="0"/>
                      </a:endParaRPr>
                    </a:p>
                  </a:txBody>
                  <a:tcPr>
                    <a:solidFill>
                      <a:schemeClr val="bg1"/>
                    </a:solidFill>
                  </a:tcPr>
                </a:tc>
                <a:tc>
                  <a:txBody>
                    <a:bodyPr/>
                    <a:lstStyle/>
                    <a:p>
                      <a:pPr algn="ctr">
                        <a:lnSpc>
                          <a:spcPct val="200000"/>
                        </a:lnSpc>
                      </a:pPr>
                      <a:r>
                        <a:rPr lang="de-DE" sz="1200" b="0" dirty="0">
                          <a:ln>
                            <a:solidFill>
                              <a:schemeClr val="tx1"/>
                            </a:solidFill>
                          </a:ln>
                          <a:solidFill>
                            <a:schemeClr val="tx1">
                              <a:lumMod val="50000"/>
                              <a:lumOff val="50000"/>
                            </a:schemeClr>
                          </a:solidFill>
                          <a:effectLst/>
                          <a:latin typeface="Times New Roman" panose="02020603050405020304" pitchFamily="18" charset="0"/>
                          <a:cs typeface="Times New Roman" panose="02020603050405020304" pitchFamily="18" charset="0"/>
                        </a:rPr>
                        <a:t>Anas Abdelrazeq, Daniela Janssen, Christian Tummel, Sabina Jeschke</a:t>
                      </a:r>
                    </a:p>
                  </a:txBody>
                  <a:tcPr>
                    <a:solidFill>
                      <a:schemeClr val="bg1"/>
                    </a:solidFill>
                  </a:tcPr>
                </a:tc>
                <a:tc>
                  <a:txBody>
                    <a:bodyPr/>
                    <a:lstStyle/>
                    <a:p>
                      <a:pPr algn="ctr">
                        <a:lnSpc>
                          <a:spcPct val="150000"/>
                        </a:lnSpc>
                      </a:pPr>
                      <a:r>
                        <a:rPr lang="en-US" sz="1200" b="0" dirty="0">
                          <a:ln>
                            <a:solidFill>
                              <a:schemeClr val="tx1"/>
                            </a:solidFill>
                          </a:ln>
                          <a:solidFill>
                            <a:schemeClr val="tx1">
                              <a:lumMod val="50000"/>
                              <a:lumOff val="50000"/>
                            </a:schemeClr>
                          </a:solidFill>
                          <a:effectLst/>
                          <a:latin typeface="Times New Roman" panose="02020603050405020304" pitchFamily="18" charset="0"/>
                          <a:cs typeface="Times New Roman" panose="02020603050405020304" pitchFamily="18" charset="0"/>
                        </a:rPr>
                        <a:t>Sentiment Analysis of Social Media for Evaluating Universities</a:t>
                      </a:r>
                    </a:p>
                  </a:txBody>
                  <a:tcPr>
                    <a:solidFill>
                      <a:schemeClr val="bg1"/>
                    </a:solidFill>
                  </a:tcPr>
                </a:tc>
                <a:tc>
                  <a:txBody>
                    <a:bodyPr/>
                    <a:lstStyle/>
                    <a:p>
                      <a:r>
                        <a:rPr lang="en-US" sz="1200" b="0" dirty="0">
                          <a:ln>
                            <a:solidFill>
                              <a:schemeClr val="tx1"/>
                            </a:solidFill>
                          </a:ln>
                          <a:solidFill>
                            <a:schemeClr val="tx1">
                              <a:lumMod val="50000"/>
                              <a:lumOff val="50000"/>
                            </a:schemeClr>
                          </a:solidFill>
                          <a:effectLst/>
                          <a:latin typeface="Times New Roman" panose="02020603050405020304" pitchFamily="18" charset="0"/>
                          <a:cs typeface="Times New Roman" panose="02020603050405020304" pitchFamily="18" charset="0"/>
                        </a:rPr>
                        <a:t>Twitter sentiment can potentially support the universities ranking system by analyzing posted statements and opinions of students and teachers in higher education institutions context.</a:t>
                      </a:r>
                    </a:p>
                  </a:txBody>
                  <a:tcPr>
                    <a:solidFill>
                      <a:schemeClr val="bg1"/>
                    </a:solidFill>
                  </a:tcPr>
                </a:tc>
                <a:tc>
                  <a:txBody>
                    <a:bodyPr/>
                    <a:lstStyle/>
                    <a:p>
                      <a:pPr algn="ctr">
                        <a:lnSpc>
                          <a:spcPct val="150000"/>
                        </a:lnSpc>
                      </a:pPr>
                      <a:r>
                        <a:rPr lang="en-IN" sz="1200" b="0" dirty="0">
                          <a:ln>
                            <a:solidFill>
                              <a:schemeClr val="tx1"/>
                            </a:solidFill>
                          </a:ln>
                          <a:solidFill>
                            <a:schemeClr val="tx1">
                              <a:lumMod val="50000"/>
                              <a:lumOff val="50000"/>
                            </a:schemeClr>
                          </a:solidFill>
                          <a:effectLst/>
                          <a:latin typeface="Times New Roman" panose="02020603050405020304" pitchFamily="18" charset="0"/>
                          <a:cs typeface="Times New Roman" panose="02020603050405020304" pitchFamily="18" charset="0"/>
                        </a:rPr>
                        <a:t>Natural Language Processing (NLP)</a:t>
                      </a:r>
                    </a:p>
                  </a:txBody>
                  <a:tcPr>
                    <a:solidFill>
                      <a:schemeClr val="bg1"/>
                    </a:solidFill>
                  </a:tcPr>
                </a:tc>
                <a:tc>
                  <a:txBody>
                    <a:bodyPr/>
                    <a:lstStyle/>
                    <a:p>
                      <a:r>
                        <a:rPr lang="en-US" sz="1200" b="0" dirty="0">
                          <a:ln>
                            <a:solidFill>
                              <a:schemeClr val="tx1"/>
                            </a:solidFill>
                          </a:ln>
                          <a:solidFill>
                            <a:schemeClr val="tx1">
                              <a:lumMod val="50000"/>
                              <a:lumOff val="50000"/>
                            </a:schemeClr>
                          </a:solidFill>
                          <a:effectLst/>
                          <a:latin typeface="Times New Roman" panose="02020603050405020304" pitchFamily="18" charset="0"/>
                          <a:cs typeface="Times New Roman" panose="02020603050405020304" pitchFamily="18" charset="0"/>
                        </a:rPr>
                        <a:t>There is a lot of room in improving the project in regards to the ﬁltering, features selection and chosen classiﬁer type. The sentiment classiﬁcation can be extended to include a third neutral class. Also, the tweets can be classiﬁed based on topics to give a better insight on what attracts Twitter users in the context of higher education institutes.</a:t>
                      </a:r>
                    </a:p>
                  </a:txBody>
                  <a:tcPr>
                    <a:solidFill>
                      <a:schemeClr val="bg1"/>
                    </a:solidFill>
                  </a:tcPr>
                </a:tc>
                <a:extLst>
                  <a:ext uri="{0D108BD9-81ED-4DB2-BD59-A6C34878D82A}">
                    <a16:rowId xmlns:a16="http://schemas.microsoft.com/office/drawing/2014/main" val="772137987"/>
                  </a:ext>
                </a:extLst>
              </a:tr>
              <a:tr h="1517073">
                <a:tc>
                  <a:txBody>
                    <a:bodyPr/>
                    <a:lstStyle/>
                    <a:p>
                      <a:pPr algn="ctr"/>
                      <a:r>
                        <a:rPr lang="en-US" sz="1200" b="0" dirty="0">
                          <a:ln>
                            <a:solidFill>
                              <a:schemeClr val="tx1"/>
                            </a:solidFill>
                          </a:ln>
                          <a:solidFill>
                            <a:schemeClr val="tx1">
                              <a:lumMod val="50000"/>
                              <a:lumOff val="50000"/>
                            </a:schemeClr>
                          </a:solidFill>
                          <a:effectLst/>
                          <a:latin typeface="Times New Roman" panose="02020603050405020304" pitchFamily="18" charset="0"/>
                          <a:cs typeface="Times New Roman" panose="02020603050405020304" pitchFamily="18" charset="0"/>
                        </a:rPr>
                        <a:t>3.</a:t>
                      </a:r>
                      <a:endParaRPr lang="en-IN" sz="1200" b="0" dirty="0">
                        <a:ln>
                          <a:solidFill>
                            <a:schemeClr val="tx1"/>
                          </a:solidFill>
                        </a:ln>
                        <a:solidFill>
                          <a:schemeClr val="tx1">
                            <a:lumMod val="50000"/>
                            <a:lumOff val="50000"/>
                          </a:schemeClr>
                        </a:solidFill>
                        <a:effectLst/>
                        <a:latin typeface="Times New Roman" panose="02020603050405020304" pitchFamily="18" charset="0"/>
                        <a:cs typeface="Times New Roman" panose="02020603050405020304" pitchFamily="18" charset="0"/>
                      </a:endParaRPr>
                    </a:p>
                  </a:txBody>
                  <a:tcPr>
                    <a:solidFill>
                      <a:schemeClr val="bg1"/>
                    </a:solidFill>
                  </a:tcPr>
                </a:tc>
                <a:tc>
                  <a:txBody>
                    <a:bodyPr/>
                    <a:lstStyle/>
                    <a:p>
                      <a:pPr algn="ctr">
                        <a:lnSpc>
                          <a:spcPct val="200000"/>
                        </a:lnSpc>
                      </a:pPr>
                      <a:r>
                        <a:rPr lang="en-IN" sz="1200" b="0" dirty="0">
                          <a:ln>
                            <a:solidFill>
                              <a:schemeClr val="tx1"/>
                            </a:solidFill>
                          </a:ln>
                          <a:solidFill>
                            <a:schemeClr val="tx1">
                              <a:lumMod val="50000"/>
                              <a:lumOff val="50000"/>
                            </a:schemeClr>
                          </a:solidFill>
                          <a:effectLst/>
                          <a:latin typeface="Times New Roman" panose="02020603050405020304" pitchFamily="18" charset="0"/>
                          <a:cs typeface="Times New Roman" panose="02020603050405020304" pitchFamily="18" charset="0"/>
                        </a:rPr>
                        <a:t>Vijay Bharath, </a:t>
                      </a:r>
                      <a:r>
                        <a:rPr lang="en-IN" sz="1200" b="0" dirty="0" err="1">
                          <a:ln>
                            <a:solidFill>
                              <a:schemeClr val="tx1"/>
                            </a:solidFill>
                          </a:ln>
                          <a:solidFill>
                            <a:schemeClr val="tx1">
                              <a:lumMod val="50000"/>
                              <a:lumOff val="50000"/>
                            </a:schemeClr>
                          </a:solidFill>
                          <a:effectLst/>
                          <a:latin typeface="Times New Roman" panose="02020603050405020304" pitchFamily="18" charset="0"/>
                          <a:cs typeface="Times New Roman" panose="02020603050405020304" pitchFamily="18" charset="0"/>
                        </a:rPr>
                        <a:t>Shanthini</a:t>
                      </a:r>
                      <a:r>
                        <a:rPr lang="en-IN" sz="1200" b="0" dirty="0">
                          <a:ln>
                            <a:solidFill>
                              <a:schemeClr val="tx1"/>
                            </a:solidFill>
                          </a:ln>
                          <a:solidFill>
                            <a:schemeClr val="tx1">
                              <a:lumMod val="50000"/>
                              <a:lumOff val="50000"/>
                            </a:schemeClr>
                          </a:solidFill>
                          <a:effectLst/>
                          <a:latin typeface="Times New Roman" panose="02020603050405020304" pitchFamily="18" charset="0"/>
                          <a:cs typeface="Times New Roman" panose="02020603050405020304" pitchFamily="18" charset="0"/>
                        </a:rPr>
                        <a:t>, </a:t>
                      </a:r>
                      <a:r>
                        <a:rPr lang="en-IN" sz="1200" b="0" dirty="0" err="1">
                          <a:ln>
                            <a:solidFill>
                              <a:schemeClr val="tx1"/>
                            </a:solidFill>
                          </a:ln>
                          <a:solidFill>
                            <a:schemeClr val="tx1">
                              <a:lumMod val="50000"/>
                              <a:lumOff val="50000"/>
                            </a:schemeClr>
                          </a:solidFill>
                          <a:effectLst/>
                          <a:latin typeface="Times New Roman" panose="02020603050405020304" pitchFamily="18" charset="0"/>
                          <a:cs typeface="Times New Roman" panose="02020603050405020304" pitchFamily="18" charset="0"/>
                        </a:rPr>
                        <a:t>Subbarayan</a:t>
                      </a:r>
                      <a:endParaRPr lang="en-IN" sz="1200" b="0" dirty="0">
                        <a:ln>
                          <a:solidFill>
                            <a:schemeClr val="tx1"/>
                          </a:solidFill>
                        </a:ln>
                        <a:solidFill>
                          <a:schemeClr val="tx1">
                            <a:lumMod val="50000"/>
                            <a:lumOff val="50000"/>
                          </a:schemeClr>
                        </a:solidFill>
                        <a:effectLst/>
                        <a:latin typeface="Times New Roman" panose="02020603050405020304" pitchFamily="18" charset="0"/>
                        <a:cs typeface="Times New Roman" panose="02020603050405020304" pitchFamily="18" charset="0"/>
                      </a:endParaRPr>
                    </a:p>
                  </a:txBody>
                  <a:tcPr>
                    <a:solidFill>
                      <a:schemeClr val="bg1"/>
                    </a:solidFill>
                  </a:tcPr>
                </a:tc>
                <a:tc>
                  <a:txBody>
                    <a:bodyPr/>
                    <a:lstStyle/>
                    <a:p>
                      <a:r>
                        <a:rPr lang="en-US" sz="1200" b="0" dirty="0">
                          <a:ln>
                            <a:solidFill>
                              <a:schemeClr val="tx1"/>
                            </a:solidFill>
                          </a:ln>
                          <a:solidFill>
                            <a:schemeClr val="tx1">
                              <a:lumMod val="50000"/>
                              <a:lumOff val="50000"/>
                            </a:schemeClr>
                          </a:solidFill>
                          <a:effectLst/>
                          <a:latin typeface="Times New Roman" panose="02020603050405020304" pitchFamily="18" charset="0"/>
                          <a:cs typeface="Times New Roman" panose="02020603050405020304" pitchFamily="18" charset="0"/>
                        </a:rPr>
                        <a:t>Sentiment Analysis on the Performance of Engineering Students in University Examination: A Non-parametric Approach Using Two-way Analysis of Variance Model</a:t>
                      </a:r>
                    </a:p>
                  </a:txBody>
                  <a:tcPr>
                    <a:solidFill>
                      <a:schemeClr val="bg1"/>
                    </a:solidFill>
                  </a:tcPr>
                </a:tc>
                <a:tc>
                  <a:txBody>
                    <a:bodyPr/>
                    <a:lstStyle/>
                    <a:p>
                      <a:r>
                        <a:rPr lang="en-US" sz="1200" b="0" dirty="0">
                          <a:ln>
                            <a:solidFill>
                              <a:schemeClr val="tx1"/>
                            </a:solidFill>
                          </a:ln>
                          <a:solidFill>
                            <a:schemeClr val="tx1">
                              <a:lumMod val="50000"/>
                              <a:lumOff val="50000"/>
                            </a:schemeClr>
                          </a:solidFill>
                          <a:effectLst/>
                          <a:latin typeface="Times New Roman" panose="02020603050405020304" pitchFamily="18" charset="0"/>
                          <a:cs typeface="Times New Roman" panose="02020603050405020304" pitchFamily="18" charset="0"/>
                        </a:rPr>
                        <a:t>There is no significant difference in the pass percentage of students between the different categories of the courses offered and there is also no significant difference in pass percentage of students between the different engineering streams</a:t>
                      </a:r>
                      <a:r>
                        <a:rPr lang="en-IN" sz="1200" b="0" dirty="0">
                          <a:ln>
                            <a:solidFill>
                              <a:schemeClr val="tx1"/>
                            </a:solidFill>
                          </a:ln>
                          <a:solidFill>
                            <a:schemeClr val="tx1">
                              <a:lumMod val="50000"/>
                              <a:lumOff val="50000"/>
                            </a:schemeClr>
                          </a:solidFill>
                          <a:effectLst/>
                          <a:latin typeface="Times New Roman" panose="02020603050405020304" pitchFamily="18" charset="0"/>
                          <a:cs typeface="Times New Roman" panose="02020603050405020304" pitchFamily="18" charset="0"/>
                        </a:rPr>
                        <a:t>.</a:t>
                      </a:r>
                      <a:endParaRPr lang="en-US" sz="1200" b="0" dirty="0">
                        <a:ln>
                          <a:solidFill>
                            <a:schemeClr val="tx1"/>
                          </a:solidFill>
                        </a:ln>
                        <a:solidFill>
                          <a:schemeClr val="tx1">
                            <a:lumMod val="50000"/>
                            <a:lumOff val="50000"/>
                          </a:schemeClr>
                        </a:solidFill>
                        <a:effectLst/>
                        <a:latin typeface="Times New Roman" panose="02020603050405020304" pitchFamily="18" charset="0"/>
                        <a:cs typeface="Times New Roman" panose="02020603050405020304" pitchFamily="18" charset="0"/>
                      </a:endParaRPr>
                    </a:p>
                  </a:txBody>
                  <a:tcPr>
                    <a:solidFill>
                      <a:schemeClr val="bg1"/>
                    </a:solidFill>
                  </a:tcPr>
                </a:tc>
                <a:tc>
                  <a:txBody>
                    <a:bodyPr/>
                    <a:lstStyle/>
                    <a:p>
                      <a:pPr algn="ctr"/>
                      <a:endParaRPr lang="en-IN" sz="1200" b="0" dirty="0">
                        <a:ln>
                          <a:solidFill>
                            <a:schemeClr val="tx1"/>
                          </a:solidFill>
                        </a:ln>
                        <a:solidFill>
                          <a:schemeClr val="tx1">
                            <a:lumMod val="50000"/>
                            <a:lumOff val="50000"/>
                          </a:schemeClr>
                        </a:solidFill>
                        <a:effectLst/>
                        <a:latin typeface="Times New Roman" panose="02020603050405020304" pitchFamily="18" charset="0"/>
                        <a:cs typeface="Times New Roman" panose="02020603050405020304" pitchFamily="18" charset="0"/>
                      </a:endParaRPr>
                    </a:p>
                    <a:p>
                      <a:pPr algn="ctr">
                        <a:lnSpc>
                          <a:spcPct val="200000"/>
                        </a:lnSpc>
                      </a:pPr>
                      <a:r>
                        <a:rPr lang="en-IN" sz="1200" b="0" dirty="0">
                          <a:ln>
                            <a:solidFill>
                              <a:schemeClr val="tx1"/>
                            </a:solidFill>
                          </a:ln>
                          <a:solidFill>
                            <a:schemeClr val="tx1">
                              <a:lumMod val="50000"/>
                              <a:lumOff val="50000"/>
                            </a:schemeClr>
                          </a:solidFill>
                          <a:effectLst/>
                          <a:latin typeface="Times New Roman" panose="02020603050405020304" pitchFamily="18" charset="0"/>
                          <a:cs typeface="Times New Roman" panose="02020603050405020304" pitchFamily="18" charset="0"/>
                        </a:rPr>
                        <a:t>Two-way ANOVA Model</a:t>
                      </a:r>
                    </a:p>
                    <a:p>
                      <a:pPr algn="ctr"/>
                      <a:endParaRPr lang="en-IN" sz="1200" b="0" dirty="0">
                        <a:ln>
                          <a:solidFill>
                            <a:schemeClr val="tx1"/>
                          </a:solidFill>
                        </a:ln>
                        <a:solidFill>
                          <a:schemeClr val="tx1">
                            <a:lumMod val="50000"/>
                            <a:lumOff val="50000"/>
                          </a:schemeClr>
                        </a:solidFill>
                        <a:effectLst/>
                        <a:latin typeface="Times New Roman" panose="02020603050405020304" pitchFamily="18" charset="0"/>
                        <a:cs typeface="Times New Roman" panose="02020603050405020304" pitchFamily="18" charset="0"/>
                      </a:endParaRPr>
                    </a:p>
                  </a:txBody>
                  <a:tcPr>
                    <a:solidFill>
                      <a:schemeClr val="bg1"/>
                    </a:solidFill>
                  </a:tcPr>
                </a:tc>
                <a:tc>
                  <a:txBody>
                    <a:bodyPr/>
                    <a:lstStyle/>
                    <a:p>
                      <a:r>
                        <a:rPr lang="en-US" sz="1200" b="0" dirty="0">
                          <a:ln>
                            <a:solidFill>
                              <a:schemeClr val="tx1"/>
                            </a:solidFill>
                          </a:ln>
                          <a:solidFill>
                            <a:schemeClr val="tx1">
                              <a:lumMod val="50000"/>
                              <a:lumOff val="50000"/>
                            </a:schemeClr>
                          </a:solidFill>
                          <a:effectLst/>
                          <a:latin typeface="Times New Roman" panose="02020603050405020304" pitchFamily="18" charset="0"/>
                          <a:cs typeface="Times New Roman" panose="02020603050405020304" pitchFamily="18" charset="0"/>
                        </a:rPr>
                        <a:t>Sentiment analysis can help </a:t>
                      </a:r>
                      <a:r>
                        <a:rPr lang="en-US" sz="1200" b="0" dirty="0" err="1">
                          <a:ln>
                            <a:solidFill>
                              <a:schemeClr val="tx1"/>
                            </a:solidFill>
                          </a:ln>
                          <a:solidFill>
                            <a:schemeClr val="tx1">
                              <a:lumMod val="50000"/>
                              <a:lumOff val="50000"/>
                            </a:schemeClr>
                          </a:solidFill>
                          <a:effectLst/>
                          <a:latin typeface="Times New Roman" panose="02020603050405020304" pitchFamily="18" charset="0"/>
                          <a:cs typeface="Times New Roman" panose="02020603050405020304" pitchFamily="18" charset="0"/>
                        </a:rPr>
                        <a:t>insitutes</a:t>
                      </a:r>
                      <a:r>
                        <a:rPr lang="en-US" sz="1200" b="0" dirty="0">
                          <a:ln>
                            <a:solidFill>
                              <a:schemeClr val="tx1"/>
                            </a:solidFill>
                          </a:ln>
                          <a:solidFill>
                            <a:schemeClr val="tx1">
                              <a:lumMod val="50000"/>
                              <a:lumOff val="50000"/>
                            </a:schemeClr>
                          </a:solidFill>
                          <a:effectLst/>
                          <a:latin typeface="Times New Roman" panose="02020603050405020304" pitchFamily="18" charset="0"/>
                          <a:cs typeface="Times New Roman" panose="02020603050405020304" pitchFamily="18" charset="0"/>
                        </a:rPr>
                        <a:t> to understand how people feel about them: positive, negative, or neutral. Monitoring, including sentiment analysis, is one of the most important ways to keep people engaged and interested.</a:t>
                      </a:r>
                      <a:endParaRPr lang="en-IN" sz="1200" b="0" dirty="0">
                        <a:ln>
                          <a:solidFill>
                            <a:schemeClr val="tx1"/>
                          </a:solidFill>
                        </a:ln>
                        <a:solidFill>
                          <a:schemeClr val="tx1">
                            <a:lumMod val="50000"/>
                            <a:lumOff val="50000"/>
                          </a:schemeClr>
                        </a:solidFill>
                        <a:effectLst/>
                        <a:latin typeface="Times New Roman" panose="02020603050405020304" pitchFamily="18" charset="0"/>
                        <a:cs typeface="Times New Roman" panose="02020603050405020304" pitchFamily="18" charset="0"/>
                      </a:endParaRPr>
                    </a:p>
                  </a:txBody>
                  <a:tcPr>
                    <a:solidFill>
                      <a:schemeClr val="bg1"/>
                    </a:solidFill>
                  </a:tcPr>
                </a:tc>
                <a:extLst>
                  <a:ext uri="{0D108BD9-81ED-4DB2-BD59-A6C34878D82A}">
                    <a16:rowId xmlns:a16="http://schemas.microsoft.com/office/drawing/2014/main" val="973854850"/>
                  </a:ext>
                </a:extLst>
              </a:tr>
            </a:tbl>
          </a:graphicData>
        </a:graphic>
      </p:graphicFrame>
    </p:spTree>
    <p:extLst>
      <p:ext uri="{BB962C8B-B14F-4D97-AF65-F5344CB8AC3E}">
        <p14:creationId xmlns:p14="http://schemas.microsoft.com/office/powerpoint/2010/main" val="40685186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F2FDB85A-6CA0-DC65-6038-D29CBBEE2690}"/>
              </a:ext>
            </a:extLst>
          </p:cNvPr>
          <p:cNvGraphicFramePr>
            <a:graphicFrameLocks noGrp="1"/>
          </p:cNvGraphicFramePr>
          <p:nvPr>
            <p:extLst>
              <p:ext uri="{D42A27DB-BD31-4B8C-83A1-F6EECF244321}">
                <p14:modId xmlns:p14="http://schemas.microsoft.com/office/powerpoint/2010/main" val="1036097206"/>
              </p:ext>
            </p:extLst>
          </p:nvPr>
        </p:nvGraphicFramePr>
        <p:xfrm>
          <a:off x="279917" y="167951"/>
          <a:ext cx="11402010" cy="6107819"/>
        </p:xfrm>
        <a:graphic>
          <a:graphicData uri="http://schemas.openxmlformats.org/drawingml/2006/table">
            <a:tbl>
              <a:tblPr firstRow="1" bandRow="1">
                <a:tableStyleId>{5940675A-B579-460E-94D1-54222C63F5DA}</a:tableStyleId>
              </a:tblPr>
              <a:tblGrid>
                <a:gridCol w="1278295">
                  <a:extLst>
                    <a:ext uri="{9D8B030D-6E8A-4147-A177-3AD203B41FA5}">
                      <a16:colId xmlns:a16="http://schemas.microsoft.com/office/drawing/2014/main" val="3431105510"/>
                    </a:ext>
                  </a:extLst>
                </a:gridCol>
                <a:gridCol w="1791478">
                  <a:extLst>
                    <a:ext uri="{9D8B030D-6E8A-4147-A177-3AD203B41FA5}">
                      <a16:colId xmlns:a16="http://schemas.microsoft.com/office/drawing/2014/main" val="1798489893"/>
                    </a:ext>
                  </a:extLst>
                </a:gridCol>
                <a:gridCol w="2080726">
                  <a:extLst>
                    <a:ext uri="{9D8B030D-6E8A-4147-A177-3AD203B41FA5}">
                      <a16:colId xmlns:a16="http://schemas.microsoft.com/office/drawing/2014/main" val="2700389300"/>
                    </a:ext>
                  </a:extLst>
                </a:gridCol>
                <a:gridCol w="2450841">
                  <a:extLst>
                    <a:ext uri="{9D8B030D-6E8A-4147-A177-3AD203B41FA5}">
                      <a16:colId xmlns:a16="http://schemas.microsoft.com/office/drawing/2014/main" val="3830659876"/>
                    </a:ext>
                  </a:extLst>
                </a:gridCol>
                <a:gridCol w="1607976">
                  <a:extLst>
                    <a:ext uri="{9D8B030D-6E8A-4147-A177-3AD203B41FA5}">
                      <a16:colId xmlns:a16="http://schemas.microsoft.com/office/drawing/2014/main" val="2525612415"/>
                    </a:ext>
                  </a:extLst>
                </a:gridCol>
                <a:gridCol w="2192694">
                  <a:extLst>
                    <a:ext uri="{9D8B030D-6E8A-4147-A177-3AD203B41FA5}">
                      <a16:colId xmlns:a16="http://schemas.microsoft.com/office/drawing/2014/main" val="29257443"/>
                    </a:ext>
                  </a:extLst>
                </a:gridCol>
              </a:tblGrid>
              <a:tr h="647456">
                <a:tc>
                  <a:txBody>
                    <a:bodyPr/>
                    <a:lstStyle/>
                    <a:p>
                      <a:endParaRPr lang="en-US" sz="1200" b="0" dirty="0">
                        <a:ln>
                          <a:solidFill>
                            <a:schemeClr val="tx1"/>
                          </a:solidFill>
                        </a:ln>
                        <a:solidFill>
                          <a:schemeClr val="tx1">
                            <a:lumMod val="50000"/>
                            <a:lumOff val="50000"/>
                          </a:schemeClr>
                        </a:solidFill>
                        <a:effectLst/>
                        <a:latin typeface="Times New Roman" panose="02020603050405020304" pitchFamily="18" charset="0"/>
                        <a:cs typeface="Times New Roman" panose="02020603050405020304" pitchFamily="18" charset="0"/>
                      </a:endParaRPr>
                    </a:p>
                    <a:p>
                      <a:pPr algn="ctr"/>
                      <a:r>
                        <a:rPr lang="en-US" sz="1200" b="0" dirty="0">
                          <a:ln>
                            <a:solidFill>
                              <a:schemeClr val="tx1"/>
                            </a:solidFill>
                          </a:ln>
                          <a:solidFill>
                            <a:schemeClr val="tx1">
                              <a:lumMod val="50000"/>
                              <a:lumOff val="50000"/>
                            </a:schemeClr>
                          </a:solidFill>
                          <a:effectLst/>
                          <a:latin typeface="Times New Roman" panose="02020603050405020304" pitchFamily="18" charset="0"/>
                          <a:cs typeface="Times New Roman" panose="02020603050405020304" pitchFamily="18" charset="0"/>
                        </a:rPr>
                        <a:t>Sr. No.</a:t>
                      </a:r>
                      <a:endParaRPr lang="en-IN" sz="1200" b="0" dirty="0">
                        <a:ln>
                          <a:solidFill>
                            <a:schemeClr val="tx1"/>
                          </a:solidFill>
                        </a:ln>
                        <a:solidFill>
                          <a:schemeClr val="tx1">
                            <a:lumMod val="50000"/>
                            <a:lumOff val="50000"/>
                          </a:schemeClr>
                        </a:solidFill>
                        <a:effectLst/>
                        <a:latin typeface="Times New Roman" panose="02020603050405020304" pitchFamily="18" charset="0"/>
                        <a:cs typeface="Times New Roman" panose="02020603050405020304" pitchFamily="18" charset="0"/>
                      </a:endParaRPr>
                    </a:p>
                  </a:txBody>
                  <a:tcPr>
                    <a:solidFill>
                      <a:schemeClr val="bg1"/>
                    </a:solidFill>
                  </a:tcPr>
                </a:tc>
                <a:tc>
                  <a:txBody>
                    <a:bodyPr/>
                    <a:lstStyle/>
                    <a:p>
                      <a:pPr algn="ctr"/>
                      <a:endParaRPr lang="en-US" sz="1200" b="0" dirty="0">
                        <a:ln>
                          <a:solidFill>
                            <a:schemeClr val="tx1"/>
                          </a:solidFill>
                        </a:ln>
                        <a:solidFill>
                          <a:schemeClr val="tx1">
                            <a:lumMod val="50000"/>
                            <a:lumOff val="50000"/>
                          </a:schemeClr>
                        </a:solidFill>
                        <a:effectLst/>
                        <a:latin typeface="Times New Roman" panose="02020603050405020304" pitchFamily="18" charset="0"/>
                        <a:cs typeface="Times New Roman" panose="02020603050405020304" pitchFamily="18" charset="0"/>
                      </a:endParaRPr>
                    </a:p>
                    <a:p>
                      <a:pPr algn="ctr"/>
                      <a:r>
                        <a:rPr lang="en-US" sz="1200" b="0" dirty="0">
                          <a:ln>
                            <a:solidFill>
                              <a:schemeClr val="tx1"/>
                            </a:solidFill>
                          </a:ln>
                          <a:solidFill>
                            <a:schemeClr val="tx1">
                              <a:lumMod val="50000"/>
                              <a:lumOff val="50000"/>
                            </a:schemeClr>
                          </a:solidFill>
                          <a:effectLst/>
                          <a:latin typeface="Times New Roman" panose="02020603050405020304" pitchFamily="18" charset="0"/>
                          <a:cs typeface="Times New Roman" panose="02020603050405020304" pitchFamily="18" charset="0"/>
                        </a:rPr>
                        <a:t>Author’s Name</a:t>
                      </a:r>
                      <a:endParaRPr lang="en-IN" sz="1200" b="0" dirty="0">
                        <a:ln>
                          <a:solidFill>
                            <a:schemeClr val="tx1"/>
                          </a:solidFill>
                        </a:ln>
                        <a:solidFill>
                          <a:schemeClr val="tx1">
                            <a:lumMod val="50000"/>
                            <a:lumOff val="50000"/>
                          </a:schemeClr>
                        </a:solidFill>
                        <a:effectLst/>
                        <a:latin typeface="Times New Roman" panose="02020603050405020304" pitchFamily="18" charset="0"/>
                        <a:cs typeface="Times New Roman" panose="02020603050405020304" pitchFamily="18" charset="0"/>
                      </a:endParaRPr>
                    </a:p>
                  </a:txBody>
                  <a:tcPr>
                    <a:solidFill>
                      <a:schemeClr val="bg1"/>
                    </a:solidFill>
                  </a:tcPr>
                </a:tc>
                <a:tc>
                  <a:txBody>
                    <a:bodyPr/>
                    <a:lstStyle/>
                    <a:p>
                      <a:pPr algn="ctr"/>
                      <a:endParaRPr lang="en-US" sz="1200" b="0" dirty="0">
                        <a:ln>
                          <a:solidFill>
                            <a:schemeClr val="tx1"/>
                          </a:solidFill>
                        </a:ln>
                        <a:solidFill>
                          <a:schemeClr val="tx1">
                            <a:lumMod val="50000"/>
                            <a:lumOff val="50000"/>
                          </a:schemeClr>
                        </a:solidFill>
                        <a:effectLst/>
                        <a:latin typeface="Times New Roman" panose="02020603050405020304" pitchFamily="18" charset="0"/>
                        <a:cs typeface="Times New Roman" panose="02020603050405020304" pitchFamily="18" charset="0"/>
                      </a:endParaRPr>
                    </a:p>
                    <a:p>
                      <a:pPr algn="ctr"/>
                      <a:r>
                        <a:rPr lang="en-US" sz="1200" b="0" dirty="0">
                          <a:ln>
                            <a:solidFill>
                              <a:schemeClr val="tx1"/>
                            </a:solidFill>
                          </a:ln>
                          <a:solidFill>
                            <a:schemeClr val="tx1">
                              <a:lumMod val="50000"/>
                              <a:lumOff val="50000"/>
                            </a:schemeClr>
                          </a:solidFill>
                          <a:effectLst/>
                          <a:latin typeface="Times New Roman" panose="02020603050405020304" pitchFamily="18" charset="0"/>
                          <a:cs typeface="Times New Roman" panose="02020603050405020304" pitchFamily="18" charset="0"/>
                        </a:rPr>
                        <a:t>Paper Name</a:t>
                      </a:r>
                      <a:endParaRPr lang="en-IN" sz="1200" b="0" dirty="0">
                        <a:ln>
                          <a:solidFill>
                            <a:schemeClr val="tx1"/>
                          </a:solidFill>
                        </a:ln>
                        <a:solidFill>
                          <a:schemeClr val="tx1">
                            <a:lumMod val="50000"/>
                            <a:lumOff val="50000"/>
                          </a:schemeClr>
                        </a:solidFill>
                        <a:effectLst/>
                        <a:latin typeface="Times New Roman" panose="02020603050405020304" pitchFamily="18" charset="0"/>
                        <a:cs typeface="Times New Roman" panose="02020603050405020304" pitchFamily="18" charset="0"/>
                      </a:endParaRPr>
                    </a:p>
                  </a:txBody>
                  <a:tcPr>
                    <a:solidFill>
                      <a:schemeClr val="bg1"/>
                    </a:solidFill>
                  </a:tcPr>
                </a:tc>
                <a:tc>
                  <a:txBody>
                    <a:bodyPr/>
                    <a:lstStyle/>
                    <a:p>
                      <a:endParaRPr lang="en-US" sz="1200" b="0" dirty="0">
                        <a:ln>
                          <a:solidFill>
                            <a:schemeClr val="tx1"/>
                          </a:solidFill>
                        </a:ln>
                        <a:solidFill>
                          <a:schemeClr val="tx1">
                            <a:lumMod val="50000"/>
                            <a:lumOff val="50000"/>
                          </a:schemeClr>
                        </a:solidFill>
                        <a:effectLst/>
                        <a:latin typeface="Times New Roman" panose="02020603050405020304" pitchFamily="18" charset="0"/>
                        <a:cs typeface="Times New Roman" panose="02020603050405020304" pitchFamily="18" charset="0"/>
                      </a:endParaRPr>
                    </a:p>
                    <a:p>
                      <a:pPr algn="ctr"/>
                      <a:r>
                        <a:rPr lang="en-US" sz="1200" b="0" dirty="0">
                          <a:ln>
                            <a:solidFill>
                              <a:schemeClr val="tx1"/>
                            </a:solidFill>
                          </a:ln>
                          <a:solidFill>
                            <a:schemeClr val="tx1">
                              <a:lumMod val="50000"/>
                              <a:lumOff val="50000"/>
                            </a:schemeClr>
                          </a:solidFill>
                          <a:effectLst/>
                          <a:latin typeface="Times New Roman" panose="02020603050405020304" pitchFamily="18" charset="0"/>
                          <a:cs typeface="Times New Roman" panose="02020603050405020304" pitchFamily="18" charset="0"/>
                        </a:rPr>
                        <a:t>Findings of Paper</a:t>
                      </a:r>
                      <a:endParaRPr lang="en-IN" sz="1200" b="0" dirty="0">
                        <a:ln>
                          <a:solidFill>
                            <a:schemeClr val="tx1"/>
                          </a:solidFill>
                        </a:ln>
                        <a:solidFill>
                          <a:schemeClr val="tx1">
                            <a:lumMod val="50000"/>
                            <a:lumOff val="50000"/>
                          </a:schemeClr>
                        </a:solidFill>
                        <a:effectLst/>
                        <a:latin typeface="Times New Roman" panose="02020603050405020304" pitchFamily="18" charset="0"/>
                        <a:cs typeface="Times New Roman" panose="02020603050405020304" pitchFamily="18" charset="0"/>
                      </a:endParaRPr>
                    </a:p>
                  </a:txBody>
                  <a:tcPr>
                    <a:solidFill>
                      <a:schemeClr val="bg1"/>
                    </a:solidFill>
                  </a:tcPr>
                </a:tc>
                <a:tc>
                  <a:txBody>
                    <a:bodyPr/>
                    <a:lstStyle/>
                    <a:p>
                      <a:pPr algn="ctr">
                        <a:lnSpc>
                          <a:spcPct val="150000"/>
                        </a:lnSpc>
                      </a:pPr>
                      <a:r>
                        <a:rPr lang="en-US" sz="1200" b="0" dirty="0">
                          <a:ln>
                            <a:solidFill>
                              <a:schemeClr val="tx1"/>
                            </a:solidFill>
                          </a:ln>
                          <a:solidFill>
                            <a:schemeClr val="tx1">
                              <a:lumMod val="50000"/>
                              <a:lumOff val="50000"/>
                            </a:schemeClr>
                          </a:solidFill>
                          <a:effectLst/>
                          <a:latin typeface="Times New Roman" panose="02020603050405020304" pitchFamily="18" charset="0"/>
                          <a:cs typeface="Times New Roman" panose="02020603050405020304" pitchFamily="18" charset="0"/>
                        </a:rPr>
                        <a:t>Techniques or Methods used</a:t>
                      </a:r>
                      <a:endParaRPr lang="en-IN" sz="1200" b="0" dirty="0">
                        <a:ln>
                          <a:solidFill>
                            <a:schemeClr val="tx1"/>
                          </a:solidFill>
                        </a:ln>
                        <a:solidFill>
                          <a:schemeClr val="tx1">
                            <a:lumMod val="50000"/>
                            <a:lumOff val="50000"/>
                          </a:schemeClr>
                        </a:solidFill>
                        <a:effectLst/>
                        <a:latin typeface="Times New Roman" panose="02020603050405020304" pitchFamily="18" charset="0"/>
                        <a:cs typeface="Times New Roman" panose="02020603050405020304" pitchFamily="18" charset="0"/>
                      </a:endParaRPr>
                    </a:p>
                  </a:txBody>
                  <a:tcPr>
                    <a:solidFill>
                      <a:schemeClr val="bg1"/>
                    </a:solidFill>
                  </a:tcPr>
                </a:tc>
                <a:tc>
                  <a:txBody>
                    <a:bodyPr/>
                    <a:lstStyle/>
                    <a:p>
                      <a:pPr algn="ctr"/>
                      <a:endParaRPr lang="en-US" sz="1200" b="0" dirty="0">
                        <a:ln>
                          <a:solidFill>
                            <a:schemeClr val="tx1"/>
                          </a:solidFill>
                        </a:ln>
                        <a:solidFill>
                          <a:schemeClr val="tx1">
                            <a:lumMod val="50000"/>
                            <a:lumOff val="50000"/>
                          </a:schemeClr>
                        </a:solidFill>
                        <a:effectLst/>
                        <a:latin typeface="Times New Roman" panose="02020603050405020304" pitchFamily="18" charset="0"/>
                        <a:cs typeface="Times New Roman" panose="02020603050405020304" pitchFamily="18" charset="0"/>
                      </a:endParaRPr>
                    </a:p>
                    <a:p>
                      <a:pPr algn="ctr"/>
                      <a:r>
                        <a:rPr lang="en-US" sz="1200" b="0" dirty="0">
                          <a:ln>
                            <a:solidFill>
                              <a:schemeClr val="tx1"/>
                            </a:solidFill>
                          </a:ln>
                          <a:solidFill>
                            <a:schemeClr val="tx1">
                              <a:lumMod val="50000"/>
                              <a:lumOff val="50000"/>
                            </a:schemeClr>
                          </a:solidFill>
                          <a:effectLst/>
                          <a:latin typeface="Times New Roman" panose="02020603050405020304" pitchFamily="18" charset="0"/>
                          <a:cs typeface="Times New Roman" panose="02020603050405020304" pitchFamily="18" charset="0"/>
                        </a:rPr>
                        <a:t>Scope</a:t>
                      </a:r>
                      <a:endParaRPr lang="en-IN" sz="1200" b="0" dirty="0">
                        <a:ln>
                          <a:solidFill>
                            <a:schemeClr val="tx1"/>
                          </a:solidFill>
                        </a:ln>
                        <a:solidFill>
                          <a:schemeClr val="tx1">
                            <a:lumMod val="50000"/>
                            <a:lumOff val="50000"/>
                          </a:schemeClr>
                        </a:solidFill>
                        <a:effectLst/>
                        <a:latin typeface="Times New Roman" panose="02020603050405020304" pitchFamily="18" charset="0"/>
                        <a:cs typeface="Times New Roman" panose="02020603050405020304" pitchFamily="18" charset="0"/>
                      </a:endParaRPr>
                    </a:p>
                  </a:txBody>
                  <a:tcPr>
                    <a:solidFill>
                      <a:schemeClr val="bg1"/>
                    </a:solidFill>
                  </a:tcPr>
                </a:tc>
                <a:extLst>
                  <a:ext uri="{0D108BD9-81ED-4DB2-BD59-A6C34878D82A}">
                    <a16:rowId xmlns:a16="http://schemas.microsoft.com/office/drawing/2014/main" val="3439923985"/>
                  </a:ext>
                </a:extLst>
              </a:tr>
              <a:tr h="1162683">
                <a:tc>
                  <a:txBody>
                    <a:bodyPr/>
                    <a:lstStyle/>
                    <a:p>
                      <a:pPr algn="ctr"/>
                      <a:r>
                        <a:rPr lang="en-US" sz="1200" b="0" dirty="0">
                          <a:ln>
                            <a:solidFill>
                              <a:schemeClr val="tx1"/>
                            </a:solidFill>
                          </a:ln>
                          <a:solidFill>
                            <a:schemeClr val="tx1">
                              <a:lumMod val="50000"/>
                              <a:lumOff val="50000"/>
                            </a:schemeClr>
                          </a:solidFill>
                          <a:effectLst/>
                          <a:latin typeface="Times New Roman" panose="02020603050405020304" pitchFamily="18" charset="0"/>
                          <a:cs typeface="Times New Roman" panose="02020603050405020304" pitchFamily="18" charset="0"/>
                        </a:rPr>
                        <a:t>4</a:t>
                      </a:r>
                      <a:r>
                        <a:rPr lang="en-IN" sz="1200" b="0" dirty="0">
                          <a:ln>
                            <a:solidFill>
                              <a:schemeClr val="tx1"/>
                            </a:solidFill>
                          </a:ln>
                          <a:solidFill>
                            <a:schemeClr val="tx1">
                              <a:lumMod val="50000"/>
                              <a:lumOff val="50000"/>
                            </a:schemeClr>
                          </a:solidFill>
                          <a:effectLst/>
                          <a:latin typeface="Times New Roman" panose="02020603050405020304" pitchFamily="18" charset="0"/>
                          <a:cs typeface="Times New Roman" panose="02020603050405020304" pitchFamily="18" charset="0"/>
                        </a:rPr>
                        <a:t>.</a:t>
                      </a:r>
                      <a:endParaRPr lang="en-US" sz="1200" b="0" dirty="0">
                        <a:ln>
                          <a:solidFill>
                            <a:schemeClr val="tx1"/>
                          </a:solidFill>
                        </a:ln>
                        <a:solidFill>
                          <a:schemeClr val="tx1">
                            <a:lumMod val="50000"/>
                            <a:lumOff val="50000"/>
                          </a:schemeClr>
                        </a:solidFill>
                        <a:effectLst/>
                        <a:latin typeface="Times New Roman" panose="02020603050405020304" pitchFamily="18" charset="0"/>
                        <a:cs typeface="Times New Roman" panose="02020603050405020304" pitchFamily="18" charset="0"/>
                      </a:endParaRPr>
                    </a:p>
                  </a:txBody>
                  <a:tcPr>
                    <a:solidFill>
                      <a:schemeClr val="bg1"/>
                    </a:solidFill>
                  </a:tcPr>
                </a:tc>
                <a:tc>
                  <a:txBody>
                    <a:bodyPr/>
                    <a:lstStyle/>
                    <a:p>
                      <a:pPr algn="ctr">
                        <a:lnSpc>
                          <a:spcPct val="150000"/>
                        </a:lnSpc>
                      </a:pPr>
                      <a:r>
                        <a:rPr lang="en-IN" sz="1200" b="0" dirty="0">
                          <a:ln>
                            <a:solidFill>
                              <a:schemeClr val="tx1"/>
                            </a:solidFill>
                          </a:ln>
                          <a:solidFill>
                            <a:schemeClr val="tx1">
                              <a:lumMod val="50000"/>
                              <a:lumOff val="50000"/>
                            </a:schemeClr>
                          </a:solidFill>
                          <a:effectLst/>
                          <a:latin typeface="Times New Roman" panose="02020603050405020304" pitchFamily="18" charset="0"/>
                          <a:cs typeface="Times New Roman" panose="02020603050405020304" pitchFamily="18" charset="0"/>
                        </a:rPr>
                        <a:t>Pravin </a:t>
                      </a:r>
                      <a:r>
                        <a:rPr lang="en-IN" sz="1200" b="0" dirty="0" err="1">
                          <a:ln>
                            <a:solidFill>
                              <a:schemeClr val="tx1"/>
                            </a:solidFill>
                          </a:ln>
                          <a:solidFill>
                            <a:schemeClr val="tx1">
                              <a:lumMod val="50000"/>
                              <a:lumOff val="50000"/>
                            </a:schemeClr>
                          </a:solidFill>
                          <a:effectLst/>
                          <a:latin typeface="Times New Roman" panose="02020603050405020304" pitchFamily="18" charset="0"/>
                          <a:cs typeface="Times New Roman" panose="02020603050405020304" pitchFamily="18" charset="0"/>
                        </a:rPr>
                        <a:t>Katkar</a:t>
                      </a:r>
                      <a:r>
                        <a:rPr lang="en-IN" sz="1200" b="0" dirty="0">
                          <a:ln>
                            <a:solidFill>
                              <a:schemeClr val="tx1"/>
                            </a:solidFill>
                          </a:ln>
                          <a:solidFill>
                            <a:schemeClr val="tx1">
                              <a:lumMod val="50000"/>
                              <a:lumOff val="50000"/>
                            </a:schemeClr>
                          </a:solidFill>
                          <a:effectLst/>
                          <a:latin typeface="Times New Roman" panose="02020603050405020304" pitchFamily="18" charset="0"/>
                          <a:cs typeface="Times New Roman" panose="02020603050405020304" pitchFamily="18" charset="0"/>
                        </a:rPr>
                        <a:t>, </a:t>
                      </a:r>
                      <a:r>
                        <a:rPr lang="en-IN" sz="1200" b="0" dirty="0" err="1">
                          <a:ln>
                            <a:solidFill>
                              <a:schemeClr val="tx1"/>
                            </a:solidFill>
                          </a:ln>
                          <a:solidFill>
                            <a:schemeClr val="tx1">
                              <a:lumMod val="50000"/>
                              <a:lumOff val="50000"/>
                            </a:schemeClr>
                          </a:solidFill>
                          <a:effectLst/>
                          <a:latin typeface="Times New Roman" panose="02020603050405020304" pitchFamily="18" charset="0"/>
                          <a:cs typeface="Times New Roman" panose="02020603050405020304" pitchFamily="18" charset="0"/>
                        </a:rPr>
                        <a:t>Hrushikesh</a:t>
                      </a:r>
                      <a:r>
                        <a:rPr lang="en-IN" sz="1200" b="0" dirty="0">
                          <a:ln>
                            <a:solidFill>
                              <a:schemeClr val="tx1"/>
                            </a:solidFill>
                          </a:ln>
                          <a:solidFill>
                            <a:schemeClr val="tx1">
                              <a:lumMod val="50000"/>
                              <a:lumOff val="50000"/>
                            </a:schemeClr>
                          </a:solidFill>
                          <a:effectLst/>
                          <a:latin typeface="Times New Roman" panose="02020603050405020304" pitchFamily="18" charset="0"/>
                          <a:cs typeface="Times New Roman" panose="02020603050405020304" pitchFamily="18" charset="0"/>
                        </a:rPr>
                        <a:t> </a:t>
                      </a:r>
                      <a:r>
                        <a:rPr lang="en-IN" sz="1200" b="0" dirty="0" err="1">
                          <a:ln>
                            <a:solidFill>
                              <a:schemeClr val="tx1"/>
                            </a:solidFill>
                          </a:ln>
                          <a:solidFill>
                            <a:schemeClr val="tx1">
                              <a:lumMod val="50000"/>
                              <a:lumOff val="50000"/>
                            </a:schemeClr>
                          </a:solidFill>
                          <a:effectLst/>
                          <a:latin typeface="Times New Roman" panose="02020603050405020304" pitchFamily="18" charset="0"/>
                          <a:cs typeface="Times New Roman" panose="02020603050405020304" pitchFamily="18" charset="0"/>
                        </a:rPr>
                        <a:t>Bachakar</a:t>
                      </a:r>
                      <a:r>
                        <a:rPr lang="en-IN" sz="1200" b="0" dirty="0">
                          <a:ln>
                            <a:solidFill>
                              <a:schemeClr val="tx1"/>
                            </a:solidFill>
                          </a:ln>
                          <a:solidFill>
                            <a:schemeClr val="tx1">
                              <a:lumMod val="50000"/>
                              <a:lumOff val="50000"/>
                            </a:schemeClr>
                          </a:solidFill>
                          <a:effectLst/>
                          <a:latin typeface="Times New Roman" panose="02020603050405020304" pitchFamily="18" charset="0"/>
                          <a:cs typeface="Times New Roman" panose="02020603050405020304" pitchFamily="18" charset="0"/>
                        </a:rPr>
                        <a:t>, Sandhya </a:t>
                      </a:r>
                      <a:r>
                        <a:rPr lang="en-IN" sz="1200" b="0" dirty="0" err="1">
                          <a:ln>
                            <a:solidFill>
                              <a:schemeClr val="tx1"/>
                            </a:solidFill>
                          </a:ln>
                          <a:solidFill>
                            <a:schemeClr val="tx1">
                              <a:lumMod val="50000"/>
                              <a:lumOff val="50000"/>
                            </a:schemeClr>
                          </a:solidFill>
                          <a:effectLst/>
                          <a:latin typeface="Times New Roman" panose="02020603050405020304" pitchFamily="18" charset="0"/>
                          <a:cs typeface="Times New Roman" panose="02020603050405020304" pitchFamily="18" charset="0"/>
                        </a:rPr>
                        <a:t>Gude</a:t>
                      </a:r>
                      <a:r>
                        <a:rPr lang="en-IN" sz="1200" b="0" dirty="0">
                          <a:ln>
                            <a:solidFill>
                              <a:schemeClr val="tx1"/>
                            </a:solidFill>
                          </a:ln>
                          <a:solidFill>
                            <a:schemeClr val="tx1">
                              <a:lumMod val="50000"/>
                              <a:lumOff val="50000"/>
                            </a:schemeClr>
                          </a:solidFill>
                          <a:effectLst/>
                          <a:latin typeface="Times New Roman" panose="02020603050405020304" pitchFamily="18" charset="0"/>
                          <a:cs typeface="Times New Roman" panose="02020603050405020304" pitchFamily="18" charset="0"/>
                        </a:rPr>
                        <a:t>, Prof. Amruta Patil</a:t>
                      </a:r>
                    </a:p>
                  </a:txBody>
                  <a:tcPr>
                    <a:solidFill>
                      <a:schemeClr val="bg1"/>
                    </a:solidFill>
                  </a:tcPr>
                </a:tc>
                <a:tc>
                  <a:txBody>
                    <a:bodyPr/>
                    <a:lstStyle/>
                    <a:p>
                      <a:pPr algn="ctr">
                        <a:lnSpc>
                          <a:spcPct val="150000"/>
                        </a:lnSpc>
                      </a:pPr>
                      <a:r>
                        <a:rPr lang="en-US" sz="1200" b="0" dirty="0">
                          <a:ln>
                            <a:solidFill>
                              <a:schemeClr val="tx1"/>
                            </a:solidFill>
                          </a:ln>
                          <a:solidFill>
                            <a:schemeClr val="tx1">
                              <a:lumMod val="50000"/>
                              <a:lumOff val="50000"/>
                            </a:schemeClr>
                          </a:solidFill>
                          <a:effectLst/>
                          <a:latin typeface="Times New Roman" panose="02020603050405020304" pitchFamily="18" charset="0"/>
                          <a:cs typeface="Times New Roman" panose="02020603050405020304" pitchFamily="18" charset="0"/>
                        </a:rPr>
                        <a:t>Sentiment Analysis of Top Colleges in Pune Using Social Media Data</a:t>
                      </a:r>
                    </a:p>
                  </a:txBody>
                  <a:tcPr>
                    <a:solidFill>
                      <a:schemeClr val="bg1"/>
                    </a:solidFill>
                  </a:tcPr>
                </a:tc>
                <a:tc>
                  <a:txBody>
                    <a:bodyPr/>
                    <a:lstStyle/>
                    <a:p>
                      <a:pPr algn="ctr">
                        <a:lnSpc>
                          <a:spcPct val="150000"/>
                        </a:lnSpc>
                      </a:pPr>
                      <a:r>
                        <a:rPr lang="en-US" sz="1200" b="0" dirty="0">
                          <a:ln>
                            <a:solidFill>
                              <a:schemeClr val="tx1"/>
                            </a:solidFill>
                          </a:ln>
                          <a:solidFill>
                            <a:schemeClr val="tx1">
                              <a:lumMod val="50000"/>
                              <a:lumOff val="50000"/>
                            </a:schemeClr>
                          </a:solidFill>
                          <a:effectLst/>
                          <a:latin typeface="Times New Roman" panose="02020603050405020304" pitchFamily="18" charset="0"/>
                          <a:cs typeface="Times New Roman" panose="02020603050405020304" pitchFamily="18" charset="0"/>
                        </a:rPr>
                        <a:t>Review of various college in Pune according to classification of user reviews and suggest the top colleges in Pune.</a:t>
                      </a:r>
                    </a:p>
                  </a:txBody>
                  <a:tcPr>
                    <a:solidFill>
                      <a:schemeClr val="bg1"/>
                    </a:solidFill>
                  </a:tcPr>
                </a:tc>
                <a:tc>
                  <a:txBody>
                    <a:bodyPr/>
                    <a:lstStyle/>
                    <a:p>
                      <a:pPr algn="ctr">
                        <a:lnSpc>
                          <a:spcPct val="150000"/>
                        </a:lnSpc>
                      </a:pPr>
                      <a:r>
                        <a:rPr lang="en-IN" sz="1200" b="0" dirty="0">
                          <a:ln>
                            <a:solidFill>
                              <a:schemeClr val="tx1"/>
                            </a:solidFill>
                          </a:ln>
                          <a:solidFill>
                            <a:schemeClr val="tx1">
                              <a:lumMod val="50000"/>
                              <a:lumOff val="50000"/>
                            </a:schemeClr>
                          </a:solidFill>
                          <a:effectLst/>
                          <a:latin typeface="Times New Roman" panose="02020603050405020304" pitchFamily="18" charset="0"/>
                          <a:cs typeface="Times New Roman" panose="02020603050405020304" pitchFamily="18" charset="0"/>
                        </a:rPr>
                        <a:t>Support Vector Machine (SVM) , Naïve </a:t>
                      </a:r>
                      <a:r>
                        <a:rPr lang="en-IN" sz="1200" b="0" dirty="0" err="1">
                          <a:ln>
                            <a:solidFill>
                              <a:schemeClr val="tx1"/>
                            </a:solidFill>
                          </a:ln>
                          <a:solidFill>
                            <a:schemeClr val="tx1">
                              <a:lumMod val="50000"/>
                              <a:lumOff val="50000"/>
                            </a:schemeClr>
                          </a:solidFill>
                          <a:effectLst/>
                          <a:latin typeface="Times New Roman" panose="02020603050405020304" pitchFamily="18" charset="0"/>
                          <a:cs typeface="Times New Roman" panose="02020603050405020304" pitchFamily="18" charset="0"/>
                        </a:rPr>
                        <a:t>Baiyes</a:t>
                      </a:r>
                      <a:r>
                        <a:rPr lang="en-IN" sz="1200" b="0" dirty="0">
                          <a:ln>
                            <a:solidFill>
                              <a:schemeClr val="tx1"/>
                            </a:solidFill>
                          </a:ln>
                          <a:solidFill>
                            <a:schemeClr val="tx1">
                              <a:lumMod val="50000"/>
                              <a:lumOff val="50000"/>
                            </a:schemeClr>
                          </a:solidFill>
                          <a:effectLst/>
                          <a:latin typeface="Times New Roman" panose="02020603050405020304" pitchFamily="18" charset="0"/>
                          <a:cs typeface="Times New Roman" panose="02020603050405020304" pitchFamily="18" charset="0"/>
                        </a:rPr>
                        <a:t> (NB)</a:t>
                      </a:r>
                    </a:p>
                  </a:txBody>
                  <a:tcPr>
                    <a:solidFill>
                      <a:schemeClr val="bg1"/>
                    </a:solidFill>
                  </a:tcPr>
                </a:tc>
                <a:tc>
                  <a:txBody>
                    <a:bodyPr/>
                    <a:lstStyle/>
                    <a:p>
                      <a:r>
                        <a:rPr lang="en-US" sz="1200" b="0" dirty="0">
                          <a:ln>
                            <a:solidFill>
                              <a:schemeClr val="tx1"/>
                            </a:solidFill>
                          </a:ln>
                          <a:solidFill>
                            <a:schemeClr val="tx1">
                              <a:lumMod val="50000"/>
                              <a:lumOff val="50000"/>
                            </a:schemeClr>
                          </a:solidFill>
                          <a:effectLst/>
                          <a:latin typeface="Times New Roman" panose="02020603050405020304" pitchFamily="18" charset="0"/>
                          <a:cs typeface="Times New Roman" panose="02020603050405020304" pitchFamily="18" charset="0"/>
                        </a:rPr>
                        <a:t>Data can still be classified further using word cloud for further analysis of the reviews.</a:t>
                      </a:r>
                    </a:p>
                  </a:txBody>
                  <a:tcPr>
                    <a:solidFill>
                      <a:schemeClr val="bg1"/>
                    </a:solidFill>
                  </a:tcPr>
                </a:tc>
                <a:extLst>
                  <a:ext uri="{0D108BD9-81ED-4DB2-BD59-A6C34878D82A}">
                    <a16:rowId xmlns:a16="http://schemas.microsoft.com/office/drawing/2014/main" val="1907246350"/>
                  </a:ext>
                </a:extLst>
              </a:tr>
              <a:tr h="1343608">
                <a:tc>
                  <a:txBody>
                    <a:bodyPr/>
                    <a:lstStyle/>
                    <a:p>
                      <a:pPr algn="ctr"/>
                      <a:r>
                        <a:rPr lang="en-US" sz="1200" b="0" dirty="0">
                          <a:ln>
                            <a:solidFill>
                              <a:schemeClr val="tx1"/>
                            </a:solidFill>
                          </a:ln>
                          <a:solidFill>
                            <a:schemeClr val="tx1">
                              <a:lumMod val="50000"/>
                              <a:lumOff val="50000"/>
                            </a:schemeClr>
                          </a:solidFill>
                          <a:effectLst/>
                          <a:latin typeface="Times New Roman" panose="02020603050405020304" pitchFamily="18" charset="0"/>
                          <a:cs typeface="Times New Roman" panose="02020603050405020304" pitchFamily="18" charset="0"/>
                        </a:rPr>
                        <a:t>5.</a:t>
                      </a:r>
                      <a:endParaRPr lang="en-IN" sz="1200" b="0" dirty="0">
                        <a:ln>
                          <a:solidFill>
                            <a:schemeClr val="tx1"/>
                          </a:solidFill>
                        </a:ln>
                        <a:solidFill>
                          <a:schemeClr val="tx1">
                            <a:lumMod val="50000"/>
                            <a:lumOff val="50000"/>
                          </a:schemeClr>
                        </a:solidFill>
                        <a:effectLst/>
                        <a:latin typeface="Times New Roman" panose="02020603050405020304" pitchFamily="18" charset="0"/>
                        <a:cs typeface="Times New Roman" panose="02020603050405020304" pitchFamily="18" charset="0"/>
                      </a:endParaRPr>
                    </a:p>
                  </a:txBody>
                  <a:tcPr>
                    <a:solidFill>
                      <a:schemeClr val="bg1"/>
                    </a:solidFill>
                  </a:tcPr>
                </a:tc>
                <a:tc>
                  <a:txBody>
                    <a:bodyPr/>
                    <a:lstStyle/>
                    <a:p>
                      <a:pPr algn="ctr">
                        <a:lnSpc>
                          <a:spcPct val="150000"/>
                        </a:lnSpc>
                      </a:pPr>
                      <a:r>
                        <a:rPr lang="de-DE" sz="1200" b="0" dirty="0">
                          <a:ln>
                            <a:solidFill>
                              <a:schemeClr val="tx1"/>
                            </a:solidFill>
                          </a:ln>
                          <a:solidFill>
                            <a:schemeClr val="tx1">
                              <a:lumMod val="50000"/>
                              <a:lumOff val="50000"/>
                            </a:schemeClr>
                          </a:solidFill>
                          <a:effectLst/>
                          <a:latin typeface="Times New Roman" panose="02020603050405020304" pitchFamily="18" charset="0"/>
                          <a:cs typeface="Times New Roman" panose="02020603050405020304" pitchFamily="18" charset="0"/>
                        </a:rPr>
                        <a:t>Archana Rao, Kishore Baglodi</a:t>
                      </a:r>
                    </a:p>
                  </a:txBody>
                  <a:tcPr>
                    <a:solidFill>
                      <a:schemeClr val="bg1"/>
                    </a:solidFill>
                  </a:tcPr>
                </a:tc>
                <a:tc>
                  <a:txBody>
                    <a:bodyPr/>
                    <a:lstStyle/>
                    <a:p>
                      <a:pPr algn="ctr">
                        <a:lnSpc>
                          <a:spcPct val="150000"/>
                        </a:lnSpc>
                      </a:pPr>
                      <a:r>
                        <a:rPr lang="en-US" sz="1200" b="0" dirty="0">
                          <a:ln>
                            <a:solidFill>
                              <a:schemeClr val="tx1"/>
                            </a:solidFill>
                          </a:ln>
                          <a:solidFill>
                            <a:schemeClr val="tx1">
                              <a:lumMod val="50000"/>
                              <a:lumOff val="50000"/>
                            </a:schemeClr>
                          </a:solidFill>
                          <a:effectLst/>
                          <a:latin typeface="Times New Roman" panose="02020603050405020304" pitchFamily="18" charset="0"/>
                          <a:cs typeface="Times New Roman" panose="02020603050405020304" pitchFamily="18" charset="0"/>
                        </a:rPr>
                        <a:t>Role of Sentiment Analysis in Education Sector in the era of Big Data: A survey</a:t>
                      </a:r>
                    </a:p>
                  </a:txBody>
                  <a:tcPr>
                    <a:solidFill>
                      <a:schemeClr val="bg1"/>
                    </a:solidFill>
                  </a:tcPr>
                </a:tc>
                <a:tc>
                  <a:txBody>
                    <a:bodyPr/>
                    <a:lstStyle/>
                    <a:p>
                      <a:pPr algn="ctr">
                        <a:lnSpc>
                          <a:spcPct val="150000"/>
                        </a:lnSpc>
                      </a:pPr>
                      <a:r>
                        <a:rPr lang="en-US" sz="1200" b="0" dirty="0">
                          <a:ln>
                            <a:solidFill>
                              <a:schemeClr val="tx1"/>
                            </a:solidFill>
                          </a:ln>
                          <a:solidFill>
                            <a:schemeClr val="tx1">
                              <a:lumMod val="50000"/>
                              <a:lumOff val="50000"/>
                            </a:schemeClr>
                          </a:solidFill>
                          <a:effectLst/>
                          <a:latin typeface="Times New Roman" panose="02020603050405020304" pitchFamily="18" charset="0"/>
                          <a:cs typeface="Times New Roman" panose="02020603050405020304" pitchFamily="18" charset="0"/>
                        </a:rPr>
                        <a:t>Role of Sentiment Analysis in the context of teaching effectiveness, from students’ perspective, in the context of research optimization.</a:t>
                      </a:r>
                    </a:p>
                  </a:txBody>
                  <a:tcPr>
                    <a:solidFill>
                      <a:schemeClr val="bg1"/>
                    </a:solidFill>
                  </a:tcPr>
                </a:tc>
                <a:tc>
                  <a:txBody>
                    <a:bodyPr/>
                    <a:lstStyle/>
                    <a:p>
                      <a:pPr algn="ctr">
                        <a:lnSpc>
                          <a:spcPct val="150000"/>
                        </a:lnSpc>
                      </a:pPr>
                      <a:endParaRPr lang="en-IN" sz="1800" b="0" dirty="0">
                        <a:ln>
                          <a:solidFill>
                            <a:schemeClr val="tx1"/>
                          </a:solidFill>
                        </a:ln>
                        <a:solidFill>
                          <a:schemeClr val="tx1">
                            <a:lumMod val="50000"/>
                            <a:lumOff val="50000"/>
                          </a:schemeClr>
                        </a:solidFill>
                        <a:effectLst/>
                        <a:latin typeface="Times New Roman" panose="02020603050405020304" pitchFamily="18" charset="0"/>
                        <a:cs typeface="Times New Roman" panose="02020603050405020304" pitchFamily="18" charset="0"/>
                      </a:endParaRPr>
                    </a:p>
                    <a:p>
                      <a:pPr algn="ctr">
                        <a:lnSpc>
                          <a:spcPct val="150000"/>
                        </a:lnSpc>
                      </a:pPr>
                      <a:r>
                        <a:rPr lang="en-IN" sz="1200" b="0" dirty="0">
                          <a:ln>
                            <a:solidFill>
                              <a:schemeClr val="tx1"/>
                            </a:solidFill>
                          </a:ln>
                          <a:solidFill>
                            <a:schemeClr val="tx1">
                              <a:lumMod val="50000"/>
                              <a:lumOff val="50000"/>
                            </a:schemeClr>
                          </a:solidFill>
                          <a:effectLst/>
                          <a:latin typeface="Times New Roman" panose="02020603050405020304" pitchFamily="18" charset="0"/>
                          <a:cs typeface="Times New Roman" panose="02020603050405020304" pitchFamily="18" charset="0"/>
                        </a:rPr>
                        <a:t>NRC Lexicon</a:t>
                      </a:r>
                    </a:p>
                  </a:txBody>
                  <a:tcPr>
                    <a:solidFill>
                      <a:schemeClr val="bg1"/>
                    </a:solidFill>
                  </a:tcPr>
                </a:tc>
                <a:tc>
                  <a:txBody>
                    <a:bodyPr/>
                    <a:lstStyle/>
                    <a:p>
                      <a:r>
                        <a:rPr lang="en-US" sz="1200" b="0" dirty="0">
                          <a:ln>
                            <a:solidFill>
                              <a:schemeClr val="tx1"/>
                            </a:solidFill>
                          </a:ln>
                          <a:solidFill>
                            <a:schemeClr val="tx1">
                              <a:lumMod val="50000"/>
                              <a:lumOff val="50000"/>
                            </a:schemeClr>
                          </a:solidFill>
                          <a:effectLst/>
                          <a:latin typeface="Times New Roman" panose="02020603050405020304" pitchFamily="18" charset="0"/>
                          <a:cs typeface="Times New Roman" panose="02020603050405020304" pitchFamily="18" charset="0"/>
                        </a:rPr>
                        <a:t>The paper highlights the importance of sentiment analysis in the era of big data in the education domain. Large amounts of data sets can be obtained, mined and realized to analyze sentiments.</a:t>
                      </a:r>
                    </a:p>
                  </a:txBody>
                  <a:tcPr>
                    <a:solidFill>
                      <a:schemeClr val="bg1"/>
                    </a:solidFill>
                  </a:tcPr>
                </a:tc>
                <a:extLst>
                  <a:ext uri="{0D108BD9-81ED-4DB2-BD59-A6C34878D82A}">
                    <a16:rowId xmlns:a16="http://schemas.microsoft.com/office/drawing/2014/main" val="2026718930"/>
                  </a:ext>
                </a:extLst>
              </a:tr>
              <a:tr h="1343608">
                <a:tc>
                  <a:txBody>
                    <a:bodyPr/>
                    <a:lstStyle/>
                    <a:p>
                      <a:pPr algn="ctr"/>
                      <a:r>
                        <a:rPr lang="en-US" sz="1200" b="0" dirty="0">
                          <a:ln>
                            <a:solidFill>
                              <a:schemeClr val="tx1"/>
                            </a:solidFill>
                          </a:ln>
                          <a:solidFill>
                            <a:schemeClr val="tx1">
                              <a:lumMod val="50000"/>
                              <a:lumOff val="50000"/>
                            </a:schemeClr>
                          </a:solidFill>
                          <a:effectLst/>
                          <a:latin typeface="Times New Roman" panose="02020603050405020304" pitchFamily="18" charset="0"/>
                          <a:cs typeface="Times New Roman" panose="02020603050405020304" pitchFamily="18" charset="0"/>
                        </a:rPr>
                        <a:t>6.</a:t>
                      </a:r>
                      <a:endParaRPr lang="en-IN" sz="1200" b="0" dirty="0">
                        <a:ln>
                          <a:solidFill>
                            <a:schemeClr val="tx1"/>
                          </a:solidFill>
                        </a:ln>
                        <a:solidFill>
                          <a:schemeClr val="tx1">
                            <a:lumMod val="50000"/>
                            <a:lumOff val="50000"/>
                          </a:schemeClr>
                        </a:solidFill>
                        <a:effectLst/>
                        <a:latin typeface="Times New Roman" panose="02020603050405020304" pitchFamily="18" charset="0"/>
                        <a:cs typeface="Times New Roman" panose="02020603050405020304" pitchFamily="18" charset="0"/>
                      </a:endParaRPr>
                    </a:p>
                  </a:txBody>
                  <a:tcPr>
                    <a:solidFill>
                      <a:schemeClr val="bg1"/>
                    </a:solidFill>
                  </a:tcPr>
                </a:tc>
                <a:tc>
                  <a:txBody>
                    <a:bodyPr/>
                    <a:lstStyle/>
                    <a:p>
                      <a:pPr algn="ctr">
                        <a:lnSpc>
                          <a:spcPct val="200000"/>
                        </a:lnSpc>
                      </a:pPr>
                      <a:r>
                        <a:rPr lang="en-US" sz="1200" b="0" dirty="0">
                          <a:ln>
                            <a:solidFill>
                              <a:schemeClr val="tx1"/>
                            </a:solidFill>
                          </a:ln>
                          <a:solidFill>
                            <a:schemeClr val="tx1">
                              <a:lumMod val="50000"/>
                              <a:lumOff val="50000"/>
                            </a:schemeClr>
                          </a:solidFill>
                          <a:effectLst/>
                          <a:latin typeface="Times New Roman" panose="02020603050405020304" pitchFamily="18" charset="0"/>
                          <a:cs typeface="Times New Roman" panose="02020603050405020304" pitchFamily="18" charset="0"/>
                        </a:rPr>
                        <a:t>Mansur Alp </a:t>
                      </a:r>
                      <a:r>
                        <a:rPr lang="en-US" sz="1200" b="0" dirty="0" err="1">
                          <a:ln>
                            <a:solidFill>
                              <a:schemeClr val="tx1"/>
                            </a:solidFill>
                          </a:ln>
                          <a:solidFill>
                            <a:schemeClr val="tx1">
                              <a:lumMod val="50000"/>
                              <a:lumOff val="50000"/>
                            </a:schemeClr>
                          </a:solidFill>
                          <a:effectLst/>
                          <a:latin typeface="Times New Roman" panose="02020603050405020304" pitchFamily="18" charset="0"/>
                          <a:cs typeface="Times New Roman" panose="02020603050405020304" pitchFamily="18" charset="0"/>
                        </a:rPr>
                        <a:t>Tocoglu</a:t>
                      </a:r>
                      <a:r>
                        <a:rPr lang="en-US" sz="1200" b="0" dirty="0">
                          <a:ln>
                            <a:solidFill>
                              <a:schemeClr val="tx1"/>
                            </a:solidFill>
                          </a:ln>
                          <a:solidFill>
                            <a:schemeClr val="tx1">
                              <a:lumMod val="50000"/>
                              <a:lumOff val="50000"/>
                            </a:schemeClr>
                          </a:solidFill>
                          <a:effectLst/>
                          <a:latin typeface="Times New Roman" panose="02020603050405020304" pitchFamily="18" charset="0"/>
                          <a:cs typeface="Times New Roman" panose="02020603050405020304" pitchFamily="18" charset="0"/>
                        </a:rPr>
                        <a:t> and </a:t>
                      </a:r>
                      <a:r>
                        <a:rPr lang="en-US" sz="1200" b="0" dirty="0" err="1">
                          <a:ln>
                            <a:solidFill>
                              <a:schemeClr val="tx1"/>
                            </a:solidFill>
                          </a:ln>
                          <a:solidFill>
                            <a:schemeClr val="tx1">
                              <a:lumMod val="50000"/>
                              <a:lumOff val="50000"/>
                            </a:schemeClr>
                          </a:solidFill>
                          <a:effectLst/>
                          <a:latin typeface="Times New Roman" panose="02020603050405020304" pitchFamily="18" charset="0"/>
                          <a:cs typeface="Times New Roman" panose="02020603050405020304" pitchFamily="18" charset="0"/>
                        </a:rPr>
                        <a:t>Aytug</a:t>
                      </a:r>
                      <a:r>
                        <a:rPr lang="en-US" sz="1200" b="0" dirty="0">
                          <a:ln>
                            <a:solidFill>
                              <a:schemeClr val="tx1"/>
                            </a:solidFill>
                          </a:ln>
                          <a:solidFill>
                            <a:schemeClr val="tx1">
                              <a:lumMod val="50000"/>
                              <a:lumOff val="50000"/>
                            </a:schemeClr>
                          </a:solidFill>
                          <a:effectLst/>
                          <a:latin typeface="Times New Roman" panose="02020603050405020304" pitchFamily="18" charset="0"/>
                          <a:cs typeface="Times New Roman" panose="02020603050405020304" pitchFamily="18" charset="0"/>
                        </a:rPr>
                        <a:t> Onan</a:t>
                      </a:r>
                      <a:endParaRPr lang="en-IN" sz="1200" b="0" dirty="0">
                        <a:ln>
                          <a:solidFill>
                            <a:schemeClr val="tx1"/>
                          </a:solidFill>
                        </a:ln>
                        <a:solidFill>
                          <a:schemeClr val="tx1">
                            <a:lumMod val="50000"/>
                            <a:lumOff val="50000"/>
                          </a:schemeClr>
                        </a:solidFill>
                        <a:effectLst/>
                        <a:latin typeface="Times New Roman" panose="02020603050405020304" pitchFamily="18" charset="0"/>
                        <a:cs typeface="Times New Roman" panose="02020603050405020304" pitchFamily="18" charset="0"/>
                      </a:endParaRPr>
                    </a:p>
                  </a:txBody>
                  <a:tcPr>
                    <a:solidFill>
                      <a:schemeClr val="bg1"/>
                    </a:solidFill>
                  </a:tcPr>
                </a:tc>
                <a:tc>
                  <a:txBody>
                    <a:bodyPr/>
                    <a:lstStyle/>
                    <a:p>
                      <a:pPr algn="ctr">
                        <a:lnSpc>
                          <a:spcPct val="150000"/>
                        </a:lnSpc>
                      </a:pPr>
                      <a:r>
                        <a:rPr lang="en-US" sz="1200" b="0" dirty="0">
                          <a:ln>
                            <a:solidFill>
                              <a:schemeClr val="tx1"/>
                            </a:solidFill>
                          </a:ln>
                          <a:solidFill>
                            <a:schemeClr val="tx1">
                              <a:lumMod val="50000"/>
                              <a:lumOff val="50000"/>
                            </a:schemeClr>
                          </a:solidFill>
                          <a:effectLst/>
                          <a:latin typeface="Times New Roman" panose="02020603050405020304" pitchFamily="18" charset="0"/>
                          <a:cs typeface="Times New Roman" panose="02020603050405020304" pitchFamily="18" charset="0"/>
                        </a:rPr>
                        <a:t>Sentiment Analysis on Students’ Evaluation of Higher Educational Institutions</a:t>
                      </a:r>
                    </a:p>
                  </a:txBody>
                  <a:tcPr>
                    <a:solidFill>
                      <a:schemeClr val="bg1"/>
                    </a:solidFill>
                  </a:tcPr>
                </a:tc>
                <a:tc>
                  <a:txBody>
                    <a:bodyPr/>
                    <a:lstStyle/>
                    <a:p>
                      <a:pPr algn="ctr"/>
                      <a:r>
                        <a:rPr lang="en-US" sz="1200" b="0" kern="1200" dirty="0">
                          <a:ln>
                            <a:solidFill>
                              <a:schemeClr val="tx1"/>
                            </a:solidFill>
                          </a:ln>
                          <a:solidFill>
                            <a:schemeClr val="tx1">
                              <a:lumMod val="50000"/>
                              <a:lumOff val="50000"/>
                            </a:schemeClr>
                          </a:solidFill>
                          <a:effectLst/>
                          <a:latin typeface="Times New Roman" panose="02020603050405020304" pitchFamily="18" charset="0"/>
                          <a:ea typeface="+mn-ea"/>
                          <a:cs typeface="Times New Roman" panose="02020603050405020304" pitchFamily="18" charset="0"/>
                        </a:rPr>
                        <a:t>They have presented a comprehensive analysis of conventional classifiers, ensemble methods and text representation schemes for sentiment analysis on students’ evaluation of higher educational institutions.</a:t>
                      </a:r>
                    </a:p>
                  </a:txBody>
                  <a:tcP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IN" sz="1200" b="0" dirty="0">
                        <a:ln>
                          <a:solidFill>
                            <a:schemeClr val="tx1"/>
                          </a:solidFill>
                        </a:ln>
                        <a:solidFill>
                          <a:schemeClr val="tx1">
                            <a:lumMod val="50000"/>
                            <a:lumOff val="50000"/>
                          </a:schemeClr>
                        </a:solidFill>
                        <a:effectLst/>
                        <a:latin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IN" sz="2000" b="0" dirty="0">
                        <a:ln>
                          <a:solidFill>
                            <a:schemeClr val="tx1"/>
                          </a:solidFill>
                        </a:ln>
                        <a:solidFill>
                          <a:schemeClr val="tx1">
                            <a:lumMod val="50000"/>
                            <a:lumOff val="50000"/>
                          </a:schemeClr>
                        </a:solidFill>
                        <a:effectLst/>
                        <a:latin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b="0" dirty="0">
                          <a:ln>
                            <a:solidFill>
                              <a:schemeClr val="tx1"/>
                            </a:solidFill>
                          </a:ln>
                          <a:solidFill>
                            <a:schemeClr val="tx1">
                              <a:lumMod val="50000"/>
                              <a:lumOff val="50000"/>
                            </a:schemeClr>
                          </a:solidFill>
                          <a:effectLst/>
                          <a:latin typeface="Times New Roman" panose="02020603050405020304" pitchFamily="18" charset="0"/>
                          <a:cs typeface="Times New Roman" panose="02020603050405020304" pitchFamily="18" charset="0"/>
                        </a:rPr>
                        <a:t>Naïve </a:t>
                      </a:r>
                      <a:r>
                        <a:rPr lang="en-IN" sz="1200" b="0" dirty="0" err="1">
                          <a:ln>
                            <a:solidFill>
                              <a:schemeClr val="tx1"/>
                            </a:solidFill>
                          </a:ln>
                          <a:solidFill>
                            <a:schemeClr val="tx1">
                              <a:lumMod val="50000"/>
                              <a:lumOff val="50000"/>
                            </a:schemeClr>
                          </a:solidFill>
                          <a:effectLst/>
                          <a:latin typeface="Times New Roman" panose="02020603050405020304" pitchFamily="18" charset="0"/>
                          <a:cs typeface="Times New Roman" panose="02020603050405020304" pitchFamily="18" charset="0"/>
                        </a:rPr>
                        <a:t>Baiyes</a:t>
                      </a:r>
                      <a:r>
                        <a:rPr lang="en-IN" sz="1200" b="0" dirty="0">
                          <a:ln>
                            <a:solidFill>
                              <a:schemeClr val="tx1"/>
                            </a:solidFill>
                          </a:ln>
                          <a:solidFill>
                            <a:schemeClr val="tx1">
                              <a:lumMod val="50000"/>
                              <a:lumOff val="50000"/>
                            </a:schemeClr>
                          </a:solidFill>
                          <a:effectLst/>
                          <a:latin typeface="Times New Roman" panose="02020603050405020304" pitchFamily="18" charset="0"/>
                          <a:cs typeface="Times New Roman" panose="02020603050405020304" pitchFamily="18" charset="0"/>
                        </a:rPr>
                        <a:t> (NB)</a:t>
                      </a:r>
                    </a:p>
                    <a:p>
                      <a:pPr algn="ctr"/>
                      <a:endParaRPr lang="en-IN" sz="1200" b="0" dirty="0">
                        <a:ln>
                          <a:solidFill>
                            <a:schemeClr val="tx1"/>
                          </a:solidFill>
                        </a:ln>
                        <a:solidFill>
                          <a:schemeClr val="tx1">
                            <a:lumMod val="50000"/>
                            <a:lumOff val="50000"/>
                          </a:schemeClr>
                        </a:solidFill>
                        <a:effectLst/>
                        <a:latin typeface="Times New Roman" panose="02020603050405020304" pitchFamily="18" charset="0"/>
                        <a:cs typeface="Times New Roman" panose="02020603050405020304" pitchFamily="18" charset="0"/>
                      </a:endParaRPr>
                    </a:p>
                  </a:txBody>
                  <a:tcPr>
                    <a:solidFill>
                      <a:schemeClr val="bg1"/>
                    </a:solidFill>
                  </a:tcPr>
                </a:tc>
                <a:tc>
                  <a:txBody>
                    <a:bodyPr/>
                    <a:lstStyle/>
                    <a:p>
                      <a:pPr algn="ctr"/>
                      <a:r>
                        <a:rPr lang="en-US" sz="1200" b="0" dirty="0">
                          <a:ln>
                            <a:solidFill>
                              <a:schemeClr val="tx1"/>
                            </a:solidFill>
                          </a:ln>
                          <a:solidFill>
                            <a:schemeClr val="tx1">
                              <a:lumMod val="50000"/>
                              <a:lumOff val="50000"/>
                            </a:schemeClr>
                          </a:solidFill>
                          <a:effectLst/>
                          <a:latin typeface="Times New Roman" panose="02020603050405020304" pitchFamily="18" charset="0"/>
                          <a:cs typeface="Times New Roman" panose="02020603050405020304" pitchFamily="18" charset="0"/>
                        </a:rPr>
                        <a:t>The empirical results indicate that machine learning based approach yields promising results on students’ evaluation</a:t>
                      </a:r>
                    </a:p>
                    <a:p>
                      <a:pPr algn="ctr"/>
                      <a:r>
                        <a:rPr lang="en-US" sz="1200" b="0" dirty="0">
                          <a:ln>
                            <a:solidFill>
                              <a:schemeClr val="tx1"/>
                            </a:solidFill>
                          </a:ln>
                          <a:solidFill>
                            <a:schemeClr val="tx1">
                              <a:lumMod val="50000"/>
                              <a:lumOff val="50000"/>
                            </a:schemeClr>
                          </a:solidFill>
                          <a:effectLst/>
                          <a:latin typeface="Times New Roman" panose="02020603050405020304" pitchFamily="18" charset="0"/>
                          <a:cs typeface="Times New Roman" panose="02020603050405020304" pitchFamily="18" charset="0"/>
                        </a:rPr>
                        <a:t>of higher educational institutions.</a:t>
                      </a:r>
                    </a:p>
                  </a:txBody>
                  <a:tcPr>
                    <a:solidFill>
                      <a:schemeClr val="bg1"/>
                    </a:solidFill>
                  </a:tcPr>
                </a:tc>
                <a:extLst>
                  <a:ext uri="{0D108BD9-81ED-4DB2-BD59-A6C34878D82A}">
                    <a16:rowId xmlns:a16="http://schemas.microsoft.com/office/drawing/2014/main" val="1554173235"/>
                  </a:ext>
                </a:extLst>
              </a:tr>
              <a:tr h="395434">
                <a:tc>
                  <a:txBody>
                    <a:bodyPr/>
                    <a:lstStyle/>
                    <a:p>
                      <a:pPr marL="0" algn="ctr" defTabSz="914400" rtl="0" eaLnBrk="1" latinLnBrk="0" hangingPunct="1"/>
                      <a:r>
                        <a:rPr lang="en-US" sz="1200" b="0" kern="1200" dirty="0">
                          <a:ln>
                            <a:solidFill>
                              <a:schemeClr val="tx1"/>
                            </a:solidFill>
                          </a:ln>
                          <a:solidFill>
                            <a:schemeClr val="tx1">
                              <a:lumMod val="50000"/>
                              <a:lumOff val="50000"/>
                            </a:schemeClr>
                          </a:solidFill>
                          <a:effectLst/>
                          <a:latin typeface="Times New Roman" panose="02020603050405020304" pitchFamily="18" charset="0"/>
                          <a:ea typeface="+mn-ea"/>
                          <a:cs typeface="Times New Roman" panose="02020603050405020304" pitchFamily="18" charset="0"/>
                        </a:rPr>
                        <a:t>7.</a:t>
                      </a:r>
                      <a:endParaRPr lang="en-IN" sz="1200" b="0" kern="1200" dirty="0">
                        <a:ln>
                          <a:solidFill>
                            <a:schemeClr val="tx1"/>
                          </a:solidFill>
                        </a:ln>
                        <a:solidFill>
                          <a:schemeClr val="tx1">
                            <a:lumMod val="50000"/>
                            <a:lumOff val="50000"/>
                          </a:schemeClr>
                        </a:solidFill>
                        <a:effectLst/>
                        <a:latin typeface="Times New Roman" panose="02020603050405020304" pitchFamily="18" charset="0"/>
                        <a:ea typeface="+mn-ea"/>
                        <a:cs typeface="Times New Roman" panose="02020603050405020304" pitchFamily="18" charset="0"/>
                      </a:endParaRPr>
                    </a:p>
                  </a:txBody>
                  <a:tcPr>
                    <a:solidFill>
                      <a:schemeClr val="bg1"/>
                    </a:solidFill>
                  </a:tcPr>
                </a:tc>
                <a:tc>
                  <a:txBody>
                    <a:bodyPr/>
                    <a:lstStyle/>
                    <a:p>
                      <a:pPr algn="ctr">
                        <a:lnSpc>
                          <a:spcPct val="200000"/>
                        </a:lnSpc>
                      </a:pPr>
                      <a:r>
                        <a:rPr lang="en-US" sz="1200" b="0" kern="1200" dirty="0">
                          <a:ln>
                            <a:solidFill>
                              <a:schemeClr val="tx1"/>
                            </a:solidFill>
                          </a:ln>
                          <a:solidFill>
                            <a:schemeClr val="tx1">
                              <a:lumMod val="50000"/>
                              <a:lumOff val="50000"/>
                            </a:schemeClr>
                          </a:solidFill>
                          <a:effectLst/>
                          <a:latin typeface="Times New Roman" panose="02020603050405020304" pitchFamily="18" charset="0"/>
                          <a:ea typeface="+mn-ea"/>
                          <a:cs typeface="Times New Roman" panose="02020603050405020304" pitchFamily="18" charset="0"/>
                        </a:rPr>
                        <a:t>Prateek Garg</a:t>
                      </a:r>
                      <a:endParaRPr lang="en-IN" sz="1200" b="0" kern="1200" dirty="0">
                        <a:ln>
                          <a:solidFill>
                            <a:schemeClr val="tx1"/>
                          </a:solidFill>
                        </a:ln>
                        <a:solidFill>
                          <a:schemeClr val="tx1">
                            <a:lumMod val="50000"/>
                            <a:lumOff val="50000"/>
                          </a:schemeClr>
                        </a:solidFill>
                        <a:effectLst/>
                        <a:latin typeface="Times New Roman" panose="02020603050405020304" pitchFamily="18" charset="0"/>
                        <a:ea typeface="+mn-ea"/>
                        <a:cs typeface="Times New Roman" panose="02020603050405020304" pitchFamily="18" charset="0"/>
                      </a:endParaRPr>
                    </a:p>
                  </a:txBody>
                  <a:tcP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0" kern="1200" dirty="0">
                          <a:ln>
                            <a:solidFill>
                              <a:schemeClr val="tx1"/>
                            </a:solidFill>
                          </a:ln>
                          <a:solidFill>
                            <a:schemeClr val="tx1">
                              <a:lumMod val="50000"/>
                              <a:lumOff val="50000"/>
                            </a:schemeClr>
                          </a:solidFill>
                          <a:effectLst/>
                          <a:latin typeface="Times New Roman" panose="02020603050405020304" pitchFamily="18" charset="0"/>
                          <a:ea typeface="+mn-ea"/>
                          <a:cs typeface="Times New Roman" panose="02020603050405020304" pitchFamily="18" charset="0"/>
                        </a:rPr>
                        <a:t>Sentiment Analysis of Twitter Data using NLTK in Python</a:t>
                      </a:r>
                      <a:endParaRPr lang="en-IN" sz="1200" b="0" kern="1200" dirty="0">
                        <a:ln>
                          <a:solidFill>
                            <a:schemeClr val="tx1"/>
                          </a:solidFill>
                        </a:ln>
                        <a:solidFill>
                          <a:schemeClr val="tx1">
                            <a:lumMod val="50000"/>
                            <a:lumOff val="50000"/>
                          </a:schemeClr>
                        </a:solidFill>
                        <a:effectLst/>
                        <a:latin typeface="Times New Roman" panose="02020603050405020304" pitchFamily="18" charset="0"/>
                        <a:ea typeface="+mn-ea"/>
                        <a:cs typeface="Times New Roman" panose="02020603050405020304" pitchFamily="18" charset="0"/>
                      </a:endParaRPr>
                    </a:p>
                  </a:txBody>
                  <a:tcPr>
                    <a:solidFill>
                      <a:schemeClr val="bg1"/>
                    </a:solidFill>
                  </a:tcPr>
                </a:tc>
                <a:tc>
                  <a:txBody>
                    <a:bodyPr/>
                    <a:lstStyle/>
                    <a:p>
                      <a:pPr algn="ctr"/>
                      <a:r>
                        <a:rPr lang="en-US" sz="1200" b="0" kern="1200" dirty="0">
                          <a:ln>
                            <a:solidFill>
                              <a:schemeClr val="tx1"/>
                            </a:solidFill>
                          </a:ln>
                          <a:solidFill>
                            <a:schemeClr val="tx1">
                              <a:lumMod val="50000"/>
                              <a:lumOff val="50000"/>
                            </a:schemeClr>
                          </a:solidFill>
                          <a:effectLst/>
                          <a:latin typeface="Times New Roman" panose="02020603050405020304" pitchFamily="18" charset="0"/>
                          <a:ea typeface="+mn-ea"/>
                          <a:cs typeface="Times New Roman" panose="02020603050405020304" pitchFamily="18" charset="0"/>
                        </a:rPr>
                        <a:t>They classified twitter data into sentiments by using different supervised machine learning classifiers on data collected for different political parties to show which political party is doing their best for the welfare of the public.</a:t>
                      </a:r>
                      <a:endParaRPr lang="en-IN" sz="1200" b="0" kern="1200" dirty="0">
                        <a:ln>
                          <a:solidFill>
                            <a:schemeClr val="tx1"/>
                          </a:solidFill>
                        </a:ln>
                        <a:solidFill>
                          <a:schemeClr val="tx1">
                            <a:lumMod val="50000"/>
                            <a:lumOff val="50000"/>
                          </a:schemeClr>
                        </a:solidFill>
                        <a:effectLst/>
                        <a:latin typeface="Times New Roman" panose="02020603050405020304" pitchFamily="18" charset="0"/>
                        <a:ea typeface="+mn-ea"/>
                        <a:cs typeface="Times New Roman" panose="02020603050405020304" pitchFamily="18" charset="0"/>
                      </a:endParaRPr>
                    </a:p>
                  </a:txBody>
                  <a:tcPr>
                    <a:solidFill>
                      <a:schemeClr val="bg1"/>
                    </a:solidFill>
                  </a:tcPr>
                </a:tc>
                <a:tc>
                  <a:txBody>
                    <a:bodyPr/>
                    <a:lstStyle/>
                    <a:p>
                      <a:pPr algn="ctr"/>
                      <a:r>
                        <a:rPr lang="en-US" sz="1200" b="0" kern="1200" dirty="0">
                          <a:ln>
                            <a:solidFill>
                              <a:schemeClr val="tx1"/>
                            </a:solidFill>
                          </a:ln>
                          <a:solidFill>
                            <a:schemeClr val="tx1">
                              <a:lumMod val="50000"/>
                              <a:lumOff val="50000"/>
                            </a:schemeClr>
                          </a:solidFill>
                          <a:effectLst/>
                          <a:latin typeface="Times New Roman" panose="02020603050405020304" pitchFamily="18" charset="0"/>
                          <a:ea typeface="+mn-ea"/>
                          <a:cs typeface="Times New Roman" panose="02020603050405020304" pitchFamily="18" charset="0"/>
                        </a:rPr>
                        <a:t>Naïve Bayes(NB), MNB, BNB, Logistic Regression Classifier, Linear SVC, Nu SVC, Natural Language Toolkit (NLTK)</a:t>
                      </a:r>
                      <a:endParaRPr lang="en-IN" sz="1200" b="0" kern="1200" dirty="0">
                        <a:ln>
                          <a:solidFill>
                            <a:schemeClr val="tx1"/>
                          </a:solidFill>
                        </a:ln>
                        <a:solidFill>
                          <a:schemeClr val="tx1">
                            <a:lumMod val="50000"/>
                            <a:lumOff val="50000"/>
                          </a:schemeClr>
                        </a:solidFill>
                        <a:effectLst/>
                        <a:latin typeface="Times New Roman" panose="02020603050405020304" pitchFamily="18" charset="0"/>
                        <a:ea typeface="+mn-ea"/>
                        <a:cs typeface="Times New Roman" panose="02020603050405020304" pitchFamily="18" charset="0"/>
                      </a:endParaRPr>
                    </a:p>
                  </a:txBody>
                  <a:tcPr>
                    <a:solidFill>
                      <a:schemeClr val="bg1"/>
                    </a:solidFill>
                  </a:tcPr>
                </a:tc>
                <a:tc>
                  <a:txBody>
                    <a:bodyPr/>
                    <a:lstStyle/>
                    <a:p>
                      <a:pPr algn="ctr"/>
                      <a:r>
                        <a:rPr lang="en-US" sz="1200" b="0" kern="1200" dirty="0">
                          <a:ln>
                            <a:solidFill>
                              <a:schemeClr val="tx1"/>
                            </a:solidFill>
                          </a:ln>
                          <a:solidFill>
                            <a:schemeClr val="tx1">
                              <a:lumMod val="50000"/>
                              <a:lumOff val="50000"/>
                            </a:schemeClr>
                          </a:solidFill>
                          <a:effectLst/>
                          <a:latin typeface="Times New Roman" panose="02020603050405020304" pitchFamily="18" charset="0"/>
                          <a:ea typeface="+mn-ea"/>
                          <a:cs typeface="Times New Roman" panose="02020603050405020304" pitchFamily="18" charset="0"/>
                        </a:rPr>
                        <a:t>Use of parser can be embedded into the system to improve the results. We can also work on multiple languages like Hindi, Spanish and Arabic to provide sentiment analysis to local opinions in their mother tongue as well.</a:t>
                      </a:r>
                      <a:endParaRPr lang="en-IN" sz="1200" b="0" kern="1200" dirty="0">
                        <a:ln>
                          <a:solidFill>
                            <a:schemeClr val="tx1"/>
                          </a:solidFill>
                        </a:ln>
                        <a:solidFill>
                          <a:schemeClr val="tx1">
                            <a:lumMod val="50000"/>
                            <a:lumOff val="50000"/>
                          </a:schemeClr>
                        </a:solidFill>
                        <a:effectLst/>
                        <a:latin typeface="Times New Roman" panose="02020603050405020304" pitchFamily="18" charset="0"/>
                        <a:ea typeface="+mn-ea"/>
                        <a:cs typeface="Times New Roman" panose="02020603050405020304" pitchFamily="18" charset="0"/>
                      </a:endParaRPr>
                    </a:p>
                  </a:txBody>
                  <a:tcPr>
                    <a:solidFill>
                      <a:schemeClr val="bg1"/>
                    </a:solidFill>
                  </a:tcPr>
                </a:tc>
                <a:extLst>
                  <a:ext uri="{0D108BD9-81ED-4DB2-BD59-A6C34878D82A}">
                    <a16:rowId xmlns:a16="http://schemas.microsoft.com/office/drawing/2014/main" val="144108858"/>
                  </a:ext>
                </a:extLst>
              </a:tr>
            </a:tbl>
          </a:graphicData>
        </a:graphic>
      </p:graphicFrame>
    </p:spTree>
    <p:extLst>
      <p:ext uri="{BB962C8B-B14F-4D97-AF65-F5344CB8AC3E}">
        <p14:creationId xmlns:p14="http://schemas.microsoft.com/office/powerpoint/2010/main" val="36120472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E503320E-9398-C845-1ABD-31C8E5A18152}"/>
              </a:ext>
            </a:extLst>
          </p:cNvPr>
          <p:cNvGraphicFramePr>
            <a:graphicFrameLocks noGrp="1"/>
          </p:cNvGraphicFramePr>
          <p:nvPr>
            <p:extLst>
              <p:ext uri="{D42A27DB-BD31-4B8C-83A1-F6EECF244321}">
                <p14:modId xmlns:p14="http://schemas.microsoft.com/office/powerpoint/2010/main" val="3854268559"/>
              </p:ext>
            </p:extLst>
          </p:nvPr>
        </p:nvGraphicFramePr>
        <p:xfrm>
          <a:off x="261257" y="387926"/>
          <a:ext cx="11556668" cy="6311453"/>
        </p:xfrm>
        <a:graphic>
          <a:graphicData uri="http://schemas.openxmlformats.org/drawingml/2006/table">
            <a:tbl>
              <a:tblPr firstRow="1" bandRow="1">
                <a:tableStyleId>{5940675A-B579-460E-94D1-54222C63F5DA}</a:tableStyleId>
              </a:tblPr>
              <a:tblGrid>
                <a:gridCol w="850370">
                  <a:extLst>
                    <a:ext uri="{9D8B030D-6E8A-4147-A177-3AD203B41FA5}">
                      <a16:colId xmlns:a16="http://schemas.microsoft.com/office/drawing/2014/main" val="2660784233"/>
                    </a:ext>
                  </a:extLst>
                </a:gridCol>
                <a:gridCol w="1714681">
                  <a:extLst>
                    <a:ext uri="{9D8B030D-6E8A-4147-A177-3AD203B41FA5}">
                      <a16:colId xmlns:a16="http://schemas.microsoft.com/office/drawing/2014/main" val="565602341"/>
                    </a:ext>
                  </a:extLst>
                </a:gridCol>
                <a:gridCol w="2174718">
                  <a:extLst>
                    <a:ext uri="{9D8B030D-6E8A-4147-A177-3AD203B41FA5}">
                      <a16:colId xmlns:a16="http://schemas.microsoft.com/office/drawing/2014/main" val="4145781165"/>
                    </a:ext>
                  </a:extLst>
                </a:gridCol>
                <a:gridCol w="2383824">
                  <a:extLst>
                    <a:ext uri="{9D8B030D-6E8A-4147-A177-3AD203B41FA5}">
                      <a16:colId xmlns:a16="http://schemas.microsoft.com/office/drawing/2014/main" val="3094048113"/>
                    </a:ext>
                  </a:extLst>
                </a:gridCol>
                <a:gridCol w="1589216">
                  <a:extLst>
                    <a:ext uri="{9D8B030D-6E8A-4147-A177-3AD203B41FA5}">
                      <a16:colId xmlns:a16="http://schemas.microsoft.com/office/drawing/2014/main" val="1694002814"/>
                    </a:ext>
                  </a:extLst>
                </a:gridCol>
                <a:gridCol w="2843859">
                  <a:extLst>
                    <a:ext uri="{9D8B030D-6E8A-4147-A177-3AD203B41FA5}">
                      <a16:colId xmlns:a16="http://schemas.microsoft.com/office/drawing/2014/main" val="3998836927"/>
                    </a:ext>
                  </a:extLst>
                </a:gridCol>
              </a:tblGrid>
              <a:tr h="680838">
                <a:tc>
                  <a:txBody>
                    <a:bodyPr/>
                    <a:lstStyle/>
                    <a:p>
                      <a:endParaRPr lang="en-US" sz="1200" b="0" dirty="0">
                        <a:ln>
                          <a:solidFill>
                            <a:schemeClr val="tx1"/>
                          </a:solidFill>
                        </a:ln>
                        <a:solidFill>
                          <a:schemeClr val="tx1">
                            <a:lumMod val="50000"/>
                            <a:lumOff val="50000"/>
                          </a:schemeClr>
                        </a:solidFill>
                        <a:effectLst/>
                        <a:latin typeface="Times New Roman" panose="02020603050405020304" pitchFamily="18" charset="0"/>
                        <a:cs typeface="Times New Roman" panose="02020603050405020304" pitchFamily="18" charset="0"/>
                      </a:endParaRPr>
                    </a:p>
                    <a:p>
                      <a:pPr algn="ctr"/>
                      <a:r>
                        <a:rPr lang="en-US" sz="1200" b="0" dirty="0">
                          <a:ln>
                            <a:solidFill>
                              <a:schemeClr val="tx1"/>
                            </a:solidFill>
                          </a:ln>
                          <a:solidFill>
                            <a:schemeClr val="tx1">
                              <a:lumMod val="50000"/>
                              <a:lumOff val="50000"/>
                            </a:schemeClr>
                          </a:solidFill>
                          <a:effectLst/>
                          <a:latin typeface="Times New Roman" panose="02020603050405020304" pitchFamily="18" charset="0"/>
                          <a:cs typeface="Times New Roman" panose="02020603050405020304" pitchFamily="18" charset="0"/>
                        </a:rPr>
                        <a:t>Sr. No.</a:t>
                      </a:r>
                      <a:endParaRPr lang="en-IN" sz="1200" b="0" dirty="0">
                        <a:ln>
                          <a:solidFill>
                            <a:schemeClr val="tx1"/>
                          </a:solidFill>
                        </a:ln>
                        <a:solidFill>
                          <a:schemeClr val="tx1">
                            <a:lumMod val="50000"/>
                            <a:lumOff val="50000"/>
                          </a:schemeClr>
                        </a:solidFill>
                        <a:effectLst/>
                        <a:latin typeface="Times New Roman" panose="02020603050405020304" pitchFamily="18" charset="0"/>
                        <a:cs typeface="Times New Roman" panose="02020603050405020304" pitchFamily="18" charset="0"/>
                      </a:endParaRPr>
                    </a:p>
                  </a:txBody>
                  <a:tcPr>
                    <a:solidFill>
                      <a:schemeClr val="bg1"/>
                    </a:solidFill>
                  </a:tcPr>
                </a:tc>
                <a:tc>
                  <a:txBody>
                    <a:bodyPr/>
                    <a:lstStyle/>
                    <a:p>
                      <a:pPr algn="ctr"/>
                      <a:endParaRPr lang="en-US" sz="1200" b="0" dirty="0">
                        <a:ln>
                          <a:solidFill>
                            <a:schemeClr val="tx1"/>
                          </a:solidFill>
                        </a:ln>
                        <a:solidFill>
                          <a:schemeClr val="tx1">
                            <a:lumMod val="50000"/>
                            <a:lumOff val="50000"/>
                          </a:schemeClr>
                        </a:solidFill>
                        <a:effectLst/>
                        <a:latin typeface="Times New Roman" panose="02020603050405020304" pitchFamily="18" charset="0"/>
                        <a:cs typeface="Times New Roman" panose="02020603050405020304" pitchFamily="18" charset="0"/>
                      </a:endParaRPr>
                    </a:p>
                    <a:p>
                      <a:pPr algn="ctr"/>
                      <a:r>
                        <a:rPr lang="en-US" sz="1200" b="0" dirty="0">
                          <a:ln>
                            <a:solidFill>
                              <a:schemeClr val="tx1"/>
                            </a:solidFill>
                          </a:ln>
                          <a:solidFill>
                            <a:schemeClr val="tx1">
                              <a:lumMod val="50000"/>
                              <a:lumOff val="50000"/>
                            </a:schemeClr>
                          </a:solidFill>
                          <a:effectLst/>
                          <a:latin typeface="Times New Roman" panose="02020603050405020304" pitchFamily="18" charset="0"/>
                          <a:cs typeface="Times New Roman" panose="02020603050405020304" pitchFamily="18" charset="0"/>
                        </a:rPr>
                        <a:t>Author’s Name</a:t>
                      </a:r>
                      <a:endParaRPr lang="en-IN" sz="1200" b="0" dirty="0">
                        <a:ln>
                          <a:solidFill>
                            <a:schemeClr val="tx1"/>
                          </a:solidFill>
                        </a:ln>
                        <a:solidFill>
                          <a:schemeClr val="tx1">
                            <a:lumMod val="50000"/>
                            <a:lumOff val="50000"/>
                          </a:schemeClr>
                        </a:solidFill>
                        <a:effectLst/>
                        <a:latin typeface="Times New Roman" panose="02020603050405020304" pitchFamily="18" charset="0"/>
                        <a:cs typeface="Times New Roman" panose="02020603050405020304" pitchFamily="18" charset="0"/>
                      </a:endParaRPr>
                    </a:p>
                  </a:txBody>
                  <a:tcPr>
                    <a:solidFill>
                      <a:schemeClr val="bg1"/>
                    </a:solidFill>
                  </a:tcPr>
                </a:tc>
                <a:tc>
                  <a:txBody>
                    <a:bodyPr/>
                    <a:lstStyle/>
                    <a:p>
                      <a:pPr algn="ctr"/>
                      <a:endParaRPr lang="en-US" sz="1200" b="0" dirty="0">
                        <a:ln>
                          <a:solidFill>
                            <a:schemeClr val="tx1"/>
                          </a:solidFill>
                        </a:ln>
                        <a:solidFill>
                          <a:schemeClr val="tx1">
                            <a:lumMod val="50000"/>
                            <a:lumOff val="50000"/>
                          </a:schemeClr>
                        </a:solidFill>
                        <a:effectLst/>
                        <a:latin typeface="Times New Roman" panose="02020603050405020304" pitchFamily="18" charset="0"/>
                        <a:cs typeface="Times New Roman" panose="02020603050405020304" pitchFamily="18" charset="0"/>
                      </a:endParaRPr>
                    </a:p>
                    <a:p>
                      <a:pPr algn="ctr"/>
                      <a:r>
                        <a:rPr lang="en-US" sz="1200" b="0" dirty="0">
                          <a:ln>
                            <a:solidFill>
                              <a:schemeClr val="tx1"/>
                            </a:solidFill>
                          </a:ln>
                          <a:solidFill>
                            <a:schemeClr val="tx1">
                              <a:lumMod val="50000"/>
                              <a:lumOff val="50000"/>
                            </a:schemeClr>
                          </a:solidFill>
                          <a:effectLst/>
                          <a:latin typeface="Times New Roman" panose="02020603050405020304" pitchFamily="18" charset="0"/>
                          <a:cs typeface="Times New Roman" panose="02020603050405020304" pitchFamily="18" charset="0"/>
                        </a:rPr>
                        <a:t>Paper Name</a:t>
                      </a:r>
                      <a:endParaRPr lang="en-IN" sz="1200" b="0" dirty="0">
                        <a:ln>
                          <a:solidFill>
                            <a:schemeClr val="tx1"/>
                          </a:solidFill>
                        </a:ln>
                        <a:solidFill>
                          <a:schemeClr val="tx1">
                            <a:lumMod val="50000"/>
                            <a:lumOff val="50000"/>
                          </a:schemeClr>
                        </a:solidFill>
                        <a:effectLst/>
                        <a:latin typeface="Times New Roman" panose="02020603050405020304" pitchFamily="18" charset="0"/>
                        <a:cs typeface="Times New Roman" panose="02020603050405020304" pitchFamily="18" charset="0"/>
                      </a:endParaRPr>
                    </a:p>
                  </a:txBody>
                  <a:tcPr>
                    <a:solidFill>
                      <a:schemeClr val="bg1"/>
                    </a:solidFill>
                  </a:tcPr>
                </a:tc>
                <a:tc>
                  <a:txBody>
                    <a:bodyPr/>
                    <a:lstStyle/>
                    <a:p>
                      <a:endParaRPr lang="en-US" sz="1200" b="0" dirty="0">
                        <a:ln>
                          <a:solidFill>
                            <a:schemeClr val="tx1"/>
                          </a:solidFill>
                        </a:ln>
                        <a:solidFill>
                          <a:schemeClr val="tx1">
                            <a:lumMod val="50000"/>
                            <a:lumOff val="50000"/>
                          </a:schemeClr>
                        </a:solidFill>
                        <a:effectLst/>
                        <a:latin typeface="Times New Roman" panose="02020603050405020304" pitchFamily="18" charset="0"/>
                        <a:cs typeface="Times New Roman" panose="02020603050405020304" pitchFamily="18" charset="0"/>
                      </a:endParaRPr>
                    </a:p>
                    <a:p>
                      <a:pPr algn="ctr"/>
                      <a:r>
                        <a:rPr lang="en-US" sz="1200" b="0" dirty="0">
                          <a:ln>
                            <a:solidFill>
                              <a:schemeClr val="tx1"/>
                            </a:solidFill>
                          </a:ln>
                          <a:solidFill>
                            <a:schemeClr val="tx1">
                              <a:lumMod val="50000"/>
                              <a:lumOff val="50000"/>
                            </a:schemeClr>
                          </a:solidFill>
                          <a:effectLst/>
                          <a:latin typeface="Times New Roman" panose="02020603050405020304" pitchFamily="18" charset="0"/>
                          <a:cs typeface="Times New Roman" panose="02020603050405020304" pitchFamily="18" charset="0"/>
                        </a:rPr>
                        <a:t>Findings of Paper</a:t>
                      </a:r>
                      <a:endParaRPr lang="en-IN" sz="1200" b="0" dirty="0">
                        <a:ln>
                          <a:solidFill>
                            <a:schemeClr val="tx1"/>
                          </a:solidFill>
                        </a:ln>
                        <a:solidFill>
                          <a:schemeClr val="tx1">
                            <a:lumMod val="50000"/>
                            <a:lumOff val="50000"/>
                          </a:schemeClr>
                        </a:solidFill>
                        <a:effectLst/>
                        <a:latin typeface="Times New Roman" panose="02020603050405020304" pitchFamily="18" charset="0"/>
                        <a:cs typeface="Times New Roman" panose="02020603050405020304" pitchFamily="18" charset="0"/>
                      </a:endParaRPr>
                    </a:p>
                  </a:txBody>
                  <a:tcPr>
                    <a:solidFill>
                      <a:schemeClr val="bg1"/>
                    </a:solidFill>
                  </a:tcPr>
                </a:tc>
                <a:tc>
                  <a:txBody>
                    <a:bodyPr/>
                    <a:lstStyle/>
                    <a:p>
                      <a:pPr algn="ctr">
                        <a:lnSpc>
                          <a:spcPct val="150000"/>
                        </a:lnSpc>
                      </a:pPr>
                      <a:r>
                        <a:rPr lang="en-US" sz="1200" b="0" dirty="0">
                          <a:ln>
                            <a:solidFill>
                              <a:schemeClr val="tx1"/>
                            </a:solidFill>
                          </a:ln>
                          <a:solidFill>
                            <a:schemeClr val="tx1">
                              <a:lumMod val="50000"/>
                              <a:lumOff val="50000"/>
                            </a:schemeClr>
                          </a:solidFill>
                          <a:effectLst/>
                          <a:latin typeface="Times New Roman" panose="02020603050405020304" pitchFamily="18" charset="0"/>
                          <a:cs typeface="Times New Roman" panose="02020603050405020304" pitchFamily="18" charset="0"/>
                        </a:rPr>
                        <a:t>Techniques or Methods used</a:t>
                      </a:r>
                      <a:endParaRPr lang="en-IN" sz="1200" b="0" dirty="0">
                        <a:ln>
                          <a:solidFill>
                            <a:schemeClr val="tx1"/>
                          </a:solidFill>
                        </a:ln>
                        <a:solidFill>
                          <a:schemeClr val="tx1">
                            <a:lumMod val="50000"/>
                            <a:lumOff val="50000"/>
                          </a:schemeClr>
                        </a:solidFill>
                        <a:effectLst/>
                        <a:latin typeface="Times New Roman" panose="02020603050405020304" pitchFamily="18" charset="0"/>
                        <a:cs typeface="Times New Roman" panose="02020603050405020304" pitchFamily="18" charset="0"/>
                      </a:endParaRPr>
                    </a:p>
                  </a:txBody>
                  <a:tcPr>
                    <a:solidFill>
                      <a:schemeClr val="bg1"/>
                    </a:solidFill>
                  </a:tcPr>
                </a:tc>
                <a:tc>
                  <a:txBody>
                    <a:bodyPr/>
                    <a:lstStyle/>
                    <a:p>
                      <a:pPr algn="ctr"/>
                      <a:endParaRPr lang="en-US" sz="1200" b="0" dirty="0">
                        <a:ln>
                          <a:solidFill>
                            <a:schemeClr val="tx1"/>
                          </a:solidFill>
                        </a:ln>
                        <a:solidFill>
                          <a:schemeClr val="tx1">
                            <a:lumMod val="50000"/>
                            <a:lumOff val="50000"/>
                          </a:schemeClr>
                        </a:solidFill>
                        <a:effectLst/>
                        <a:latin typeface="Times New Roman" panose="02020603050405020304" pitchFamily="18" charset="0"/>
                        <a:cs typeface="Times New Roman" panose="02020603050405020304" pitchFamily="18" charset="0"/>
                      </a:endParaRPr>
                    </a:p>
                    <a:p>
                      <a:pPr algn="ctr"/>
                      <a:r>
                        <a:rPr lang="en-US" sz="1200" b="0" dirty="0">
                          <a:ln>
                            <a:solidFill>
                              <a:schemeClr val="tx1"/>
                            </a:solidFill>
                          </a:ln>
                          <a:solidFill>
                            <a:schemeClr val="tx1">
                              <a:lumMod val="50000"/>
                              <a:lumOff val="50000"/>
                            </a:schemeClr>
                          </a:solidFill>
                          <a:effectLst/>
                          <a:latin typeface="Times New Roman" panose="02020603050405020304" pitchFamily="18" charset="0"/>
                          <a:cs typeface="Times New Roman" panose="02020603050405020304" pitchFamily="18" charset="0"/>
                        </a:rPr>
                        <a:t>Scope</a:t>
                      </a:r>
                      <a:endParaRPr lang="en-IN" sz="1200" b="0" dirty="0">
                        <a:ln>
                          <a:solidFill>
                            <a:schemeClr val="tx1"/>
                          </a:solidFill>
                        </a:ln>
                        <a:solidFill>
                          <a:schemeClr val="tx1">
                            <a:lumMod val="50000"/>
                            <a:lumOff val="50000"/>
                          </a:schemeClr>
                        </a:solidFill>
                        <a:effectLst/>
                        <a:latin typeface="Times New Roman" panose="02020603050405020304" pitchFamily="18" charset="0"/>
                        <a:cs typeface="Times New Roman" panose="02020603050405020304" pitchFamily="18" charset="0"/>
                      </a:endParaRPr>
                    </a:p>
                  </a:txBody>
                  <a:tcPr>
                    <a:solidFill>
                      <a:schemeClr val="bg1"/>
                    </a:solidFill>
                  </a:tcPr>
                </a:tc>
                <a:extLst>
                  <a:ext uri="{0D108BD9-81ED-4DB2-BD59-A6C34878D82A}">
                    <a16:rowId xmlns:a16="http://schemas.microsoft.com/office/drawing/2014/main" val="2903363677"/>
                  </a:ext>
                </a:extLst>
              </a:tr>
              <a:tr h="1660652">
                <a:tc>
                  <a:txBody>
                    <a:bodyPr/>
                    <a:lstStyle/>
                    <a:p>
                      <a:pPr algn="ctr"/>
                      <a:r>
                        <a:rPr lang="en-US" sz="1200" b="0" dirty="0">
                          <a:ln>
                            <a:solidFill>
                              <a:schemeClr val="tx1"/>
                            </a:solidFill>
                          </a:ln>
                          <a:solidFill>
                            <a:schemeClr val="tx1">
                              <a:lumMod val="50000"/>
                              <a:lumOff val="50000"/>
                            </a:schemeClr>
                          </a:solidFill>
                          <a:effectLst/>
                          <a:latin typeface="Times New Roman" panose="02020603050405020304" pitchFamily="18" charset="0"/>
                          <a:cs typeface="Times New Roman" panose="02020603050405020304" pitchFamily="18" charset="0"/>
                        </a:rPr>
                        <a:t>8</a:t>
                      </a:r>
                      <a:r>
                        <a:rPr lang="en-IN" sz="1200" b="0" dirty="0">
                          <a:ln>
                            <a:solidFill>
                              <a:schemeClr val="tx1"/>
                            </a:solidFill>
                          </a:ln>
                          <a:solidFill>
                            <a:schemeClr val="tx1">
                              <a:lumMod val="50000"/>
                              <a:lumOff val="50000"/>
                            </a:schemeClr>
                          </a:solidFill>
                          <a:effectLst/>
                          <a:latin typeface="Times New Roman" panose="02020603050405020304" pitchFamily="18" charset="0"/>
                          <a:cs typeface="Times New Roman" panose="02020603050405020304" pitchFamily="18" charset="0"/>
                        </a:rPr>
                        <a:t>.</a:t>
                      </a:r>
                      <a:endParaRPr lang="en-US" sz="1200" b="0" dirty="0">
                        <a:ln>
                          <a:solidFill>
                            <a:schemeClr val="tx1"/>
                          </a:solidFill>
                        </a:ln>
                        <a:solidFill>
                          <a:schemeClr val="tx1">
                            <a:lumMod val="50000"/>
                            <a:lumOff val="50000"/>
                          </a:schemeClr>
                        </a:solidFill>
                        <a:effectLst/>
                        <a:latin typeface="Times New Roman" panose="02020603050405020304" pitchFamily="18" charset="0"/>
                        <a:cs typeface="Times New Roman" panose="02020603050405020304" pitchFamily="18" charset="0"/>
                      </a:endParaRPr>
                    </a:p>
                  </a:txBody>
                  <a:tcPr>
                    <a:solidFill>
                      <a:schemeClr val="bg1"/>
                    </a:solidFill>
                  </a:tcPr>
                </a:tc>
                <a:tc>
                  <a:txBody>
                    <a:bodyPr/>
                    <a:lstStyle/>
                    <a:p>
                      <a:pPr algn="ctr">
                        <a:lnSpc>
                          <a:spcPct val="150000"/>
                        </a:lnSpc>
                      </a:pPr>
                      <a:r>
                        <a:rPr lang="en-IN" sz="1200" b="0" dirty="0" err="1">
                          <a:ln>
                            <a:solidFill>
                              <a:schemeClr val="tx1"/>
                            </a:solidFill>
                          </a:ln>
                          <a:solidFill>
                            <a:schemeClr val="tx1">
                              <a:lumMod val="50000"/>
                              <a:lumOff val="50000"/>
                            </a:schemeClr>
                          </a:solidFill>
                          <a:effectLst/>
                          <a:latin typeface="Times New Roman" panose="02020603050405020304" pitchFamily="18" charset="0"/>
                          <a:cs typeface="Times New Roman" panose="02020603050405020304" pitchFamily="18" charset="0"/>
                        </a:rPr>
                        <a:t>Anusuya</a:t>
                      </a:r>
                      <a:r>
                        <a:rPr lang="en-IN" sz="1200" b="0" dirty="0">
                          <a:ln>
                            <a:solidFill>
                              <a:schemeClr val="tx1"/>
                            </a:solidFill>
                          </a:ln>
                          <a:solidFill>
                            <a:schemeClr val="tx1">
                              <a:lumMod val="50000"/>
                              <a:lumOff val="50000"/>
                            </a:schemeClr>
                          </a:solidFill>
                          <a:effectLst/>
                          <a:latin typeface="Times New Roman" panose="02020603050405020304" pitchFamily="18" charset="0"/>
                          <a:cs typeface="Times New Roman" panose="02020603050405020304" pitchFamily="18" charset="0"/>
                        </a:rPr>
                        <a:t> Dhara, </a:t>
                      </a:r>
                      <a:r>
                        <a:rPr lang="en-IN" sz="1200" b="0" dirty="0" err="1">
                          <a:ln>
                            <a:solidFill>
                              <a:schemeClr val="tx1"/>
                            </a:solidFill>
                          </a:ln>
                          <a:solidFill>
                            <a:schemeClr val="tx1">
                              <a:lumMod val="50000"/>
                              <a:lumOff val="50000"/>
                            </a:schemeClr>
                          </a:solidFill>
                          <a:effectLst/>
                          <a:latin typeface="Times New Roman" panose="02020603050405020304" pitchFamily="18" charset="0"/>
                          <a:cs typeface="Times New Roman" panose="02020603050405020304" pitchFamily="18" charset="0"/>
                        </a:rPr>
                        <a:t>Arkadeb</a:t>
                      </a:r>
                      <a:r>
                        <a:rPr lang="en-IN" sz="1200" b="0" dirty="0">
                          <a:ln>
                            <a:solidFill>
                              <a:schemeClr val="tx1"/>
                            </a:solidFill>
                          </a:ln>
                          <a:solidFill>
                            <a:schemeClr val="tx1">
                              <a:lumMod val="50000"/>
                              <a:lumOff val="50000"/>
                            </a:schemeClr>
                          </a:solidFill>
                          <a:effectLst/>
                          <a:latin typeface="Times New Roman" panose="02020603050405020304" pitchFamily="18" charset="0"/>
                          <a:cs typeface="Times New Roman" panose="02020603050405020304" pitchFamily="18" charset="0"/>
                        </a:rPr>
                        <a:t> </a:t>
                      </a:r>
                      <a:r>
                        <a:rPr lang="en-IN" sz="1200" b="0" dirty="0" err="1">
                          <a:ln>
                            <a:solidFill>
                              <a:schemeClr val="tx1"/>
                            </a:solidFill>
                          </a:ln>
                          <a:solidFill>
                            <a:schemeClr val="tx1">
                              <a:lumMod val="50000"/>
                              <a:lumOff val="50000"/>
                            </a:schemeClr>
                          </a:solidFill>
                          <a:effectLst/>
                          <a:latin typeface="Times New Roman" panose="02020603050405020304" pitchFamily="18" charset="0"/>
                          <a:cs typeface="Times New Roman" panose="02020603050405020304" pitchFamily="18" charset="0"/>
                        </a:rPr>
                        <a:t>Saha</a:t>
                      </a:r>
                      <a:r>
                        <a:rPr lang="en-IN" sz="1200" b="0" dirty="0">
                          <a:ln>
                            <a:solidFill>
                              <a:schemeClr val="tx1"/>
                            </a:solidFill>
                          </a:ln>
                          <a:solidFill>
                            <a:schemeClr val="tx1">
                              <a:lumMod val="50000"/>
                              <a:lumOff val="50000"/>
                            </a:schemeClr>
                          </a:solidFill>
                          <a:effectLst/>
                          <a:latin typeface="Times New Roman" panose="02020603050405020304" pitchFamily="18" charset="0"/>
                          <a:cs typeface="Times New Roman" panose="02020603050405020304" pitchFamily="18" charset="0"/>
                        </a:rPr>
                        <a:t>, Sourish Sengupta, Pranit Bose</a:t>
                      </a:r>
                    </a:p>
                  </a:txBody>
                  <a:tcPr>
                    <a:solidFill>
                      <a:schemeClr val="bg1"/>
                    </a:solidFill>
                  </a:tcPr>
                </a:tc>
                <a:tc>
                  <a:txBody>
                    <a:bodyPr/>
                    <a:lstStyle/>
                    <a:p>
                      <a:pPr algn="ctr">
                        <a:lnSpc>
                          <a:spcPct val="150000"/>
                        </a:lnSpc>
                      </a:pPr>
                      <a:r>
                        <a:rPr lang="en-US" sz="1200" b="0" dirty="0">
                          <a:ln>
                            <a:solidFill>
                              <a:schemeClr val="tx1"/>
                            </a:solidFill>
                          </a:ln>
                          <a:solidFill>
                            <a:schemeClr val="tx1">
                              <a:lumMod val="50000"/>
                              <a:lumOff val="50000"/>
                            </a:schemeClr>
                          </a:solidFill>
                          <a:effectLst/>
                          <a:latin typeface="Times New Roman" panose="02020603050405020304" pitchFamily="18" charset="0"/>
                          <a:cs typeface="Times New Roman" panose="02020603050405020304" pitchFamily="18" charset="0"/>
                        </a:rPr>
                        <a:t>Sentiment Analysis of Product-based reviews using Machine Learning Approaches.</a:t>
                      </a:r>
                    </a:p>
                  </a:txBody>
                  <a:tcPr>
                    <a:solidFill>
                      <a:schemeClr val="bg1"/>
                    </a:solidFill>
                  </a:tcPr>
                </a:tc>
                <a:tc>
                  <a:txBody>
                    <a:bodyPr/>
                    <a:lstStyle/>
                    <a:p>
                      <a:pPr algn="ctr">
                        <a:lnSpc>
                          <a:spcPct val="100000"/>
                        </a:lnSpc>
                      </a:pPr>
                      <a:r>
                        <a:rPr lang="en-US" sz="1200" b="0" dirty="0">
                          <a:ln>
                            <a:solidFill>
                              <a:schemeClr val="tx1"/>
                            </a:solidFill>
                          </a:ln>
                          <a:solidFill>
                            <a:schemeClr val="tx1">
                              <a:lumMod val="50000"/>
                              <a:lumOff val="50000"/>
                            </a:schemeClr>
                          </a:solidFill>
                          <a:effectLst/>
                          <a:latin typeface="Times New Roman" panose="02020603050405020304" pitchFamily="18" charset="0"/>
                          <a:cs typeface="Times New Roman" panose="02020603050405020304" pitchFamily="18" charset="0"/>
                        </a:rPr>
                        <a:t>The ultimate outcome of this Training of Public reviews dataset is that, the</a:t>
                      </a:r>
                    </a:p>
                    <a:p>
                      <a:pPr algn="ctr">
                        <a:lnSpc>
                          <a:spcPct val="100000"/>
                        </a:lnSpc>
                      </a:pPr>
                      <a:r>
                        <a:rPr lang="en-US" sz="1200" b="0" dirty="0">
                          <a:ln>
                            <a:solidFill>
                              <a:schemeClr val="tx1"/>
                            </a:solidFill>
                          </a:ln>
                          <a:solidFill>
                            <a:schemeClr val="tx1">
                              <a:lumMod val="50000"/>
                              <a:lumOff val="50000"/>
                            </a:schemeClr>
                          </a:solidFill>
                          <a:effectLst/>
                          <a:latin typeface="Times New Roman" panose="02020603050405020304" pitchFamily="18" charset="0"/>
                          <a:cs typeface="Times New Roman" panose="02020603050405020304" pitchFamily="18" charset="0"/>
                        </a:rPr>
                        <a:t>machine is capable of judging whether an entered sentence bears positive response or</a:t>
                      </a:r>
                    </a:p>
                    <a:p>
                      <a:pPr algn="ctr">
                        <a:lnSpc>
                          <a:spcPct val="100000"/>
                        </a:lnSpc>
                      </a:pPr>
                      <a:r>
                        <a:rPr lang="en-US" sz="1200" b="0" dirty="0">
                          <a:ln>
                            <a:solidFill>
                              <a:schemeClr val="tx1"/>
                            </a:solidFill>
                          </a:ln>
                          <a:solidFill>
                            <a:schemeClr val="tx1">
                              <a:lumMod val="50000"/>
                              <a:lumOff val="50000"/>
                            </a:schemeClr>
                          </a:solidFill>
                          <a:effectLst/>
                          <a:latin typeface="Times New Roman" panose="02020603050405020304" pitchFamily="18" charset="0"/>
                          <a:cs typeface="Times New Roman" panose="02020603050405020304" pitchFamily="18" charset="0"/>
                        </a:rPr>
                        <a:t>negative response.</a:t>
                      </a:r>
                    </a:p>
                  </a:txBody>
                  <a:tcPr>
                    <a:solidFill>
                      <a:schemeClr val="bg1"/>
                    </a:solidFill>
                  </a:tcPr>
                </a:tc>
                <a:tc>
                  <a:txBody>
                    <a:bodyPr/>
                    <a:lstStyle/>
                    <a:p>
                      <a:pPr algn="ctr">
                        <a:lnSpc>
                          <a:spcPct val="150000"/>
                        </a:lnSpc>
                      </a:pPr>
                      <a:r>
                        <a:rPr lang="en-IN" sz="1200" b="0" dirty="0">
                          <a:ln>
                            <a:solidFill>
                              <a:schemeClr val="tx1"/>
                            </a:solidFill>
                          </a:ln>
                          <a:solidFill>
                            <a:schemeClr val="tx1">
                              <a:lumMod val="50000"/>
                              <a:lumOff val="50000"/>
                            </a:schemeClr>
                          </a:solidFill>
                          <a:effectLst/>
                          <a:latin typeface="Times New Roman" panose="02020603050405020304" pitchFamily="18" charset="0"/>
                          <a:cs typeface="Times New Roman" panose="02020603050405020304" pitchFamily="18" charset="0"/>
                        </a:rPr>
                        <a:t>Naïve Bayesian classifier, Random forest classifier, SVM, Logistic Regression</a:t>
                      </a:r>
                    </a:p>
                  </a:txBody>
                  <a:tcPr>
                    <a:solidFill>
                      <a:schemeClr val="bg1"/>
                    </a:solidFill>
                  </a:tcPr>
                </a:tc>
                <a:tc>
                  <a:txBody>
                    <a:bodyPr/>
                    <a:lstStyle/>
                    <a:p>
                      <a:r>
                        <a:rPr lang="en-US" sz="1200" b="0" dirty="0">
                          <a:ln>
                            <a:solidFill>
                              <a:schemeClr val="tx1"/>
                            </a:solidFill>
                          </a:ln>
                          <a:solidFill>
                            <a:schemeClr val="tx1">
                              <a:lumMod val="50000"/>
                              <a:lumOff val="50000"/>
                            </a:schemeClr>
                          </a:solidFill>
                          <a:effectLst/>
                          <a:latin typeface="Times New Roman" panose="02020603050405020304" pitchFamily="18" charset="0"/>
                          <a:cs typeface="Times New Roman" panose="02020603050405020304" pitchFamily="18" charset="0"/>
                        </a:rPr>
                        <a:t>Future research shall explore sophisticated methods for opinion and product feature</a:t>
                      </a:r>
                    </a:p>
                    <a:p>
                      <a:r>
                        <a:rPr lang="en-US" sz="1200" b="0" dirty="0">
                          <a:ln>
                            <a:solidFill>
                              <a:schemeClr val="tx1"/>
                            </a:solidFill>
                          </a:ln>
                          <a:solidFill>
                            <a:schemeClr val="tx1">
                              <a:lumMod val="50000"/>
                              <a:lumOff val="50000"/>
                            </a:schemeClr>
                          </a:solidFill>
                          <a:effectLst/>
                          <a:latin typeface="Times New Roman" panose="02020603050405020304" pitchFamily="18" charset="0"/>
                          <a:cs typeface="Times New Roman" panose="02020603050405020304" pitchFamily="18" charset="0"/>
                        </a:rPr>
                        <a:t>extraction, as well as new classification models that can address the ordered labels</a:t>
                      </a:r>
                    </a:p>
                    <a:p>
                      <a:r>
                        <a:rPr lang="en-US" sz="1200" b="0" dirty="0">
                          <a:ln>
                            <a:solidFill>
                              <a:schemeClr val="tx1"/>
                            </a:solidFill>
                          </a:ln>
                          <a:solidFill>
                            <a:schemeClr val="tx1">
                              <a:lumMod val="50000"/>
                              <a:lumOff val="50000"/>
                            </a:schemeClr>
                          </a:solidFill>
                          <a:effectLst/>
                          <a:latin typeface="Times New Roman" panose="02020603050405020304" pitchFamily="18" charset="0"/>
                          <a:cs typeface="Times New Roman" panose="02020603050405020304" pitchFamily="18" charset="0"/>
                        </a:rPr>
                        <a:t>property in rating inference. Applications that utilize results from sentiment analysis</a:t>
                      </a:r>
                    </a:p>
                    <a:p>
                      <a:r>
                        <a:rPr lang="en-US" sz="1200" b="0" dirty="0">
                          <a:ln>
                            <a:solidFill>
                              <a:schemeClr val="tx1"/>
                            </a:solidFill>
                          </a:ln>
                          <a:solidFill>
                            <a:schemeClr val="tx1">
                              <a:lumMod val="50000"/>
                              <a:lumOff val="50000"/>
                            </a:schemeClr>
                          </a:solidFill>
                          <a:effectLst/>
                          <a:latin typeface="Times New Roman" panose="02020603050405020304" pitchFamily="18" charset="0"/>
                          <a:cs typeface="Times New Roman" panose="02020603050405020304" pitchFamily="18" charset="0"/>
                        </a:rPr>
                        <a:t>is also expected to emerge in the near future.</a:t>
                      </a:r>
                      <a:endParaRPr lang="en-IN" sz="1200" b="0" dirty="0">
                        <a:ln>
                          <a:solidFill>
                            <a:schemeClr val="tx1"/>
                          </a:solidFill>
                        </a:ln>
                        <a:solidFill>
                          <a:schemeClr val="tx1">
                            <a:lumMod val="50000"/>
                            <a:lumOff val="50000"/>
                          </a:schemeClr>
                        </a:solidFill>
                        <a:effectLst/>
                        <a:latin typeface="Times New Roman" panose="02020603050405020304" pitchFamily="18" charset="0"/>
                        <a:cs typeface="Times New Roman" panose="02020603050405020304" pitchFamily="18" charset="0"/>
                      </a:endParaRPr>
                    </a:p>
                  </a:txBody>
                  <a:tcPr>
                    <a:solidFill>
                      <a:schemeClr val="bg1"/>
                    </a:solidFill>
                  </a:tcPr>
                </a:tc>
                <a:extLst>
                  <a:ext uri="{0D108BD9-81ED-4DB2-BD59-A6C34878D82A}">
                    <a16:rowId xmlns:a16="http://schemas.microsoft.com/office/drawing/2014/main" val="4157036389"/>
                  </a:ext>
                </a:extLst>
              </a:tr>
              <a:tr h="2113940">
                <a:tc>
                  <a:txBody>
                    <a:bodyPr/>
                    <a:lstStyle/>
                    <a:p>
                      <a:pPr algn="ctr"/>
                      <a:r>
                        <a:rPr lang="en-US" sz="1200" b="0" dirty="0">
                          <a:ln>
                            <a:solidFill>
                              <a:schemeClr val="tx1"/>
                            </a:solidFill>
                          </a:ln>
                          <a:solidFill>
                            <a:schemeClr val="tx1">
                              <a:lumMod val="50000"/>
                              <a:lumOff val="50000"/>
                            </a:schemeClr>
                          </a:solidFill>
                          <a:effectLst/>
                          <a:latin typeface="Times New Roman" panose="02020603050405020304" pitchFamily="18" charset="0"/>
                          <a:cs typeface="Times New Roman" panose="02020603050405020304" pitchFamily="18" charset="0"/>
                        </a:rPr>
                        <a:t>9.</a:t>
                      </a:r>
                      <a:endParaRPr lang="en-IN" sz="1200" b="0" dirty="0">
                        <a:ln>
                          <a:solidFill>
                            <a:schemeClr val="tx1"/>
                          </a:solidFill>
                        </a:ln>
                        <a:solidFill>
                          <a:schemeClr val="tx1">
                            <a:lumMod val="50000"/>
                            <a:lumOff val="50000"/>
                          </a:schemeClr>
                        </a:solidFill>
                        <a:effectLst/>
                        <a:latin typeface="Times New Roman" panose="02020603050405020304" pitchFamily="18" charset="0"/>
                        <a:cs typeface="Times New Roman" panose="02020603050405020304" pitchFamily="18" charset="0"/>
                      </a:endParaRPr>
                    </a:p>
                  </a:txBody>
                  <a:tcPr>
                    <a:solidFill>
                      <a:schemeClr val="bg1"/>
                    </a:solidFill>
                  </a:tcPr>
                </a:tc>
                <a:tc>
                  <a:txBody>
                    <a:bodyPr/>
                    <a:lstStyle/>
                    <a:p>
                      <a:pPr algn="ctr">
                        <a:lnSpc>
                          <a:spcPct val="150000"/>
                        </a:lnSpc>
                      </a:pPr>
                      <a:r>
                        <a:rPr lang="de-DE" sz="1200" b="0" dirty="0">
                          <a:ln>
                            <a:solidFill>
                              <a:schemeClr val="tx1"/>
                            </a:solidFill>
                          </a:ln>
                          <a:solidFill>
                            <a:schemeClr val="tx1">
                              <a:lumMod val="50000"/>
                              <a:lumOff val="50000"/>
                            </a:schemeClr>
                          </a:solidFill>
                          <a:effectLst/>
                          <a:latin typeface="Times New Roman" panose="02020603050405020304" pitchFamily="18" charset="0"/>
                          <a:cs typeface="Times New Roman" panose="02020603050405020304" pitchFamily="18" charset="0"/>
                        </a:rPr>
                        <a:t>Zenun Kastrati ,Fisnik Dalipi ,Ali Shariq Imran ,Krenare Pireva Nuci  and Mudasir Ahmad Wani</a:t>
                      </a:r>
                    </a:p>
                  </a:txBody>
                  <a:tcPr>
                    <a:solidFill>
                      <a:schemeClr val="bg1"/>
                    </a:solidFill>
                  </a:tcPr>
                </a:tc>
                <a:tc>
                  <a:txBody>
                    <a:bodyPr/>
                    <a:lstStyle/>
                    <a:p>
                      <a:pPr algn="ctr">
                        <a:lnSpc>
                          <a:spcPct val="150000"/>
                        </a:lnSpc>
                      </a:pPr>
                      <a:r>
                        <a:rPr lang="en-US" sz="1200" b="0" dirty="0">
                          <a:ln>
                            <a:solidFill>
                              <a:schemeClr val="tx1"/>
                            </a:solidFill>
                          </a:ln>
                          <a:solidFill>
                            <a:schemeClr val="tx1">
                              <a:lumMod val="50000"/>
                              <a:lumOff val="50000"/>
                            </a:schemeClr>
                          </a:solidFill>
                          <a:effectLst/>
                          <a:latin typeface="Times New Roman" panose="02020603050405020304" pitchFamily="18" charset="0"/>
                          <a:cs typeface="Times New Roman" panose="02020603050405020304" pitchFamily="18" charset="0"/>
                        </a:rPr>
                        <a:t>Sentiment Analysis of Students’ Feedback with NLP and Deep Learning: A Systematic Mapping Study</a:t>
                      </a:r>
                    </a:p>
                  </a:txBody>
                  <a:tcPr>
                    <a:solidFill>
                      <a:schemeClr val="bg1"/>
                    </a:solidFill>
                  </a:tcPr>
                </a:tc>
                <a:tc>
                  <a:txBody>
                    <a:bodyPr/>
                    <a:lstStyle/>
                    <a:p>
                      <a:pPr algn="ctr">
                        <a:lnSpc>
                          <a:spcPct val="150000"/>
                        </a:lnSpc>
                      </a:pPr>
                      <a:r>
                        <a:rPr lang="en-US" sz="1200" b="0" dirty="0">
                          <a:ln>
                            <a:solidFill>
                              <a:schemeClr val="tx1"/>
                            </a:solidFill>
                          </a:ln>
                          <a:solidFill>
                            <a:schemeClr val="tx1">
                              <a:lumMod val="50000"/>
                              <a:lumOff val="50000"/>
                            </a:schemeClr>
                          </a:solidFill>
                          <a:effectLst/>
                          <a:latin typeface="Times New Roman" panose="02020603050405020304" pitchFamily="18" charset="0"/>
                          <a:cs typeface="Times New Roman" panose="02020603050405020304" pitchFamily="18" charset="0"/>
                        </a:rPr>
                        <a:t>Identified a variety of challenges regarding the application of sentiment analysis to examine students’ feedback. Consequently, recommendations and future directions to address these challenges have been provided.</a:t>
                      </a:r>
                    </a:p>
                  </a:txBody>
                  <a:tcPr>
                    <a:solidFill>
                      <a:schemeClr val="bg1"/>
                    </a:solidFill>
                  </a:tcPr>
                </a:tc>
                <a:tc>
                  <a:txBody>
                    <a:bodyPr/>
                    <a:lstStyle/>
                    <a:p>
                      <a:pPr algn="ctr">
                        <a:lnSpc>
                          <a:spcPct val="150000"/>
                        </a:lnSpc>
                      </a:pPr>
                      <a:r>
                        <a:rPr lang="en-US" sz="1200" b="0" dirty="0">
                          <a:ln>
                            <a:solidFill>
                              <a:schemeClr val="tx1"/>
                            </a:solidFill>
                          </a:ln>
                          <a:solidFill>
                            <a:schemeClr val="tx1">
                              <a:lumMod val="50000"/>
                              <a:lumOff val="50000"/>
                            </a:schemeClr>
                          </a:solidFill>
                          <a:effectLst/>
                          <a:latin typeface="Times New Roman" panose="02020603050405020304" pitchFamily="18" charset="0"/>
                          <a:cs typeface="Times New Roman" panose="02020603050405020304" pitchFamily="18" charset="0"/>
                        </a:rPr>
                        <a:t>NLP and Deep Learning</a:t>
                      </a:r>
                      <a:endParaRPr lang="en-IN" sz="1200" b="0" dirty="0">
                        <a:ln>
                          <a:solidFill>
                            <a:schemeClr val="tx1"/>
                          </a:solidFill>
                        </a:ln>
                        <a:solidFill>
                          <a:schemeClr val="tx1">
                            <a:lumMod val="50000"/>
                            <a:lumOff val="50000"/>
                          </a:schemeClr>
                        </a:solidFill>
                        <a:effectLst/>
                        <a:latin typeface="Times New Roman" panose="02020603050405020304" pitchFamily="18" charset="0"/>
                        <a:cs typeface="Times New Roman" panose="02020603050405020304" pitchFamily="18" charset="0"/>
                      </a:endParaRPr>
                    </a:p>
                  </a:txBody>
                  <a:tcPr>
                    <a:solidFill>
                      <a:schemeClr val="bg1"/>
                    </a:solidFill>
                  </a:tcPr>
                </a:tc>
                <a:tc>
                  <a:txBody>
                    <a:bodyPr/>
                    <a:lstStyle/>
                    <a:p>
                      <a:r>
                        <a:rPr lang="en-US" sz="1200" b="0" dirty="0">
                          <a:ln>
                            <a:solidFill>
                              <a:schemeClr val="tx1"/>
                            </a:solidFill>
                          </a:ln>
                          <a:solidFill>
                            <a:schemeClr val="tx1">
                              <a:lumMod val="50000"/>
                              <a:lumOff val="50000"/>
                            </a:schemeClr>
                          </a:solidFill>
                          <a:effectLst/>
                          <a:latin typeface="Times New Roman" panose="02020603050405020304" pitchFamily="18" charset="0"/>
                          <a:cs typeface="Times New Roman" panose="02020603050405020304" pitchFamily="18" charset="0"/>
                        </a:rPr>
                        <a:t>This study’s results will inspire future research and development in sentiment analysis applications to further understand students’ feedback in an educational setting. In future work, the plan is to further deepen the analysis that was performed in this mapping study by conducting systematic literature reviews (SLRs)</a:t>
                      </a:r>
                    </a:p>
                  </a:txBody>
                  <a:tcPr>
                    <a:solidFill>
                      <a:schemeClr val="bg1"/>
                    </a:solidFill>
                  </a:tcPr>
                </a:tc>
                <a:extLst>
                  <a:ext uri="{0D108BD9-81ED-4DB2-BD59-A6C34878D82A}">
                    <a16:rowId xmlns:a16="http://schemas.microsoft.com/office/drawing/2014/main" val="772137987"/>
                  </a:ext>
                </a:extLst>
              </a:tr>
              <a:tr h="1856023">
                <a:tc>
                  <a:txBody>
                    <a:bodyPr/>
                    <a:lstStyle/>
                    <a:p>
                      <a:pPr algn="ctr"/>
                      <a:r>
                        <a:rPr lang="en-US" sz="1200" b="0" dirty="0">
                          <a:ln>
                            <a:solidFill>
                              <a:schemeClr val="tx1"/>
                            </a:solidFill>
                          </a:ln>
                          <a:solidFill>
                            <a:schemeClr val="tx1">
                              <a:lumMod val="50000"/>
                              <a:lumOff val="50000"/>
                            </a:schemeClr>
                          </a:solidFill>
                          <a:effectLst/>
                          <a:latin typeface="Times New Roman" panose="02020603050405020304" pitchFamily="18" charset="0"/>
                          <a:cs typeface="Times New Roman" panose="02020603050405020304" pitchFamily="18" charset="0"/>
                        </a:rPr>
                        <a:t>10.</a:t>
                      </a:r>
                      <a:endParaRPr lang="en-IN" sz="1200" b="0" dirty="0">
                        <a:ln>
                          <a:solidFill>
                            <a:schemeClr val="tx1"/>
                          </a:solidFill>
                        </a:ln>
                        <a:solidFill>
                          <a:schemeClr val="tx1">
                            <a:lumMod val="50000"/>
                            <a:lumOff val="50000"/>
                          </a:schemeClr>
                        </a:solidFill>
                        <a:effectLst/>
                        <a:latin typeface="Times New Roman" panose="02020603050405020304" pitchFamily="18" charset="0"/>
                        <a:cs typeface="Times New Roman" panose="02020603050405020304" pitchFamily="18" charset="0"/>
                      </a:endParaRPr>
                    </a:p>
                  </a:txBody>
                  <a:tcPr>
                    <a:solidFill>
                      <a:schemeClr val="bg1"/>
                    </a:solidFill>
                  </a:tcPr>
                </a:tc>
                <a:tc>
                  <a:txBody>
                    <a:bodyPr/>
                    <a:lstStyle/>
                    <a:p>
                      <a:pPr algn="ctr"/>
                      <a:r>
                        <a:rPr lang="en-IN" sz="1200" b="0" dirty="0">
                          <a:ln>
                            <a:solidFill>
                              <a:schemeClr val="tx1"/>
                            </a:solidFill>
                          </a:ln>
                          <a:solidFill>
                            <a:schemeClr val="tx1">
                              <a:lumMod val="50000"/>
                              <a:lumOff val="50000"/>
                            </a:schemeClr>
                          </a:solidFill>
                          <a:effectLst/>
                          <a:latin typeface="Times New Roman" panose="02020603050405020304" pitchFamily="18" charset="0"/>
                          <a:cs typeface="Times New Roman" panose="02020603050405020304" pitchFamily="18" charset="0"/>
                        </a:rPr>
                        <a:t>G. Priyadarshini &amp; </a:t>
                      </a:r>
                      <a:r>
                        <a:rPr lang="en-IN" sz="1200" b="0" dirty="0" err="1">
                          <a:ln>
                            <a:solidFill>
                              <a:schemeClr val="tx1"/>
                            </a:solidFill>
                          </a:ln>
                          <a:solidFill>
                            <a:schemeClr val="tx1">
                              <a:lumMod val="50000"/>
                              <a:lumOff val="50000"/>
                            </a:schemeClr>
                          </a:solidFill>
                          <a:effectLst/>
                          <a:latin typeface="Times New Roman" panose="02020603050405020304" pitchFamily="18" charset="0"/>
                          <a:cs typeface="Times New Roman" panose="02020603050405020304" pitchFamily="18" charset="0"/>
                        </a:rPr>
                        <a:t>Dr.</a:t>
                      </a:r>
                      <a:r>
                        <a:rPr lang="en-IN" sz="1200" b="0" dirty="0">
                          <a:ln>
                            <a:solidFill>
                              <a:schemeClr val="tx1"/>
                            </a:solidFill>
                          </a:ln>
                          <a:solidFill>
                            <a:schemeClr val="tx1">
                              <a:lumMod val="50000"/>
                              <a:lumOff val="50000"/>
                            </a:schemeClr>
                          </a:solidFill>
                          <a:effectLst/>
                          <a:latin typeface="Times New Roman" panose="02020603050405020304" pitchFamily="18" charset="0"/>
                          <a:cs typeface="Times New Roman" panose="02020603050405020304" pitchFamily="18" charset="0"/>
                        </a:rPr>
                        <a:t> D. </a:t>
                      </a:r>
                      <a:r>
                        <a:rPr lang="en-IN" sz="1200" b="0" dirty="0" err="1">
                          <a:ln>
                            <a:solidFill>
                              <a:schemeClr val="tx1"/>
                            </a:solidFill>
                          </a:ln>
                          <a:solidFill>
                            <a:schemeClr val="tx1">
                              <a:lumMod val="50000"/>
                              <a:lumOff val="50000"/>
                            </a:schemeClr>
                          </a:solidFill>
                          <a:effectLst/>
                          <a:latin typeface="Times New Roman" panose="02020603050405020304" pitchFamily="18" charset="0"/>
                          <a:cs typeface="Times New Roman" panose="02020603050405020304" pitchFamily="18" charset="0"/>
                        </a:rPr>
                        <a:t>Karthika</a:t>
                      </a:r>
                      <a:endParaRPr lang="en-IN" sz="1200" b="0" dirty="0">
                        <a:ln>
                          <a:solidFill>
                            <a:schemeClr val="tx1"/>
                          </a:solidFill>
                        </a:ln>
                        <a:solidFill>
                          <a:schemeClr val="tx1">
                            <a:lumMod val="50000"/>
                            <a:lumOff val="50000"/>
                          </a:schemeClr>
                        </a:solidFill>
                        <a:effectLst/>
                        <a:latin typeface="Times New Roman" panose="02020603050405020304" pitchFamily="18" charset="0"/>
                        <a:cs typeface="Times New Roman" panose="02020603050405020304" pitchFamily="18" charset="0"/>
                      </a:endParaRPr>
                    </a:p>
                  </a:txBody>
                  <a:tcPr>
                    <a:solidFill>
                      <a:schemeClr val="bg1"/>
                    </a:solidFill>
                  </a:tcPr>
                </a:tc>
                <a:tc>
                  <a:txBody>
                    <a:bodyPr/>
                    <a:lstStyle/>
                    <a:p>
                      <a:pPr algn="ctr">
                        <a:lnSpc>
                          <a:spcPct val="150000"/>
                        </a:lnSpc>
                      </a:pPr>
                      <a:r>
                        <a:rPr lang="en-US" sz="1200" b="0" dirty="0">
                          <a:ln>
                            <a:solidFill>
                              <a:schemeClr val="tx1"/>
                            </a:solidFill>
                          </a:ln>
                          <a:solidFill>
                            <a:schemeClr val="tx1">
                              <a:lumMod val="50000"/>
                              <a:lumOff val="50000"/>
                            </a:schemeClr>
                          </a:solidFill>
                          <a:effectLst/>
                          <a:latin typeface="Times New Roman" panose="02020603050405020304" pitchFamily="18" charset="0"/>
                          <a:cs typeface="Times New Roman" panose="02020603050405020304" pitchFamily="18" charset="0"/>
                        </a:rPr>
                        <a:t>Sentiment Analysis in Higher Education: A Systematic Mapping Review based Deep Neural Network</a:t>
                      </a:r>
                    </a:p>
                  </a:txBody>
                  <a:tcPr>
                    <a:solidFill>
                      <a:schemeClr val="bg1"/>
                    </a:solidFill>
                  </a:tcPr>
                </a:tc>
                <a:tc>
                  <a:txBody>
                    <a:bodyPr/>
                    <a:lstStyle/>
                    <a:p>
                      <a:r>
                        <a:rPr lang="en-US" sz="1200" b="0" dirty="0">
                          <a:ln>
                            <a:solidFill>
                              <a:schemeClr val="tx1"/>
                            </a:solidFill>
                          </a:ln>
                          <a:solidFill>
                            <a:schemeClr val="tx1">
                              <a:lumMod val="50000"/>
                              <a:lumOff val="50000"/>
                            </a:schemeClr>
                          </a:solidFill>
                          <a:effectLst/>
                          <a:latin typeface="Times New Roman" panose="02020603050405020304" pitchFamily="18" charset="0"/>
                          <a:cs typeface="Times New Roman" panose="02020603050405020304" pitchFamily="18" charset="0"/>
                        </a:rPr>
                        <a:t>The adoption of the emerging field of sentiment analysis and opinion-mining in educational systems has a great potential in improving the quality of teaching and learning processes in HE institutions and assessing the situation in terms of performance, online materials, and services.</a:t>
                      </a:r>
                    </a:p>
                  </a:txBody>
                  <a:tcPr>
                    <a:solidFill>
                      <a:schemeClr val="bg1"/>
                    </a:solidFill>
                  </a:tcPr>
                </a:tc>
                <a:tc>
                  <a:txBody>
                    <a:bodyPr/>
                    <a:lstStyle/>
                    <a:p>
                      <a:pPr algn="ctr"/>
                      <a:r>
                        <a:rPr lang="en-IN" sz="1200" b="0">
                          <a:ln>
                            <a:solidFill>
                              <a:schemeClr val="tx1"/>
                            </a:solidFill>
                          </a:ln>
                          <a:solidFill>
                            <a:schemeClr val="tx1">
                              <a:lumMod val="50000"/>
                              <a:lumOff val="50000"/>
                            </a:schemeClr>
                          </a:solidFill>
                          <a:effectLst/>
                          <a:latin typeface="Times New Roman" panose="02020603050405020304" pitchFamily="18" charset="0"/>
                          <a:cs typeface="Times New Roman" panose="02020603050405020304" pitchFamily="18" charset="0"/>
                        </a:rPr>
                        <a:t>Deep Neural Network</a:t>
                      </a:r>
                      <a:endParaRPr lang="en-IN" sz="1200" b="0" dirty="0">
                        <a:ln>
                          <a:solidFill>
                            <a:schemeClr val="tx1"/>
                          </a:solidFill>
                        </a:ln>
                        <a:solidFill>
                          <a:schemeClr val="tx1">
                            <a:lumMod val="50000"/>
                            <a:lumOff val="50000"/>
                          </a:schemeClr>
                        </a:solidFill>
                        <a:effectLst/>
                        <a:latin typeface="Times New Roman" panose="02020603050405020304" pitchFamily="18" charset="0"/>
                        <a:cs typeface="Times New Roman" panose="02020603050405020304" pitchFamily="18" charset="0"/>
                      </a:endParaRPr>
                    </a:p>
                  </a:txBody>
                  <a:tcPr>
                    <a:solidFill>
                      <a:schemeClr val="bg1"/>
                    </a:solidFill>
                  </a:tcPr>
                </a:tc>
                <a:tc>
                  <a:txBody>
                    <a:bodyPr/>
                    <a:lstStyle/>
                    <a:p>
                      <a:r>
                        <a:rPr lang="en-US" sz="1200" b="0" dirty="0">
                          <a:ln>
                            <a:solidFill>
                              <a:schemeClr val="tx1"/>
                            </a:solidFill>
                          </a:ln>
                          <a:solidFill>
                            <a:schemeClr val="tx1">
                              <a:lumMod val="50000"/>
                              <a:lumOff val="50000"/>
                            </a:schemeClr>
                          </a:solidFill>
                          <a:effectLst/>
                          <a:latin typeface="Times New Roman" panose="02020603050405020304" pitchFamily="18" charset="0"/>
                          <a:cs typeface="Times New Roman" panose="02020603050405020304" pitchFamily="18" charset="0"/>
                        </a:rPr>
                        <a:t>Opinion mining can also guide new and international students to select the appropriate university based on the review submitted by former students on social media sites. Further studies are required on the applications of SA in HE to benefit from the massive amount of data on social media sites and various educational systems for future development.</a:t>
                      </a:r>
                      <a:endParaRPr lang="en-IN" sz="1200" b="0" dirty="0">
                        <a:ln>
                          <a:solidFill>
                            <a:schemeClr val="tx1"/>
                          </a:solidFill>
                        </a:ln>
                        <a:solidFill>
                          <a:schemeClr val="tx1">
                            <a:lumMod val="50000"/>
                            <a:lumOff val="50000"/>
                          </a:schemeClr>
                        </a:solidFill>
                        <a:effectLst/>
                        <a:latin typeface="Times New Roman" panose="02020603050405020304" pitchFamily="18" charset="0"/>
                        <a:cs typeface="Times New Roman" panose="02020603050405020304" pitchFamily="18" charset="0"/>
                      </a:endParaRPr>
                    </a:p>
                  </a:txBody>
                  <a:tcPr>
                    <a:solidFill>
                      <a:schemeClr val="bg1"/>
                    </a:solidFill>
                  </a:tcPr>
                </a:tc>
                <a:extLst>
                  <a:ext uri="{0D108BD9-81ED-4DB2-BD59-A6C34878D82A}">
                    <a16:rowId xmlns:a16="http://schemas.microsoft.com/office/drawing/2014/main" val="973854850"/>
                  </a:ext>
                </a:extLst>
              </a:tr>
            </a:tbl>
          </a:graphicData>
        </a:graphic>
      </p:graphicFrame>
    </p:spTree>
    <p:extLst>
      <p:ext uri="{BB962C8B-B14F-4D97-AF65-F5344CB8AC3E}">
        <p14:creationId xmlns:p14="http://schemas.microsoft.com/office/powerpoint/2010/main" val="38713842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2578</TotalTime>
  <Words>3431</Words>
  <Application>Microsoft Office PowerPoint</Application>
  <PresentationFormat>Widescreen</PresentationFormat>
  <Paragraphs>268</Paragraphs>
  <Slides>34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Arial</vt:lpstr>
      <vt:lpstr>Calibri</vt:lpstr>
      <vt:lpstr>Calibri Light</vt:lpstr>
      <vt:lpstr>Times New Roman</vt:lpstr>
      <vt:lpstr>Wingdings</vt:lpstr>
      <vt:lpstr>Office Theme</vt:lpstr>
      <vt:lpstr>Sentiment Analysis of Social Media Reviews Using NLP Approach</vt:lpstr>
      <vt:lpstr>INTRODUCTION</vt:lpstr>
      <vt:lpstr>PowerPoint Presentation</vt:lpstr>
      <vt:lpstr>IMPORTANCE OF  PROJECT BASED LEARNING</vt:lpstr>
      <vt:lpstr>PowerPoint Presentation</vt:lpstr>
      <vt:lpstr>LITERATURE SURVEY</vt:lpstr>
      <vt:lpstr>PowerPoint Presentation</vt:lpstr>
      <vt:lpstr>PowerPoint Presentation</vt:lpstr>
      <vt:lpstr>PowerPoint Presentation</vt:lpstr>
      <vt:lpstr>PowerPoint Presentation</vt:lpstr>
      <vt:lpstr>PowerPoint Presentation</vt:lpstr>
      <vt:lpstr>PROBLEM STATEMENT</vt:lpstr>
      <vt:lpstr>PowerPoint Presentation</vt:lpstr>
      <vt:lpstr>MOTIVATION</vt:lpstr>
      <vt:lpstr>PowerPoint Presentation</vt:lpstr>
      <vt:lpstr>WHY SENTIMENT ANALYSIS…</vt:lpstr>
      <vt:lpstr>PowerPoint Presentation</vt:lpstr>
      <vt:lpstr>OBJECTIVES</vt:lpstr>
      <vt:lpstr>PowerPoint Presentation</vt:lpstr>
      <vt:lpstr>SCOPE</vt:lpstr>
      <vt:lpstr>PowerPoint Presentation</vt:lpstr>
      <vt:lpstr>PowerPoint Presentation</vt:lpstr>
      <vt:lpstr>Flow of Project - SIPOC (Supplier-Input-Process-Output-Customer)</vt:lpstr>
      <vt:lpstr>PowerPoint Presentation</vt:lpstr>
      <vt:lpstr>BLOCK DIAGRAM</vt:lpstr>
      <vt:lpstr>PowerPoint Presentation</vt:lpstr>
      <vt:lpstr>SYSTEM ARCHITECTURE</vt:lpstr>
      <vt:lpstr>PowerPoint Presentation</vt:lpstr>
      <vt:lpstr>CONCLUSION</vt:lpstr>
      <vt:lpstr>PowerPoint Presentation</vt:lpstr>
      <vt:lpstr>REFERENCES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Pulse of Bharati</dc:title>
  <dc:creator>Mitali Chavan</dc:creator>
  <cp:lastModifiedBy>Mitali Chavan</cp:lastModifiedBy>
  <cp:revision>106</cp:revision>
  <dcterms:created xsi:type="dcterms:W3CDTF">2023-02-27T13:06:13Z</dcterms:created>
  <dcterms:modified xsi:type="dcterms:W3CDTF">2023-05-30T09:30:55Z</dcterms:modified>
</cp:coreProperties>
</file>