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1" d="100"/>
          <a:sy n="71"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enscourses.com/tc1019fall2016/syndicated/software-testing-6/"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shiksha.com/online-courses/articles/unit-testing-in-software-engineer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2554152"/>
          </a:xfrm>
        </p:spPr>
        <p:txBody>
          <a:bodyPr>
            <a:normAutofit/>
          </a:bodyPr>
          <a:lstStyle/>
          <a:p>
            <a:pPr algn="ctr"/>
            <a:r>
              <a:rPr lang="en-US" dirty="0"/>
              <a:t>Functional </a:t>
            </a:r>
            <a:br>
              <a:rPr lang="en-US" dirty="0"/>
            </a:br>
            <a:r>
              <a:rPr lang="en-US" dirty="0"/>
              <a:t>Testing</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Unit testing and integration testing</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327220" y="1944772"/>
            <a:ext cx="4635315" cy="2554153"/>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912B59-7927-CD0F-ACC7-21FBE6652428}"/>
              </a:ext>
            </a:extLst>
          </p:cNvPr>
          <p:cNvSpPr txBox="1"/>
          <p:nvPr/>
        </p:nvSpPr>
        <p:spPr>
          <a:xfrm>
            <a:off x="1009650" y="1671469"/>
            <a:ext cx="10172700" cy="3847207"/>
          </a:xfrm>
          <a:prstGeom prst="rect">
            <a:avLst/>
          </a:prstGeom>
          <a:noFill/>
        </p:spPr>
        <p:txBody>
          <a:bodyPr wrap="square" rtlCol="0">
            <a:spAutoFit/>
          </a:bodyPr>
          <a:lstStyle/>
          <a:p>
            <a:r>
              <a:rPr lang="en-US" b="0" i="0" dirty="0">
                <a:solidFill>
                  <a:srgbClr val="273239"/>
                </a:solidFill>
                <a:effectLst/>
                <a:latin typeface="Nunito" pitchFamily="2" charset="0"/>
              </a:rPr>
              <a:t>Unit testing is a type of software testing that focuses on individual units or components of a software system. The purpose of unit testing is to validate that each unit of the software works as intended and meets the requirements. Unit testing is typically performed by developers, and it is performed early in the development process before the code is integrated and tested as a whole system.</a:t>
            </a:r>
          </a:p>
          <a:p>
            <a:r>
              <a:rPr lang="en-US" dirty="0">
                <a:solidFill>
                  <a:srgbClr val="273239"/>
                </a:solidFill>
                <a:latin typeface="Nunito" pitchFamily="2" charset="0"/>
              </a:rPr>
              <a:t> </a:t>
            </a:r>
          </a:p>
          <a:p>
            <a:endParaRPr lang="en-US" sz="3200" b="1" i="1" u="sng" dirty="0">
              <a:solidFill>
                <a:srgbClr val="273239"/>
              </a:solidFill>
              <a:latin typeface="Nunito" pitchFamily="2" charset="0"/>
            </a:endParaRPr>
          </a:p>
          <a:p>
            <a:r>
              <a:rPr lang="en-US" sz="3200" b="1" i="1" u="sng" dirty="0">
                <a:solidFill>
                  <a:srgbClr val="273239"/>
                </a:solidFill>
                <a:latin typeface="Arial Black" panose="020B0A04020102020204" pitchFamily="34" charset="0"/>
              </a:rPr>
              <a:t>Purpose of unit testing</a:t>
            </a:r>
          </a:p>
          <a:p>
            <a:endParaRPr lang="en-US" b="0" i="0" dirty="0">
              <a:solidFill>
                <a:srgbClr val="4D5156"/>
              </a:solidFill>
              <a:effectLst/>
              <a:latin typeface="Arial" panose="020B0604020202020204" pitchFamily="34" charset="0"/>
              <a:cs typeface="Arial" panose="020B0604020202020204" pitchFamily="34" charset="0"/>
            </a:endParaRPr>
          </a:p>
          <a:p>
            <a:r>
              <a:rPr lang="en-US" b="0" i="0" dirty="0">
                <a:solidFill>
                  <a:srgbClr val="4D5156"/>
                </a:solidFill>
                <a:effectLst/>
                <a:latin typeface="Arial" panose="020B0604020202020204" pitchFamily="34" charset="0"/>
                <a:cs typeface="Arial" panose="020B0604020202020204" pitchFamily="34" charset="0"/>
              </a:rPr>
              <a:t>The main objective of unit testing is </a:t>
            </a:r>
            <a:r>
              <a:rPr lang="en-US" b="0" i="0" dirty="0">
                <a:solidFill>
                  <a:srgbClr val="040C28"/>
                </a:solidFill>
                <a:effectLst/>
                <a:latin typeface="Arial" panose="020B0604020202020204" pitchFamily="34" charset="0"/>
                <a:cs typeface="Arial" panose="020B0604020202020204" pitchFamily="34" charset="0"/>
              </a:rPr>
              <a:t>to isolate written code to test and determine if it works as intended</a:t>
            </a:r>
            <a:r>
              <a:rPr lang="en-US" b="0" i="0" dirty="0">
                <a:solidFill>
                  <a:srgbClr val="4D5156"/>
                </a:solidFill>
                <a:effectLst/>
                <a:latin typeface="Arial" panose="020B0604020202020204" pitchFamily="34" charset="0"/>
                <a:cs typeface="Arial" panose="020B0604020202020204" pitchFamily="34" charset="0"/>
              </a:rPr>
              <a:t>. Unit testing is an important step in the development process. If done correctly, unit tests can detect early flaws in code which may be more difficult to find in later testing stages.</a:t>
            </a:r>
            <a:endParaRPr lang="en-IN" i="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485C223-5D97-3BBE-F13C-82CE80830850}"/>
              </a:ext>
            </a:extLst>
          </p:cNvPr>
          <p:cNvSpPr txBox="1"/>
          <p:nvPr/>
        </p:nvSpPr>
        <p:spPr>
          <a:xfrm>
            <a:off x="1398494" y="645459"/>
            <a:ext cx="6898341" cy="769441"/>
          </a:xfrm>
          <a:prstGeom prst="rect">
            <a:avLst/>
          </a:prstGeom>
          <a:noFill/>
        </p:spPr>
        <p:txBody>
          <a:bodyPr wrap="square" rtlCol="0">
            <a:spAutoFit/>
          </a:bodyPr>
          <a:lstStyle/>
          <a:p>
            <a:pPr algn="ctr"/>
            <a:r>
              <a:rPr lang="en-IN" sz="4400" b="1" i="1" u="sng" dirty="0">
                <a:latin typeface="Arial Black" panose="020B0A04020102020204" pitchFamily="34" charset="0"/>
              </a:rPr>
              <a:t>UNIT TESTING</a:t>
            </a:r>
          </a:p>
        </p:txBody>
      </p:sp>
    </p:spTree>
    <p:extLst>
      <p:ext uri="{BB962C8B-B14F-4D97-AF65-F5344CB8AC3E}">
        <p14:creationId xmlns:p14="http://schemas.microsoft.com/office/powerpoint/2010/main" val="136668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8638B-5524-E22C-794F-9B7DBEFE27E7}"/>
              </a:ext>
            </a:extLst>
          </p:cNvPr>
          <p:cNvSpPr txBox="1"/>
          <p:nvPr/>
        </p:nvSpPr>
        <p:spPr>
          <a:xfrm>
            <a:off x="1600200" y="941294"/>
            <a:ext cx="9654988" cy="461665"/>
          </a:xfrm>
          <a:prstGeom prst="rect">
            <a:avLst/>
          </a:prstGeom>
          <a:noFill/>
        </p:spPr>
        <p:txBody>
          <a:bodyPr wrap="square" rtlCol="0">
            <a:spAutoFit/>
          </a:bodyPr>
          <a:lstStyle/>
          <a:p>
            <a:r>
              <a:rPr lang="en-IN" sz="2400" i="1" u="sng" dirty="0">
                <a:effectLst>
                  <a:outerShdw blurRad="38100" dist="38100" dir="2700000" algn="tl">
                    <a:srgbClr val="000000">
                      <a:alpha val="43137"/>
                    </a:srgbClr>
                  </a:outerShdw>
                </a:effectLst>
                <a:latin typeface="Arial Black" panose="020B0A04020102020204" pitchFamily="34" charset="0"/>
              </a:rPr>
              <a:t>EXAMPLE OF UNIT TESTING</a:t>
            </a:r>
          </a:p>
        </p:txBody>
      </p:sp>
      <p:sp>
        <p:nvSpPr>
          <p:cNvPr id="3" name="TextBox 2">
            <a:extLst>
              <a:ext uri="{FF2B5EF4-FFF2-40B4-BE49-F238E27FC236}">
                <a16:creationId xmlns:a16="http://schemas.microsoft.com/office/drawing/2014/main" id="{1FB0B51F-A398-D2E8-7420-D17CB5D5D09F}"/>
              </a:ext>
            </a:extLst>
          </p:cNvPr>
          <p:cNvSpPr txBox="1"/>
          <p:nvPr/>
        </p:nvSpPr>
        <p:spPr>
          <a:xfrm>
            <a:off x="1250576" y="1828800"/>
            <a:ext cx="8337177"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A unit test is a checking that your car door can be unlocked, where you test that the door is unlocked using your car key, but it is not unlocked using your house key, garage door remote, or your </a:t>
            </a:r>
            <a:r>
              <a:rPr lang="en-US" b="0" i="0" dirty="0" err="1">
                <a:effectLst/>
                <a:latin typeface="Arial" panose="020B0604020202020204" pitchFamily="34" charset="0"/>
                <a:cs typeface="Arial" panose="020B0604020202020204" pitchFamily="34" charset="0"/>
              </a:rPr>
              <a:t>neighbour's</a:t>
            </a:r>
            <a:r>
              <a:rPr lang="en-US" b="0" i="0" dirty="0">
                <a:effectLst/>
                <a:latin typeface="Arial" panose="020B0604020202020204" pitchFamily="34" charset="0"/>
                <a:cs typeface="Arial" panose="020B0604020202020204" pitchFamily="34" charset="0"/>
              </a:rPr>
              <a:t> (who happen to have the same car as you) key.</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Roboto" panose="02000000000000000000" pitchFamily="2" charset="0"/>
              </a:rPr>
              <a:t> </a:t>
            </a:r>
            <a:r>
              <a:rPr lang="en-US" dirty="0">
                <a:solidFill>
                  <a:srgbClr val="000000"/>
                </a:solidFill>
                <a:latin typeface="Roboto" panose="02000000000000000000" pitchFamily="2" charset="0"/>
              </a:rPr>
              <a:t>A </a:t>
            </a:r>
            <a:r>
              <a:rPr lang="en-US" b="0" i="0" dirty="0">
                <a:solidFill>
                  <a:srgbClr val="000000"/>
                </a:solidFill>
                <a:effectLst/>
                <a:latin typeface="Roboto" panose="02000000000000000000" pitchFamily="2" charset="0"/>
              </a:rPr>
              <a:t>unit test is a discount being applied a supermarket checkout for bringing your own bag; the discount should be applied if you bring in a bag sold by the chain, but not for bringing in a bag sold by a different supermarket.</a:t>
            </a:r>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69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C79C0-6216-A544-E235-4C2C15C3D016}"/>
              </a:ext>
            </a:extLst>
          </p:cNvPr>
          <p:cNvSpPr txBox="1"/>
          <p:nvPr/>
        </p:nvSpPr>
        <p:spPr>
          <a:xfrm>
            <a:off x="1005840" y="1963270"/>
            <a:ext cx="9832489" cy="5509200"/>
          </a:xfrm>
          <a:prstGeom prst="rect">
            <a:avLst/>
          </a:prstGeom>
          <a:noFill/>
        </p:spPr>
        <p:txBody>
          <a:bodyPr wrap="square" rtlCol="0">
            <a:spAutoFit/>
          </a:bodyPr>
          <a:lstStyle/>
          <a:p>
            <a:pPr algn="l" rtl="0">
              <a:spcBef>
                <a:spcPts val="0"/>
              </a:spcBef>
              <a:spcAft>
                <a:spcPts val="0"/>
              </a:spcAft>
            </a:pPr>
            <a:r>
              <a:rPr lang="en-US" sz="1800" b="0" i="0" u="none" strike="noStrike" dirty="0">
                <a:solidFill>
                  <a:srgbClr val="000000"/>
                </a:solidFill>
                <a:effectLst/>
                <a:latin typeface="Inter"/>
              </a:rPr>
              <a:t>Integration testing is a type of software testing where components of the software are gradually integrated and then tested as a unified group. Usually, these components are already working well individually, but they may break when integrated with other components. With integration testing, testers want to find defects that surface due to code conflicts between software modules when they are integrated with each other.</a:t>
            </a:r>
            <a:endParaRPr lang="en-US" b="0" i="0" dirty="0">
              <a:solidFill>
                <a:srgbClr val="282828"/>
              </a:solidFill>
              <a:effectLst/>
              <a:latin typeface="Inter"/>
            </a:endParaRPr>
          </a:p>
          <a:p>
            <a:pPr algn="l" rtl="0">
              <a:spcBef>
                <a:spcPts val="0"/>
              </a:spcBef>
              <a:spcAft>
                <a:spcPts val="0"/>
              </a:spcAft>
            </a:pPr>
            <a:r>
              <a:rPr lang="en-US" b="0" i="0" dirty="0">
                <a:solidFill>
                  <a:srgbClr val="282828"/>
                </a:solidFill>
                <a:effectLst/>
                <a:latin typeface="Inter"/>
              </a:rPr>
              <a:t> </a:t>
            </a:r>
          </a:p>
          <a:p>
            <a:r>
              <a:rPr lang="en-US" sz="2800" b="1" i="1" u="sng" dirty="0">
                <a:solidFill>
                  <a:srgbClr val="273239"/>
                </a:solidFill>
                <a:latin typeface="Arial Black" panose="020B0A04020102020204" pitchFamily="34" charset="0"/>
              </a:rPr>
              <a:t>Purpose of Integration Testing</a:t>
            </a:r>
          </a:p>
          <a:p>
            <a:endParaRPr lang="en-US" b="1" i="1" u="sng" dirty="0">
              <a:solidFill>
                <a:srgbClr val="273239"/>
              </a:solidFill>
              <a:latin typeface="Arial Black" panose="020B0A04020102020204" pitchFamily="34" charset="0"/>
            </a:endParaRPr>
          </a:p>
          <a:p>
            <a:pPr marL="285750" indent="-285750" algn="just">
              <a:buFont typeface="Arial" panose="020B0604020202020204" pitchFamily="34" charset="0"/>
              <a:buChar char="•"/>
            </a:pPr>
            <a:r>
              <a:rPr lang="en-US" sz="1800" b="0" i="0" dirty="0">
                <a:solidFill>
                  <a:srgbClr val="333333"/>
                </a:solidFill>
                <a:effectLst/>
                <a:latin typeface="Arial" panose="020B0604020202020204" pitchFamily="34" charset="0"/>
                <a:cs typeface="Arial" panose="020B0604020202020204" pitchFamily="34" charset="0"/>
              </a:rPr>
              <a:t>The primary purpose of executing the integration testing is to identify the defects at the interaction between integrated components or units.</a:t>
            </a:r>
          </a:p>
          <a:p>
            <a:pPr marL="342900" indent="-342900" algn="just">
              <a:buFont typeface="Arial" panose="020B0604020202020204" pitchFamily="34" charset="0"/>
              <a:buChar char="•"/>
            </a:pPr>
            <a:r>
              <a:rPr lang="en-US" sz="1800" b="0" i="0" dirty="0">
                <a:solidFill>
                  <a:srgbClr val="333333"/>
                </a:solidFill>
                <a:effectLst/>
                <a:latin typeface="Arial" panose="020B0604020202020204" pitchFamily="34" charset="0"/>
                <a:cs typeface="Arial" panose="020B0604020202020204" pitchFamily="34" charset="0"/>
              </a:rPr>
              <a:t>When each component or module works separately, we need to check the data flow between the dependent modules, and this process is known as </a:t>
            </a:r>
            <a:r>
              <a:rPr lang="en-US" sz="1800" b="1" i="0" dirty="0">
                <a:solidFill>
                  <a:srgbClr val="333333"/>
                </a:solidFill>
                <a:effectLst/>
                <a:latin typeface="Arial" panose="020B0604020202020204" pitchFamily="34" charset="0"/>
                <a:cs typeface="Arial" panose="020B0604020202020204" pitchFamily="34" charset="0"/>
              </a:rPr>
              <a:t>integration testing</a:t>
            </a:r>
            <a:r>
              <a:rPr lang="en-US" sz="1800" b="0" i="0" dirty="0">
                <a:solidFill>
                  <a:srgbClr val="333333"/>
                </a:solidFill>
                <a:effectLst/>
                <a:latin typeface="Arial" panose="020B0604020202020204" pitchFamily="34" charset="0"/>
                <a:cs typeface="Arial" panose="020B0604020202020204" pitchFamily="34" charset="0"/>
              </a:rPr>
              <a:t>.</a:t>
            </a:r>
          </a:p>
          <a:p>
            <a:endParaRPr lang="en-US" sz="1800" b="1" i="1" u="sng" dirty="0">
              <a:solidFill>
                <a:srgbClr val="273239"/>
              </a:solidFill>
              <a:latin typeface="Arial Black" panose="020B0A04020102020204" pitchFamily="34" charset="0"/>
            </a:endParaRPr>
          </a:p>
          <a:p>
            <a:endParaRPr lang="en-US" b="1" i="1" u="sng" dirty="0">
              <a:solidFill>
                <a:srgbClr val="273239"/>
              </a:solidFill>
              <a:latin typeface="Arial Black" panose="020B0A04020102020204" pitchFamily="34" charset="0"/>
            </a:endParaRPr>
          </a:p>
          <a:p>
            <a:endParaRPr lang="en-US" sz="1800" b="1" i="1" u="sng" dirty="0">
              <a:solidFill>
                <a:srgbClr val="273239"/>
              </a:solidFill>
              <a:latin typeface="Arial Black" panose="020B0A04020102020204" pitchFamily="34" charset="0"/>
            </a:endParaRPr>
          </a:p>
          <a:p>
            <a:endParaRPr lang="en-US" b="1" i="1" u="sng" dirty="0">
              <a:solidFill>
                <a:srgbClr val="273239"/>
              </a:solidFill>
              <a:latin typeface="Arial Black" panose="020B0A04020102020204" pitchFamily="34" charset="0"/>
            </a:endParaRPr>
          </a:p>
          <a:p>
            <a:endParaRPr lang="en-US" sz="1800" b="1" i="1" u="sng" dirty="0">
              <a:solidFill>
                <a:srgbClr val="273239"/>
              </a:solidFill>
              <a:latin typeface="Arial Black" panose="020B0A04020102020204" pitchFamily="34" charset="0"/>
            </a:endParaRPr>
          </a:p>
          <a:p>
            <a:endParaRPr lang="en-US" b="1" i="1" u="sng" dirty="0">
              <a:solidFill>
                <a:srgbClr val="273239"/>
              </a:solidFill>
              <a:latin typeface="Arial Black" panose="020B0A04020102020204" pitchFamily="34" charset="0"/>
            </a:endParaRPr>
          </a:p>
          <a:p>
            <a:endParaRPr lang="en-US" sz="1800" b="1" i="1" u="sng" dirty="0">
              <a:solidFill>
                <a:srgbClr val="273239"/>
              </a:solidFill>
              <a:latin typeface="Arial Black" panose="020B0A04020102020204" pitchFamily="34" charset="0"/>
            </a:endParaRPr>
          </a:p>
        </p:txBody>
      </p:sp>
      <p:sp>
        <p:nvSpPr>
          <p:cNvPr id="4" name="TextBox 3">
            <a:extLst>
              <a:ext uri="{FF2B5EF4-FFF2-40B4-BE49-F238E27FC236}">
                <a16:creationId xmlns:a16="http://schemas.microsoft.com/office/drawing/2014/main" id="{05731E98-E09D-AF6F-F77F-E506477E6555}"/>
              </a:ext>
            </a:extLst>
          </p:cNvPr>
          <p:cNvSpPr txBox="1"/>
          <p:nvPr/>
        </p:nvSpPr>
        <p:spPr>
          <a:xfrm>
            <a:off x="2581835" y="753035"/>
            <a:ext cx="7530353" cy="769441"/>
          </a:xfrm>
          <a:prstGeom prst="rect">
            <a:avLst/>
          </a:prstGeom>
          <a:noFill/>
        </p:spPr>
        <p:txBody>
          <a:bodyPr wrap="square" rtlCol="0">
            <a:spAutoFit/>
          </a:bodyPr>
          <a:lstStyle/>
          <a:p>
            <a:pPr algn="ctr"/>
            <a:r>
              <a:rPr lang="en-IN" sz="4400" u="sng" dirty="0">
                <a:latin typeface="Arial Black" panose="020B0A04020102020204" pitchFamily="34" charset="0"/>
              </a:rPr>
              <a:t>INTEGRATION TESTING</a:t>
            </a:r>
          </a:p>
        </p:txBody>
      </p:sp>
    </p:spTree>
    <p:extLst>
      <p:ext uri="{BB962C8B-B14F-4D97-AF65-F5344CB8AC3E}">
        <p14:creationId xmlns:p14="http://schemas.microsoft.com/office/powerpoint/2010/main" val="45373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D9B00-6454-1114-683B-B8B447D4D645}"/>
              </a:ext>
            </a:extLst>
          </p:cNvPr>
          <p:cNvSpPr txBox="1"/>
          <p:nvPr/>
        </p:nvSpPr>
        <p:spPr>
          <a:xfrm>
            <a:off x="1371600" y="995082"/>
            <a:ext cx="8888506" cy="461665"/>
          </a:xfrm>
          <a:prstGeom prst="rect">
            <a:avLst/>
          </a:prstGeom>
          <a:noFill/>
        </p:spPr>
        <p:txBody>
          <a:bodyPr wrap="square" rtlCol="0">
            <a:spAutoFit/>
          </a:bodyPr>
          <a:lstStyle/>
          <a:p>
            <a:r>
              <a:rPr lang="en-IN" sz="2400" b="1" i="1" u="sng" dirty="0">
                <a:effectLst>
                  <a:outerShdw blurRad="38100" dist="38100" dir="2700000" algn="tl">
                    <a:srgbClr val="000000">
                      <a:alpha val="43137"/>
                    </a:srgbClr>
                  </a:outerShdw>
                </a:effectLst>
                <a:latin typeface="Arial Black" panose="020B0A04020102020204" pitchFamily="34" charset="0"/>
              </a:rPr>
              <a:t>EXAMPLE OF INTEGRATION TESTING</a:t>
            </a:r>
          </a:p>
        </p:txBody>
      </p:sp>
      <p:sp>
        <p:nvSpPr>
          <p:cNvPr id="4" name="TextBox 3">
            <a:extLst>
              <a:ext uri="{FF2B5EF4-FFF2-40B4-BE49-F238E27FC236}">
                <a16:creationId xmlns:a16="http://schemas.microsoft.com/office/drawing/2014/main" id="{97F0D266-7AC7-F77D-E94A-9249DCDED757}"/>
              </a:ext>
            </a:extLst>
          </p:cNvPr>
          <p:cNvSpPr txBox="1"/>
          <p:nvPr/>
        </p:nvSpPr>
        <p:spPr>
          <a:xfrm>
            <a:off x="1694329" y="1963271"/>
            <a:ext cx="8001000" cy="3170099"/>
          </a:xfrm>
          <a:prstGeom prst="rect">
            <a:avLst/>
          </a:prstGeom>
          <a:noFill/>
        </p:spPr>
        <p:txBody>
          <a:bodyPr wrap="square" rtlCol="0">
            <a:spAutoFit/>
          </a:bodyPr>
          <a:lstStyle/>
          <a:p>
            <a:r>
              <a:rPr lang="en-US" sz="2000" dirty="0">
                <a:effectLst/>
                <a:latin typeface="Arial" panose="020B0604020202020204" pitchFamily="34" charset="0"/>
                <a:cs typeface="Arial" panose="020B0604020202020204" pitchFamily="34" charset="0"/>
              </a:rPr>
              <a:t>A car company is making a car. A car will include modules like an ignition, braking, engine, exhaust, and fuel system. So first, these systems will be tested individually, which will be </a:t>
            </a:r>
            <a:r>
              <a:rPr lang="en-US" sz="2000"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unit testing</a:t>
            </a:r>
            <a:r>
              <a:rPr lang="en-US" sz="2000" dirty="0">
                <a:effectLst/>
                <a:latin typeface="Arial" panose="020B0604020202020204" pitchFamily="34" charset="0"/>
                <a:cs typeface="Arial" panose="020B0604020202020204" pitchFamily="34" charset="0"/>
              </a:rPr>
              <a:t>. If you want to understand unit testing with the example, we have already covered this topic in our previous article. But if different systems are tested in a combined way, then that will be integration testing. For example the fuel system may be tested in collaboration with an exhaust system, and later, these two module’s working is tested in collaboration with the working of an engine. Now, this is integration testing.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759095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{BA797C03-7587-4188-8627-CB9AB50CDA7B}tf56160789_win32</Template>
  <TotalTime>86</TotalTime>
  <Words>505</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Arial Black</vt:lpstr>
      <vt:lpstr>Bookman Old Style</vt:lpstr>
      <vt:lpstr>Calibri</vt:lpstr>
      <vt:lpstr>Franklin Gothic Book</vt:lpstr>
      <vt:lpstr>Inter</vt:lpstr>
      <vt:lpstr>Nunito</vt:lpstr>
      <vt:lpstr>Roboto</vt:lpstr>
      <vt:lpstr>Custom</vt:lpstr>
      <vt:lpstr>Functional  Testing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Testing</dc:title>
  <dc:creator>Mitali Mittal</dc:creator>
  <cp:lastModifiedBy>Mitali Mittal</cp:lastModifiedBy>
  <cp:revision>2</cp:revision>
  <dcterms:created xsi:type="dcterms:W3CDTF">2024-03-08T10:26:01Z</dcterms:created>
  <dcterms:modified xsi:type="dcterms:W3CDTF">2024-03-13T07:41:14Z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