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9304CA-E921-40F8-9A38-D5F53BA8F1E9}" type="datetimeFigureOut">
              <a:rPr lang="en-IN" smtClean="0"/>
              <a:t>26-06-2024</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BD9B3F1-6C98-44AB-B5EA-41F9DDE486BF}"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27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304CA-E921-40F8-9A38-D5F53BA8F1E9}"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9B3F1-6C98-44AB-B5EA-41F9DDE486B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170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304CA-E921-40F8-9A38-D5F53BA8F1E9}"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9B3F1-6C98-44AB-B5EA-41F9DDE486BF}"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35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304CA-E921-40F8-9A38-D5F53BA8F1E9}"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9B3F1-6C98-44AB-B5EA-41F9DDE486BF}"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35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304CA-E921-40F8-9A38-D5F53BA8F1E9}"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9B3F1-6C98-44AB-B5EA-41F9DDE486BF}"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82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304CA-E921-40F8-9A38-D5F53BA8F1E9}"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9B3F1-6C98-44AB-B5EA-41F9DDE486BF}"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334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9304CA-E921-40F8-9A38-D5F53BA8F1E9}"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D9B3F1-6C98-44AB-B5EA-41F9DDE486BF}"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09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304CA-E921-40F8-9A38-D5F53BA8F1E9}" type="datetimeFigureOut">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D9B3F1-6C98-44AB-B5EA-41F9DDE486BF}"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19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304CA-E921-40F8-9A38-D5F53BA8F1E9}" type="datetimeFigureOut">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D9B3F1-6C98-44AB-B5EA-41F9DDE486BF}" type="slidenum">
              <a:rPr lang="en-IN" smtClean="0"/>
              <a:t>‹#›</a:t>
            </a:fld>
            <a:endParaRPr lang="en-IN"/>
          </a:p>
        </p:txBody>
      </p:sp>
    </p:spTree>
    <p:extLst>
      <p:ext uri="{BB962C8B-B14F-4D97-AF65-F5344CB8AC3E}">
        <p14:creationId xmlns:p14="http://schemas.microsoft.com/office/powerpoint/2010/main" val="358075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9304CA-E921-40F8-9A38-D5F53BA8F1E9}"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9B3F1-6C98-44AB-B5EA-41F9DDE486BF}"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52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29304CA-E921-40F8-9A38-D5F53BA8F1E9}" type="datetimeFigureOut">
              <a:rPr lang="en-IN" smtClean="0"/>
              <a:t>26-06-2024</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9BD9B3F1-6C98-44AB-B5EA-41F9DDE486BF}"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35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29304CA-E921-40F8-9A38-D5F53BA8F1E9}" type="datetimeFigureOut">
              <a:rPr lang="en-IN" smtClean="0"/>
              <a:t>26-06-2024</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D9B3F1-6C98-44AB-B5EA-41F9DDE486BF}"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6526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code-coder-coding-computer-270404/"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end-to-end-testing.html" TargetMode="External"/><Relationship Id="rId2" Type="http://schemas.openxmlformats.org/officeDocument/2006/relationships/hyperlink" Target="https://www.guru99.com/junit-tutorial.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F277A-8945-4068-582F-486F1C6E3166}"/>
              </a:ext>
            </a:extLst>
          </p:cNvPr>
          <p:cNvSpPr txBox="1"/>
          <p:nvPr/>
        </p:nvSpPr>
        <p:spPr>
          <a:xfrm>
            <a:off x="329938" y="1593129"/>
            <a:ext cx="5995447" cy="2123658"/>
          </a:xfrm>
          <a:prstGeom prst="rect">
            <a:avLst/>
          </a:prstGeom>
          <a:noFill/>
        </p:spPr>
        <p:txBody>
          <a:bodyPr wrap="square" rtlCol="0">
            <a:spAutoFit/>
          </a:bodyPr>
          <a:lstStyle/>
          <a:p>
            <a:r>
              <a:rPr lang="en-US" sz="4400" dirty="0">
                <a:latin typeface="Arial Black" panose="020B0A04020102020204" pitchFamily="34" charset="0"/>
              </a:rPr>
              <a:t>Testing Web Forms</a:t>
            </a:r>
            <a:r>
              <a:rPr lang="en-IN" sz="4400" dirty="0">
                <a:latin typeface="Arial Black" panose="020B0A04020102020204" pitchFamily="34" charset="0"/>
              </a:rPr>
              <a:t> in Selenium Java</a:t>
            </a:r>
            <a:endParaRPr lang="en-US" sz="4400" dirty="0">
              <a:latin typeface="Arial Black" panose="020B0A04020102020204" pitchFamily="34" charset="0"/>
            </a:endParaRPr>
          </a:p>
        </p:txBody>
      </p:sp>
      <p:pic>
        <p:nvPicPr>
          <p:cNvPr id="5" name="Picture 4">
            <a:extLst>
              <a:ext uri="{FF2B5EF4-FFF2-40B4-BE49-F238E27FC236}">
                <a16:creationId xmlns:a16="http://schemas.microsoft.com/office/drawing/2014/main" id="{DBDB00D8-E807-D12F-98DD-1D2BDEA2EF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5324" y="0"/>
            <a:ext cx="5536676" cy="6858000"/>
          </a:xfrm>
          <a:prstGeom prst="rect">
            <a:avLst/>
          </a:prstGeom>
        </p:spPr>
      </p:pic>
      <p:sp>
        <p:nvSpPr>
          <p:cNvPr id="6" name="TextBox 5">
            <a:extLst>
              <a:ext uri="{FF2B5EF4-FFF2-40B4-BE49-F238E27FC236}">
                <a16:creationId xmlns:a16="http://schemas.microsoft.com/office/drawing/2014/main" id="{596B1844-8E1B-39F8-EDB1-4D0B6E88D72C}"/>
              </a:ext>
            </a:extLst>
          </p:cNvPr>
          <p:cNvSpPr txBox="1"/>
          <p:nvPr/>
        </p:nvSpPr>
        <p:spPr>
          <a:xfrm>
            <a:off x="386499" y="5033913"/>
            <a:ext cx="5844619" cy="923330"/>
          </a:xfrm>
          <a:prstGeom prst="rect">
            <a:avLst/>
          </a:prstGeom>
          <a:noFill/>
        </p:spPr>
        <p:txBody>
          <a:bodyPr wrap="square" rtlCol="0">
            <a:spAutoFit/>
          </a:bodyPr>
          <a:lstStyle/>
          <a:p>
            <a:r>
              <a:rPr lang="en-US" b="1" dirty="0"/>
              <a:t>By </a:t>
            </a:r>
            <a:r>
              <a:rPr lang="en-US" dirty="0"/>
              <a:t>Mitali Mittal</a:t>
            </a:r>
          </a:p>
          <a:p>
            <a:r>
              <a:rPr lang="en-US" dirty="0"/>
              <a:t>Batch Code- 2023-11123</a:t>
            </a:r>
          </a:p>
          <a:p>
            <a:r>
              <a:rPr lang="en-US" dirty="0"/>
              <a:t>Enrollment No.- EBEON0124863730</a:t>
            </a:r>
            <a:endParaRPr lang="en-IN" dirty="0"/>
          </a:p>
        </p:txBody>
      </p:sp>
    </p:spTree>
    <p:extLst>
      <p:ext uri="{BB962C8B-B14F-4D97-AF65-F5344CB8AC3E}">
        <p14:creationId xmlns:p14="http://schemas.microsoft.com/office/powerpoint/2010/main" val="72985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4E181-AE46-9D96-191E-F7A70853112C}"/>
              </a:ext>
            </a:extLst>
          </p:cNvPr>
          <p:cNvPicPr>
            <a:picLocks noChangeAspect="1"/>
          </p:cNvPicPr>
          <p:nvPr/>
        </p:nvPicPr>
        <p:blipFill>
          <a:blip r:embed="rId2"/>
          <a:stretch>
            <a:fillRect/>
          </a:stretch>
        </p:blipFill>
        <p:spPr>
          <a:xfrm>
            <a:off x="0" y="961534"/>
            <a:ext cx="12122870" cy="5759777"/>
          </a:xfrm>
          <a:prstGeom prst="rect">
            <a:avLst/>
          </a:prstGeom>
        </p:spPr>
      </p:pic>
      <p:pic>
        <p:nvPicPr>
          <p:cNvPr id="5" name="Picture 4">
            <a:extLst>
              <a:ext uri="{FF2B5EF4-FFF2-40B4-BE49-F238E27FC236}">
                <a16:creationId xmlns:a16="http://schemas.microsoft.com/office/drawing/2014/main" id="{3E7726CA-63F6-FA45-E985-7AA3EC03BD4F}"/>
              </a:ext>
            </a:extLst>
          </p:cNvPr>
          <p:cNvPicPr>
            <a:picLocks noChangeAspect="1"/>
          </p:cNvPicPr>
          <p:nvPr/>
        </p:nvPicPr>
        <p:blipFill>
          <a:blip r:embed="rId3"/>
          <a:stretch>
            <a:fillRect/>
          </a:stretch>
        </p:blipFill>
        <p:spPr>
          <a:xfrm>
            <a:off x="7207284" y="4873203"/>
            <a:ext cx="4915586" cy="1848108"/>
          </a:xfrm>
          <a:prstGeom prst="rect">
            <a:avLst/>
          </a:prstGeom>
        </p:spPr>
      </p:pic>
      <p:sp>
        <p:nvSpPr>
          <p:cNvPr id="6" name="TextBox 5">
            <a:extLst>
              <a:ext uri="{FF2B5EF4-FFF2-40B4-BE49-F238E27FC236}">
                <a16:creationId xmlns:a16="http://schemas.microsoft.com/office/drawing/2014/main" id="{777ABFF7-1112-4E8D-1B82-6B713D0F075D}"/>
              </a:ext>
            </a:extLst>
          </p:cNvPr>
          <p:cNvSpPr txBox="1"/>
          <p:nvPr/>
        </p:nvSpPr>
        <p:spPr>
          <a:xfrm>
            <a:off x="169682" y="216816"/>
            <a:ext cx="5665510" cy="646331"/>
          </a:xfrm>
          <a:prstGeom prst="rect">
            <a:avLst/>
          </a:prstGeom>
          <a:noFill/>
        </p:spPr>
        <p:txBody>
          <a:bodyPr wrap="square" rtlCol="0">
            <a:spAutoFit/>
          </a:bodyPr>
          <a:lstStyle/>
          <a:p>
            <a:r>
              <a:rPr lang="en-IN" sz="3600" dirty="0">
                <a:latin typeface="Arial Black" panose="020B0A04020102020204" pitchFamily="34" charset="0"/>
              </a:rPr>
              <a:t>Output</a:t>
            </a:r>
          </a:p>
        </p:txBody>
      </p:sp>
    </p:spTree>
    <p:extLst>
      <p:ext uri="{BB962C8B-B14F-4D97-AF65-F5344CB8AC3E}">
        <p14:creationId xmlns:p14="http://schemas.microsoft.com/office/powerpoint/2010/main" val="282266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62FC77-4C3C-A56F-191E-C87E02DC7CA2}"/>
              </a:ext>
            </a:extLst>
          </p:cNvPr>
          <p:cNvSpPr txBox="1"/>
          <p:nvPr/>
        </p:nvSpPr>
        <p:spPr>
          <a:xfrm>
            <a:off x="567179" y="480767"/>
            <a:ext cx="8614528" cy="707886"/>
          </a:xfrm>
          <a:prstGeom prst="rect">
            <a:avLst/>
          </a:prstGeom>
          <a:noFill/>
        </p:spPr>
        <p:txBody>
          <a:bodyPr wrap="square" rtlCol="0">
            <a:spAutoFit/>
          </a:bodyPr>
          <a:lstStyle/>
          <a:p>
            <a:r>
              <a:rPr lang="en-IN" sz="4000" dirty="0">
                <a:latin typeface="Arial Black" panose="020B0A04020102020204" pitchFamily="34" charset="0"/>
              </a:rPr>
              <a:t>Conclusion</a:t>
            </a:r>
          </a:p>
        </p:txBody>
      </p:sp>
      <p:sp>
        <p:nvSpPr>
          <p:cNvPr id="6" name="TextBox 5">
            <a:extLst>
              <a:ext uri="{FF2B5EF4-FFF2-40B4-BE49-F238E27FC236}">
                <a16:creationId xmlns:a16="http://schemas.microsoft.com/office/drawing/2014/main" id="{9EE2EF80-9412-183D-1F12-E9619FBCE1F9}"/>
              </a:ext>
            </a:extLst>
          </p:cNvPr>
          <p:cNvSpPr txBox="1"/>
          <p:nvPr/>
        </p:nvSpPr>
        <p:spPr>
          <a:xfrm>
            <a:off x="567179" y="1669419"/>
            <a:ext cx="11057641" cy="2893100"/>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To conclude, we performed an end to end testing of the </a:t>
            </a:r>
            <a:r>
              <a:rPr lang="en-IN" sz="1600" dirty="0" err="1">
                <a:latin typeface="Arial" panose="020B0604020202020204" pitchFamily="34" charset="0"/>
                <a:cs typeface="Arial" panose="020B0604020202020204" pitchFamily="34" charset="0"/>
              </a:rPr>
              <a:t>formsmarts</a:t>
            </a:r>
            <a:r>
              <a:rPr lang="en-IN" sz="1600" dirty="0">
                <a:latin typeface="Arial" panose="020B0604020202020204" pitchFamily="34" charset="0"/>
                <a:cs typeface="Arial" panose="020B0604020202020204" pitchFamily="34" charset="0"/>
              </a:rPr>
              <a:t> website where we started from registering the user and then Sign-in in the website using that user and then verifying the create account summary.</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Initialize the  browser driver (e.g., </a:t>
            </a:r>
            <a:r>
              <a:rPr lang="en-IN" sz="1600" dirty="0" err="1">
                <a:latin typeface="Arial" panose="020B0604020202020204" pitchFamily="34" charset="0"/>
                <a:cs typeface="Arial" panose="020B0604020202020204" pitchFamily="34" charset="0"/>
              </a:rPr>
              <a:t>ChromeDriver</a:t>
            </a:r>
            <a:r>
              <a:rPr lang="en-IN"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Navigate to the form URL.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1600" dirty="0">
                <a:latin typeface="Arial" panose="020B0604020202020204" pitchFamily="34" charset="0"/>
                <a:cs typeface="Arial" panose="020B0604020202020204" pitchFamily="34" charset="0"/>
              </a:rPr>
              <a:t>Locate and interact with form fields with test data.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Fill in the form fields with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Submit the form.</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Result Verification</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Ensure form submission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Check for specific elements or messages on the resulting page</a:t>
            </a:r>
            <a:endParaRPr lang="en-IN" sz="16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05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0EDC1-E8A8-F3B6-6667-5A6D16B0A5E8}"/>
              </a:ext>
            </a:extLst>
          </p:cNvPr>
          <p:cNvSpPr txBox="1"/>
          <p:nvPr/>
        </p:nvSpPr>
        <p:spPr>
          <a:xfrm>
            <a:off x="2149311" y="2205872"/>
            <a:ext cx="7852528" cy="1323439"/>
          </a:xfrm>
          <a:prstGeom prst="rect">
            <a:avLst/>
          </a:prstGeom>
          <a:noFill/>
        </p:spPr>
        <p:txBody>
          <a:bodyPr wrap="square" rtlCol="0">
            <a:spAutoFit/>
          </a:bodyPr>
          <a:lstStyle/>
          <a:p>
            <a:r>
              <a:rPr lang="en-IN" sz="8000" dirty="0">
                <a:latin typeface="Arial Black" panose="020B0A04020102020204" pitchFamily="34" charset="0"/>
              </a:rPr>
              <a:t>THANK YOU</a:t>
            </a:r>
          </a:p>
        </p:txBody>
      </p:sp>
    </p:spTree>
    <p:extLst>
      <p:ext uri="{BB962C8B-B14F-4D97-AF65-F5344CB8AC3E}">
        <p14:creationId xmlns:p14="http://schemas.microsoft.com/office/powerpoint/2010/main" val="47037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6E6CD70-A768-6C4B-350F-16491B246951}"/>
              </a:ext>
            </a:extLst>
          </p:cNvPr>
          <p:cNvGrpSpPr/>
          <p:nvPr/>
        </p:nvGrpSpPr>
        <p:grpSpPr>
          <a:xfrm>
            <a:off x="527902" y="382711"/>
            <a:ext cx="11054498" cy="5253520"/>
            <a:chOff x="527902" y="382711"/>
            <a:chExt cx="11054498" cy="5253520"/>
          </a:xfrm>
        </p:grpSpPr>
        <p:sp>
          <p:nvSpPr>
            <p:cNvPr id="3" name="Title 1">
              <a:extLst>
                <a:ext uri="{FF2B5EF4-FFF2-40B4-BE49-F238E27FC236}">
                  <a16:creationId xmlns:a16="http://schemas.microsoft.com/office/drawing/2014/main" id="{999A4D7A-89BE-FA58-0784-51A9FCEC602D}"/>
                </a:ext>
              </a:extLst>
            </p:cNvPr>
            <p:cNvSpPr txBox="1">
              <a:spLocks/>
            </p:cNvSpPr>
            <p:nvPr/>
          </p:nvSpPr>
          <p:spPr>
            <a:xfrm>
              <a:off x="609600" y="382711"/>
              <a:ext cx="10972800" cy="702960"/>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IN" dirty="0">
                  <a:latin typeface="Arial Black" panose="020B0A04020102020204" pitchFamily="34" charset="0"/>
                </a:rPr>
                <a:t>Introduction to Selenium Java</a:t>
              </a:r>
            </a:p>
          </p:txBody>
        </p:sp>
        <p:sp>
          <p:nvSpPr>
            <p:cNvPr id="4" name="Text Placeholder 2">
              <a:extLst>
                <a:ext uri="{FF2B5EF4-FFF2-40B4-BE49-F238E27FC236}">
                  <a16:creationId xmlns:a16="http://schemas.microsoft.com/office/drawing/2014/main" id="{C96783E7-C834-9565-CA80-1EBC016DC9CB}"/>
                </a:ext>
              </a:extLst>
            </p:cNvPr>
            <p:cNvSpPr txBox="1">
              <a:spLocks/>
            </p:cNvSpPr>
            <p:nvPr/>
          </p:nvSpPr>
          <p:spPr>
            <a:xfrm>
              <a:off x="527902" y="1221769"/>
              <a:ext cx="7403588" cy="5938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IN" dirty="0"/>
                <a:t> </a:t>
              </a:r>
              <a:r>
                <a:rPr lang="en-IN" b="1" dirty="0"/>
                <a:t>Benefits of Selenium</a:t>
              </a:r>
            </a:p>
          </p:txBody>
        </p:sp>
        <p:sp>
          <p:nvSpPr>
            <p:cNvPr id="5" name="Text Placeholder 3">
              <a:extLst>
                <a:ext uri="{FF2B5EF4-FFF2-40B4-BE49-F238E27FC236}">
                  <a16:creationId xmlns:a16="http://schemas.microsoft.com/office/drawing/2014/main" id="{ADEB6A89-5075-B277-AE19-AA7C8A8740DF}"/>
                </a:ext>
              </a:extLst>
            </p:cNvPr>
            <p:cNvSpPr txBox="1">
              <a:spLocks/>
            </p:cNvSpPr>
            <p:nvPr/>
          </p:nvSpPr>
          <p:spPr>
            <a:xfrm>
              <a:off x="609600" y="1768558"/>
              <a:ext cx="10218613" cy="70295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400" dirty="0">
                  <a:latin typeface="Arial" panose="020B0604020202020204" pitchFamily="34" charset="0"/>
                  <a:cs typeface="Arial" panose="020B0604020202020204" pitchFamily="34" charset="0"/>
                </a:rPr>
                <a:t>Selenium is a powerful open-source tool for automating web browsers. It provides the capability to simulate user interactions with web applications and automate the testing of web forms. This saves time and improves the accuracy and completeness of testing. With Selenium, web forms can be tested in a consistent and repeatable manner.</a:t>
              </a:r>
              <a:endParaRPr lang="en-IN" sz="1400" dirty="0">
                <a:latin typeface="Arial" panose="020B0604020202020204" pitchFamily="34" charset="0"/>
                <a:cs typeface="Arial" panose="020B0604020202020204" pitchFamily="34" charset="0"/>
              </a:endParaRPr>
            </a:p>
          </p:txBody>
        </p:sp>
        <p:sp>
          <p:nvSpPr>
            <p:cNvPr id="6" name="Text Placeholder 4">
              <a:extLst>
                <a:ext uri="{FF2B5EF4-FFF2-40B4-BE49-F238E27FC236}">
                  <a16:creationId xmlns:a16="http://schemas.microsoft.com/office/drawing/2014/main" id="{27287EB5-DAB4-87C0-7AD9-F0AE712D7A0C}"/>
                </a:ext>
              </a:extLst>
            </p:cNvPr>
            <p:cNvSpPr txBox="1">
              <a:spLocks/>
            </p:cNvSpPr>
            <p:nvPr/>
          </p:nvSpPr>
          <p:spPr>
            <a:xfrm>
              <a:off x="609600" y="2816233"/>
              <a:ext cx="6139069" cy="5938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IN" b="1" dirty="0"/>
                <a:t>Selenium Framework</a:t>
              </a:r>
            </a:p>
          </p:txBody>
        </p:sp>
        <p:sp>
          <p:nvSpPr>
            <p:cNvPr id="7" name="Text Placeholder 5">
              <a:extLst>
                <a:ext uri="{FF2B5EF4-FFF2-40B4-BE49-F238E27FC236}">
                  <a16:creationId xmlns:a16="http://schemas.microsoft.com/office/drawing/2014/main" id="{7C94115D-83E9-3FDE-A52E-FF1D9C214A65}"/>
                </a:ext>
              </a:extLst>
            </p:cNvPr>
            <p:cNvSpPr txBox="1">
              <a:spLocks/>
            </p:cNvSpPr>
            <p:nvPr/>
          </p:nvSpPr>
          <p:spPr>
            <a:xfrm>
              <a:off x="609600" y="3255157"/>
              <a:ext cx="9995555" cy="70295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400" dirty="0">
                  <a:latin typeface="Arial" panose="020B0604020202020204" pitchFamily="34" charset="0"/>
                  <a:cs typeface="Arial" panose="020B0604020202020204" pitchFamily="34" charset="0"/>
                </a:rPr>
                <a:t>Selenium supports multiple programming languages, including Java, making it versatile for different project requirements. Its rich set of APIs simplifies the automation of web form testing. Additionally, Selenium WebDriver, one of the core components, allows direct communication to the web browser, enabling precise control over form interactions.</a:t>
              </a:r>
              <a:endParaRPr lang="en-IN" sz="1400" dirty="0">
                <a:latin typeface="Arial" panose="020B0604020202020204" pitchFamily="34" charset="0"/>
                <a:cs typeface="Arial" panose="020B0604020202020204" pitchFamily="34" charset="0"/>
              </a:endParaRPr>
            </a:p>
          </p:txBody>
        </p:sp>
        <p:sp>
          <p:nvSpPr>
            <p:cNvPr id="8" name="Text Placeholder 6">
              <a:extLst>
                <a:ext uri="{FF2B5EF4-FFF2-40B4-BE49-F238E27FC236}">
                  <a16:creationId xmlns:a16="http://schemas.microsoft.com/office/drawing/2014/main" id="{5EEC80B2-0C90-319B-7E9A-A3BC8B8C472B}"/>
                </a:ext>
              </a:extLst>
            </p:cNvPr>
            <p:cNvSpPr txBox="1">
              <a:spLocks/>
            </p:cNvSpPr>
            <p:nvPr/>
          </p:nvSpPr>
          <p:spPr>
            <a:xfrm>
              <a:off x="609601" y="4444836"/>
              <a:ext cx="7046000" cy="5938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IN" b="1" dirty="0"/>
                <a:t>Relevance in Java</a:t>
              </a:r>
            </a:p>
          </p:txBody>
        </p:sp>
        <p:sp>
          <p:nvSpPr>
            <p:cNvPr id="9" name="Text Placeholder 7">
              <a:extLst>
                <a:ext uri="{FF2B5EF4-FFF2-40B4-BE49-F238E27FC236}">
                  <a16:creationId xmlns:a16="http://schemas.microsoft.com/office/drawing/2014/main" id="{3138D42E-FAFD-4882-DFFC-EED8E01FE618}"/>
                </a:ext>
              </a:extLst>
            </p:cNvPr>
            <p:cNvSpPr txBox="1">
              <a:spLocks/>
            </p:cNvSpPr>
            <p:nvPr/>
          </p:nvSpPr>
          <p:spPr>
            <a:xfrm>
              <a:off x="609600" y="4933272"/>
              <a:ext cx="9722177" cy="70295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400" dirty="0">
                  <a:latin typeface="Arial" panose="020B0604020202020204" pitchFamily="34" charset="0"/>
                  <a:cs typeface="Arial" panose="020B0604020202020204" pitchFamily="34" charset="0"/>
                </a:rPr>
                <a:t>Java is widely used in enterprise web application development. Selenium's seamless integration with Java allows for efficient testing of web forms in Java-based applications. Leveraging Java's object-oriented approach, test scripts can be organized and maintained, enhancing the scalability and maintainability of web form testing projects.</a:t>
              </a:r>
              <a:endParaRPr lang="en-IN"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6709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F2E31F-88A4-278A-1094-1C20E086D495}"/>
              </a:ext>
            </a:extLst>
          </p:cNvPr>
          <p:cNvSpPr txBox="1"/>
          <p:nvPr/>
        </p:nvSpPr>
        <p:spPr>
          <a:xfrm>
            <a:off x="216816" y="226243"/>
            <a:ext cx="11321593" cy="6124754"/>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TestNG</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TestNG </a:t>
            </a:r>
            <a:r>
              <a:rPr lang="en-US" sz="1600" dirty="0">
                <a:latin typeface="Arial" panose="020B0604020202020204" pitchFamily="34" charset="0"/>
                <a:cs typeface="Arial" panose="020B0604020202020204" pitchFamily="34" charset="0"/>
              </a:rPr>
              <a:t>is an automation testing framework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NG stands for “Next Generation”.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TestNG is inspired by </a:t>
            </a:r>
            <a:r>
              <a:rPr lang="en-US" sz="1600" dirty="0">
                <a:latin typeface="Arial" panose="020B0604020202020204" pitchFamily="34" charset="0"/>
                <a:cs typeface="Arial" panose="020B0604020202020204" pitchFamily="34" charset="0"/>
                <a:hlinkClick r:id="rId2"/>
              </a:rPr>
              <a:t>JUnit </a:t>
            </a:r>
            <a:r>
              <a:rPr lang="en-US" sz="1600" dirty="0">
                <a:latin typeface="Arial" panose="020B0604020202020204" pitchFamily="34" charset="0"/>
                <a:cs typeface="Arial" panose="020B0604020202020204" pitchFamily="34" charset="0"/>
              </a:rPr>
              <a:t>which uses the annotations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TestNG overcomes the disadvantages of JUnit and is designed to make </a:t>
            </a:r>
            <a:r>
              <a:rPr lang="en-US" sz="1600" dirty="0">
                <a:latin typeface="Arial" panose="020B0604020202020204" pitchFamily="34" charset="0"/>
                <a:cs typeface="Arial" panose="020B0604020202020204" pitchFamily="34" charset="0"/>
                <a:hlinkClick r:id="rId3"/>
              </a:rPr>
              <a:t>end-to-end testing</a:t>
            </a:r>
            <a:r>
              <a:rPr lang="en-US" sz="1600" dirty="0">
                <a:latin typeface="Arial" panose="020B0604020202020204" pitchFamily="34" charset="0"/>
                <a:cs typeface="Arial" panose="020B0604020202020204" pitchFamily="34" charset="0"/>
              </a:rPr>
              <a:t> easy.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Using TestNG, you can generate a proper report, and you can easily come to know how many test cases are passed, failed, and skipped.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You can execute the failed test cases separately.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Maven</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Maven</a:t>
            </a:r>
            <a:r>
              <a:rPr lang="en-US" sz="1600" dirty="0">
                <a:latin typeface="Arial" panose="020B0604020202020204" pitchFamily="34" charset="0"/>
                <a:cs typeface="Arial" panose="020B0604020202020204" pitchFamily="34" charset="0"/>
              </a:rPr>
              <a:t> is a build automation tool used primarily for Java projects.</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Dependency Management</a:t>
            </a:r>
            <a:r>
              <a:rPr lang="en-US" sz="1600" dirty="0">
                <a:latin typeface="Arial" panose="020B0604020202020204" pitchFamily="34" charset="0"/>
                <a:cs typeface="Arial" panose="020B0604020202020204" pitchFamily="34" charset="0"/>
              </a:rPr>
              <a:t>: Automatically downloads and manages libraries and dependencies.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Build Automation</a:t>
            </a:r>
            <a:r>
              <a:rPr lang="en-US" sz="1600" dirty="0">
                <a:latin typeface="Arial" panose="020B0604020202020204" pitchFamily="34" charset="0"/>
                <a:cs typeface="Arial" panose="020B0604020202020204" pitchFamily="34" charset="0"/>
              </a:rPr>
              <a:t>: Provides a uniform build system.</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Project Structure</a:t>
            </a:r>
            <a:r>
              <a:rPr lang="en-US" sz="1600" dirty="0">
                <a:latin typeface="Arial" panose="020B0604020202020204" pitchFamily="34" charset="0"/>
                <a:cs typeface="Arial" panose="020B0604020202020204" pitchFamily="34" charset="0"/>
              </a:rPr>
              <a:t>: Standardizes project layout.</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Plugins</a:t>
            </a:r>
            <a:r>
              <a:rPr lang="en-US" sz="1600" dirty="0">
                <a:latin typeface="Arial" panose="020B0604020202020204" pitchFamily="34" charset="0"/>
                <a:cs typeface="Arial" panose="020B0604020202020204" pitchFamily="34" charset="0"/>
              </a:rPr>
              <a:t>: Extensible through plugins for various tasks (e.g., testing, deployment).</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Pom.xml</a:t>
            </a:r>
            <a:r>
              <a:rPr lang="en-US" sz="1600" dirty="0">
                <a:latin typeface="Arial" panose="020B0604020202020204" pitchFamily="34" charset="0"/>
                <a:cs typeface="Arial" panose="020B0604020202020204" pitchFamily="34" charset="0"/>
              </a:rPr>
              <a:t>: Uses Project Object Model (POM) file to define project configuration.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302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1E0D-E06B-8A3F-1B9A-2CA1C9E29DD0}"/>
              </a:ext>
            </a:extLst>
          </p:cNvPr>
          <p:cNvSpPr txBox="1">
            <a:spLocks/>
          </p:cNvSpPr>
          <p:nvPr/>
        </p:nvSpPr>
        <p:spPr>
          <a:xfrm>
            <a:off x="609600" y="363537"/>
            <a:ext cx="10972800" cy="767679"/>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IN" dirty="0">
                <a:latin typeface="Arial Black" panose="020B0A04020102020204" pitchFamily="34" charset="0"/>
              </a:rPr>
              <a:t>Locators and Interactions</a:t>
            </a:r>
          </a:p>
        </p:txBody>
      </p:sp>
      <p:sp>
        <p:nvSpPr>
          <p:cNvPr id="3" name="Text Placeholder 2">
            <a:extLst>
              <a:ext uri="{FF2B5EF4-FFF2-40B4-BE49-F238E27FC236}">
                <a16:creationId xmlns:a16="http://schemas.microsoft.com/office/drawing/2014/main" id="{A0509920-19F1-46E8-CFB1-AF030CE8B848}"/>
              </a:ext>
            </a:extLst>
          </p:cNvPr>
          <p:cNvSpPr txBox="1">
            <a:spLocks/>
          </p:cNvSpPr>
          <p:nvPr/>
        </p:nvSpPr>
        <p:spPr>
          <a:xfrm>
            <a:off x="4369902" y="1263194"/>
            <a:ext cx="3452196" cy="129281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Importance of Locators</a:t>
            </a:r>
          </a:p>
        </p:txBody>
      </p:sp>
      <p:sp>
        <p:nvSpPr>
          <p:cNvPr id="4" name="Text Placeholder 3">
            <a:extLst>
              <a:ext uri="{FF2B5EF4-FFF2-40B4-BE49-F238E27FC236}">
                <a16:creationId xmlns:a16="http://schemas.microsoft.com/office/drawing/2014/main" id="{E8B2CE0B-D468-6971-78D1-CC3FEE37B214}"/>
              </a:ext>
            </a:extLst>
          </p:cNvPr>
          <p:cNvSpPr txBox="1">
            <a:spLocks/>
          </p:cNvSpPr>
          <p:nvPr/>
        </p:nvSpPr>
        <p:spPr>
          <a:xfrm>
            <a:off x="4369902" y="2177592"/>
            <a:ext cx="3452194" cy="113770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Locators are essential for identifying and accessing web elements within a web page. Selenium provides various locator strategies such as ID, Name, XPath, CSS selector, etc. This aids in accurately targeting form elements for interaction, ensuring thorough testing of web forms in Java applications.</a:t>
            </a:r>
            <a:endParaRPr lang="en-IN" sz="14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A849FC74-3057-F2F0-AA01-F71631F8C7F5}"/>
              </a:ext>
            </a:extLst>
          </p:cNvPr>
          <p:cNvSpPr txBox="1">
            <a:spLocks/>
          </p:cNvSpPr>
          <p:nvPr/>
        </p:nvSpPr>
        <p:spPr>
          <a:xfrm>
            <a:off x="7987745" y="1263194"/>
            <a:ext cx="3452196" cy="76767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Interactions with Selenium</a:t>
            </a:r>
          </a:p>
        </p:txBody>
      </p:sp>
      <p:sp>
        <p:nvSpPr>
          <p:cNvPr id="6" name="Text Placeholder 5">
            <a:extLst>
              <a:ext uri="{FF2B5EF4-FFF2-40B4-BE49-F238E27FC236}">
                <a16:creationId xmlns:a16="http://schemas.microsoft.com/office/drawing/2014/main" id="{94F8E69F-A402-9832-82ED-9966F2827E5F}"/>
              </a:ext>
            </a:extLst>
          </p:cNvPr>
          <p:cNvSpPr txBox="1">
            <a:spLocks/>
          </p:cNvSpPr>
          <p:nvPr/>
        </p:nvSpPr>
        <p:spPr>
          <a:xfrm>
            <a:off x="7987745" y="2111604"/>
            <a:ext cx="3452194" cy="120368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sz="16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3B5CF42A-58B0-C62A-8D0E-1A4C8BA25014}"/>
              </a:ext>
            </a:extLst>
          </p:cNvPr>
          <p:cNvSpPr txBox="1">
            <a:spLocks/>
          </p:cNvSpPr>
          <p:nvPr/>
        </p:nvSpPr>
        <p:spPr>
          <a:xfrm>
            <a:off x="761997" y="1263193"/>
            <a:ext cx="3452196" cy="129281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Demonstration of Interactions</a:t>
            </a:r>
          </a:p>
        </p:txBody>
      </p:sp>
      <p:sp>
        <p:nvSpPr>
          <p:cNvPr id="8" name="Text Placeholder 7">
            <a:extLst>
              <a:ext uri="{FF2B5EF4-FFF2-40B4-BE49-F238E27FC236}">
                <a16:creationId xmlns:a16="http://schemas.microsoft.com/office/drawing/2014/main" id="{5BD0C6F5-C82F-2568-B43A-37A2A8C0AC62}"/>
              </a:ext>
            </a:extLst>
          </p:cNvPr>
          <p:cNvSpPr txBox="1">
            <a:spLocks/>
          </p:cNvSpPr>
          <p:nvPr/>
        </p:nvSpPr>
        <p:spPr>
          <a:xfrm>
            <a:off x="761997" y="2111604"/>
            <a:ext cx="3452194" cy="120368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Demonstrating Selenium's interaction capabilities through code examples in Java will illustrate the simplicity of performing form actions. This can include showcasing input field validations, submission of forms, and validation of form processing, reinforcing the proficiency of Selenium in testing web forms.</a:t>
            </a:r>
            <a:endParaRPr lang="en-IN"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84AEA4D-0891-3DA8-F185-0FBD0D79B2BB}"/>
              </a:ext>
            </a:extLst>
          </p:cNvPr>
          <p:cNvSpPr txBox="1"/>
          <p:nvPr/>
        </p:nvSpPr>
        <p:spPr>
          <a:xfrm>
            <a:off x="8144364" y="2379668"/>
            <a:ext cx="3138956" cy="2462213"/>
          </a:xfrm>
          <a:prstGeom prst="rect">
            <a:avLst/>
          </a:prstGeom>
          <a:noFill/>
        </p:spPr>
        <p:txBody>
          <a:bodyPr wrap="square">
            <a:spAutoFit/>
          </a:bodyPr>
          <a:lstStyle/>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Selenium empowers testers to simulate diverse user interactions with web forms, including inputting text, selecting options, clicking buttons, and handling dropdowns. By utilizing these interaction capabilities in Java, comprehensive form behavior can be verified, promoting robustness and reliability in web form testing.</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81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EC88063-ACA7-51F5-9B4B-C871EF1CE362}"/>
              </a:ext>
            </a:extLst>
          </p:cNvPr>
          <p:cNvGrpSpPr/>
          <p:nvPr/>
        </p:nvGrpSpPr>
        <p:grpSpPr>
          <a:xfrm>
            <a:off x="609601" y="363538"/>
            <a:ext cx="10972798" cy="4946607"/>
            <a:chOff x="609601" y="363538"/>
            <a:chExt cx="10972798" cy="4946607"/>
          </a:xfrm>
        </p:grpSpPr>
        <p:sp>
          <p:nvSpPr>
            <p:cNvPr id="2" name="Title 1">
              <a:extLst>
                <a:ext uri="{FF2B5EF4-FFF2-40B4-BE49-F238E27FC236}">
                  <a16:creationId xmlns:a16="http://schemas.microsoft.com/office/drawing/2014/main" id="{5F2AAE5D-3BE3-1594-2DD9-D97EF946AED8}"/>
                </a:ext>
              </a:extLst>
            </p:cNvPr>
            <p:cNvSpPr txBox="1">
              <a:spLocks/>
            </p:cNvSpPr>
            <p:nvPr/>
          </p:nvSpPr>
          <p:spPr>
            <a:xfrm>
              <a:off x="655804" y="363538"/>
              <a:ext cx="10926595" cy="871374"/>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dirty="0">
                  <a:latin typeface="Arial Black" panose="020B0A04020102020204" pitchFamily="34" charset="0"/>
                </a:rPr>
                <a:t>Handling Forms and Input Validations</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3B780CB6-575A-18FC-7634-503F7BC1B850}"/>
                </a:ext>
              </a:extLst>
            </p:cNvPr>
            <p:cNvSpPr txBox="1">
              <a:spLocks/>
            </p:cNvSpPr>
            <p:nvPr/>
          </p:nvSpPr>
          <p:spPr>
            <a:xfrm>
              <a:off x="609601" y="1094629"/>
              <a:ext cx="6893152" cy="39851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Process of Handling Forms</a:t>
              </a:r>
            </a:p>
          </p:txBody>
        </p:sp>
        <p:sp>
          <p:nvSpPr>
            <p:cNvPr id="4" name="Text Placeholder 3">
              <a:extLst>
                <a:ext uri="{FF2B5EF4-FFF2-40B4-BE49-F238E27FC236}">
                  <a16:creationId xmlns:a16="http://schemas.microsoft.com/office/drawing/2014/main" id="{93F57190-BDE0-9C3E-812B-C891EF70AE71}"/>
                </a:ext>
              </a:extLst>
            </p:cNvPr>
            <p:cNvSpPr txBox="1">
              <a:spLocks/>
            </p:cNvSpPr>
            <p:nvPr/>
          </p:nvSpPr>
          <p:spPr>
            <a:xfrm>
              <a:off x="609601" y="1582006"/>
              <a:ext cx="10457467" cy="592734"/>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Testing web forms involves handling various form elements, such as text fields, checkboxes, radio buttons, and file uploads. Selenium in Java facilitates the systematic addressing of these components, enabling comprehensive testing of form functionalities and behaviors, including form submissions and redirections.</a:t>
              </a:r>
              <a:endParaRPr lang="en-IN"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19F1BEF-D6DA-446A-0828-366A0FBB676F}"/>
                </a:ext>
              </a:extLst>
            </p:cNvPr>
            <p:cNvSpPr txBox="1">
              <a:spLocks/>
            </p:cNvSpPr>
            <p:nvPr/>
          </p:nvSpPr>
          <p:spPr>
            <a:xfrm>
              <a:off x="655804" y="2566837"/>
              <a:ext cx="6708400" cy="44093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Challenges and Solutions</a:t>
              </a:r>
            </a:p>
          </p:txBody>
        </p:sp>
        <p:sp>
          <p:nvSpPr>
            <p:cNvPr id="7" name="Text Placeholder 6">
              <a:extLst>
                <a:ext uri="{FF2B5EF4-FFF2-40B4-BE49-F238E27FC236}">
                  <a16:creationId xmlns:a16="http://schemas.microsoft.com/office/drawing/2014/main" id="{54060DAD-E8A4-97EC-9099-23B5A918F49B}"/>
                </a:ext>
              </a:extLst>
            </p:cNvPr>
            <p:cNvSpPr txBox="1">
              <a:spLocks/>
            </p:cNvSpPr>
            <p:nvPr/>
          </p:nvSpPr>
          <p:spPr>
            <a:xfrm>
              <a:off x="655805" y="3089087"/>
              <a:ext cx="10034191" cy="65582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Web forms often entail input validations to ensure data accuracy and integrity. Selenium's Java capabilities can address these validations by simulating input scenarios, handling validation messages, and verifying error states. Understanding and addressing common form validation challenges will enhance the effectiveness of testing web forms.</a:t>
              </a:r>
              <a:endParaRPr lang="en-IN" sz="1400"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35F97761-90AE-C8D1-94D0-139ABB70F3CE}"/>
                </a:ext>
              </a:extLst>
            </p:cNvPr>
            <p:cNvSpPr txBox="1">
              <a:spLocks/>
            </p:cNvSpPr>
            <p:nvPr/>
          </p:nvSpPr>
          <p:spPr>
            <a:xfrm>
              <a:off x="655804" y="4142385"/>
              <a:ext cx="6477461" cy="4121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Specific Solutions with Selenium</a:t>
              </a:r>
            </a:p>
          </p:txBody>
        </p:sp>
        <p:sp>
          <p:nvSpPr>
            <p:cNvPr id="9" name="Text Placeholder 8">
              <a:extLst>
                <a:ext uri="{FF2B5EF4-FFF2-40B4-BE49-F238E27FC236}">
                  <a16:creationId xmlns:a16="http://schemas.microsoft.com/office/drawing/2014/main" id="{E6CC30D8-B1BB-1F79-3F84-26F71F6261E8}"/>
                </a:ext>
              </a:extLst>
            </p:cNvPr>
            <p:cNvSpPr txBox="1">
              <a:spLocks/>
            </p:cNvSpPr>
            <p:nvPr/>
          </p:nvSpPr>
          <p:spPr>
            <a:xfrm>
              <a:off x="655804" y="4697143"/>
              <a:ext cx="9440302" cy="61300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1400" dirty="0">
                  <a:latin typeface="Arial" panose="020B0604020202020204" pitchFamily="34" charset="0"/>
                  <a:cs typeface="Arial" panose="020B0604020202020204" pitchFamily="34" charset="0"/>
                </a:rPr>
                <a:t>Highlighting specific code solutions in Java using Selenium to address common form validation scenarios will provide practical insights into overcoming challenges. This can include handling dynamic input validations, capturing validation messages, and verifying form </a:t>
              </a:r>
              <a:r>
                <a:rPr lang="en-IN" sz="1400" dirty="0" err="1">
                  <a:latin typeface="Arial" panose="020B0604020202020204" pitchFamily="34" charset="0"/>
                  <a:cs typeface="Arial" panose="020B0604020202020204" pitchFamily="34" charset="0"/>
                </a:rPr>
                <a:t>behavior</a:t>
              </a:r>
              <a:r>
                <a:rPr lang="en-IN" sz="1400" dirty="0">
                  <a:latin typeface="Arial" panose="020B0604020202020204" pitchFamily="34" charset="0"/>
                  <a:cs typeface="Arial" panose="020B0604020202020204" pitchFamily="34" charset="0"/>
                </a:rPr>
                <a:t> under different input scenarios.</a:t>
              </a:r>
            </a:p>
          </p:txBody>
        </p:sp>
      </p:grpSp>
    </p:spTree>
    <p:extLst>
      <p:ext uri="{BB962C8B-B14F-4D97-AF65-F5344CB8AC3E}">
        <p14:creationId xmlns:p14="http://schemas.microsoft.com/office/powerpoint/2010/main" val="238926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6F0BAC4-24CF-A3ED-DA5F-91B1884AD3CD}"/>
              </a:ext>
            </a:extLst>
          </p:cNvPr>
          <p:cNvGrpSpPr/>
          <p:nvPr/>
        </p:nvGrpSpPr>
        <p:grpSpPr>
          <a:xfrm>
            <a:off x="505905" y="363537"/>
            <a:ext cx="11076495" cy="5418492"/>
            <a:chOff x="505905" y="363537"/>
            <a:chExt cx="11076495" cy="5418492"/>
          </a:xfrm>
        </p:grpSpPr>
        <p:sp>
          <p:nvSpPr>
            <p:cNvPr id="2" name="Title 1">
              <a:extLst>
                <a:ext uri="{FF2B5EF4-FFF2-40B4-BE49-F238E27FC236}">
                  <a16:creationId xmlns:a16="http://schemas.microsoft.com/office/drawing/2014/main" id="{982F7B6B-3FAE-B334-3946-7324A35EEE55}"/>
                </a:ext>
              </a:extLst>
            </p:cNvPr>
            <p:cNvSpPr txBox="1">
              <a:spLocks/>
            </p:cNvSpPr>
            <p:nvPr/>
          </p:nvSpPr>
          <p:spPr>
            <a:xfrm>
              <a:off x="609600" y="363537"/>
              <a:ext cx="10972800" cy="739399"/>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IN" dirty="0">
                  <a:latin typeface="Arial Black" panose="020B0A04020102020204" pitchFamily="34" charset="0"/>
                </a:rPr>
                <a:t>Data-Driven Testing</a:t>
              </a:r>
            </a:p>
          </p:txBody>
        </p:sp>
        <p:sp>
          <p:nvSpPr>
            <p:cNvPr id="3" name="Text Placeholder 2">
              <a:extLst>
                <a:ext uri="{FF2B5EF4-FFF2-40B4-BE49-F238E27FC236}">
                  <a16:creationId xmlns:a16="http://schemas.microsoft.com/office/drawing/2014/main" id="{F258BF36-0A7E-F6FA-C8F3-76537F27B6E0}"/>
                </a:ext>
              </a:extLst>
            </p:cNvPr>
            <p:cNvSpPr txBox="1">
              <a:spLocks/>
            </p:cNvSpPr>
            <p:nvPr/>
          </p:nvSpPr>
          <p:spPr>
            <a:xfrm>
              <a:off x="505906" y="1019558"/>
              <a:ext cx="5261482" cy="5938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Concept of Data-Driven Testing</a:t>
              </a:r>
            </a:p>
          </p:txBody>
        </p:sp>
        <p:sp>
          <p:nvSpPr>
            <p:cNvPr id="4" name="Text Placeholder 3">
              <a:extLst>
                <a:ext uri="{FF2B5EF4-FFF2-40B4-BE49-F238E27FC236}">
                  <a16:creationId xmlns:a16="http://schemas.microsoft.com/office/drawing/2014/main" id="{C660BA5F-EF28-5450-B521-52D5BCB48194}"/>
                </a:ext>
              </a:extLst>
            </p:cNvPr>
            <p:cNvSpPr txBox="1">
              <a:spLocks/>
            </p:cNvSpPr>
            <p:nvPr/>
          </p:nvSpPr>
          <p:spPr>
            <a:xfrm>
              <a:off x="505905" y="1595094"/>
              <a:ext cx="10702565" cy="88325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Data-driven testing allows executing test scripts with varying input data sets, enhancing test coverage and accuracy. In the context of web form testing, data-driven approaches using Selenium in Java can validate form behavior across different data permutations, effectively uncovering potential issues and edge cases.</a:t>
              </a:r>
              <a:endParaRPr lang="en-IN" sz="14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FA968295-1CAC-B91A-B445-669106021010}"/>
                </a:ext>
              </a:extLst>
            </p:cNvPr>
            <p:cNvSpPr txBox="1">
              <a:spLocks/>
            </p:cNvSpPr>
            <p:nvPr/>
          </p:nvSpPr>
          <p:spPr>
            <a:xfrm>
              <a:off x="505906" y="4304933"/>
              <a:ext cx="5157788" cy="5938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b="1" dirty="0">
                  <a:latin typeface="Arial" panose="020B0604020202020204" pitchFamily="34" charset="0"/>
                  <a:cs typeface="Arial" panose="020B0604020202020204" pitchFamily="34" charset="0"/>
                </a:rPr>
                <a:t>Application in Web Form Testing</a:t>
              </a:r>
              <a:endParaRPr lang="en-IN" sz="2400" b="1"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AE1D1D49-7BA3-A095-5DD3-0071B1982575}"/>
                </a:ext>
              </a:extLst>
            </p:cNvPr>
            <p:cNvSpPr txBox="1">
              <a:spLocks/>
            </p:cNvSpPr>
            <p:nvPr/>
          </p:nvSpPr>
          <p:spPr>
            <a:xfrm>
              <a:off x="505905" y="4898773"/>
              <a:ext cx="10608296" cy="88325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Applying data-driven testing to web form scenarios can involve populating form fields with different data sets, including valid and invalid inputs, special characters, and boundary values. Selenium's data handling capabilities in Java enable the systematic execution of such data-driven tests to validate form behavior comprehensively.</a:t>
              </a:r>
              <a:endParaRPr lang="en-IN" sz="14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ED194FD7-3F1F-AFFF-30ED-09B66E65C46A}"/>
                </a:ext>
              </a:extLst>
            </p:cNvPr>
            <p:cNvSpPr txBox="1">
              <a:spLocks/>
            </p:cNvSpPr>
            <p:nvPr/>
          </p:nvSpPr>
          <p:spPr>
            <a:xfrm>
              <a:off x="505905" y="2708756"/>
              <a:ext cx="5261481" cy="5938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Implementation using Selenium</a:t>
              </a:r>
            </a:p>
          </p:txBody>
        </p:sp>
        <p:sp>
          <p:nvSpPr>
            <p:cNvPr id="8" name="Text Placeholder 7">
              <a:extLst>
                <a:ext uri="{FF2B5EF4-FFF2-40B4-BE49-F238E27FC236}">
                  <a16:creationId xmlns:a16="http://schemas.microsoft.com/office/drawing/2014/main" id="{0BAE9FA9-CF49-947B-FED5-C8F24347A934}"/>
                </a:ext>
              </a:extLst>
            </p:cNvPr>
            <p:cNvSpPr txBox="1">
              <a:spLocks/>
            </p:cNvSpPr>
            <p:nvPr/>
          </p:nvSpPr>
          <p:spPr>
            <a:xfrm>
              <a:off x="505905" y="3272603"/>
              <a:ext cx="10608296" cy="88325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latin typeface="Arial" panose="020B0604020202020204" pitchFamily="34" charset="0"/>
                  <a:cs typeface="Arial" panose="020B0604020202020204" pitchFamily="34" charset="0"/>
                </a:rPr>
                <a:t>Demonstrating </a:t>
              </a:r>
              <a:r>
                <a:rPr lang="en-US" sz="1400" dirty="0">
                  <a:latin typeface="Arial" panose="020B0604020202020204" pitchFamily="34" charset="0"/>
                  <a:cs typeface="Arial" panose="020B0604020202020204" pitchFamily="34" charset="0"/>
                </a:rPr>
                <a:t>the</a:t>
              </a:r>
              <a:r>
                <a:rPr lang="en-US" sz="1600" dirty="0">
                  <a:latin typeface="Arial" panose="020B0604020202020204" pitchFamily="34" charset="0"/>
                  <a:cs typeface="Arial" panose="020B0604020202020204" pitchFamily="34" charset="0"/>
                </a:rPr>
                <a:t> implementation of data-driven testing in Java with Selenium will showcase the flexibility and scalability it offers for testing web forms. This can include parameterizing test data, executing tests with varied data sets, and evaluating form behavior, exemplifying the effectiveness of data-driven testing.</a:t>
              </a:r>
              <a:endParaRPr lang="en-IN" sz="16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0627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788871-719E-9F54-82BE-2EC17062E189}"/>
              </a:ext>
            </a:extLst>
          </p:cNvPr>
          <p:cNvGrpSpPr/>
          <p:nvPr/>
        </p:nvGrpSpPr>
        <p:grpSpPr>
          <a:xfrm>
            <a:off x="609600" y="363537"/>
            <a:ext cx="10972800" cy="5354337"/>
            <a:chOff x="609600" y="363537"/>
            <a:chExt cx="10972800" cy="5354337"/>
          </a:xfrm>
        </p:grpSpPr>
        <p:sp>
          <p:nvSpPr>
            <p:cNvPr id="2" name="Title 1">
              <a:extLst>
                <a:ext uri="{FF2B5EF4-FFF2-40B4-BE49-F238E27FC236}">
                  <a16:creationId xmlns:a16="http://schemas.microsoft.com/office/drawing/2014/main" id="{707E48AB-317B-D279-0F64-DBCEFA35473F}"/>
                </a:ext>
              </a:extLst>
            </p:cNvPr>
            <p:cNvSpPr txBox="1">
              <a:spLocks/>
            </p:cNvSpPr>
            <p:nvPr/>
          </p:nvSpPr>
          <p:spPr>
            <a:xfrm>
              <a:off x="609600" y="363537"/>
              <a:ext cx="10972800" cy="720545"/>
            </a:xfrm>
            <a:prstGeom prst="rect">
              <a:avLst/>
            </a:prstGeom>
          </p:spPr>
          <p:txBody>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IN" dirty="0">
                  <a:latin typeface="Arial Black" panose="020B0A04020102020204" pitchFamily="34" charset="0"/>
                </a:rPr>
                <a:t>Best Practices and Tips</a:t>
              </a:r>
            </a:p>
          </p:txBody>
        </p:sp>
        <p:sp>
          <p:nvSpPr>
            <p:cNvPr id="3" name="Text Placeholder 2">
              <a:extLst>
                <a:ext uri="{FF2B5EF4-FFF2-40B4-BE49-F238E27FC236}">
                  <a16:creationId xmlns:a16="http://schemas.microsoft.com/office/drawing/2014/main" id="{26712F6C-B7AC-D205-8614-C90C52999785}"/>
                </a:ext>
              </a:extLst>
            </p:cNvPr>
            <p:cNvSpPr txBox="1">
              <a:spLocks/>
            </p:cNvSpPr>
            <p:nvPr/>
          </p:nvSpPr>
          <p:spPr>
            <a:xfrm>
              <a:off x="609600" y="1084082"/>
              <a:ext cx="7321889" cy="55063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Essential Best Practices</a:t>
              </a:r>
            </a:p>
          </p:txBody>
        </p:sp>
        <p:sp>
          <p:nvSpPr>
            <p:cNvPr id="4" name="Text Placeholder 3">
              <a:extLst>
                <a:ext uri="{FF2B5EF4-FFF2-40B4-BE49-F238E27FC236}">
                  <a16:creationId xmlns:a16="http://schemas.microsoft.com/office/drawing/2014/main" id="{B969C035-6522-3A00-2D9A-0D844F24489C}"/>
                </a:ext>
              </a:extLst>
            </p:cNvPr>
            <p:cNvSpPr txBox="1">
              <a:spLocks/>
            </p:cNvSpPr>
            <p:nvPr/>
          </p:nvSpPr>
          <p:spPr>
            <a:xfrm>
              <a:off x="609600" y="1623776"/>
              <a:ext cx="10504601" cy="411637"/>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Adhering to best practices such as maintaining a modular and reusable test framework, using descriptive and meaningful locators, and implementing robust error handling enhances the efficiency and maintainability of web form testing in Java with Selenium. These practices promote code quality and resilience in form test automation.</a:t>
              </a:r>
              <a:endParaRPr lang="en-IN" sz="14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83A5F76-C86C-334E-FC1A-E18C01B68879}"/>
                </a:ext>
              </a:extLst>
            </p:cNvPr>
            <p:cNvSpPr txBox="1">
              <a:spLocks/>
            </p:cNvSpPr>
            <p:nvPr/>
          </p:nvSpPr>
          <p:spPr>
            <a:xfrm>
              <a:off x="609600" y="2870475"/>
              <a:ext cx="9249675" cy="3477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Optimization and Efficiency</a:t>
              </a:r>
            </a:p>
          </p:txBody>
        </p:sp>
        <p:sp>
          <p:nvSpPr>
            <p:cNvPr id="6" name="Text Placeholder 5">
              <a:extLst>
                <a:ext uri="{FF2B5EF4-FFF2-40B4-BE49-F238E27FC236}">
                  <a16:creationId xmlns:a16="http://schemas.microsoft.com/office/drawing/2014/main" id="{2722CEB3-42BB-C0DA-DC8E-E05CFDEB7FAF}"/>
                </a:ext>
              </a:extLst>
            </p:cNvPr>
            <p:cNvSpPr txBox="1">
              <a:spLocks/>
            </p:cNvSpPr>
            <p:nvPr/>
          </p:nvSpPr>
          <p:spPr>
            <a:xfrm>
              <a:off x="609601" y="3446869"/>
              <a:ext cx="10481042" cy="71955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Optimizing test execution speed, parallel test execution, and selective test data generation can significantly enhance the efficiency of web form testing using Selenium in Java. Additionally, leveraging design patterns, keyword-driven testing, and Page Object Model can streamline form test automation, making it more manageable and scalable.</a:t>
              </a:r>
              <a:endParaRPr lang="en-IN" sz="14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CF0987BD-0BD9-2C29-2B9E-0BBD4982B7EE}"/>
                </a:ext>
              </a:extLst>
            </p:cNvPr>
            <p:cNvSpPr txBox="1">
              <a:spLocks/>
            </p:cNvSpPr>
            <p:nvPr/>
          </p:nvSpPr>
          <p:spPr>
            <a:xfrm>
              <a:off x="609600" y="4568951"/>
              <a:ext cx="7321889" cy="34774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dirty="0">
                  <a:latin typeface="Arial" panose="020B0604020202020204" pitchFamily="34" charset="0"/>
                  <a:cs typeface="Arial" panose="020B0604020202020204" pitchFamily="34" charset="0"/>
                </a:rPr>
                <a:t>Effective Reporting and Logging</a:t>
              </a:r>
            </a:p>
          </p:txBody>
        </p:sp>
        <p:sp>
          <p:nvSpPr>
            <p:cNvPr id="8" name="Text Placeholder 7">
              <a:extLst>
                <a:ext uri="{FF2B5EF4-FFF2-40B4-BE49-F238E27FC236}">
                  <a16:creationId xmlns:a16="http://schemas.microsoft.com/office/drawing/2014/main" id="{4A19F8C0-B838-6830-4BA4-EEA0D915EB54}"/>
                </a:ext>
              </a:extLst>
            </p:cNvPr>
            <p:cNvSpPr txBox="1">
              <a:spLocks/>
            </p:cNvSpPr>
            <p:nvPr/>
          </p:nvSpPr>
          <p:spPr>
            <a:xfrm>
              <a:off x="609600" y="5143519"/>
              <a:ext cx="10571459" cy="57435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400" dirty="0">
                  <a:latin typeface="Arial" panose="020B0604020202020204" pitchFamily="34" charset="0"/>
                  <a:cs typeface="Arial" panose="020B0604020202020204" pitchFamily="34" charset="0"/>
                </a:rPr>
                <a:t>Implementing comprehensive reporting and logging mechanisms in Selenium Java tests enables clear visibility into form test execution and results. Customizing test reports, capturing screenshots on failures, and logging detailed test steps enhance traceability and facilitate effective debugging and analysis for web form testing.</a:t>
              </a:r>
              <a:endParaRPr lang="en-IN"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2756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3CE479-6C54-18C2-4D1E-B32C89BCAD01}"/>
              </a:ext>
            </a:extLst>
          </p:cNvPr>
          <p:cNvPicPr>
            <a:picLocks noChangeAspect="1"/>
          </p:cNvPicPr>
          <p:nvPr/>
        </p:nvPicPr>
        <p:blipFill>
          <a:blip r:embed="rId2"/>
          <a:stretch>
            <a:fillRect/>
          </a:stretch>
        </p:blipFill>
        <p:spPr>
          <a:xfrm>
            <a:off x="0" y="0"/>
            <a:ext cx="12192000" cy="6947555"/>
          </a:xfrm>
          <a:prstGeom prst="rect">
            <a:avLst/>
          </a:prstGeom>
        </p:spPr>
      </p:pic>
    </p:spTree>
    <p:extLst>
      <p:ext uri="{BB962C8B-B14F-4D97-AF65-F5344CB8AC3E}">
        <p14:creationId xmlns:p14="http://schemas.microsoft.com/office/powerpoint/2010/main" val="243490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B4CA2-3E70-DED9-8060-8127B9222002}"/>
              </a:ext>
            </a:extLst>
          </p:cNvPr>
          <p:cNvPicPr>
            <a:picLocks noChangeAspect="1"/>
          </p:cNvPicPr>
          <p:nvPr/>
        </p:nvPicPr>
        <p:blipFill>
          <a:blip r:embed="rId2"/>
          <a:stretch>
            <a:fillRect/>
          </a:stretch>
        </p:blipFill>
        <p:spPr>
          <a:xfrm>
            <a:off x="1" y="0"/>
            <a:ext cx="6391372" cy="6858000"/>
          </a:xfrm>
          <a:prstGeom prst="rect">
            <a:avLst/>
          </a:prstGeom>
        </p:spPr>
      </p:pic>
      <p:pic>
        <p:nvPicPr>
          <p:cNvPr id="5" name="Picture 4">
            <a:extLst>
              <a:ext uri="{FF2B5EF4-FFF2-40B4-BE49-F238E27FC236}">
                <a16:creationId xmlns:a16="http://schemas.microsoft.com/office/drawing/2014/main" id="{3A86A71A-DBC8-277F-B5FB-38A97F6C6F60}"/>
              </a:ext>
            </a:extLst>
          </p:cNvPr>
          <p:cNvPicPr>
            <a:picLocks noChangeAspect="1"/>
          </p:cNvPicPr>
          <p:nvPr/>
        </p:nvPicPr>
        <p:blipFill>
          <a:blip r:embed="rId3"/>
          <a:stretch>
            <a:fillRect/>
          </a:stretch>
        </p:blipFill>
        <p:spPr>
          <a:xfrm>
            <a:off x="6391372" y="0"/>
            <a:ext cx="5800627" cy="6857999"/>
          </a:xfrm>
          <a:prstGeom prst="rect">
            <a:avLst/>
          </a:prstGeom>
        </p:spPr>
      </p:pic>
    </p:spTree>
    <p:extLst>
      <p:ext uri="{BB962C8B-B14F-4D97-AF65-F5344CB8AC3E}">
        <p14:creationId xmlns:p14="http://schemas.microsoft.com/office/powerpoint/2010/main" val="14724943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129</TotalTime>
  <Words>1092</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Palatino Linotype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Mitali Mittal</dc:creator>
  <cp:lastModifiedBy>Mitali Mittal</cp:lastModifiedBy>
  <cp:revision>2</cp:revision>
  <dcterms:created xsi:type="dcterms:W3CDTF">2024-06-26T05:28:01Z</dcterms:created>
  <dcterms:modified xsi:type="dcterms:W3CDTF">2024-06-26T18:44:36Z</dcterms:modified>
</cp:coreProperties>
</file>