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0" r:id="rId5"/>
    <p:sldId id="275" r:id="rId6"/>
    <p:sldId id="277" r:id="rId7"/>
    <p:sldId id="268" r:id="rId8"/>
    <p:sldId id="272" r:id="rId9"/>
    <p:sldId id="271" r:id="rId10"/>
    <p:sldId id="261" r:id="rId11"/>
    <p:sldId id="264" r:id="rId12"/>
    <p:sldId id="265" r:id="rId13"/>
    <p:sldId id="259" r:id="rId14"/>
    <p:sldId id="266" r:id="rId15"/>
    <p:sldId id="262" r:id="rId16"/>
    <p:sldId id="263" r:id="rId17"/>
    <p:sldId id="269" r:id="rId18"/>
    <p:sldId id="276" r:id="rId19"/>
    <p:sldId id="267" r:id="rId20"/>
    <p:sldId id="273" r:id="rId21"/>
    <p:sldId id="27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D340E217-FE49-4167-885E-23120A563B90}" type="datetimeFigureOut">
              <a:rPr lang="en-US" smtClean="0"/>
              <a:pPr/>
              <a:t>7/14/2024</a:t>
            </a:fld>
            <a:endParaRPr lang="en-US"/>
          </a:p>
        </p:txBody>
      </p:sp>
      <p:sp>
        <p:nvSpPr>
          <p:cNvPr id="16" name="Slide Number Placeholder 15"/>
          <p:cNvSpPr>
            <a:spLocks noGrp="1"/>
          </p:cNvSpPr>
          <p:nvPr>
            <p:ph type="sldNum" sz="quarter" idx="11"/>
          </p:nvPr>
        </p:nvSpPr>
        <p:spPr/>
        <p:txBody>
          <a:bodyPr/>
          <a:lstStyle/>
          <a:p>
            <a:fld id="{F3D38F09-C377-4964-A9A5-5C64490FF37E}"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340E217-FE49-4167-885E-23120A563B90}" type="datetimeFigureOut">
              <a:rPr lang="en-US" smtClean="0"/>
              <a:pPr/>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38F09-C377-4964-A9A5-5C64490FF3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340E217-FE49-4167-885E-23120A563B90}" type="datetimeFigureOut">
              <a:rPr lang="en-US" smtClean="0"/>
              <a:pPr/>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38F09-C377-4964-A9A5-5C64490FF37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D340E217-FE49-4167-885E-23120A563B90}" type="datetimeFigureOut">
              <a:rPr lang="en-US" smtClean="0"/>
              <a:pPr/>
              <a:t>7/14/2024</a:t>
            </a:fld>
            <a:endParaRPr lang="en-US"/>
          </a:p>
        </p:txBody>
      </p:sp>
      <p:sp>
        <p:nvSpPr>
          <p:cNvPr id="15" name="Slide Number Placeholder 14"/>
          <p:cNvSpPr>
            <a:spLocks noGrp="1"/>
          </p:cNvSpPr>
          <p:nvPr>
            <p:ph type="sldNum" sz="quarter" idx="15"/>
          </p:nvPr>
        </p:nvSpPr>
        <p:spPr/>
        <p:txBody>
          <a:bodyPr/>
          <a:lstStyle>
            <a:lvl1pPr algn="ctr">
              <a:defRPr/>
            </a:lvl1pPr>
          </a:lstStyle>
          <a:p>
            <a:fld id="{F3D38F09-C377-4964-A9A5-5C64490FF37E}"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340E217-FE49-4167-885E-23120A563B90}" type="datetimeFigureOut">
              <a:rPr lang="en-US" smtClean="0"/>
              <a:pPr/>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38F09-C377-4964-A9A5-5C64490FF37E}"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340E217-FE49-4167-885E-23120A563B90}" type="datetimeFigureOut">
              <a:rPr lang="en-US" smtClean="0"/>
              <a:pPr/>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38F09-C377-4964-A9A5-5C64490FF37E}"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F3D38F09-C377-4964-A9A5-5C64490FF37E}"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D340E217-FE49-4167-885E-23120A563B90}" type="datetimeFigureOut">
              <a:rPr lang="en-US" smtClean="0"/>
              <a:pPr/>
              <a:t>7/14/2024</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340E217-FE49-4167-885E-23120A563B90}" type="datetimeFigureOut">
              <a:rPr lang="en-US" smtClean="0"/>
              <a:pPr/>
              <a:t>7/14/2024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D38F09-C377-4964-A9A5-5C64490FF37E}"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40E217-FE49-4167-885E-23120A563B90}" type="datetimeFigureOut">
              <a:rPr lang="en-US" smtClean="0"/>
              <a:pPr/>
              <a:t>7/14/2024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D38F09-C377-4964-A9A5-5C64490FF3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D340E217-FE49-4167-885E-23120A563B90}" type="datetimeFigureOut">
              <a:rPr lang="en-US" smtClean="0"/>
              <a:pPr/>
              <a:t>7/14/2024</a:t>
            </a:fld>
            <a:endParaRPr lang="en-US"/>
          </a:p>
        </p:txBody>
      </p:sp>
      <p:sp>
        <p:nvSpPr>
          <p:cNvPr id="9" name="Slide Number Placeholder 8"/>
          <p:cNvSpPr>
            <a:spLocks noGrp="1"/>
          </p:cNvSpPr>
          <p:nvPr>
            <p:ph type="sldNum" sz="quarter" idx="15"/>
          </p:nvPr>
        </p:nvSpPr>
        <p:spPr/>
        <p:txBody>
          <a:bodyPr/>
          <a:lstStyle/>
          <a:p>
            <a:fld id="{F3D38F09-C377-4964-A9A5-5C64490FF37E}"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D340E217-FE49-4167-885E-23120A563B90}" type="datetimeFigureOut">
              <a:rPr lang="en-US" smtClean="0"/>
              <a:pPr/>
              <a:t>7/14/2024</a:t>
            </a:fld>
            <a:endParaRPr lang="en-US"/>
          </a:p>
        </p:txBody>
      </p:sp>
      <p:sp>
        <p:nvSpPr>
          <p:cNvPr id="9" name="Slide Number Placeholder 8"/>
          <p:cNvSpPr>
            <a:spLocks noGrp="1"/>
          </p:cNvSpPr>
          <p:nvPr>
            <p:ph type="sldNum" sz="quarter" idx="11"/>
          </p:nvPr>
        </p:nvSpPr>
        <p:spPr/>
        <p:txBody>
          <a:bodyPr/>
          <a:lstStyle/>
          <a:p>
            <a:fld id="{F3D38F09-C377-4964-A9A5-5C64490FF37E}"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D340E217-FE49-4167-885E-23120A563B90}" type="datetimeFigureOut">
              <a:rPr lang="en-US" smtClean="0"/>
              <a:pPr/>
              <a:t>7/14/2024</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F3D38F09-C377-4964-A9A5-5C64490FF37E}"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z="2400" dirty="0" smtClean="0">
                <a:latin typeface="Arial Black" pitchFamily="34" charset="0"/>
              </a:rPr>
              <a:t>Under the guidance of:</a:t>
            </a:r>
          </a:p>
          <a:p>
            <a:r>
              <a:rPr lang="en-US" sz="2400" err="1" smtClean="0">
                <a:latin typeface="Arial Black" pitchFamily="34" charset="0"/>
              </a:rPr>
              <a:t>Prof</a:t>
            </a:r>
            <a:r>
              <a:rPr lang="en-US" sz="2400" smtClean="0">
                <a:latin typeface="Arial Black" pitchFamily="34" charset="0"/>
              </a:rPr>
              <a:t>. Bannamma</a:t>
            </a:r>
            <a:r>
              <a:rPr lang="en-US" sz="2400" dirty="0" smtClean="0">
                <a:latin typeface="Arial Black" pitchFamily="34" charset="0"/>
              </a:rPr>
              <a:t> </a:t>
            </a:r>
            <a:r>
              <a:rPr lang="en-US" sz="2400" dirty="0" err="1" smtClean="0">
                <a:latin typeface="Arial Black" pitchFamily="34" charset="0"/>
              </a:rPr>
              <a:t>Patil</a:t>
            </a:r>
            <a:endParaRPr lang="en-US" sz="2400" dirty="0" smtClean="0">
              <a:latin typeface="Arial Black" pitchFamily="34" charset="0"/>
            </a:endParaRPr>
          </a:p>
          <a:p>
            <a:endParaRPr lang="en-US" sz="2400" dirty="0">
              <a:latin typeface="Arial Black" pitchFamily="34" charset="0"/>
            </a:endParaRPr>
          </a:p>
        </p:txBody>
      </p:sp>
      <p:sp>
        <p:nvSpPr>
          <p:cNvPr id="2" name="Title 1"/>
          <p:cNvSpPr>
            <a:spLocks noGrp="1"/>
          </p:cNvSpPr>
          <p:nvPr>
            <p:ph type="ctrTitle"/>
          </p:nvPr>
        </p:nvSpPr>
        <p:spPr>
          <a:xfrm>
            <a:off x="457200" y="500042"/>
            <a:ext cx="8305800" cy="2914890"/>
          </a:xfrm>
        </p:spPr>
        <p:txBody>
          <a:bodyPr/>
          <a:lstStyle/>
          <a:p>
            <a:r>
              <a:rPr smtClean="0">
                <a:solidFill>
                  <a:schemeClr val="tx1"/>
                </a:solidFill>
                <a:latin typeface="Algerian" pitchFamily="82" charset="0"/>
              </a:rPr>
              <a:t>CRYPTOGRAPHY SIMULATION WITH MBEDTLS\OpenSSL LIBRARY USAGE AND USER INTERACTION</a:t>
            </a:r>
            <a:endParaRPr lang="en-US" dirty="0">
              <a:solidFill>
                <a:schemeClr val="tx1"/>
              </a:solidFill>
              <a:latin typeface="Algerian" pitchFamily="82" charset="0"/>
            </a:endParaRPr>
          </a:p>
        </p:txBody>
      </p:sp>
    </p:spTree>
  </p:cSld>
  <p:clrMapOvr>
    <a:masterClrMapping/>
  </p:clrMapOvr>
  <p:transition>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57298"/>
            <a:ext cx="8229600" cy="4738702"/>
          </a:xfrm>
        </p:spPr>
        <p:txBody>
          <a:bodyPr/>
          <a:lstStyle/>
          <a:p>
            <a:pPr>
              <a:buNone/>
            </a:pPr>
            <a:r>
              <a:rPr lang="en-US" dirty="0" smtClean="0">
                <a:latin typeface="Arial Black" pitchFamily="34" charset="0"/>
              </a:rPr>
              <a:t>Programming Language</a:t>
            </a:r>
          </a:p>
          <a:p>
            <a:pPr>
              <a:buFont typeface="Wingdings" pitchFamily="2" charset="2"/>
              <a:buChar char="Ø"/>
            </a:pPr>
            <a:r>
              <a:rPr lang="en-US" sz="2000" dirty="0" smtClean="0">
                <a:latin typeface="Arial Black" pitchFamily="34" charset="0"/>
              </a:rPr>
              <a:t>C: The primary programming language used for implementing the cryptographic wrapper, unit test, and secure communication protocol.</a:t>
            </a:r>
          </a:p>
          <a:p>
            <a:pPr>
              <a:buNone/>
            </a:pPr>
            <a:r>
              <a:rPr lang="en-US" sz="2400" dirty="0" smtClean="0">
                <a:latin typeface="Arial Black" pitchFamily="34" charset="0"/>
              </a:rPr>
              <a:t>Cryptographic Libraries </a:t>
            </a:r>
          </a:p>
          <a:p>
            <a:pPr>
              <a:buFont typeface="Wingdings" pitchFamily="2" charset="2"/>
              <a:buChar char="Ø"/>
            </a:pPr>
            <a:r>
              <a:rPr lang="en-US" sz="2000" dirty="0" err="1" smtClean="0">
                <a:latin typeface="Arial Black" pitchFamily="34" charset="0"/>
              </a:rPr>
              <a:t>mbedTLC</a:t>
            </a:r>
            <a:r>
              <a:rPr lang="en-US" sz="2000" dirty="0" smtClean="0">
                <a:latin typeface="Arial Black" pitchFamily="34" charset="0"/>
              </a:rPr>
              <a:t>: Provides a wide range of cryptographic primitives and protocols.</a:t>
            </a:r>
          </a:p>
          <a:p>
            <a:pPr>
              <a:buFont typeface="Wingdings" pitchFamily="2" charset="2"/>
              <a:buChar char="Ø"/>
            </a:pPr>
            <a:r>
              <a:rPr lang="en-US" sz="2000" dirty="0" err="1" smtClean="0">
                <a:latin typeface="Arial Black" pitchFamily="34" charset="0"/>
              </a:rPr>
              <a:t>OpenSSL</a:t>
            </a:r>
            <a:r>
              <a:rPr lang="en-US" sz="2000" dirty="0" smtClean="0">
                <a:latin typeface="Arial Black" pitchFamily="34" charset="0"/>
              </a:rPr>
              <a:t>: A robust full-featured open-source toolkit implementing SSL/TLS protocols and various cryptographic algorithms.</a:t>
            </a:r>
          </a:p>
          <a:p>
            <a:pPr>
              <a:buNone/>
            </a:pPr>
            <a:r>
              <a:rPr lang="en-US" sz="2400" dirty="0" smtClean="0">
                <a:latin typeface="Arial Black" pitchFamily="34" charset="0"/>
              </a:rPr>
              <a:t>Language Standards</a:t>
            </a:r>
          </a:p>
          <a:p>
            <a:pPr>
              <a:buFont typeface="Wingdings" pitchFamily="2" charset="2"/>
              <a:buChar char="Ø"/>
            </a:pPr>
            <a:r>
              <a:rPr lang="en-US" sz="2000" dirty="0" smtClean="0">
                <a:latin typeface="Arial Black" pitchFamily="34" charset="0"/>
              </a:rPr>
              <a:t>C99: The project adheres to the C99 standard of the C programming language.</a:t>
            </a:r>
          </a:p>
          <a:p>
            <a:pPr>
              <a:buNone/>
            </a:pPr>
            <a:endParaRPr lang="en-US" sz="2400" dirty="0" smtClean="0">
              <a:latin typeface="Arial Black" pitchFamily="34" charset="0"/>
            </a:endParaRPr>
          </a:p>
          <a:p>
            <a:pPr>
              <a:buNone/>
            </a:pPr>
            <a:endParaRPr lang="en-US" sz="2400" dirty="0">
              <a:latin typeface="Arial Black" pitchFamily="34" charset="0"/>
            </a:endParaRPr>
          </a:p>
        </p:txBody>
      </p:sp>
      <p:sp>
        <p:nvSpPr>
          <p:cNvPr id="3" name="Title 2"/>
          <p:cNvSpPr>
            <a:spLocks noGrp="1"/>
          </p:cNvSpPr>
          <p:nvPr>
            <p:ph type="title"/>
          </p:nvPr>
        </p:nvSpPr>
        <p:spPr>
          <a:xfrm>
            <a:off x="457200" y="152400"/>
            <a:ext cx="8229600" cy="1204898"/>
          </a:xfrm>
        </p:spPr>
        <p:txBody>
          <a:bodyPr>
            <a:normAutofit fontScale="90000"/>
          </a:bodyPr>
          <a:lstStyle/>
          <a:p>
            <a:r>
              <a:rPr smtClean="0">
                <a:solidFill>
                  <a:schemeClr val="tx1"/>
                </a:solidFill>
                <a:latin typeface="Algerian" pitchFamily="82" charset="0"/>
              </a:rPr>
              <a:t/>
            </a:r>
            <a:br>
              <a:rPr smtClean="0">
                <a:solidFill>
                  <a:schemeClr val="tx1"/>
                </a:solidFill>
                <a:latin typeface="Algerian" pitchFamily="82" charset="0"/>
              </a:rPr>
            </a:br>
            <a:r>
              <a:rPr smtClean="0">
                <a:solidFill>
                  <a:schemeClr val="tx1"/>
                </a:solidFill>
                <a:latin typeface="Algerian" pitchFamily="82" charset="0"/>
              </a:rPr>
              <a:t>LANGUAGE SPECIFICATION:</a:t>
            </a:r>
            <a:endParaRPr lang="en-US" dirty="0">
              <a:solidFill>
                <a:schemeClr val="tx1"/>
              </a:solidFill>
              <a:latin typeface="Algerian" pitchFamily="82"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2984"/>
            <a:ext cx="8229600" cy="5286412"/>
          </a:xfrm>
        </p:spPr>
        <p:txBody>
          <a:bodyPr>
            <a:normAutofit/>
          </a:bodyPr>
          <a:lstStyle/>
          <a:p>
            <a:pPr>
              <a:buNone/>
            </a:pPr>
            <a:r>
              <a:rPr lang="en-US" sz="2400" dirty="0" smtClean="0">
                <a:latin typeface="Arial Black" pitchFamily="34" charset="0"/>
              </a:rPr>
              <a:t>Enhanced Security</a:t>
            </a:r>
          </a:p>
          <a:p>
            <a:pPr>
              <a:buFont typeface="Wingdings" pitchFamily="2" charset="2"/>
              <a:buChar char="Ø"/>
            </a:pPr>
            <a:r>
              <a:rPr lang="en-US" sz="2000" dirty="0" smtClean="0">
                <a:latin typeface="Arial Black" pitchFamily="34" charset="0"/>
              </a:rPr>
              <a:t>Data Confidentiality</a:t>
            </a:r>
          </a:p>
          <a:p>
            <a:pPr>
              <a:buFont typeface="Wingdings" pitchFamily="2" charset="2"/>
              <a:buChar char="Ø"/>
            </a:pPr>
            <a:r>
              <a:rPr lang="en-US" sz="2000" dirty="0" smtClean="0">
                <a:latin typeface="Arial Black" pitchFamily="34" charset="0"/>
              </a:rPr>
              <a:t>Data Integrity</a:t>
            </a:r>
          </a:p>
          <a:p>
            <a:pPr>
              <a:buFont typeface="Wingdings" pitchFamily="2" charset="2"/>
              <a:buChar char="Ø"/>
            </a:pPr>
            <a:r>
              <a:rPr lang="en-US" sz="2000" dirty="0" smtClean="0">
                <a:latin typeface="Arial Black" pitchFamily="34" charset="0"/>
              </a:rPr>
              <a:t>Authentication</a:t>
            </a:r>
          </a:p>
          <a:p>
            <a:pPr>
              <a:buNone/>
            </a:pPr>
            <a:r>
              <a:rPr lang="en-US" sz="2400" dirty="0" smtClean="0">
                <a:latin typeface="Arial Black" pitchFamily="34" charset="0"/>
              </a:rPr>
              <a:t>Hands-on Cryptographic Experience</a:t>
            </a:r>
          </a:p>
          <a:p>
            <a:pPr>
              <a:buFont typeface="Wingdings" pitchFamily="2" charset="2"/>
              <a:buChar char="Ø"/>
            </a:pPr>
            <a:r>
              <a:rPr lang="en-US" sz="2000" dirty="0" smtClean="0">
                <a:latin typeface="Arial Black" pitchFamily="34" charset="0"/>
              </a:rPr>
              <a:t>Practical Skills</a:t>
            </a:r>
          </a:p>
          <a:p>
            <a:pPr>
              <a:buFont typeface="Wingdings" pitchFamily="2" charset="2"/>
              <a:buChar char="Ø"/>
            </a:pPr>
            <a:r>
              <a:rPr lang="en-US" sz="2000" dirty="0" smtClean="0">
                <a:latin typeface="Arial Black" pitchFamily="34" charset="0"/>
              </a:rPr>
              <a:t>Real-world Application</a:t>
            </a:r>
          </a:p>
          <a:p>
            <a:pPr>
              <a:buNone/>
            </a:pPr>
            <a:r>
              <a:rPr lang="en-US" sz="2400" dirty="0" smtClean="0">
                <a:latin typeface="Arial Black" pitchFamily="34" charset="0"/>
              </a:rPr>
              <a:t>Modular and Reusable Code</a:t>
            </a:r>
          </a:p>
          <a:p>
            <a:pPr>
              <a:buFont typeface="Wingdings" pitchFamily="2" charset="2"/>
              <a:buChar char="Ø"/>
            </a:pPr>
            <a:r>
              <a:rPr lang="en-US" sz="2000" dirty="0" smtClean="0">
                <a:latin typeface="Arial Black" pitchFamily="34" charset="0"/>
              </a:rPr>
              <a:t>Crypto Wrapper</a:t>
            </a:r>
          </a:p>
          <a:p>
            <a:pPr>
              <a:buFont typeface="Wingdings" pitchFamily="2" charset="2"/>
              <a:buChar char="Ø"/>
            </a:pPr>
            <a:r>
              <a:rPr lang="en-US" sz="2000" dirty="0" smtClean="0">
                <a:latin typeface="Arial Black" pitchFamily="34" charset="0"/>
              </a:rPr>
              <a:t>Unit tests</a:t>
            </a:r>
          </a:p>
          <a:p>
            <a:pPr>
              <a:buNone/>
            </a:pPr>
            <a:r>
              <a:rPr lang="en-US" sz="2400" dirty="0" smtClean="0">
                <a:latin typeface="Arial Black" pitchFamily="34" charset="0"/>
              </a:rPr>
              <a:t>Robust Communication Protocol</a:t>
            </a:r>
          </a:p>
          <a:p>
            <a:pPr>
              <a:buFont typeface="Wingdings" pitchFamily="2" charset="2"/>
              <a:buChar char="Ø"/>
            </a:pPr>
            <a:r>
              <a:rPr lang="en-US" sz="2000" dirty="0" smtClean="0">
                <a:latin typeface="Arial Black" pitchFamily="34" charset="0"/>
              </a:rPr>
              <a:t>Secure Messaging</a:t>
            </a:r>
          </a:p>
          <a:p>
            <a:pPr>
              <a:buFont typeface="Wingdings" pitchFamily="2" charset="2"/>
              <a:buChar char="Ø"/>
            </a:pPr>
            <a:r>
              <a:rPr lang="en-US" sz="2000" dirty="0" smtClean="0">
                <a:latin typeface="Arial Black" pitchFamily="34" charset="0"/>
              </a:rPr>
              <a:t>Protocol Design</a:t>
            </a:r>
          </a:p>
          <a:p>
            <a:pPr>
              <a:buFont typeface="Wingdings" pitchFamily="2" charset="2"/>
              <a:buChar char="Ø"/>
            </a:pPr>
            <a:endParaRPr lang="en-US" sz="2000" dirty="0">
              <a:latin typeface="Arial Black" pitchFamily="34" charset="0"/>
            </a:endParaRPr>
          </a:p>
        </p:txBody>
      </p:sp>
      <p:sp>
        <p:nvSpPr>
          <p:cNvPr id="3" name="Title 2"/>
          <p:cNvSpPr>
            <a:spLocks noGrp="1"/>
          </p:cNvSpPr>
          <p:nvPr>
            <p:ph type="title"/>
          </p:nvPr>
        </p:nvSpPr>
        <p:spPr>
          <a:xfrm>
            <a:off x="457200" y="152400"/>
            <a:ext cx="8229600" cy="919146"/>
          </a:xfrm>
        </p:spPr>
        <p:txBody>
          <a:bodyPr/>
          <a:lstStyle/>
          <a:p>
            <a:r>
              <a:rPr smtClean="0">
                <a:solidFill>
                  <a:schemeClr val="tx1"/>
                </a:solidFill>
                <a:latin typeface="Algerian" pitchFamily="82" charset="0"/>
              </a:rPr>
              <a:t> ADVANTAGES: </a:t>
            </a:r>
            <a:endParaRPr lang="en-US" dirty="0">
              <a:solidFill>
                <a:schemeClr val="tx1"/>
              </a:solidFill>
              <a:latin typeface="Algerian" pitchFamily="82"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71546"/>
            <a:ext cx="8229600" cy="5214974"/>
          </a:xfrm>
        </p:spPr>
        <p:txBody>
          <a:bodyPr/>
          <a:lstStyle/>
          <a:p>
            <a:pPr>
              <a:buNone/>
            </a:pPr>
            <a:r>
              <a:rPr lang="en-US" dirty="0" smtClean="0">
                <a:latin typeface="Arial Black" pitchFamily="34" charset="0"/>
              </a:rPr>
              <a:t>Interoperability</a:t>
            </a:r>
          </a:p>
          <a:p>
            <a:pPr>
              <a:buFont typeface="Wingdings" pitchFamily="2" charset="2"/>
              <a:buChar char="Ø"/>
            </a:pPr>
            <a:r>
              <a:rPr lang="en-US" sz="2000" dirty="0" smtClean="0">
                <a:latin typeface="Arial Black" pitchFamily="34" charset="0"/>
              </a:rPr>
              <a:t>Cross-Platform Compatibility</a:t>
            </a:r>
          </a:p>
          <a:p>
            <a:pPr>
              <a:buFont typeface="Wingdings" pitchFamily="2" charset="2"/>
              <a:buChar char="Ø"/>
            </a:pPr>
            <a:r>
              <a:rPr lang="en-US" sz="2000" dirty="0" smtClean="0">
                <a:latin typeface="Arial Black" pitchFamily="34" charset="0"/>
              </a:rPr>
              <a:t>Standard Protocols</a:t>
            </a:r>
          </a:p>
          <a:p>
            <a:pPr>
              <a:buNone/>
            </a:pPr>
            <a:r>
              <a:rPr lang="en-US" sz="2400" dirty="0" smtClean="0">
                <a:latin typeface="Arial Black" pitchFamily="34" charset="0"/>
              </a:rPr>
              <a:t>Performance Optimization</a:t>
            </a:r>
          </a:p>
          <a:p>
            <a:pPr>
              <a:buFont typeface="Wingdings" pitchFamily="2" charset="2"/>
              <a:buChar char="Ø"/>
            </a:pPr>
            <a:r>
              <a:rPr lang="en-US" sz="2000" dirty="0" smtClean="0">
                <a:latin typeface="Arial Black" pitchFamily="34" charset="0"/>
              </a:rPr>
              <a:t>Efficient Algorithms</a:t>
            </a:r>
          </a:p>
          <a:p>
            <a:pPr>
              <a:buFont typeface="Wingdings" pitchFamily="2" charset="2"/>
              <a:buChar char="Ø"/>
            </a:pPr>
            <a:r>
              <a:rPr lang="en-US" sz="2000" dirty="0" smtClean="0">
                <a:latin typeface="Arial Black" pitchFamily="34" charset="0"/>
              </a:rPr>
              <a:t>Profiling and Optimization</a:t>
            </a:r>
          </a:p>
          <a:p>
            <a:pPr>
              <a:buNone/>
            </a:pPr>
            <a:r>
              <a:rPr lang="en-US" sz="2400" dirty="0" smtClean="0">
                <a:latin typeface="Arial Black" pitchFamily="34" charset="0"/>
              </a:rPr>
              <a:t>User Interaction and Usability</a:t>
            </a:r>
          </a:p>
          <a:p>
            <a:pPr>
              <a:buFont typeface="Wingdings" pitchFamily="2" charset="2"/>
              <a:buChar char="Ø"/>
            </a:pPr>
            <a:r>
              <a:rPr lang="en-US" sz="2000" dirty="0" smtClean="0">
                <a:latin typeface="Arial Black" pitchFamily="34" charset="0"/>
              </a:rPr>
              <a:t>User-Friendly Interface</a:t>
            </a:r>
          </a:p>
          <a:p>
            <a:pPr>
              <a:buFont typeface="Wingdings" pitchFamily="2" charset="2"/>
              <a:buChar char="Ø"/>
            </a:pPr>
            <a:r>
              <a:rPr lang="en-US" sz="2000" dirty="0" smtClean="0">
                <a:latin typeface="Arial Black" pitchFamily="34" charset="0"/>
              </a:rPr>
              <a:t>Clear Feedback</a:t>
            </a:r>
          </a:p>
          <a:p>
            <a:pPr>
              <a:buNone/>
            </a:pPr>
            <a:r>
              <a:rPr lang="en-US" sz="2400" dirty="0" smtClean="0">
                <a:latin typeface="Arial Black" pitchFamily="34" charset="0"/>
              </a:rPr>
              <a:t>Scalability and Flexibility</a:t>
            </a:r>
          </a:p>
          <a:p>
            <a:pPr>
              <a:buFont typeface="Wingdings" pitchFamily="2" charset="2"/>
              <a:buChar char="Ø"/>
            </a:pPr>
            <a:r>
              <a:rPr lang="en-US" sz="2000" dirty="0" smtClean="0">
                <a:latin typeface="Arial Black" pitchFamily="34" charset="0"/>
              </a:rPr>
              <a:t>Scalable Design</a:t>
            </a:r>
          </a:p>
          <a:p>
            <a:pPr>
              <a:buFont typeface="Wingdings" pitchFamily="2" charset="2"/>
              <a:buChar char="Ø"/>
            </a:pPr>
            <a:r>
              <a:rPr lang="en-US" sz="2000" dirty="0" smtClean="0">
                <a:latin typeface="Arial Black" pitchFamily="34" charset="0"/>
              </a:rPr>
              <a:t>Flexibility</a:t>
            </a:r>
          </a:p>
          <a:p>
            <a:pPr>
              <a:buFont typeface="Wingdings" pitchFamily="2" charset="2"/>
              <a:buChar char="Ø"/>
            </a:pPr>
            <a:endParaRPr lang="en-US" sz="2000" dirty="0" smtClean="0">
              <a:latin typeface="Arial Black" pitchFamily="34" charset="0"/>
            </a:endParaRPr>
          </a:p>
          <a:p>
            <a:pPr>
              <a:buFont typeface="Wingdings" pitchFamily="2" charset="2"/>
              <a:buChar char="Ø"/>
            </a:pPr>
            <a:endParaRPr lang="en-US" sz="2000" dirty="0">
              <a:latin typeface="Arial Black" pitchFamily="34" charset="0"/>
            </a:endParaRPr>
          </a:p>
        </p:txBody>
      </p:sp>
      <p:sp>
        <p:nvSpPr>
          <p:cNvPr id="3" name="Title 2"/>
          <p:cNvSpPr>
            <a:spLocks noGrp="1"/>
          </p:cNvSpPr>
          <p:nvPr>
            <p:ph type="title"/>
          </p:nvPr>
        </p:nvSpPr>
        <p:spPr>
          <a:xfrm>
            <a:off x="457200" y="152400"/>
            <a:ext cx="8229600" cy="633394"/>
          </a:xfrm>
        </p:spPr>
        <p:txBody>
          <a:bodyPr>
            <a:normAutofit fontScale="90000"/>
          </a:bodyPr>
          <a:lstStyle/>
          <a:p>
            <a:endParaRPr lang="en-US" dirty="0"/>
          </a:p>
        </p:txBody>
      </p:sp>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2400" dirty="0" smtClean="0">
                <a:latin typeface="Arial Black" pitchFamily="34" charset="0"/>
              </a:rPr>
              <a:t>BOOKS:</a:t>
            </a:r>
          </a:p>
          <a:p>
            <a:pPr>
              <a:buFont typeface="Wingdings" pitchFamily="2" charset="2"/>
              <a:buChar char="Ø"/>
            </a:pPr>
            <a:r>
              <a:rPr lang="en-US" sz="2000" dirty="0" smtClean="0">
                <a:latin typeface="Arial Black" pitchFamily="34" charset="0"/>
              </a:rPr>
              <a:t>“Cryptography and Network Security: Principles and Practice” by William Stallings</a:t>
            </a:r>
          </a:p>
          <a:p>
            <a:pPr>
              <a:buFont typeface="Wingdings" pitchFamily="2" charset="2"/>
              <a:buChar char="Ø"/>
            </a:pPr>
            <a:r>
              <a:rPr lang="en-US" sz="2000" dirty="0" smtClean="0">
                <a:latin typeface="Arial Black" pitchFamily="34" charset="0"/>
              </a:rPr>
              <a:t>“Applied Cryptography: Protocols, Algorithms, and Source Code in C” by Bruce </a:t>
            </a:r>
            <a:r>
              <a:rPr lang="en-US" sz="2000" dirty="0" err="1" smtClean="0">
                <a:latin typeface="Arial Black" pitchFamily="34" charset="0"/>
              </a:rPr>
              <a:t>Schneier</a:t>
            </a:r>
            <a:r>
              <a:rPr lang="en-US" sz="2000" dirty="0" smtClean="0">
                <a:latin typeface="Arial Black" pitchFamily="34" charset="0"/>
              </a:rPr>
              <a:t>.</a:t>
            </a:r>
          </a:p>
          <a:p>
            <a:pPr>
              <a:buFont typeface="Wingdings" pitchFamily="2" charset="2"/>
              <a:buChar char="Ø"/>
            </a:pPr>
            <a:r>
              <a:rPr lang="en-US" sz="2000" dirty="0" smtClean="0">
                <a:latin typeface="Arial Black" pitchFamily="34" charset="0"/>
              </a:rPr>
              <a:t>“computer Security: Art and Science” by Matt Bishop</a:t>
            </a:r>
          </a:p>
          <a:p>
            <a:pPr>
              <a:buNone/>
            </a:pPr>
            <a:r>
              <a:rPr lang="en-US" sz="2400" dirty="0" smtClean="0">
                <a:latin typeface="Arial Black" pitchFamily="34" charset="0"/>
              </a:rPr>
              <a:t>ONLINE DOCUMENATION AND TUTORIALS:</a:t>
            </a:r>
          </a:p>
          <a:p>
            <a:pPr>
              <a:buFont typeface="Wingdings" pitchFamily="2" charset="2"/>
              <a:buChar char="Ø"/>
            </a:pPr>
            <a:r>
              <a:rPr lang="en-US" sz="2000" dirty="0" err="1" smtClean="0">
                <a:latin typeface="Arial Black" pitchFamily="34" charset="0"/>
              </a:rPr>
              <a:t>OpenSSL</a:t>
            </a:r>
            <a:r>
              <a:rPr lang="en-US" sz="2000" dirty="0" smtClean="0">
                <a:latin typeface="Arial Black" pitchFamily="34" charset="0"/>
              </a:rPr>
              <a:t> Documentation</a:t>
            </a:r>
          </a:p>
          <a:p>
            <a:pPr>
              <a:buFont typeface="Wingdings" pitchFamily="2" charset="2"/>
              <a:buChar char="Ø"/>
            </a:pPr>
            <a:r>
              <a:rPr lang="en-US" sz="2000" dirty="0" err="1" smtClean="0">
                <a:latin typeface="Arial Black" pitchFamily="34" charset="0"/>
              </a:rPr>
              <a:t>mbedTLC</a:t>
            </a:r>
            <a:r>
              <a:rPr lang="en-US" sz="2000" dirty="0" smtClean="0">
                <a:latin typeface="Arial Black" pitchFamily="34" charset="0"/>
              </a:rPr>
              <a:t> Documentation</a:t>
            </a:r>
          </a:p>
          <a:p>
            <a:pPr>
              <a:buFont typeface="Wingdings" pitchFamily="2" charset="2"/>
              <a:buChar char="Ø"/>
            </a:pPr>
            <a:r>
              <a:rPr lang="en-US" sz="2000" dirty="0" err="1" smtClean="0">
                <a:latin typeface="Arial Black" pitchFamily="34" charset="0"/>
              </a:rPr>
              <a:t>OpenSSL</a:t>
            </a:r>
            <a:r>
              <a:rPr lang="en-US" sz="2000" dirty="0" smtClean="0">
                <a:latin typeface="Arial Black" pitchFamily="34" charset="0"/>
              </a:rPr>
              <a:t> Wiki</a:t>
            </a:r>
          </a:p>
          <a:p>
            <a:pPr>
              <a:buFont typeface="Wingdings" pitchFamily="2" charset="2"/>
              <a:buChar char="Ø"/>
            </a:pPr>
            <a:r>
              <a:rPr lang="en-US" sz="2000" dirty="0" err="1" smtClean="0">
                <a:latin typeface="Arial Black" pitchFamily="34" charset="0"/>
              </a:rPr>
              <a:t>mbedTLC</a:t>
            </a:r>
            <a:r>
              <a:rPr lang="en-US" sz="2000" dirty="0" smtClean="0">
                <a:latin typeface="Arial Black" pitchFamily="34" charset="0"/>
              </a:rPr>
              <a:t> Tutorials</a:t>
            </a:r>
          </a:p>
          <a:p>
            <a:pPr>
              <a:buNone/>
            </a:pPr>
            <a:endParaRPr lang="en-US" sz="2400" dirty="0" smtClean="0">
              <a:latin typeface="Arial Black" pitchFamily="34" charset="0"/>
            </a:endParaRPr>
          </a:p>
          <a:p>
            <a:pPr>
              <a:buNone/>
            </a:pPr>
            <a:endParaRPr lang="en-US" sz="2000" dirty="0">
              <a:latin typeface="Arial Black" pitchFamily="34" charset="0"/>
            </a:endParaRPr>
          </a:p>
        </p:txBody>
      </p:sp>
      <p:sp>
        <p:nvSpPr>
          <p:cNvPr id="3" name="Title 2"/>
          <p:cNvSpPr>
            <a:spLocks noGrp="1"/>
          </p:cNvSpPr>
          <p:nvPr>
            <p:ph type="title"/>
          </p:nvPr>
        </p:nvSpPr>
        <p:spPr/>
        <p:txBody>
          <a:bodyPr/>
          <a:lstStyle/>
          <a:p>
            <a:pPr marL="742950" indent="-742950"/>
            <a:r>
              <a:rPr smtClean="0">
                <a:solidFill>
                  <a:schemeClr val="tx1"/>
                </a:solidFill>
                <a:latin typeface="Algerian" pitchFamily="82" charset="0"/>
              </a:rPr>
              <a:t> REFERENCE: </a:t>
            </a:r>
            <a:endParaRPr lang="en-US" dirty="0">
              <a:solidFill>
                <a:schemeClr val="tx1"/>
              </a:solidFill>
              <a:latin typeface="Algerian" pitchFamily="82" charset="0"/>
            </a:endParaRPr>
          </a:p>
        </p:txBody>
      </p:sp>
    </p:spTree>
  </p:cSld>
  <p:clrMapOvr>
    <a:masterClrMapping/>
  </p:clrMapOvr>
  <p:transition>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85860"/>
            <a:ext cx="8229600" cy="5214974"/>
          </a:xfrm>
        </p:spPr>
        <p:txBody>
          <a:bodyPr>
            <a:normAutofit/>
          </a:bodyPr>
          <a:lstStyle/>
          <a:p>
            <a:pPr>
              <a:buNone/>
            </a:pPr>
            <a:r>
              <a:rPr lang="en-US" sz="2400" dirty="0" smtClean="0">
                <a:latin typeface="Arial Black" pitchFamily="34" charset="0"/>
              </a:rPr>
              <a:t>Research Papers and Articles</a:t>
            </a:r>
          </a:p>
          <a:p>
            <a:pPr>
              <a:buFont typeface="Wingdings" pitchFamily="2" charset="2"/>
              <a:buChar char="Ø"/>
            </a:pPr>
            <a:r>
              <a:rPr lang="en-US" sz="2000" dirty="0" smtClean="0">
                <a:latin typeface="Arial Black" pitchFamily="34" charset="0"/>
              </a:rPr>
              <a:t>“The </a:t>
            </a:r>
            <a:r>
              <a:rPr lang="en-US" sz="2000" dirty="0" err="1" smtClean="0">
                <a:latin typeface="Arial Black" pitchFamily="34" charset="0"/>
              </a:rPr>
              <a:t>OpenSSL</a:t>
            </a:r>
            <a:r>
              <a:rPr lang="en-US" sz="2000" dirty="0" smtClean="0">
                <a:latin typeface="Arial Black" pitchFamily="34" charset="0"/>
              </a:rPr>
              <a:t> Project” by the </a:t>
            </a:r>
            <a:r>
              <a:rPr lang="en-US" sz="2000" dirty="0" err="1" smtClean="0">
                <a:latin typeface="Arial Black" pitchFamily="34" charset="0"/>
              </a:rPr>
              <a:t>OpenSSL</a:t>
            </a:r>
            <a:r>
              <a:rPr lang="en-US" sz="2000" dirty="0" smtClean="0">
                <a:latin typeface="Arial Black" pitchFamily="34" charset="0"/>
              </a:rPr>
              <a:t> Project Team</a:t>
            </a:r>
          </a:p>
          <a:p>
            <a:pPr>
              <a:buFont typeface="Wingdings" pitchFamily="2" charset="2"/>
              <a:buChar char="Ø"/>
            </a:pPr>
            <a:r>
              <a:rPr lang="en-US" sz="2000" dirty="0" smtClean="0">
                <a:latin typeface="Arial Black" pitchFamily="34" charset="0"/>
              </a:rPr>
              <a:t>“A Survey of Cryptographic Libraries for Embedded Systems” by Daniel J. Bernstein, et al.</a:t>
            </a:r>
          </a:p>
          <a:p>
            <a:pPr>
              <a:buNone/>
            </a:pPr>
            <a:r>
              <a:rPr lang="en-US" sz="2400" dirty="0" smtClean="0">
                <a:latin typeface="Arial Black" pitchFamily="34" charset="0"/>
              </a:rPr>
              <a:t>Online Courses and Lectures</a:t>
            </a:r>
          </a:p>
          <a:p>
            <a:pPr marL="457200" indent="-457200">
              <a:buFont typeface="Wingdings" pitchFamily="2" charset="2"/>
              <a:buChar char="Ø"/>
            </a:pPr>
            <a:r>
              <a:rPr lang="en-US" sz="2000" dirty="0" err="1" smtClean="0">
                <a:latin typeface="Arial Black" pitchFamily="34" charset="0"/>
              </a:rPr>
              <a:t>Coursera</a:t>
            </a:r>
            <a:r>
              <a:rPr lang="en-US" sz="2000" dirty="0" smtClean="0">
                <a:latin typeface="Arial Black" pitchFamily="34" charset="0"/>
              </a:rPr>
              <a:t>: Cryptography by Standard University</a:t>
            </a:r>
          </a:p>
          <a:p>
            <a:pPr marL="457200" indent="-457200">
              <a:buFont typeface="Wingdings" pitchFamily="2" charset="2"/>
              <a:buChar char="Ø"/>
            </a:pPr>
            <a:r>
              <a:rPr lang="en-US" sz="2000" dirty="0" err="1" smtClean="0">
                <a:latin typeface="Arial Black" pitchFamily="34" charset="0"/>
              </a:rPr>
              <a:t>edX</a:t>
            </a:r>
            <a:r>
              <a:rPr lang="en-US" sz="2000" dirty="0" smtClean="0">
                <a:latin typeface="Arial Black" pitchFamily="34" charset="0"/>
              </a:rPr>
              <a:t> : </a:t>
            </a:r>
            <a:r>
              <a:rPr lang="en-US" sz="2000" dirty="0" err="1" smtClean="0">
                <a:latin typeface="Arial Black" pitchFamily="34" charset="0"/>
              </a:rPr>
              <a:t>Cybersecurity</a:t>
            </a:r>
            <a:r>
              <a:rPr lang="en-US" sz="2000" dirty="0" smtClean="0">
                <a:latin typeface="Arial Black" pitchFamily="34" charset="0"/>
              </a:rPr>
              <a:t> Fundamentals by Rochester Institute of Technology</a:t>
            </a:r>
          </a:p>
          <a:p>
            <a:pPr marL="457200" indent="-457200">
              <a:buFont typeface="Wingdings" pitchFamily="2" charset="2"/>
              <a:buChar char="Ø"/>
            </a:pPr>
            <a:r>
              <a:rPr lang="en-US" sz="2000" dirty="0" err="1" smtClean="0">
                <a:latin typeface="Arial Black" pitchFamily="34" charset="0"/>
              </a:rPr>
              <a:t>Youtube</a:t>
            </a:r>
            <a:r>
              <a:rPr lang="en-US" sz="2000" dirty="0" smtClean="0">
                <a:latin typeface="Arial Black" pitchFamily="34" charset="0"/>
              </a:rPr>
              <a:t>: </a:t>
            </a:r>
            <a:r>
              <a:rPr lang="en-US" sz="2000" dirty="0" err="1" smtClean="0">
                <a:latin typeface="Arial Black" pitchFamily="34" charset="0"/>
              </a:rPr>
              <a:t>Computerphile</a:t>
            </a:r>
            <a:r>
              <a:rPr lang="en-US" sz="2000" dirty="0" smtClean="0">
                <a:latin typeface="Arial Black" pitchFamily="34" charset="0"/>
              </a:rPr>
              <a:t> Cryptography Series</a:t>
            </a:r>
          </a:p>
          <a:p>
            <a:pPr marL="457200" indent="-457200">
              <a:buNone/>
            </a:pPr>
            <a:r>
              <a:rPr lang="en-US" sz="2400" dirty="0" smtClean="0">
                <a:latin typeface="Arial Black" pitchFamily="34" charset="0"/>
              </a:rPr>
              <a:t>Code Repositories and Examples</a:t>
            </a:r>
          </a:p>
          <a:p>
            <a:pPr marL="457200" indent="-457200">
              <a:buFont typeface="Wingdings" pitchFamily="2" charset="2"/>
              <a:buChar char="Ø"/>
            </a:pPr>
            <a:r>
              <a:rPr lang="en-US" sz="2000" dirty="0" err="1" smtClean="0">
                <a:latin typeface="Arial Black" pitchFamily="34" charset="0"/>
              </a:rPr>
              <a:t>GitHub</a:t>
            </a:r>
            <a:r>
              <a:rPr lang="en-US" sz="2000" dirty="0" smtClean="0">
                <a:latin typeface="Arial Black" pitchFamily="34" charset="0"/>
              </a:rPr>
              <a:t>: </a:t>
            </a:r>
            <a:r>
              <a:rPr lang="en-US" sz="2000" dirty="0" err="1" smtClean="0">
                <a:latin typeface="Arial Black" pitchFamily="34" charset="0"/>
              </a:rPr>
              <a:t>OpenSSL</a:t>
            </a:r>
            <a:r>
              <a:rPr lang="en-US" sz="2000" dirty="0" smtClean="0">
                <a:latin typeface="Arial Black" pitchFamily="34" charset="0"/>
              </a:rPr>
              <a:t> Examples</a:t>
            </a:r>
          </a:p>
          <a:p>
            <a:pPr marL="457200" indent="-457200">
              <a:buFont typeface="Wingdings" pitchFamily="2" charset="2"/>
              <a:buChar char="Ø"/>
            </a:pPr>
            <a:r>
              <a:rPr lang="en-US" sz="2000" dirty="0" err="1" smtClean="0">
                <a:latin typeface="Arial Black" pitchFamily="34" charset="0"/>
              </a:rPr>
              <a:t>GitHub</a:t>
            </a:r>
            <a:r>
              <a:rPr lang="en-US" sz="2000" dirty="0" smtClean="0">
                <a:latin typeface="Arial Black" pitchFamily="34" charset="0"/>
              </a:rPr>
              <a:t>: </a:t>
            </a:r>
            <a:r>
              <a:rPr lang="en-US" sz="2000" dirty="0" err="1" smtClean="0">
                <a:latin typeface="Arial Black" pitchFamily="34" charset="0"/>
              </a:rPr>
              <a:t>mbedTLS</a:t>
            </a:r>
            <a:r>
              <a:rPr lang="en-US" sz="2000" dirty="0" smtClean="0">
                <a:latin typeface="Arial Black" pitchFamily="34" charset="0"/>
              </a:rPr>
              <a:t> Examples</a:t>
            </a:r>
          </a:p>
          <a:p>
            <a:pPr marL="457200" indent="-457200">
              <a:buFont typeface="Wingdings" pitchFamily="2" charset="2"/>
              <a:buChar char="Ø"/>
            </a:pPr>
            <a:r>
              <a:rPr lang="en-US" sz="2000" dirty="0" err="1" smtClean="0">
                <a:latin typeface="Arial Black" pitchFamily="34" charset="0"/>
              </a:rPr>
              <a:t>GitHub</a:t>
            </a:r>
            <a:r>
              <a:rPr lang="en-US" sz="2000" dirty="0" smtClean="0">
                <a:latin typeface="Arial Black" pitchFamily="34" charset="0"/>
              </a:rPr>
              <a:t>: Cryptographic Wrappers</a:t>
            </a:r>
          </a:p>
          <a:p>
            <a:pPr marL="457200" indent="-457200">
              <a:buFont typeface="Wingdings" pitchFamily="2" charset="2"/>
              <a:buChar char="Ø"/>
            </a:pPr>
            <a:endParaRPr lang="en-US" sz="2000" dirty="0" smtClean="0">
              <a:latin typeface="Arial Black" pitchFamily="34" charset="0"/>
            </a:endParaRPr>
          </a:p>
        </p:txBody>
      </p:sp>
      <p:sp>
        <p:nvSpPr>
          <p:cNvPr id="3" name="Title 2"/>
          <p:cNvSpPr>
            <a:spLocks noGrp="1"/>
          </p:cNvSpPr>
          <p:nvPr>
            <p:ph type="title"/>
          </p:nvPr>
        </p:nvSpPr>
        <p:spPr>
          <a:xfrm>
            <a:off x="457200" y="152400"/>
            <a:ext cx="8229600" cy="919146"/>
          </a:xfrm>
        </p:spPr>
        <p:txBody>
          <a:bodyPr/>
          <a:lstStyle/>
          <a:p>
            <a:endParaRPr lang="en-US"/>
          </a:p>
        </p:txBody>
      </p:sp>
    </p:spTree>
  </p:cSld>
  <p:clrMapOvr>
    <a:masterClrMapping/>
  </p:clrMapOvr>
  <p:transition>
    <p:cover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latin typeface="Arial Black" pitchFamily="34" charset="0"/>
              </a:rPr>
              <a:t>Enhanced Security Features</a:t>
            </a:r>
          </a:p>
          <a:p>
            <a:pPr>
              <a:buFont typeface="Wingdings" pitchFamily="2" charset="2"/>
              <a:buChar char="Ø"/>
            </a:pPr>
            <a:r>
              <a:rPr lang="en-US" sz="2000" dirty="0" smtClean="0">
                <a:latin typeface="Arial Black" pitchFamily="34" charset="0"/>
              </a:rPr>
              <a:t>Post-Quantum Cryptography</a:t>
            </a:r>
          </a:p>
          <a:p>
            <a:pPr>
              <a:buFont typeface="Wingdings" pitchFamily="2" charset="2"/>
              <a:buChar char="Ø"/>
            </a:pPr>
            <a:r>
              <a:rPr lang="en-US" sz="2000" dirty="0" smtClean="0">
                <a:latin typeface="Arial Black" pitchFamily="34" charset="0"/>
              </a:rPr>
              <a:t>Advanced authentication Mechanisms</a:t>
            </a:r>
          </a:p>
          <a:p>
            <a:pPr>
              <a:buFont typeface="Wingdings" pitchFamily="2" charset="2"/>
              <a:buChar char="Ø"/>
            </a:pPr>
            <a:r>
              <a:rPr lang="en-US" sz="2000" dirty="0" smtClean="0">
                <a:latin typeface="Arial Black" pitchFamily="34" charset="0"/>
              </a:rPr>
              <a:t>Zero-Knowledge Proofs</a:t>
            </a:r>
          </a:p>
          <a:p>
            <a:pPr>
              <a:buNone/>
            </a:pPr>
            <a:r>
              <a:rPr lang="en-US" sz="2400" dirty="0" smtClean="0">
                <a:latin typeface="Arial Black" pitchFamily="34" charset="0"/>
              </a:rPr>
              <a:t>Performance optimization</a:t>
            </a:r>
          </a:p>
          <a:p>
            <a:pPr>
              <a:buFont typeface="Wingdings" pitchFamily="2" charset="2"/>
              <a:buChar char="Ø"/>
            </a:pPr>
            <a:r>
              <a:rPr lang="en-US" sz="2000" dirty="0" smtClean="0">
                <a:latin typeface="Arial Black" pitchFamily="34" charset="0"/>
              </a:rPr>
              <a:t>Hardware Acceleration</a:t>
            </a:r>
          </a:p>
          <a:p>
            <a:pPr>
              <a:buFont typeface="Wingdings" pitchFamily="2" charset="2"/>
              <a:buChar char="Ø"/>
            </a:pPr>
            <a:r>
              <a:rPr lang="en-US" sz="2000" dirty="0" smtClean="0">
                <a:latin typeface="Arial Black" pitchFamily="34" charset="0"/>
              </a:rPr>
              <a:t>Efficient Algorithms</a:t>
            </a:r>
          </a:p>
          <a:p>
            <a:pPr>
              <a:buNone/>
            </a:pPr>
            <a:r>
              <a:rPr lang="en-US" sz="2400" dirty="0" smtClean="0">
                <a:latin typeface="Arial Black" pitchFamily="34" charset="0"/>
              </a:rPr>
              <a:t>Scalability and Deployment</a:t>
            </a:r>
          </a:p>
          <a:p>
            <a:pPr>
              <a:buFont typeface="Wingdings" pitchFamily="2" charset="2"/>
              <a:buChar char="Ø"/>
            </a:pPr>
            <a:r>
              <a:rPr lang="en-US" sz="2000" dirty="0" smtClean="0">
                <a:latin typeface="Arial Black" pitchFamily="34" charset="0"/>
              </a:rPr>
              <a:t>Cloud Integration</a:t>
            </a:r>
          </a:p>
          <a:p>
            <a:pPr>
              <a:buFont typeface="Wingdings" pitchFamily="2" charset="2"/>
              <a:buChar char="Ø"/>
            </a:pPr>
            <a:r>
              <a:rPr lang="en-US" sz="2000" dirty="0" smtClean="0">
                <a:latin typeface="Arial Black" pitchFamily="34" charset="0"/>
              </a:rPr>
              <a:t>Distributed Systems</a:t>
            </a:r>
          </a:p>
          <a:p>
            <a:pPr>
              <a:buNone/>
            </a:pPr>
            <a:endParaRPr lang="en-US" sz="2000" dirty="0">
              <a:latin typeface="Arial Black" pitchFamily="34" charset="0"/>
            </a:endParaRPr>
          </a:p>
        </p:txBody>
      </p:sp>
      <p:sp>
        <p:nvSpPr>
          <p:cNvPr id="3" name="Title 2"/>
          <p:cNvSpPr>
            <a:spLocks noGrp="1"/>
          </p:cNvSpPr>
          <p:nvPr>
            <p:ph type="title"/>
          </p:nvPr>
        </p:nvSpPr>
        <p:spPr/>
        <p:txBody>
          <a:bodyPr>
            <a:normAutofit/>
          </a:bodyPr>
          <a:lstStyle/>
          <a:p>
            <a:r>
              <a:rPr smtClean="0">
                <a:solidFill>
                  <a:schemeClr val="tx1"/>
                </a:solidFill>
                <a:latin typeface="Algerian" pitchFamily="82" charset="0"/>
              </a:rPr>
              <a:t>FUTURE SCOPE:</a:t>
            </a:r>
            <a:endParaRPr lang="en-US" dirty="0">
              <a:solidFill>
                <a:schemeClr val="tx1"/>
              </a:solidFill>
              <a:latin typeface="Algerian" pitchFamily="82" charset="0"/>
            </a:endParaRPr>
          </a:p>
        </p:txBody>
      </p:sp>
    </p:spTree>
  </p:cSld>
  <p:clrMapOvr>
    <a:masterClrMapping/>
  </p:clrMapOvr>
  <p:transition>
    <p:pull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latin typeface="Arial Black" pitchFamily="34" charset="0"/>
              </a:rPr>
              <a:t>Interoperability and Standardization</a:t>
            </a:r>
          </a:p>
          <a:p>
            <a:pPr>
              <a:buFont typeface="Wingdings" pitchFamily="2" charset="2"/>
              <a:buChar char="Ø"/>
            </a:pPr>
            <a:r>
              <a:rPr lang="en-US" sz="2000" dirty="0" smtClean="0">
                <a:latin typeface="Arial Black" pitchFamily="34" charset="0"/>
              </a:rPr>
              <a:t>Standard Protocols</a:t>
            </a:r>
          </a:p>
          <a:p>
            <a:pPr>
              <a:buFont typeface="Wingdings" pitchFamily="2" charset="2"/>
              <a:buChar char="Ø"/>
            </a:pPr>
            <a:r>
              <a:rPr lang="en-US" sz="2000" dirty="0" smtClean="0">
                <a:latin typeface="Arial Black" pitchFamily="34" charset="0"/>
              </a:rPr>
              <a:t>Cross-Platform Support</a:t>
            </a:r>
          </a:p>
          <a:p>
            <a:pPr>
              <a:buNone/>
            </a:pPr>
            <a:r>
              <a:rPr lang="en-US" sz="2400" dirty="0" smtClean="0">
                <a:latin typeface="Arial Black" pitchFamily="34" charset="0"/>
              </a:rPr>
              <a:t>User Experience and Accessibility</a:t>
            </a:r>
          </a:p>
          <a:p>
            <a:pPr>
              <a:buFont typeface="Wingdings" pitchFamily="2" charset="2"/>
              <a:buChar char="Ø"/>
            </a:pPr>
            <a:r>
              <a:rPr lang="en-US" sz="2000" dirty="0" smtClean="0">
                <a:latin typeface="Arial Black" pitchFamily="34" charset="0"/>
              </a:rPr>
              <a:t>User Interface Enhancements</a:t>
            </a:r>
          </a:p>
          <a:p>
            <a:pPr>
              <a:buFont typeface="Wingdings" pitchFamily="2" charset="2"/>
              <a:buChar char="Ø"/>
            </a:pPr>
            <a:r>
              <a:rPr lang="en-US" sz="2000" dirty="0" smtClean="0">
                <a:latin typeface="Arial Black" pitchFamily="34" charset="0"/>
              </a:rPr>
              <a:t>Accessibility Features</a:t>
            </a:r>
          </a:p>
          <a:p>
            <a:pPr>
              <a:buNone/>
            </a:pPr>
            <a:r>
              <a:rPr lang="en-US" sz="2400" dirty="0" smtClean="0">
                <a:latin typeface="Arial Black" pitchFamily="34" charset="0"/>
              </a:rPr>
              <a:t>Extended Functionality</a:t>
            </a:r>
          </a:p>
          <a:p>
            <a:pPr>
              <a:buFont typeface="Wingdings" pitchFamily="2" charset="2"/>
              <a:buChar char="Ø"/>
            </a:pPr>
            <a:r>
              <a:rPr lang="en-US" sz="2000" dirty="0" smtClean="0">
                <a:latin typeface="Arial Black" pitchFamily="34" charset="0"/>
              </a:rPr>
              <a:t>Data Analytics and AI Integration</a:t>
            </a:r>
          </a:p>
          <a:p>
            <a:pPr>
              <a:buFont typeface="Wingdings" pitchFamily="2" charset="2"/>
              <a:buChar char="Ø"/>
            </a:pPr>
            <a:r>
              <a:rPr lang="en-US" sz="2000" dirty="0" smtClean="0">
                <a:latin typeface="Arial Black" pitchFamily="34" charset="0"/>
              </a:rPr>
              <a:t>Real-Time Monitoring and Alerts</a:t>
            </a:r>
          </a:p>
          <a:p>
            <a:pPr>
              <a:buNone/>
            </a:pPr>
            <a:endParaRPr lang="en-US" dirty="0">
              <a:latin typeface="Arial Black" pitchFamily="34" charset="0"/>
            </a:endParaRPr>
          </a:p>
        </p:txBody>
      </p:sp>
      <p:sp>
        <p:nvSpPr>
          <p:cNvPr id="3" name="Title 2"/>
          <p:cNvSpPr>
            <a:spLocks noGrp="1"/>
          </p:cNvSpPr>
          <p:nvPr>
            <p:ph type="title"/>
          </p:nvPr>
        </p:nvSpPr>
        <p:spPr/>
        <p:txBody>
          <a:bodyPr/>
          <a:lstStyle/>
          <a:p>
            <a:endParaRPr lang="en-US"/>
          </a:p>
        </p:txBody>
      </p:sp>
    </p:spTree>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jpg"/>
          <p:cNvPicPr>
            <a:picLocks noGrp="1" noChangeAspect="1"/>
          </p:cNvPicPr>
          <p:nvPr>
            <p:ph idx="1"/>
          </p:nvPr>
        </p:nvPicPr>
        <p:blipFill>
          <a:blip r:embed="rId2"/>
          <a:stretch>
            <a:fillRect/>
          </a:stretch>
        </p:blipFill>
        <p:spPr>
          <a:xfrm>
            <a:off x="457200" y="1357298"/>
            <a:ext cx="8043890" cy="5143536"/>
          </a:xfrm>
        </p:spPr>
      </p:pic>
      <p:sp>
        <p:nvSpPr>
          <p:cNvPr id="3" name="Title 2"/>
          <p:cNvSpPr>
            <a:spLocks noGrp="1"/>
          </p:cNvSpPr>
          <p:nvPr>
            <p:ph type="title"/>
          </p:nvPr>
        </p:nvSpPr>
        <p:spPr/>
        <p:txBody>
          <a:bodyPr/>
          <a:lstStyle/>
          <a:p>
            <a:r>
              <a:rPr lang="en-US" dirty="0" smtClean="0">
                <a:solidFill>
                  <a:schemeClr val="tx1"/>
                </a:solidFill>
                <a:latin typeface="Algerian" pitchFamily="82" charset="0"/>
              </a:rPr>
              <a:t>O</a:t>
            </a:r>
            <a:r>
              <a:rPr smtClean="0">
                <a:solidFill>
                  <a:schemeClr val="tx1"/>
                </a:solidFill>
                <a:latin typeface="Algerian" pitchFamily="82" charset="0"/>
              </a:rPr>
              <a:t>utput:</a:t>
            </a:r>
            <a:endParaRPr lang="en-US">
              <a:solidFill>
                <a:schemeClr val="tx1"/>
              </a:solidFill>
              <a:latin typeface="Algerian" pitchFamily="82" charset="0"/>
            </a:endParaRP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5.jpg"/>
          <p:cNvPicPr>
            <a:picLocks noGrp="1" noChangeAspect="1"/>
          </p:cNvPicPr>
          <p:nvPr>
            <p:ph idx="1"/>
          </p:nvPr>
        </p:nvPicPr>
        <p:blipFill>
          <a:blip r:embed="rId2"/>
          <a:stretch>
            <a:fillRect/>
          </a:stretch>
        </p:blipFill>
        <p:spPr>
          <a:xfrm>
            <a:off x="357158" y="571480"/>
            <a:ext cx="8229600" cy="5786478"/>
          </a:xfrm>
        </p:spPr>
      </p:pic>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57298"/>
            <a:ext cx="8229600" cy="4738702"/>
          </a:xfrm>
        </p:spPr>
        <p:txBody>
          <a:bodyPr>
            <a:normAutofit/>
          </a:bodyPr>
          <a:lstStyle/>
          <a:p>
            <a:pPr algn="just">
              <a:buNone/>
            </a:pPr>
            <a:endParaRPr lang="en-US" sz="2000" dirty="0" smtClean="0">
              <a:latin typeface="Arial Black" pitchFamily="34" charset="0"/>
            </a:endParaRPr>
          </a:p>
          <a:p>
            <a:pPr algn="just">
              <a:buNone/>
            </a:pPr>
            <a:endParaRPr lang="en-US" sz="2000" dirty="0" smtClean="0">
              <a:latin typeface="Arial Black" pitchFamily="34" charset="0"/>
            </a:endParaRPr>
          </a:p>
          <a:p>
            <a:pPr algn="just">
              <a:buNone/>
            </a:pPr>
            <a:r>
              <a:rPr lang="en-US" sz="2000" dirty="0" smtClean="0">
                <a:latin typeface="Arial Black" pitchFamily="34" charset="0"/>
              </a:rPr>
              <a:t>Our project successfully demonstrates implementation of</a:t>
            </a:r>
          </a:p>
          <a:p>
            <a:pPr algn="just">
              <a:buNone/>
            </a:pPr>
            <a:r>
              <a:rPr lang="en-US" sz="2000" dirty="0" smtClean="0">
                <a:latin typeface="Arial Black" pitchFamily="34" charset="0"/>
              </a:rPr>
              <a:t>a secure communication protocol between a patient and</a:t>
            </a:r>
          </a:p>
          <a:p>
            <a:pPr algn="just">
              <a:buNone/>
            </a:pPr>
            <a:r>
              <a:rPr lang="en-US" sz="2000" dirty="0" smtClean="0">
                <a:latin typeface="Arial Black" pitchFamily="34" charset="0"/>
              </a:rPr>
              <a:t>an AI psychologist(ELIZA) using cryptographic libraries</a:t>
            </a:r>
          </a:p>
          <a:p>
            <a:pPr algn="just">
              <a:buNone/>
            </a:pPr>
            <a:r>
              <a:rPr lang="en-US" sz="2000" dirty="0" smtClean="0">
                <a:latin typeface="Arial Black" pitchFamily="34" charset="0"/>
              </a:rPr>
              <a:t>such as </a:t>
            </a:r>
            <a:r>
              <a:rPr lang="en-US" sz="2000" dirty="0" err="1" smtClean="0">
                <a:latin typeface="Arial Black" pitchFamily="34" charset="0"/>
              </a:rPr>
              <a:t>mbedTLC</a:t>
            </a:r>
            <a:r>
              <a:rPr lang="en-US" sz="2000" dirty="0" smtClean="0">
                <a:latin typeface="Arial Black" pitchFamily="34" charset="0"/>
              </a:rPr>
              <a:t> and </a:t>
            </a:r>
            <a:r>
              <a:rPr lang="en-US" sz="2000" dirty="0" err="1" smtClean="0">
                <a:latin typeface="Arial Black" pitchFamily="34" charset="0"/>
              </a:rPr>
              <a:t>OpenSSL</a:t>
            </a:r>
            <a:r>
              <a:rPr lang="en-US" sz="2000" dirty="0" smtClean="0">
                <a:latin typeface="Arial Black" pitchFamily="34" charset="0"/>
              </a:rPr>
              <a:t>. By focusing on key</a:t>
            </a:r>
          </a:p>
          <a:p>
            <a:pPr algn="just">
              <a:buNone/>
            </a:pPr>
            <a:r>
              <a:rPr lang="en-US" sz="2000" dirty="0" smtClean="0">
                <a:latin typeface="Arial Black" pitchFamily="34" charset="0"/>
              </a:rPr>
              <a:t>Cryptographic principles, the project ensures that the</a:t>
            </a:r>
          </a:p>
          <a:p>
            <a:pPr algn="just">
              <a:buNone/>
            </a:pPr>
            <a:r>
              <a:rPr lang="en-US" sz="2000" dirty="0" smtClean="0">
                <a:latin typeface="Arial Black" pitchFamily="34" charset="0"/>
              </a:rPr>
              <a:t>communication remains confidential, authentic, and</a:t>
            </a:r>
          </a:p>
          <a:p>
            <a:pPr algn="just">
              <a:buNone/>
            </a:pPr>
            <a:r>
              <a:rPr lang="en-US" sz="2000" dirty="0" smtClean="0">
                <a:latin typeface="Arial Black" pitchFamily="34" charset="0"/>
              </a:rPr>
              <a:t>Intact throughout the interaction. </a:t>
            </a:r>
          </a:p>
        </p:txBody>
      </p:sp>
      <p:sp>
        <p:nvSpPr>
          <p:cNvPr id="3" name="Title 2"/>
          <p:cNvSpPr>
            <a:spLocks noGrp="1"/>
          </p:cNvSpPr>
          <p:nvPr>
            <p:ph type="title"/>
          </p:nvPr>
        </p:nvSpPr>
        <p:spPr/>
        <p:txBody>
          <a:bodyPr/>
          <a:lstStyle/>
          <a:p>
            <a:r>
              <a:rPr smtClean="0">
                <a:solidFill>
                  <a:schemeClr val="tx1"/>
                </a:solidFill>
                <a:latin typeface="Algerian" pitchFamily="82" charset="0"/>
              </a:rPr>
              <a:t>CONCLUSION:</a:t>
            </a:r>
            <a:endParaRPr lang="en-US" dirty="0">
              <a:solidFill>
                <a:schemeClr val="tx1"/>
              </a:solidFill>
              <a:latin typeface="Algerian" pitchFamily="82" charset="0"/>
            </a:endParaRPr>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514350" indent="-514350">
              <a:buNone/>
            </a:pPr>
            <a:r>
              <a:rPr lang="en-US" dirty="0" smtClean="0">
                <a:latin typeface="Arial Black" pitchFamily="34" charset="0"/>
              </a:rPr>
              <a:t>Introduction</a:t>
            </a:r>
          </a:p>
          <a:p>
            <a:pPr marL="514350" indent="-514350">
              <a:buNone/>
            </a:pPr>
            <a:r>
              <a:rPr lang="en-US" dirty="0" smtClean="0">
                <a:latin typeface="Arial Black" pitchFamily="34" charset="0"/>
              </a:rPr>
              <a:t>Objectives</a:t>
            </a:r>
          </a:p>
          <a:p>
            <a:pPr marL="514350" indent="-514350">
              <a:buNone/>
            </a:pPr>
            <a:r>
              <a:rPr lang="en-US" dirty="0" smtClean="0">
                <a:latin typeface="Arial Black" pitchFamily="34" charset="0"/>
              </a:rPr>
              <a:t>Implementation</a:t>
            </a:r>
          </a:p>
          <a:p>
            <a:pPr marL="514350" indent="-514350">
              <a:buNone/>
            </a:pPr>
            <a:r>
              <a:rPr lang="en-US" dirty="0" smtClean="0">
                <a:latin typeface="Arial Black" pitchFamily="34" charset="0"/>
              </a:rPr>
              <a:t>Language Specification</a:t>
            </a:r>
          </a:p>
          <a:p>
            <a:pPr marL="514350" indent="-514350">
              <a:buNone/>
            </a:pPr>
            <a:r>
              <a:rPr lang="en-US" dirty="0" smtClean="0">
                <a:latin typeface="Arial Black" pitchFamily="34" charset="0"/>
              </a:rPr>
              <a:t>Advantages</a:t>
            </a:r>
          </a:p>
          <a:p>
            <a:pPr marL="514350" indent="-514350">
              <a:buNone/>
            </a:pPr>
            <a:r>
              <a:rPr lang="en-US" dirty="0" smtClean="0">
                <a:latin typeface="Arial Black" pitchFamily="34" charset="0"/>
              </a:rPr>
              <a:t>Process flow</a:t>
            </a:r>
          </a:p>
          <a:p>
            <a:pPr marL="514350" indent="-514350">
              <a:buNone/>
            </a:pPr>
            <a:r>
              <a:rPr lang="en-US" dirty="0" smtClean="0">
                <a:latin typeface="Arial Black" pitchFamily="34" charset="0"/>
              </a:rPr>
              <a:t>Reference</a:t>
            </a:r>
          </a:p>
          <a:p>
            <a:pPr marL="514350" indent="-514350">
              <a:buNone/>
            </a:pPr>
            <a:r>
              <a:rPr lang="en-US" dirty="0" smtClean="0">
                <a:latin typeface="Arial Black" pitchFamily="34" charset="0"/>
              </a:rPr>
              <a:t>Future Scope</a:t>
            </a:r>
          </a:p>
          <a:p>
            <a:pPr marL="514350" indent="-514350">
              <a:buNone/>
            </a:pPr>
            <a:r>
              <a:rPr lang="en-US" dirty="0" smtClean="0">
                <a:latin typeface="Arial Black" pitchFamily="34" charset="0"/>
              </a:rPr>
              <a:t>Output</a:t>
            </a:r>
          </a:p>
          <a:p>
            <a:pPr marL="514350" indent="-514350">
              <a:buNone/>
            </a:pPr>
            <a:r>
              <a:rPr lang="en-US" dirty="0" smtClean="0">
                <a:latin typeface="Arial Black" pitchFamily="34" charset="0"/>
              </a:rPr>
              <a:t>Conclusion</a:t>
            </a:r>
          </a:p>
        </p:txBody>
      </p:sp>
      <p:sp>
        <p:nvSpPr>
          <p:cNvPr id="3" name="Title 2"/>
          <p:cNvSpPr>
            <a:spLocks noGrp="1"/>
          </p:cNvSpPr>
          <p:nvPr>
            <p:ph type="title"/>
          </p:nvPr>
        </p:nvSpPr>
        <p:spPr/>
        <p:txBody>
          <a:bodyPr/>
          <a:lstStyle/>
          <a:p>
            <a:r>
              <a:rPr lang="en-US" dirty="0" smtClean="0">
                <a:solidFill>
                  <a:schemeClr val="tx1"/>
                </a:solidFill>
                <a:latin typeface="Algerian" pitchFamily="82" charset="0"/>
              </a:rPr>
              <a:t>C</a:t>
            </a:r>
            <a:r>
              <a:rPr smtClean="0">
                <a:solidFill>
                  <a:schemeClr val="tx1"/>
                </a:solidFill>
                <a:latin typeface="Algerian" pitchFamily="82" charset="0"/>
              </a:rPr>
              <a:t>ontents:</a:t>
            </a:r>
            <a:endParaRPr lang="en-US" dirty="0">
              <a:solidFill>
                <a:schemeClr val="tx1"/>
              </a:solidFill>
              <a:latin typeface="Algerian" pitchFamily="82" charset="0"/>
            </a:endParaRPr>
          </a:p>
        </p:txBody>
      </p:sp>
    </p:spTree>
  </p:cSld>
  <p:clrMapOvr>
    <a:masterClrMapping/>
  </p:clrMapOvr>
  <p:transition>
    <p:cover dir="l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50000"/>
              </a:lnSpc>
              <a:buFont typeface="Wingdings" pitchFamily="2" charset="2"/>
              <a:buChar char="Ø"/>
            </a:pPr>
            <a:r>
              <a:rPr lang="en-US" sz="2000" dirty="0" smtClean="0">
                <a:latin typeface="Arial Black" pitchFamily="34" charset="0"/>
              </a:rPr>
              <a:t>Team leader :</a:t>
            </a:r>
            <a:r>
              <a:rPr lang="en-US" sz="2000" dirty="0" err="1" smtClean="0">
                <a:latin typeface="Arial Black" pitchFamily="34" charset="0"/>
              </a:rPr>
              <a:t>Mitali.M.Kumane</a:t>
            </a:r>
            <a:endParaRPr lang="en-US" sz="2000" dirty="0" smtClean="0">
              <a:latin typeface="Arial Black" pitchFamily="34" charset="0"/>
            </a:endParaRPr>
          </a:p>
          <a:p>
            <a:pPr>
              <a:lnSpc>
                <a:spcPct val="150000"/>
              </a:lnSpc>
              <a:buFont typeface="Wingdings" pitchFamily="2" charset="2"/>
              <a:buChar char="Ø"/>
            </a:pPr>
            <a:r>
              <a:rPr lang="en-US" sz="2000" dirty="0" smtClean="0">
                <a:latin typeface="Arial Black" pitchFamily="34" charset="0"/>
              </a:rPr>
              <a:t>Member 1: </a:t>
            </a:r>
            <a:r>
              <a:rPr lang="en-US" sz="2000" dirty="0" err="1" smtClean="0">
                <a:latin typeface="Arial Black" pitchFamily="34" charset="0"/>
              </a:rPr>
              <a:t>Rehana</a:t>
            </a:r>
            <a:r>
              <a:rPr lang="en-US" sz="2000" dirty="0" smtClean="0">
                <a:latin typeface="Arial Black" pitchFamily="34" charset="0"/>
              </a:rPr>
              <a:t> </a:t>
            </a:r>
            <a:r>
              <a:rPr lang="en-US" sz="2000" dirty="0" err="1" smtClean="0">
                <a:latin typeface="Arial Black" pitchFamily="34" charset="0"/>
              </a:rPr>
              <a:t>Banu</a:t>
            </a:r>
            <a:endParaRPr lang="en-US" sz="2000" dirty="0" smtClean="0">
              <a:latin typeface="Arial Black" pitchFamily="34" charset="0"/>
            </a:endParaRPr>
          </a:p>
          <a:p>
            <a:pPr>
              <a:lnSpc>
                <a:spcPct val="150000"/>
              </a:lnSpc>
              <a:buFont typeface="Wingdings" pitchFamily="2" charset="2"/>
              <a:buChar char="Ø"/>
            </a:pPr>
            <a:r>
              <a:rPr lang="en-US" sz="2000" dirty="0" smtClean="0">
                <a:latin typeface="Arial Black" pitchFamily="34" charset="0"/>
              </a:rPr>
              <a:t> We </a:t>
            </a:r>
            <a:r>
              <a:rPr lang="en-US" sz="2000" dirty="0" smtClean="0">
                <a:latin typeface="Arial Black" pitchFamily="34" charset="0"/>
              </a:rPr>
              <a:t>have worked </a:t>
            </a:r>
            <a:r>
              <a:rPr lang="en-US" sz="2000" dirty="0" smtClean="0">
                <a:latin typeface="Arial Black" pitchFamily="34" charset="0"/>
              </a:rPr>
              <a:t>on project report , making presentation and github repository.</a:t>
            </a:r>
          </a:p>
          <a:p>
            <a:pPr>
              <a:lnSpc>
                <a:spcPct val="150000"/>
              </a:lnSpc>
              <a:buFont typeface="Wingdings" pitchFamily="2" charset="2"/>
              <a:buChar char="Ø"/>
            </a:pPr>
            <a:r>
              <a:rPr lang="en-US" sz="2000" dirty="0" smtClean="0">
                <a:latin typeface="Arial Black" pitchFamily="34" charset="0"/>
              </a:rPr>
              <a:t>We w</a:t>
            </a:r>
            <a:r>
              <a:rPr lang="en-US" sz="2000" dirty="0" smtClean="0">
                <a:latin typeface="Arial Black" pitchFamily="34" charset="0"/>
              </a:rPr>
              <a:t>orked </a:t>
            </a:r>
            <a:r>
              <a:rPr lang="en-US" sz="2000" dirty="0" smtClean="0">
                <a:latin typeface="Arial Black" pitchFamily="34" charset="0"/>
              </a:rPr>
              <a:t>on coding part and modifications. </a:t>
            </a:r>
          </a:p>
          <a:p>
            <a:pPr>
              <a:lnSpc>
                <a:spcPct val="150000"/>
              </a:lnSpc>
              <a:buFont typeface="Wingdings" pitchFamily="2" charset="2"/>
              <a:buChar char="Ø"/>
            </a:pPr>
            <a:r>
              <a:rPr lang="en-US" sz="2000" dirty="0" smtClean="0">
                <a:latin typeface="Arial Black" pitchFamily="34" charset="0"/>
              </a:rPr>
              <a:t>We as a team have worked greatly on this project with a coordination and our mentor’s support</a:t>
            </a:r>
            <a:endParaRPr lang="en-US" sz="2000" dirty="0">
              <a:latin typeface="Arial Black" pitchFamily="34" charset="0"/>
            </a:endParaRPr>
          </a:p>
        </p:txBody>
      </p:sp>
      <p:sp>
        <p:nvSpPr>
          <p:cNvPr id="3" name="Title 2"/>
          <p:cNvSpPr>
            <a:spLocks noGrp="1"/>
          </p:cNvSpPr>
          <p:nvPr>
            <p:ph type="title"/>
          </p:nvPr>
        </p:nvSpPr>
        <p:spPr/>
        <p:txBody>
          <a:bodyPr>
            <a:normAutofit fontScale="90000"/>
          </a:bodyPr>
          <a:lstStyle/>
          <a:p>
            <a:r>
              <a:rPr smtClean="0">
                <a:solidFill>
                  <a:schemeClr val="tx1"/>
                </a:solidFill>
                <a:latin typeface="Algerian" pitchFamily="82" charset="0"/>
              </a:rPr>
              <a:t>Team Members And Contributions: </a:t>
            </a:r>
            <a:endParaRPr lang="en-US" dirty="0">
              <a:solidFill>
                <a:schemeClr val="tx1"/>
              </a:solidFill>
              <a:latin typeface="Algerian" pitchFamily="82" charset="0"/>
            </a:endParaRPr>
          </a:p>
        </p:txBody>
      </p:sp>
    </p:spTree>
  </p:cSld>
  <p:clrMapOvr>
    <a:masterClrMapping/>
  </p:clrMapOvr>
  <p:transition>
    <p:circl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5400" dirty="0" smtClean="0">
                <a:latin typeface="Algerian" pitchFamily="82" charset="0"/>
              </a:rPr>
              <a:t>     </a:t>
            </a:r>
          </a:p>
          <a:p>
            <a:pPr>
              <a:buNone/>
            </a:pPr>
            <a:endParaRPr lang="en-US" sz="5400" dirty="0" smtClean="0">
              <a:latin typeface="Algerian" pitchFamily="82" charset="0"/>
            </a:endParaRPr>
          </a:p>
          <a:p>
            <a:pPr>
              <a:buNone/>
            </a:pPr>
            <a:r>
              <a:rPr lang="en-US" sz="5400" dirty="0" smtClean="0">
                <a:latin typeface="Algerian" pitchFamily="82" charset="0"/>
              </a:rPr>
              <a:t>           thank you</a:t>
            </a:r>
            <a:endParaRPr lang="en-US" sz="5400" dirty="0">
              <a:latin typeface="Algerian" pitchFamily="82" charset="0"/>
            </a:endParaRPr>
          </a:p>
        </p:txBody>
      </p:sp>
      <p:sp>
        <p:nvSpPr>
          <p:cNvPr id="3" name="Title 2"/>
          <p:cNvSpPr>
            <a:spLocks noGrp="1"/>
          </p:cNvSpPr>
          <p:nvPr>
            <p:ph type="title"/>
          </p:nvPr>
        </p:nvSpPr>
        <p:spPr/>
        <p:txBody>
          <a:bodyPr/>
          <a:lstStyle/>
          <a:p>
            <a:endParaRPr lang="en-US"/>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4422"/>
            <a:ext cx="8229600" cy="5143536"/>
          </a:xfrm>
        </p:spPr>
        <p:txBody>
          <a:bodyPr>
            <a:normAutofit lnSpcReduction="10000"/>
          </a:bodyPr>
          <a:lstStyle/>
          <a:p>
            <a:pPr algn="just">
              <a:buNone/>
            </a:pPr>
            <a:r>
              <a:rPr lang="en-US" sz="2000" dirty="0" smtClean="0">
                <a:latin typeface="Arial Black" pitchFamily="34" charset="0"/>
              </a:rPr>
              <a:t>In today’s digital age, the security of communication</a:t>
            </a:r>
          </a:p>
          <a:p>
            <a:pPr algn="just">
              <a:buNone/>
            </a:pPr>
            <a:r>
              <a:rPr lang="en-US" sz="2000" dirty="0" smtClean="0">
                <a:latin typeface="Arial Black" pitchFamily="34" charset="0"/>
              </a:rPr>
              <a:t>channels is paramount. With the increasing frequency of</a:t>
            </a:r>
          </a:p>
          <a:p>
            <a:pPr algn="just">
              <a:buNone/>
            </a:pPr>
            <a:r>
              <a:rPr lang="en-US" sz="2000" dirty="0" smtClean="0">
                <a:latin typeface="Arial Black" pitchFamily="34" charset="0"/>
              </a:rPr>
              <a:t>cyber-attacks and data breaches, ensuring that sensitive</a:t>
            </a:r>
          </a:p>
          <a:p>
            <a:pPr algn="just">
              <a:buNone/>
            </a:pPr>
            <a:r>
              <a:rPr lang="en-US" sz="2000" dirty="0" smtClean="0">
                <a:latin typeface="Arial Black" pitchFamily="34" charset="0"/>
              </a:rPr>
              <a:t>information  remains  confidential.   Cryptographic</a:t>
            </a:r>
          </a:p>
          <a:p>
            <a:pPr algn="just">
              <a:buNone/>
            </a:pPr>
            <a:r>
              <a:rPr lang="en-US" sz="2000" dirty="0" smtClean="0">
                <a:latin typeface="Arial Black" pitchFamily="34" charset="0"/>
              </a:rPr>
              <a:t>techniques provide the necessary tools to achieve this b</a:t>
            </a:r>
          </a:p>
          <a:p>
            <a:pPr algn="just">
              <a:buNone/>
            </a:pPr>
            <a:r>
              <a:rPr lang="en-US" sz="2000" dirty="0" smtClean="0">
                <a:latin typeface="Arial Black" pitchFamily="34" charset="0"/>
              </a:rPr>
              <a:t>providing secure communication by encrypting data and</a:t>
            </a:r>
          </a:p>
          <a:p>
            <a:pPr algn="just">
              <a:buNone/>
            </a:pPr>
            <a:r>
              <a:rPr lang="en-US" sz="2000" dirty="0" smtClean="0">
                <a:latin typeface="Arial Black" pitchFamily="34" charset="0"/>
              </a:rPr>
              <a:t>verifying the identities of communicating parties.</a:t>
            </a:r>
          </a:p>
          <a:p>
            <a:pPr algn="just">
              <a:buNone/>
            </a:pPr>
            <a:r>
              <a:rPr lang="en-US" sz="2000" dirty="0" smtClean="0">
                <a:latin typeface="Arial Black" pitchFamily="34" charset="0"/>
              </a:rPr>
              <a:t>                                   Our project aims to explore and implement cryptographic solutions using well-known libraries, </a:t>
            </a:r>
            <a:r>
              <a:rPr lang="en-US" sz="2000" dirty="0" err="1" smtClean="0">
                <a:latin typeface="Arial Black" pitchFamily="34" charset="0"/>
              </a:rPr>
              <a:t>mbedTLS</a:t>
            </a:r>
            <a:r>
              <a:rPr lang="en-US" sz="2000" dirty="0" smtClean="0">
                <a:latin typeface="Arial Black" pitchFamily="34" charset="0"/>
              </a:rPr>
              <a:t> and </a:t>
            </a:r>
            <a:r>
              <a:rPr lang="en-US" sz="2000" dirty="0" err="1" smtClean="0">
                <a:latin typeface="Arial Black" pitchFamily="34" charset="0"/>
              </a:rPr>
              <a:t>OpenSSL</a:t>
            </a:r>
            <a:r>
              <a:rPr lang="en-US" sz="2000" dirty="0" smtClean="0">
                <a:latin typeface="Arial Black" pitchFamily="34" charset="0"/>
              </a:rPr>
              <a:t>, to secure a custom communication protocol between a patient and an AI psychologist, named ELIZE. The objective is to simulate a real-world scenario where secure communication is essential, demonstrating the practical application of cryptographic principles.</a:t>
            </a:r>
            <a:endParaRPr lang="en-US" sz="2000" dirty="0">
              <a:latin typeface="Arial Black" pitchFamily="34" charset="0"/>
            </a:endParaRPr>
          </a:p>
        </p:txBody>
      </p:sp>
      <p:sp>
        <p:nvSpPr>
          <p:cNvPr id="3" name="Title 2"/>
          <p:cNvSpPr>
            <a:spLocks noGrp="1"/>
          </p:cNvSpPr>
          <p:nvPr>
            <p:ph type="title"/>
          </p:nvPr>
        </p:nvSpPr>
        <p:spPr>
          <a:xfrm>
            <a:off x="457200" y="152400"/>
            <a:ext cx="8229600" cy="990584"/>
          </a:xfrm>
        </p:spPr>
        <p:txBody>
          <a:bodyPr>
            <a:normAutofit/>
          </a:bodyPr>
          <a:lstStyle/>
          <a:p>
            <a:r>
              <a:rPr sz="3600" smtClean="0">
                <a:solidFill>
                  <a:schemeClr val="tx1"/>
                </a:solidFill>
                <a:latin typeface="Algerian" pitchFamily="82" charset="0"/>
              </a:rPr>
              <a:t> Introduction:</a:t>
            </a:r>
            <a:endParaRPr lang="en-US" sz="3600" dirty="0">
              <a:solidFill>
                <a:schemeClr val="tx1"/>
              </a:solidFill>
              <a:latin typeface="Algerian" pitchFamily="82" charset="0"/>
            </a:endParaRPr>
          </a:p>
        </p:txBody>
      </p:sp>
    </p:spTree>
  </p:cSld>
  <p:clrMapOvr>
    <a:masterClrMapping/>
  </p:clrMapOvr>
  <p:transition>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4422"/>
            <a:ext cx="8229600" cy="4881578"/>
          </a:xfrm>
        </p:spPr>
        <p:txBody>
          <a:bodyPr>
            <a:normAutofit lnSpcReduction="10000"/>
          </a:bodyPr>
          <a:lstStyle/>
          <a:p>
            <a:pPr>
              <a:buNone/>
            </a:pPr>
            <a:r>
              <a:rPr lang="en-US" sz="2400" dirty="0" smtClean="0">
                <a:latin typeface="Arial Black" pitchFamily="34" charset="0"/>
              </a:rPr>
              <a:t>General Digital Certificates:</a:t>
            </a:r>
          </a:p>
          <a:p>
            <a:pPr>
              <a:buFont typeface="Wingdings" pitchFamily="2" charset="2"/>
              <a:buChar char="Ø"/>
            </a:pPr>
            <a:r>
              <a:rPr lang="en-US" sz="2000" dirty="0" smtClean="0">
                <a:latin typeface="Arial Black" pitchFamily="34" charset="0"/>
              </a:rPr>
              <a:t>Create a self-signed root certificates.</a:t>
            </a:r>
          </a:p>
          <a:p>
            <a:pPr>
              <a:buFont typeface="Wingdings" pitchFamily="2" charset="2"/>
              <a:buChar char="Ø"/>
            </a:pPr>
            <a:r>
              <a:rPr lang="en-US" sz="2000" dirty="0" smtClean="0">
                <a:latin typeface="Arial Black" pitchFamily="34" charset="0"/>
              </a:rPr>
              <a:t>Generate and sign user certificates for Alice and Bob using root certificate.</a:t>
            </a:r>
          </a:p>
          <a:p>
            <a:pPr>
              <a:buNone/>
            </a:pPr>
            <a:r>
              <a:rPr lang="en-US" sz="2400" dirty="0" smtClean="0">
                <a:latin typeface="Arial Black" pitchFamily="34" charset="0"/>
              </a:rPr>
              <a:t>Develop a Crypto Wrapper:</a:t>
            </a:r>
          </a:p>
          <a:p>
            <a:pPr>
              <a:buFont typeface="Wingdings" pitchFamily="2" charset="2"/>
              <a:buChar char="Ø"/>
            </a:pPr>
            <a:r>
              <a:rPr lang="en-US" sz="2000" dirty="0" smtClean="0">
                <a:latin typeface="Arial Black" pitchFamily="34" charset="0"/>
              </a:rPr>
              <a:t>Implement a basic cryptographic wrapper using </a:t>
            </a:r>
            <a:r>
              <a:rPr lang="en-US" sz="2000" dirty="0" err="1" smtClean="0">
                <a:latin typeface="Arial Black" pitchFamily="34" charset="0"/>
              </a:rPr>
              <a:t>mbedTLC</a:t>
            </a:r>
            <a:r>
              <a:rPr lang="en-US" sz="2000" dirty="0" smtClean="0">
                <a:latin typeface="Arial Black" pitchFamily="34" charset="0"/>
              </a:rPr>
              <a:t> or </a:t>
            </a:r>
            <a:r>
              <a:rPr lang="en-US" sz="2000" dirty="0" err="1" smtClean="0">
                <a:latin typeface="Arial Black" pitchFamily="34" charset="0"/>
              </a:rPr>
              <a:t>OpenSSL</a:t>
            </a:r>
            <a:r>
              <a:rPr lang="en-US" sz="2000" dirty="0" smtClean="0">
                <a:latin typeface="Arial Black" pitchFamily="34" charset="0"/>
              </a:rPr>
              <a:t>.</a:t>
            </a:r>
          </a:p>
          <a:p>
            <a:pPr>
              <a:buFont typeface="Wingdings" pitchFamily="2" charset="2"/>
              <a:buChar char="Ø"/>
            </a:pPr>
            <a:r>
              <a:rPr lang="en-US" sz="2000" dirty="0" smtClean="0">
                <a:latin typeface="Arial Black" pitchFamily="34" charset="0"/>
              </a:rPr>
              <a:t>Perform encryption, decryption, signing and verification operations.</a:t>
            </a:r>
          </a:p>
          <a:p>
            <a:pPr>
              <a:buNone/>
            </a:pPr>
            <a:r>
              <a:rPr lang="en-US" sz="2400" dirty="0" smtClean="0">
                <a:latin typeface="Arial Black" pitchFamily="34" charset="0"/>
              </a:rPr>
              <a:t>Secure the Communication Protocol:</a:t>
            </a:r>
          </a:p>
          <a:p>
            <a:pPr marL="457200" indent="-457200">
              <a:buFont typeface="Wingdings" pitchFamily="2" charset="2"/>
              <a:buChar char="Ø"/>
            </a:pPr>
            <a:r>
              <a:rPr lang="en-US" sz="2000" dirty="0" smtClean="0">
                <a:latin typeface="Arial Black" pitchFamily="34" charset="0"/>
              </a:rPr>
              <a:t>Implement a secure communication protocol between the patient and ELIZE.</a:t>
            </a:r>
          </a:p>
          <a:p>
            <a:pPr marL="457200" indent="-457200">
              <a:buFont typeface="Wingdings" pitchFamily="2" charset="2"/>
              <a:buChar char="Ø"/>
            </a:pPr>
            <a:r>
              <a:rPr lang="en-US" sz="2000" dirty="0" smtClean="0">
                <a:latin typeface="Arial Black" pitchFamily="34" charset="0"/>
              </a:rPr>
              <a:t>Ensure all messages are encrypted and signed to guarantee confidentiality and authenticity.  </a:t>
            </a:r>
          </a:p>
          <a:p>
            <a:pPr>
              <a:buNone/>
            </a:pPr>
            <a:endParaRPr lang="en-US" sz="2400" dirty="0">
              <a:latin typeface="Arial Black" pitchFamily="34" charset="0"/>
            </a:endParaRPr>
          </a:p>
        </p:txBody>
      </p:sp>
      <p:sp>
        <p:nvSpPr>
          <p:cNvPr id="3" name="Title 2"/>
          <p:cNvSpPr>
            <a:spLocks noGrp="1"/>
          </p:cNvSpPr>
          <p:nvPr>
            <p:ph type="title"/>
          </p:nvPr>
        </p:nvSpPr>
        <p:spPr>
          <a:xfrm>
            <a:off x="457200" y="152400"/>
            <a:ext cx="8229600" cy="919146"/>
          </a:xfrm>
        </p:spPr>
        <p:txBody>
          <a:bodyPr/>
          <a:lstStyle/>
          <a:p>
            <a:r>
              <a:rPr smtClean="0">
                <a:solidFill>
                  <a:schemeClr val="tx1"/>
                </a:solidFill>
                <a:latin typeface="Algerian" pitchFamily="82" charset="0"/>
              </a:rPr>
              <a:t> OBJECTIVES:</a:t>
            </a:r>
            <a:endParaRPr lang="en-US" dirty="0">
              <a:solidFill>
                <a:schemeClr val="tx1"/>
              </a:solidFill>
              <a:latin typeface="Algerian" pitchFamily="82" charset="0"/>
            </a:endParaRPr>
          </a:p>
        </p:txBody>
      </p:sp>
    </p:spTree>
  </p:cSld>
  <p:clrMapOvr>
    <a:masterClrMapping/>
  </p:clrMapOvr>
  <p:transition>
    <p:cover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2400" dirty="0" smtClean="0">
                <a:latin typeface="Arial Black" pitchFamily="34" charset="0"/>
              </a:rPr>
              <a:t>Securing a Custom Protocol</a:t>
            </a:r>
          </a:p>
          <a:p>
            <a:pPr>
              <a:buFont typeface="Wingdings" pitchFamily="2" charset="2"/>
              <a:buChar char="Ø"/>
            </a:pPr>
            <a:r>
              <a:rPr lang="en-US" sz="2000" dirty="0" smtClean="0">
                <a:latin typeface="Arial Black" pitchFamily="34" charset="0"/>
              </a:rPr>
              <a:t>We will be securing a custom communication protocol between two parties.</a:t>
            </a:r>
          </a:p>
          <a:p>
            <a:pPr>
              <a:buFont typeface="Wingdings" pitchFamily="2" charset="2"/>
              <a:buChar char="Ø"/>
            </a:pPr>
            <a:r>
              <a:rPr lang="en-US" sz="2000" dirty="0" smtClean="0">
                <a:latin typeface="Arial Black" pitchFamily="34" charset="0"/>
              </a:rPr>
              <a:t>Our  job is to secure the traffic.</a:t>
            </a:r>
          </a:p>
          <a:p>
            <a:pPr>
              <a:buNone/>
            </a:pPr>
            <a:r>
              <a:rPr lang="en-US" sz="2400" dirty="0" smtClean="0">
                <a:latin typeface="Arial Black" pitchFamily="34" charset="0"/>
              </a:rPr>
              <a:t>There are two phases:</a:t>
            </a:r>
          </a:p>
          <a:p>
            <a:pPr marL="457200" indent="-457200">
              <a:buFont typeface="+mj-lt"/>
              <a:buAutoNum type="arabicPeriod"/>
            </a:pPr>
            <a:r>
              <a:rPr lang="en-US" sz="2000" dirty="0" smtClean="0">
                <a:latin typeface="Arial Black" pitchFamily="34" charset="0"/>
              </a:rPr>
              <a:t>Basic implement crypto wrapper and make the crypto unit-test pass.</a:t>
            </a:r>
          </a:p>
          <a:p>
            <a:pPr marL="457200" indent="-457200">
              <a:buFont typeface="+mj-lt"/>
              <a:buAutoNum type="arabicPeriod"/>
            </a:pPr>
            <a:r>
              <a:rPr lang="en-US" sz="2000" dirty="0" smtClean="0">
                <a:latin typeface="Arial Black" pitchFamily="34" charset="0"/>
              </a:rPr>
              <a:t>Advanced secure the protocol using your crypto wrapper implementation.</a:t>
            </a:r>
            <a:endParaRPr lang="en-US" sz="2000" dirty="0">
              <a:latin typeface="Arial Black" pitchFamily="34" charset="0"/>
            </a:endParaRPr>
          </a:p>
        </p:txBody>
      </p:sp>
      <p:sp>
        <p:nvSpPr>
          <p:cNvPr id="3" name="Title 2"/>
          <p:cNvSpPr>
            <a:spLocks noGrp="1"/>
          </p:cNvSpPr>
          <p:nvPr>
            <p:ph type="title"/>
          </p:nvPr>
        </p:nvSpPr>
        <p:spPr/>
        <p:txBody>
          <a:bodyPr/>
          <a:lstStyle/>
          <a:p>
            <a:r>
              <a:rPr smtClean="0">
                <a:solidFill>
                  <a:schemeClr val="tx1"/>
                </a:solidFill>
                <a:latin typeface="Algerian" pitchFamily="82" charset="0"/>
              </a:rPr>
              <a:t>IMPLEMENTATION:</a:t>
            </a:r>
            <a:endParaRPr lang="en-US" dirty="0">
              <a:solidFill>
                <a:schemeClr val="tx1"/>
              </a:solidFill>
              <a:latin typeface="Algerian" pitchFamily="82"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jpg"/>
          <p:cNvPicPr>
            <a:picLocks noGrp="1" noChangeAspect="1"/>
          </p:cNvPicPr>
          <p:nvPr>
            <p:ph idx="1"/>
          </p:nvPr>
        </p:nvPicPr>
        <p:blipFill>
          <a:blip r:embed="rId2"/>
          <a:stretch>
            <a:fillRect/>
          </a:stretch>
        </p:blipFill>
        <p:spPr>
          <a:xfrm>
            <a:off x="357158" y="214290"/>
            <a:ext cx="8572560" cy="2981325"/>
          </a:xfrm>
        </p:spPr>
      </p:pic>
      <p:sp>
        <p:nvSpPr>
          <p:cNvPr id="3" name="Title 2"/>
          <p:cNvSpPr>
            <a:spLocks noGrp="1"/>
          </p:cNvSpPr>
          <p:nvPr>
            <p:ph type="title"/>
          </p:nvPr>
        </p:nvSpPr>
        <p:spPr/>
        <p:txBody>
          <a:bodyPr/>
          <a:lstStyle/>
          <a:p>
            <a:endParaRPr lang="en-US"/>
          </a:p>
        </p:txBody>
      </p:sp>
      <p:pic>
        <p:nvPicPr>
          <p:cNvPr id="7" name="Picture 6" descr="4.jpg"/>
          <p:cNvPicPr>
            <a:picLocks noChangeAspect="1"/>
          </p:cNvPicPr>
          <p:nvPr/>
        </p:nvPicPr>
        <p:blipFill>
          <a:blip r:embed="rId3"/>
          <a:stretch>
            <a:fillRect/>
          </a:stretch>
        </p:blipFill>
        <p:spPr>
          <a:xfrm>
            <a:off x="357158" y="3429000"/>
            <a:ext cx="8572560" cy="305752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71546"/>
            <a:ext cx="8229600" cy="5500726"/>
          </a:xfrm>
        </p:spPr>
        <p:txBody>
          <a:bodyPr>
            <a:noAutofit/>
          </a:bodyPr>
          <a:lstStyle/>
          <a:p>
            <a:pPr algn="just">
              <a:lnSpc>
                <a:spcPct val="150000"/>
              </a:lnSpc>
            </a:pPr>
            <a:r>
              <a:rPr lang="en-US" sz="2000" dirty="0" smtClean="0">
                <a:latin typeface="Arial Black" pitchFamily="34" charset="0"/>
                <a:ea typeface="Times New Roman" panose="02020603050405020304" pitchFamily="18" charset="0"/>
              </a:rPr>
              <a:t>Encryption is the process of converting plain, readable data (plaintext) into an encoded format (</a:t>
            </a:r>
            <a:r>
              <a:rPr lang="en-US" sz="2000" dirty="0" err="1" smtClean="0">
                <a:latin typeface="Arial Black" pitchFamily="34" charset="0"/>
                <a:ea typeface="Times New Roman" panose="02020603050405020304" pitchFamily="18" charset="0"/>
              </a:rPr>
              <a:t>ciphertext</a:t>
            </a:r>
            <a:r>
              <a:rPr lang="en-US" sz="2000" dirty="0" smtClean="0">
                <a:latin typeface="Arial Black" pitchFamily="34" charset="0"/>
                <a:ea typeface="Times New Roman" panose="02020603050405020304" pitchFamily="18" charset="0"/>
              </a:rPr>
              <a:t>) that can only be read or decrypted by someone who possesses the appropriate decryption key. Encryption is used to ensure the confidentiality of data, protecting it from unauthorized access, even if the data is intercepted or accessed by unauthorized individuals.</a:t>
            </a:r>
          </a:p>
          <a:p>
            <a:pPr algn="just">
              <a:lnSpc>
                <a:spcPct val="150000"/>
              </a:lnSpc>
            </a:pPr>
            <a:r>
              <a:rPr lang="en-US" sz="2000" kern="0" dirty="0" smtClean="0">
                <a:latin typeface="Arial Black" pitchFamily="34" charset="0"/>
                <a:ea typeface="Times New Roman" panose="02020603050405020304" pitchFamily="18" charset="0"/>
                <a:cs typeface="Times New Roman" panose="02020603050405020304" pitchFamily="18" charset="0"/>
              </a:rPr>
              <a:t>The decryption process is the reverse of encryption. It involves converting the </a:t>
            </a:r>
            <a:r>
              <a:rPr lang="en-US" sz="2000" kern="0" dirty="0" err="1" smtClean="0">
                <a:latin typeface="Arial Black" pitchFamily="34" charset="0"/>
                <a:ea typeface="Times New Roman" panose="02020603050405020304" pitchFamily="18" charset="0"/>
                <a:cs typeface="Times New Roman" panose="02020603050405020304" pitchFamily="18" charset="0"/>
              </a:rPr>
              <a:t>ciphertext</a:t>
            </a:r>
            <a:r>
              <a:rPr lang="en-US" sz="2000" kern="0" dirty="0" smtClean="0">
                <a:latin typeface="Arial Black" pitchFamily="34" charset="0"/>
                <a:ea typeface="Times New Roman" panose="02020603050405020304" pitchFamily="18" charset="0"/>
                <a:cs typeface="Times New Roman" panose="02020603050405020304" pitchFamily="18" charset="0"/>
              </a:rPr>
              <a:t> back to plaintext using the appropriate decryption key</a:t>
            </a:r>
            <a:endParaRPr lang="en-US" sz="2000" dirty="0">
              <a:latin typeface="Arial Black" pitchFamily="34" charset="0"/>
            </a:endParaRPr>
          </a:p>
        </p:txBody>
      </p:sp>
      <p:sp>
        <p:nvSpPr>
          <p:cNvPr id="3" name="Title 2"/>
          <p:cNvSpPr>
            <a:spLocks noGrp="1"/>
          </p:cNvSpPr>
          <p:nvPr>
            <p:ph type="title"/>
          </p:nvPr>
        </p:nvSpPr>
        <p:spPr>
          <a:xfrm>
            <a:off x="642910" y="214290"/>
            <a:ext cx="8043890" cy="785818"/>
          </a:xfrm>
        </p:spPr>
        <p:txBody>
          <a:bodyPr>
            <a:noAutofit/>
          </a:bodyPr>
          <a:lstStyle/>
          <a:p>
            <a:r>
              <a:rPr lang="en-US" sz="3600" dirty="0" smtClean="0">
                <a:solidFill>
                  <a:schemeClr val="tx1"/>
                </a:solidFill>
                <a:latin typeface="Algerian" pitchFamily="82" charset="0"/>
              </a:rPr>
              <a:t>E</a:t>
            </a:r>
            <a:r>
              <a:rPr sz="3600" smtClean="0">
                <a:solidFill>
                  <a:schemeClr val="tx1"/>
                </a:solidFill>
                <a:latin typeface="Algerian" pitchFamily="82" charset="0"/>
              </a:rPr>
              <a:t>ncryption and decryption:</a:t>
            </a:r>
            <a:endParaRPr lang="en-US" sz="3600" dirty="0">
              <a:solidFill>
                <a:schemeClr val="tx1"/>
              </a:solidFill>
              <a:latin typeface="Algerian" pitchFamily="82" charset="0"/>
            </a:endParaRPr>
          </a:p>
        </p:txBody>
      </p:sp>
    </p:spTree>
  </p:cSld>
  <p:clrMapOvr>
    <a:masterClrMapping/>
  </p:clrMapOvr>
  <p:transition>
    <p:wheel spokes="3"/>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pic>
        <p:nvPicPr>
          <p:cNvPr id="4" name="Picture 2" descr="AES algorithm and its Hardware Implementation on FPGA- A step by step guide  | by Gourav Saini | Medium">
            <a:extLst>
              <a:ext uri="{FF2B5EF4-FFF2-40B4-BE49-F238E27FC236}">
                <a16:creationId xmlns="" xmlns:a16="http://schemas.microsoft.com/office/drawing/2014/main" id="{18C749C5-EB37-A26F-791E-416E1D024AF3}"/>
              </a:ext>
            </a:extLst>
          </p:cNvPr>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457200" y="500042"/>
            <a:ext cx="8229600" cy="5786478"/>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tx1"/>
                </a:solidFill>
                <a:latin typeface="Algerian" pitchFamily="82" charset="0"/>
              </a:rPr>
              <a:t>P</a:t>
            </a:r>
            <a:r>
              <a:rPr smtClean="0">
                <a:solidFill>
                  <a:schemeClr val="tx1"/>
                </a:solidFill>
                <a:latin typeface="Algerian" pitchFamily="82" charset="0"/>
              </a:rPr>
              <a:t>rocess  flow:</a:t>
            </a:r>
            <a:endParaRPr lang="en-US" dirty="0">
              <a:solidFill>
                <a:schemeClr val="tx1"/>
              </a:solidFill>
              <a:latin typeface="Algerian" pitchFamily="82" charset="0"/>
            </a:endParaRPr>
          </a:p>
        </p:txBody>
      </p:sp>
      <p:pic>
        <p:nvPicPr>
          <p:cNvPr id="11" name="Content Placeholder 10" descr="2.jpg"/>
          <p:cNvPicPr>
            <a:picLocks noGrp="1" noChangeAspect="1"/>
          </p:cNvPicPr>
          <p:nvPr>
            <p:ph idx="1"/>
          </p:nvPr>
        </p:nvPicPr>
        <p:blipFill>
          <a:blip r:embed="rId2"/>
          <a:stretch>
            <a:fillRect/>
          </a:stretch>
        </p:blipFill>
        <p:spPr>
          <a:xfrm>
            <a:off x="285720" y="1571613"/>
            <a:ext cx="8429683" cy="5143536"/>
          </a:xfrm>
        </p:spPr>
      </p:pic>
    </p:spTree>
  </p:cSld>
  <p:clrMapOvr>
    <a:masterClrMapping/>
  </p:clrMapOvr>
  <p:transition>
    <p:spli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423</TotalTime>
  <Words>801</Words>
  <Application>Microsoft Office PowerPoint</Application>
  <PresentationFormat>On-screen Show (4:3)</PresentationFormat>
  <Paragraphs>139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Paper</vt:lpstr>
      <vt:lpstr>CRYPTOGRAPHY SIMULATION WITH MBEDTLS\OpenSSL LIBRARY USAGE AND USER INTERACTION</vt:lpstr>
      <vt:lpstr>Contents:</vt:lpstr>
      <vt:lpstr> Introduction:</vt:lpstr>
      <vt:lpstr> OBJECTIVES:</vt:lpstr>
      <vt:lpstr>IMPLEMENTATION:</vt:lpstr>
      <vt:lpstr>Slide 6</vt:lpstr>
      <vt:lpstr>Encryption and decryption:</vt:lpstr>
      <vt:lpstr>Slide 8</vt:lpstr>
      <vt:lpstr>Process  flow:</vt:lpstr>
      <vt:lpstr> LANGUAGE SPECIFICATION:</vt:lpstr>
      <vt:lpstr> ADVANTAGES: </vt:lpstr>
      <vt:lpstr>Slide 12</vt:lpstr>
      <vt:lpstr> REFERENCE: </vt:lpstr>
      <vt:lpstr>Slide 14</vt:lpstr>
      <vt:lpstr>FUTURE SCOPE:</vt:lpstr>
      <vt:lpstr>Slide 16</vt:lpstr>
      <vt:lpstr>Output:</vt:lpstr>
      <vt:lpstr>Slide 18</vt:lpstr>
      <vt:lpstr>CONCLUSION:</vt:lpstr>
      <vt:lpstr>Team Members And Contributions: </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31</cp:revision>
  <dcterms:created xsi:type="dcterms:W3CDTF">2024-07-10T08:09:15Z</dcterms:created>
  <dcterms:modified xsi:type="dcterms:W3CDTF">2024-07-14T07:54:36Z</dcterms:modified>
</cp:coreProperties>
</file>