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Raleway SemiBold"/>
      <p:regular r:id="rId13"/>
      <p:bold r:id="rId14"/>
      <p:italic r:id="rId15"/>
      <p:boldItalic r:id="rId16"/>
    </p:embeddedFont>
    <p:embeddedFont>
      <p:font typeface="Lato"/>
      <p:regular r:id="rId17"/>
      <p:bold r:id="rId18"/>
      <p:italic r:id="rId19"/>
      <p:boldItalic r:id="rId20"/>
    </p:embeddedFont>
    <p:embeddedFont>
      <p:font typeface="Raleway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Raleway-italic.fntdata"/><Relationship Id="rId22" Type="http://schemas.openxmlformats.org/officeDocument/2006/relationships/font" Target="fonts/RalewayMedium-bold.fntdata"/><Relationship Id="rId10" Type="http://schemas.openxmlformats.org/officeDocument/2006/relationships/font" Target="fonts/Raleway-bold.fntdata"/><Relationship Id="rId21" Type="http://schemas.openxmlformats.org/officeDocument/2006/relationships/font" Target="fonts/RalewayMedium-regular.fntdata"/><Relationship Id="rId13" Type="http://schemas.openxmlformats.org/officeDocument/2006/relationships/font" Target="fonts/RalewaySemiBold-regular.fntdata"/><Relationship Id="rId24" Type="http://schemas.openxmlformats.org/officeDocument/2006/relationships/font" Target="fonts/RalewayMedium-boldItalic.fntdata"/><Relationship Id="rId12" Type="http://schemas.openxmlformats.org/officeDocument/2006/relationships/font" Target="fonts/Raleway-boldItalic.fntdata"/><Relationship Id="rId23" Type="http://schemas.openxmlformats.org/officeDocument/2006/relationships/font" Target="fonts/Raleway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RalewaySemiBold-italic.fntdata"/><Relationship Id="rId14" Type="http://schemas.openxmlformats.org/officeDocument/2006/relationships/font" Target="fonts/RalewaySemiBold-bold.fntdata"/><Relationship Id="rId17" Type="http://schemas.openxmlformats.org/officeDocument/2006/relationships/font" Target="fonts/Lato-regular.fntdata"/><Relationship Id="rId16" Type="http://schemas.openxmlformats.org/officeDocument/2006/relationships/font" Target="fonts/RalewaySemiBold-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3b537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3b537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 XML file to get sentence and mentions from the sentences.</a:t>
            </a:r>
            <a:endParaRPr/>
          </a:p>
          <a:p>
            <a:pPr indent="0" lvl="0" marL="0" rtl="0" algn="l">
              <a:spcBef>
                <a:spcPts val="0"/>
              </a:spcBef>
              <a:spcAft>
                <a:spcPts val="0"/>
              </a:spcAft>
              <a:buNone/>
            </a:pPr>
            <a:r>
              <a:rPr lang="en"/>
              <a:t>For every sentence we do the BIO tagging for the concepts based on the annotation provided in the training files.</a:t>
            </a:r>
            <a:endParaRPr/>
          </a:p>
          <a:p>
            <a:pPr indent="0" lvl="0" marL="0" rtl="0" algn="l">
              <a:spcBef>
                <a:spcPts val="0"/>
              </a:spcBef>
              <a:spcAft>
                <a:spcPts val="0"/>
              </a:spcAft>
              <a:buNone/>
            </a:pPr>
            <a:r>
              <a:rPr lang="en"/>
              <a:t>List of words for every sentence is given as input to the Word2Vec model. </a:t>
            </a:r>
            <a:endParaRPr/>
          </a:p>
          <a:p>
            <a:pPr indent="0" lvl="0" marL="0" rtl="0" algn="l">
              <a:spcBef>
                <a:spcPts val="0"/>
              </a:spcBef>
              <a:spcAft>
                <a:spcPts val="0"/>
              </a:spcAft>
              <a:buNone/>
            </a:pPr>
            <a:r>
              <a:rPr lang="en"/>
              <a:t>The output is the dictionary of all words with their embedding weight vectors. The words and tags are indexed for the input to the model. We use KFold for spliting the data. We used both number of folds as 5 and 10 and we will explain the results later. Our input is of shape 100 as length of our input. We pass this input to Embedding layer. The Embedding layer has input_dim as the unique words, output_dim is 100, embedding weight matrix and the input length is 100. So every word has embedding vector of length 100. </a:t>
            </a:r>
            <a:r>
              <a:rPr lang="en" sz="1200"/>
              <a:t>The first argument to this layer definition is the number of rows of our embedding layer =  unique_words (2101) the second is the size of each word’s embedding vector (the columns) = 100. </a:t>
            </a:r>
            <a:r>
              <a:rPr lang="en"/>
              <a:t> We are also using dropout of 0.1 to avoid overfitting. Used BiLSTM. Then used an output dense layer with an activation function of softmax</a:t>
            </a:r>
            <a:r>
              <a:rPr lang="en" sz="1200"/>
              <a:t> and we use neurons as 7 as per our tags.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6129a1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6129a1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000000"/>
                </a:solidFill>
                <a:latin typeface="Arial"/>
                <a:ea typeface="Arial"/>
                <a:cs typeface="Arial"/>
                <a:sym typeface="Arial"/>
              </a:rPr>
              <a:t>Extracting Mentions of Interacting Drugs/Substances, interaction triggers and specific interactions at sentence level.</a:t>
            </a:r>
            <a:endParaRPr sz="2400">
              <a:latin typeface="Arial"/>
              <a:ea typeface="Arial"/>
              <a:cs typeface="Arial"/>
              <a:sym typeface="Aria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Student: Mitali Kulkarni, Darshan Prakash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05375"/>
            <a:ext cx="325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Method</a:t>
            </a:r>
            <a:endParaRPr/>
          </a:p>
        </p:txBody>
      </p:sp>
      <p:sp>
        <p:nvSpPr>
          <p:cNvPr id="93" name="Google Shape;93;p14"/>
          <p:cNvSpPr/>
          <p:nvPr/>
        </p:nvSpPr>
        <p:spPr>
          <a:xfrm>
            <a:off x="3983050" y="1378275"/>
            <a:ext cx="4366500" cy="333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nvSpPr>
        <p:spPr>
          <a:xfrm>
            <a:off x="6178150" y="4634175"/>
            <a:ext cx="2171400" cy="1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SemiBold"/>
                <a:ea typeface="Raleway SemiBold"/>
                <a:cs typeface="Raleway SemiBold"/>
                <a:sym typeface="Raleway SemiBold"/>
              </a:rPr>
              <a:t>K Fold Cross Validation </a:t>
            </a:r>
            <a:endParaRPr>
              <a:latin typeface="Raleway SemiBold"/>
              <a:ea typeface="Raleway SemiBold"/>
              <a:cs typeface="Raleway SemiBold"/>
              <a:sym typeface="Raleway SemiBold"/>
            </a:endParaRPr>
          </a:p>
        </p:txBody>
      </p:sp>
      <p:pic>
        <p:nvPicPr>
          <p:cNvPr id="95" name="Google Shape;95;p14"/>
          <p:cNvPicPr preferRelativeResize="0"/>
          <p:nvPr/>
        </p:nvPicPr>
        <p:blipFill>
          <a:blip r:embed="rId3">
            <a:alphaModFix/>
          </a:blip>
          <a:stretch>
            <a:fillRect/>
          </a:stretch>
        </p:blipFill>
        <p:spPr>
          <a:xfrm>
            <a:off x="4063984" y="1445860"/>
            <a:ext cx="4200299" cy="3200525"/>
          </a:xfrm>
          <a:prstGeom prst="rect">
            <a:avLst/>
          </a:prstGeom>
          <a:noFill/>
          <a:ln>
            <a:noFill/>
          </a:ln>
        </p:spPr>
      </p:pic>
      <p:sp>
        <p:nvSpPr>
          <p:cNvPr id="96" name="Google Shape;96;p14"/>
          <p:cNvSpPr/>
          <p:nvPr/>
        </p:nvSpPr>
        <p:spPr>
          <a:xfrm>
            <a:off x="5525575" y="529525"/>
            <a:ext cx="1277100" cy="31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Medium"/>
                <a:ea typeface="Raleway Medium"/>
                <a:cs typeface="Raleway Medium"/>
                <a:sym typeface="Raleway Medium"/>
              </a:rPr>
              <a:t>BIO Tagging</a:t>
            </a:r>
            <a:endParaRPr sz="1200">
              <a:latin typeface="Raleway Medium"/>
              <a:ea typeface="Raleway Medium"/>
              <a:cs typeface="Raleway Medium"/>
              <a:sym typeface="Raleway Medium"/>
            </a:endParaRPr>
          </a:p>
        </p:txBody>
      </p:sp>
      <p:sp>
        <p:nvSpPr>
          <p:cNvPr id="97" name="Google Shape;97;p14"/>
          <p:cNvSpPr/>
          <p:nvPr/>
        </p:nvSpPr>
        <p:spPr>
          <a:xfrm>
            <a:off x="5026675" y="953900"/>
            <a:ext cx="2274900" cy="31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aleway Medium"/>
                <a:ea typeface="Raleway Medium"/>
                <a:cs typeface="Raleway Medium"/>
                <a:sym typeface="Raleway Medium"/>
              </a:rPr>
              <a:t>Word2Vec embedding</a:t>
            </a:r>
            <a:endParaRPr sz="1200">
              <a:latin typeface="Raleway Medium"/>
              <a:ea typeface="Raleway Medium"/>
              <a:cs typeface="Raleway Medium"/>
              <a:sym typeface="Raleway Medium"/>
            </a:endParaRPr>
          </a:p>
        </p:txBody>
      </p:sp>
      <p:sp>
        <p:nvSpPr>
          <p:cNvPr id="98" name="Google Shape;98;p14"/>
          <p:cNvSpPr txBox="1"/>
          <p:nvPr/>
        </p:nvSpPr>
        <p:spPr>
          <a:xfrm>
            <a:off x="386600" y="1563225"/>
            <a:ext cx="3361800" cy="224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Data Statistics</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Input Files:			22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Concepts to be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extracted:			3</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 of Sentences: 	964</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 of Unique Words:	2101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 of Classification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tags used in model:	7</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p>
        </p:txBody>
      </p:sp>
      <p:cxnSp>
        <p:nvCxnSpPr>
          <p:cNvPr id="99" name="Google Shape;99;p14"/>
          <p:cNvCxnSpPr>
            <a:stCxn id="96" idx="2"/>
            <a:endCxn id="97" idx="0"/>
          </p:cNvCxnSpPr>
          <p:nvPr/>
        </p:nvCxnSpPr>
        <p:spPr>
          <a:xfrm>
            <a:off x="6164125" y="849025"/>
            <a:ext cx="0" cy="1050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4"/>
          <p:cNvCxnSpPr>
            <a:stCxn id="97" idx="2"/>
            <a:endCxn id="95" idx="0"/>
          </p:cNvCxnSpPr>
          <p:nvPr/>
        </p:nvCxnSpPr>
        <p:spPr>
          <a:xfrm>
            <a:off x="6164125" y="1273400"/>
            <a:ext cx="0" cy="17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29450" y="61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Learnings</a:t>
            </a:r>
            <a:endParaRPr/>
          </a:p>
        </p:txBody>
      </p:sp>
      <p:pic>
        <p:nvPicPr>
          <p:cNvPr id="106" name="Google Shape;106;p15"/>
          <p:cNvPicPr preferRelativeResize="0"/>
          <p:nvPr/>
        </p:nvPicPr>
        <p:blipFill>
          <a:blip r:embed="rId3">
            <a:alphaModFix/>
          </a:blip>
          <a:stretch>
            <a:fillRect/>
          </a:stretch>
        </p:blipFill>
        <p:spPr>
          <a:xfrm>
            <a:off x="4951325" y="2769700"/>
            <a:ext cx="3466826" cy="2143644"/>
          </a:xfrm>
          <a:prstGeom prst="rect">
            <a:avLst/>
          </a:prstGeom>
          <a:noFill/>
          <a:ln>
            <a:noFill/>
          </a:ln>
        </p:spPr>
      </p:pic>
      <p:pic>
        <p:nvPicPr>
          <p:cNvPr id="107" name="Google Shape;107;p15"/>
          <p:cNvPicPr preferRelativeResize="0"/>
          <p:nvPr/>
        </p:nvPicPr>
        <p:blipFill>
          <a:blip r:embed="rId4">
            <a:alphaModFix/>
          </a:blip>
          <a:stretch>
            <a:fillRect/>
          </a:stretch>
        </p:blipFill>
        <p:spPr>
          <a:xfrm>
            <a:off x="4951325" y="544500"/>
            <a:ext cx="3598699" cy="2225200"/>
          </a:xfrm>
          <a:prstGeom prst="rect">
            <a:avLst/>
          </a:prstGeom>
          <a:noFill/>
          <a:ln>
            <a:noFill/>
          </a:ln>
        </p:spPr>
      </p:pic>
      <p:pic>
        <p:nvPicPr>
          <p:cNvPr id="108" name="Google Shape;108;p15"/>
          <p:cNvPicPr preferRelativeResize="0"/>
          <p:nvPr/>
        </p:nvPicPr>
        <p:blipFill>
          <a:blip r:embed="rId5">
            <a:alphaModFix/>
          </a:blip>
          <a:stretch>
            <a:fillRect/>
          </a:stretch>
        </p:blipFill>
        <p:spPr>
          <a:xfrm>
            <a:off x="0" y="1941400"/>
            <a:ext cx="4572008" cy="159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