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6"/>
  </p:notesMasterIdLst>
  <p:handoutMasterIdLst>
    <p:handoutMasterId r:id="rId47"/>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300" r:id="rId30"/>
    <p:sldId id="285" r:id="rId31"/>
    <p:sldId id="288" r:id="rId32"/>
    <p:sldId id="289" r:id="rId33"/>
    <p:sldId id="286" r:id="rId34"/>
    <p:sldId id="287"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shek Avaiya" initials="AA" lastIdx="1" clrIdx="0">
    <p:extLst>
      <p:ext uri="{19B8F6BF-5375-455C-9EA6-DF929625EA0E}">
        <p15:presenceInfo xmlns:p15="http://schemas.microsoft.com/office/powerpoint/2012/main" userId="ea600e229d39d5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7" d="100"/>
          <a:sy n="87" d="100"/>
        </p:scale>
        <p:origin x="52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7948E5-72C2-4EA7-9D8A-B614665DC9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E1C0A6C-B61B-46D5-805C-303644EB39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AEF232-A0C9-4B2F-8FB3-EE2037134D96}" type="datetimeFigureOut">
              <a:rPr lang="en-IN" smtClean="0"/>
              <a:t>04-12-2021</a:t>
            </a:fld>
            <a:endParaRPr lang="en-IN"/>
          </a:p>
        </p:txBody>
      </p:sp>
      <p:sp>
        <p:nvSpPr>
          <p:cNvPr id="4" name="Footer Placeholder 3">
            <a:extLst>
              <a:ext uri="{FF2B5EF4-FFF2-40B4-BE49-F238E27FC236}">
                <a16:creationId xmlns:a16="http://schemas.microsoft.com/office/drawing/2014/main" id="{C1B4705A-E7C1-462D-9B0C-DC209C426D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9C0A13D-3E94-4D63-A430-686D80A811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B43BA3-C328-484C-8BAF-6DD373ECB229}" type="slidenum">
              <a:rPr lang="en-IN" smtClean="0"/>
              <a:t>‹#›</a:t>
            </a:fld>
            <a:endParaRPr lang="en-IN"/>
          </a:p>
        </p:txBody>
      </p:sp>
    </p:spTree>
    <p:extLst>
      <p:ext uri="{BB962C8B-B14F-4D97-AF65-F5344CB8AC3E}">
        <p14:creationId xmlns:p14="http://schemas.microsoft.com/office/powerpoint/2010/main" val="24135919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B73BC-DFEE-4F5E-86B8-8ADB43BFAAE1}" type="datetimeFigureOut">
              <a:rPr lang="en-IN" smtClean="0"/>
              <a:t>04-12-2021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E7378-7507-42BE-8128-9758B289012B}" type="slidenum">
              <a:rPr lang="en-IN" smtClean="0"/>
              <a:t>‹#›</a:t>
            </a:fld>
            <a:endParaRPr lang="en-IN"/>
          </a:p>
        </p:txBody>
      </p:sp>
    </p:spTree>
    <p:extLst>
      <p:ext uri="{BB962C8B-B14F-4D97-AF65-F5344CB8AC3E}">
        <p14:creationId xmlns:p14="http://schemas.microsoft.com/office/powerpoint/2010/main" val="153574371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BA1316-6561-4E07-AF03-8C53B6D2E3CA}" type="datetime1">
              <a:rPr lang="en-IN" smtClean="0"/>
              <a:t>04-12-2021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DDAA936-32AD-440D-9D36-113340945A2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901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DC0C2A-C1AC-4B6B-901D-E5865C7ACC72}" type="datetime1">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AA936-32AD-440D-9D36-113340945A2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5179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714B0-89E2-4FD5-AC46-B9433A32E556}" type="datetime1">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AA936-32AD-440D-9D36-113340945A2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661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365858-6F96-437E-AD9B-5757D2A22666}" type="datetime1">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AA936-32AD-440D-9D36-113340945A2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97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265888-412D-4CC2-AB3D-3DC4B8B59073}" type="datetime1">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DAA936-32AD-440D-9D36-113340945A2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901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DA856-E830-415F-B663-77B3BBC190E7}" type="datetime1">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DAA936-32AD-440D-9D36-113340945A2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90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9D296C-93BA-4250-9A4F-29765CD7ADE8}" type="datetime1">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DAA936-32AD-440D-9D36-113340945A2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00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065FFE-C909-464C-95A5-9FB993A7DEE7}" type="datetime1">
              <a:rPr lang="en-IN" smtClean="0"/>
              <a:t>04-12-2021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DAA936-32AD-440D-9D36-113340945A2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66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DECCD-3A06-449B-87A2-D54FAE4B6AAE}" type="datetime1">
              <a:rPr lang="en-IN" smtClean="0"/>
              <a:t>04-12-2021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DAA936-32AD-440D-9D36-113340945A29}" type="slidenum">
              <a:rPr lang="en-IN" smtClean="0"/>
              <a:t>‹#›</a:t>
            </a:fld>
            <a:endParaRPr lang="en-IN"/>
          </a:p>
        </p:txBody>
      </p:sp>
    </p:spTree>
    <p:extLst>
      <p:ext uri="{BB962C8B-B14F-4D97-AF65-F5344CB8AC3E}">
        <p14:creationId xmlns:p14="http://schemas.microsoft.com/office/powerpoint/2010/main" val="261473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B3FA46-C8EF-49B5-8930-34B5E54A52FB}" type="datetime1">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DAA936-32AD-440D-9D36-113340945A2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19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7D3DAFB-9AC1-4DD4-86B5-C075CD118A0F}" type="datetime1">
              <a:rPr lang="en-IN" smtClean="0"/>
              <a:t>04-12-2021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DDAA936-32AD-440D-9D36-113340945A2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49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57A9D6-4909-4C20-916E-E093A8AEEF6C}" type="datetime1">
              <a:rPr lang="en-IN" smtClean="0"/>
              <a:t>04-12-2021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DDAA936-32AD-440D-9D36-113340945A2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3368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DDFB-647D-44A9-9A6A-333CDE4851AF}"/>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Mobile Shop Management System</a:t>
            </a:r>
            <a:endParaRPr lang="en-IN" dirty="0"/>
          </a:p>
        </p:txBody>
      </p:sp>
      <p:sp>
        <p:nvSpPr>
          <p:cNvPr id="3" name="Content Placeholder 2">
            <a:extLst>
              <a:ext uri="{FF2B5EF4-FFF2-40B4-BE49-F238E27FC236}">
                <a16:creationId xmlns:a16="http://schemas.microsoft.com/office/drawing/2014/main" id="{4258B882-4F1C-4075-8821-F6988BCA16FA}"/>
              </a:ext>
            </a:extLst>
          </p:cNvPr>
          <p:cNvSpPr>
            <a:spLocks noGrp="1"/>
          </p:cNvSpPr>
          <p:nvPr>
            <p:ph idx="1"/>
          </p:nvPr>
        </p:nvSpPr>
        <p:spPr/>
        <p:txBody>
          <a:bodyPr/>
          <a:lstStyle/>
          <a:p>
            <a:pPr algn="l"/>
            <a:r>
              <a:rPr lang="en-US" sz="2000" dirty="0">
                <a:solidFill>
                  <a:schemeClr val="tx1"/>
                </a:solidFill>
                <a:latin typeface="Times New Roman" panose="02020603050405020304" pitchFamily="18" charset="0"/>
                <a:cs typeface="Times New Roman" panose="02020603050405020304" pitchFamily="18" charset="0"/>
              </a:rPr>
              <a:t>Group Number :- 28</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Enrollment Number :- 201906100110030 ,   201906100110031 ,  201906100110033.</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Member</a:t>
            </a:r>
            <a:r>
              <a:rPr lang="en-US" sz="2000" dirty="0">
                <a:solidFill>
                  <a:schemeClr val="tx1"/>
                </a:solidFill>
                <a:latin typeface="Times New Roman" panose="02020603050405020304" pitchFamily="18" charset="0"/>
                <a:cs typeface="Times New Roman" panose="02020603050405020304" pitchFamily="18" charset="0"/>
              </a:rPr>
              <a:t> Name :- </a:t>
            </a:r>
            <a:r>
              <a:rPr lang="en-US" sz="2000" dirty="0" err="1">
                <a:solidFill>
                  <a:schemeClr val="tx1"/>
                </a:solidFill>
                <a:latin typeface="Times New Roman" panose="02020603050405020304" pitchFamily="18" charset="0"/>
                <a:cs typeface="Times New Roman" panose="02020603050405020304" pitchFamily="18" charset="0"/>
              </a:rPr>
              <a:t>Dhruvesh</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Narigara</a:t>
            </a:r>
            <a:r>
              <a:rPr lang="en-US" sz="2000" dirty="0">
                <a:solidFill>
                  <a:schemeClr val="tx1"/>
                </a:solidFill>
                <a:latin typeface="Times New Roman" panose="02020603050405020304" pitchFamily="18" charset="0"/>
                <a:cs typeface="Times New Roman" panose="02020603050405020304" pitchFamily="18" charset="0"/>
              </a:rPr>
              <a:t> ,  Abhishek Avaiya , </a:t>
            </a:r>
            <a:r>
              <a:rPr lang="en-US" sz="2000" dirty="0" err="1">
                <a:solidFill>
                  <a:schemeClr val="tx1"/>
                </a:solidFill>
                <a:latin typeface="Times New Roman" panose="02020603050405020304" pitchFamily="18" charset="0"/>
                <a:cs typeface="Times New Roman" panose="02020603050405020304" pitchFamily="18" charset="0"/>
              </a:rPr>
              <a:t>Dhruvin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Gorasiya</a:t>
            </a: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dirty="0">
                <a:solidFill>
                  <a:schemeClr val="tx1"/>
                </a:solidFill>
                <a:latin typeface="Times New Roman" panose="02020603050405020304" pitchFamily="18" charset="0"/>
                <a:cs typeface="Times New Roman" panose="02020603050405020304" pitchFamily="18" charset="0"/>
              </a:rPr>
              <a:t>Guide Name :- </a:t>
            </a:r>
            <a:r>
              <a:rPr lang="en-US" sz="2000" dirty="0" err="1">
                <a:solidFill>
                  <a:schemeClr val="tx1"/>
                </a:solidFill>
                <a:latin typeface="Times New Roman" panose="02020603050405020304" pitchFamily="18" charset="0"/>
                <a:cs typeface="Times New Roman" panose="02020603050405020304" pitchFamily="18" charset="0"/>
              </a:rPr>
              <a:t>Ms.Preeti</a:t>
            </a:r>
            <a:r>
              <a:rPr lang="en-US" dirty="0">
                <a:latin typeface="Times New Roman" panose="02020603050405020304" pitchFamily="18" charset="0"/>
                <a:cs typeface="Times New Roman" panose="02020603050405020304" pitchFamily="18" charset="0"/>
              </a:rPr>
              <a:t> Bhatt</a:t>
            </a:r>
            <a:endParaRPr lang="en-US" sz="2000" dirty="0">
              <a:solidFill>
                <a:schemeClr val="tx1"/>
              </a:solidFill>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0" indent="0" algn="l">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2F697BB-A998-419B-82E0-F0A95B133EAD}"/>
              </a:ext>
            </a:extLst>
          </p:cNvPr>
          <p:cNvSpPr>
            <a:spLocks noGrp="1"/>
          </p:cNvSpPr>
          <p:nvPr>
            <p:ph type="sldNum" sz="quarter" idx="12"/>
          </p:nvPr>
        </p:nvSpPr>
        <p:spPr/>
        <p:txBody>
          <a:bodyPr/>
          <a:lstStyle/>
          <a:p>
            <a:fld id="{8DDAA936-32AD-440D-9D36-113340945A29}" type="slidenum">
              <a:rPr lang="en-IN" b="1" smtClean="0">
                <a:latin typeface="Times New Roman" panose="02020603050405020304" pitchFamily="18" charset="0"/>
                <a:cs typeface="Times New Roman" panose="02020603050405020304" pitchFamily="18" charset="0"/>
              </a:rPr>
              <a:t>1</a:t>
            </a:fld>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20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6. Manage Customer Order :</a:t>
            </a:r>
          </a:p>
          <a:p>
            <a:pPr marL="0" indent="0">
              <a:buNone/>
            </a:pPr>
            <a:r>
              <a:rPr lang="en-IN" dirty="0"/>
              <a:t> </a:t>
            </a:r>
          </a:p>
        </p:txBody>
      </p:sp>
      <p:sp>
        <p:nvSpPr>
          <p:cNvPr id="5" name="Slide Number Placeholder 4">
            <a:extLst>
              <a:ext uri="{FF2B5EF4-FFF2-40B4-BE49-F238E27FC236}">
                <a16:creationId xmlns:a16="http://schemas.microsoft.com/office/drawing/2014/main" id="{65B3138F-F1D2-4EB1-B2DD-CA186E375CE2}"/>
              </a:ext>
            </a:extLst>
          </p:cNvPr>
          <p:cNvSpPr>
            <a:spLocks noGrp="1"/>
          </p:cNvSpPr>
          <p:nvPr>
            <p:ph type="sldNum" sz="quarter" idx="12"/>
          </p:nvPr>
        </p:nvSpPr>
        <p:spPr/>
        <p:txBody>
          <a:bodyPr/>
          <a:lstStyle/>
          <a:p>
            <a:fld id="{8DDAA936-32AD-440D-9D36-113340945A29}" type="slidenum">
              <a:rPr lang="en-IN" smtClean="0"/>
              <a:t>10</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2139187931"/>
              </p:ext>
            </p:extLst>
          </p:nvPr>
        </p:nvGraphicFramePr>
        <p:xfrm>
          <a:off x="1812192" y="2855035"/>
          <a:ext cx="8127999" cy="1624091"/>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58193">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618251">
                <a:tc>
                  <a:txBody>
                    <a:bodyPr/>
                    <a:lstStyle/>
                    <a:p>
                      <a:r>
                        <a:rPr lang="en-US" dirty="0"/>
                        <a:t>FR1</a:t>
                      </a:r>
                      <a:endParaRPr lang="en-IN" dirty="0"/>
                    </a:p>
                  </a:txBody>
                  <a:tcPr/>
                </a:tc>
                <a:tc>
                  <a:txBody>
                    <a:bodyPr/>
                    <a:lstStyle/>
                    <a:p>
                      <a:r>
                        <a:rPr lang="en-US" dirty="0"/>
                        <a:t>Customer can </a:t>
                      </a:r>
                      <a:r>
                        <a:rPr lang="en-IN" dirty="0"/>
                        <a:t>order after login.</a:t>
                      </a:r>
                    </a:p>
                  </a:txBody>
                  <a:tcPr/>
                </a:tc>
                <a:tc>
                  <a:txBody>
                    <a:bodyPr/>
                    <a:lstStyle/>
                    <a:p>
                      <a:r>
                        <a:rPr lang="en-US" dirty="0"/>
                        <a:t>Order page</a:t>
                      </a:r>
                      <a:endParaRPr lang="en-IN" dirty="0"/>
                    </a:p>
                  </a:txBody>
                  <a:tcPr/>
                </a:tc>
                <a:extLst>
                  <a:ext uri="{0D108BD9-81ED-4DB2-BD59-A6C34878D82A}">
                    <a16:rowId xmlns:a16="http://schemas.microsoft.com/office/drawing/2014/main" val="16543597"/>
                  </a:ext>
                </a:extLst>
              </a:tr>
              <a:tr h="618251">
                <a:tc>
                  <a:txBody>
                    <a:bodyPr/>
                    <a:lstStyle/>
                    <a:p>
                      <a:r>
                        <a:rPr lang="en-US" dirty="0"/>
                        <a:t>FR2</a:t>
                      </a:r>
                      <a:endParaRPr lang="en-IN" dirty="0"/>
                    </a:p>
                  </a:txBody>
                  <a:tcPr/>
                </a:tc>
                <a:tc>
                  <a:txBody>
                    <a:bodyPr/>
                    <a:lstStyle/>
                    <a:p>
                      <a:r>
                        <a:rPr lang="en-US" dirty="0"/>
                        <a:t>This module will be managed by customer and admin.</a:t>
                      </a:r>
                      <a:endParaRPr lang="en-IN" dirty="0"/>
                    </a:p>
                  </a:txBody>
                  <a:tcPr/>
                </a:tc>
                <a:tc>
                  <a:txBody>
                    <a:bodyPr/>
                    <a:lstStyle/>
                    <a:p>
                      <a:r>
                        <a:rPr lang="en-US" dirty="0"/>
                        <a:t>Order page</a:t>
                      </a:r>
                      <a:endParaRPr lang="en-IN" dirty="0"/>
                    </a:p>
                  </a:txBody>
                  <a:tcPr/>
                </a:tc>
                <a:extLst>
                  <a:ext uri="{0D108BD9-81ED-4DB2-BD59-A6C34878D82A}">
                    <a16:rowId xmlns:a16="http://schemas.microsoft.com/office/drawing/2014/main" val="2703156243"/>
                  </a:ext>
                </a:extLst>
              </a:tr>
            </a:tbl>
          </a:graphicData>
        </a:graphic>
      </p:graphicFrame>
    </p:spTree>
    <p:extLst>
      <p:ext uri="{BB962C8B-B14F-4D97-AF65-F5344CB8AC3E}">
        <p14:creationId xmlns:p14="http://schemas.microsoft.com/office/powerpoint/2010/main" val="47361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7. Manage Feedback :</a:t>
            </a:r>
          </a:p>
          <a:p>
            <a:pPr marL="0" indent="0">
              <a:buNone/>
            </a:pPr>
            <a:r>
              <a:rPr lang="en-IN" dirty="0"/>
              <a:t> </a:t>
            </a:r>
          </a:p>
        </p:txBody>
      </p:sp>
      <p:sp>
        <p:nvSpPr>
          <p:cNvPr id="5" name="Slide Number Placeholder 4">
            <a:extLst>
              <a:ext uri="{FF2B5EF4-FFF2-40B4-BE49-F238E27FC236}">
                <a16:creationId xmlns:a16="http://schemas.microsoft.com/office/drawing/2014/main" id="{4E8FEF5D-33D1-41CD-89CF-946D75E95433}"/>
              </a:ext>
            </a:extLst>
          </p:cNvPr>
          <p:cNvSpPr>
            <a:spLocks noGrp="1"/>
          </p:cNvSpPr>
          <p:nvPr>
            <p:ph type="sldNum" sz="quarter" idx="12"/>
          </p:nvPr>
        </p:nvSpPr>
        <p:spPr/>
        <p:txBody>
          <a:bodyPr/>
          <a:lstStyle/>
          <a:p>
            <a:fld id="{8DDAA936-32AD-440D-9D36-113340945A29}" type="slidenum">
              <a:rPr lang="en-IN" smtClean="0"/>
              <a:t>11</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2107145385"/>
              </p:ext>
            </p:extLst>
          </p:nvPr>
        </p:nvGraphicFramePr>
        <p:xfrm>
          <a:off x="1812192" y="2855035"/>
          <a:ext cx="8127999" cy="2242342"/>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58193">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618251">
                <a:tc>
                  <a:txBody>
                    <a:bodyPr/>
                    <a:lstStyle/>
                    <a:p>
                      <a:r>
                        <a:rPr lang="en-US" dirty="0"/>
                        <a:t>FR1</a:t>
                      </a:r>
                      <a:endParaRPr lang="en-IN" dirty="0"/>
                    </a:p>
                  </a:txBody>
                  <a:tcPr/>
                </a:tc>
                <a:tc>
                  <a:txBody>
                    <a:bodyPr/>
                    <a:lstStyle/>
                    <a:p>
                      <a:r>
                        <a:rPr lang="en-US" dirty="0"/>
                        <a:t>This module will be managed by customer , admin and staff.</a:t>
                      </a:r>
                      <a:endParaRPr lang="en-IN" dirty="0"/>
                    </a:p>
                  </a:txBody>
                  <a:tcPr/>
                </a:tc>
                <a:tc>
                  <a:txBody>
                    <a:bodyPr/>
                    <a:lstStyle/>
                    <a:p>
                      <a:r>
                        <a:rPr lang="en-US" dirty="0"/>
                        <a:t>Feedback page</a:t>
                      </a:r>
                      <a:endParaRPr lang="en-IN" dirty="0"/>
                    </a:p>
                  </a:txBody>
                  <a:tcPr/>
                </a:tc>
                <a:extLst>
                  <a:ext uri="{0D108BD9-81ED-4DB2-BD59-A6C34878D82A}">
                    <a16:rowId xmlns:a16="http://schemas.microsoft.com/office/drawing/2014/main" val="16543597"/>
                  </a:ext>
                </a:extLst>
              </a:tr>
              <a:tr h="618251">
                <a:tc>
                  <a:txBody>
                    <a:bodyPr/>
                    <a:lstStyle/>
                    <a:p>
                      <a:r>
                        <a:rPr lang="en-US"/>
                        <a:t>FR2</a:t>
                      </a:r>
                      <a:endParaRPr lang="en-IN" dirty="0"/>
                    </a:p>
                  </a:txBody>
                  <a:tcPr/>
                </a:tc>
                <a:tc>
                  <a:txBody>
                    <a:bodyPr/>
                    <a:lstStyle/>
                    <a:p>
                      <a:r>
                        <a:rPr lang="en-US"/>
                        <a:t>Admin will able to view the feedback</a:t>
                      </a:r>
                      <a:endParaRPr lang="en-IN" dirty="0"/>
                    </a:p>
                  </a:txBody>
                  <a:tcPr/>
                </a:tc>
                <a:tc>
                  <a:txBody>
                    <a:bodyPr/>
                    <a:lstStyle/>
                    <a:p>
                      <a:r>
                        <a:rPr lang="en-US"/>
                        <a:t>Feedback page</a:t>
                      </a:r>
                      <a:endParaRPr lang="en-IN" dirty="0"/>
                    </a:p>
                  </a:txBody>
                  <a:tcPr/>
                </a:tc>
                <a:extLst>
                  <a:ext uri="{0D108BD9-81ED-4DB2-BD59-A6C34878D82A}">
                    <a16:rowId xmlns:a16="http://schemas.microsoft.com/office/drawing/2014/main" val="2703156243"/>
                  </a:ext>
                </a:extLst>
              </a:tr>
              <a:tr h="618251">
                <a:tc>
                  <a:txBody>
                    <a:bodyPr/>
                    <a:lstStyle/>
                    <a:p>
                      <a:r>
                        <a:rPr lang="en-IN"/>
                        <a:t>FR3</a:t>
                      </a:r>
                      <a:endParaRPr lang="en-IN" dirty="0"/>
                    </a:p>
                  </a:txBody>
                  <a:tcPr/>
                </a:tc>
                <a:tc>
                  <a:txBody>
                    <a:bodyPr/>
                    <a:lstStyle/>
                    <a:p>
                      <a:r>
                        <a:rPr lang="en-US"/>
                        <a:t>Customer can give the feedback. </a:t>
                      </a:r>
                      <a:endParaRPr lang="en-IN" dirty="0"/>
                    </a:p>
                  </a:txBody>
                  <a:tcPr/>
                </a:tc>
                <a:tc>
                  <a:txBody>
                    <a:bodyPr/>
                    <a:lstStyle/>
                    <a:p>
                      <a:r>
                        <a:rPr lang="en-IN" dirty="0"/>
                        <a:t>Logout page</a:t>
                      </a:r>
                    </a:p>
                  </a:txBody>
                  <a:tcPr/>
                </a:tc>
                <a:extLst>
                  <a:ext uri="{0D108BD9-81ED-4DB2-BD59-A6C34878D82A}">
                    <a16:rowId xmlns:a16="http://schemas.microsoft.com/office/drawing/2014/main" val="3846420177"/>
                  </a:ext>
                </a:extLst>
              </a:tr>
            </a:tbl>
          </a:graphicData>
        </a:graphic>
      </p:graphicFrame>
    </p:spTree>
    <p:extLst>
      <p:ext uri="{BB962C8B-B14F-4D97-AF65-F5344CB8AC3E}">
        <p14:creationId xmlns:p14="http://schemas.microsoft.com/office/powerpoint/2010/main" val="1833893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8. Generate Bill :</a:t>
            </a:r>
          </a:p>
          <a:p>
            <a:pPr marL="0" indent="0">
              <a:buNone/>
            </a:pPr>
            <a:r>
              <a:rPr lang="en-IN" dirty="0"/>
              <a:t> </a:t>
            </a:r>
          </a:p>
        </p:txBody>
      </p:sp>
      <p:sp>
        <p:nvSpPr>
          <p:cNvPr id="5" name="Slide Number Placeholder 4">
            <a:extLst>
              <a:ext uri="{FF2B5EF4-FFF2-40B4-BE49-F238E27FC236}">
                <a16:creationId xmlns:a16="http://schemas.microsoft.com/office/drawing/2014/main" id="{55578813-F2C0-44B9-A4C3-9F144036B28F}"/>
              </a:ext>
            </a:extLst>
          </p:cNvPr>
          <p:cNvSpPr>
            <a:spLocks noGrp="1"/>
          </p:cNvSpPr>
          <p:nvPr>
            <p:ph type="sldNum" sz="quarter" idx="12"/>
          </p:nvPr>
        </p:nvSpPr>
        <p:spPr/>
        <p:txBody>
          <a:bodyPr/>
          <a:lstStyle/>
          <a:p>
            <a:fld id="{8DDAA936-32AD-440D-9D36-113340945A29}" type="slidenum">
              <a:rPr lang="en-IN" smtClean="0"/>
              <a:t>12</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2224514850"/>
              </p:ext>
            </p:extLst>
          </p:nvPr>
        </p:nvGraphicFramePr>
        <p:xfrm>
          <a:off x="1812192" y="2855035"/>
          <a:ext cx="8127999" cy="1005840"/>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58193">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618251">
                <a:tc>
                  <a:txBody>
                    <a:bodyPr/>
                    <a:lstStyle/>
                    <a:p>
                      <a:r>
                        <a:rPr lang="en-US" dirty="0"/>
                        <a:t>FR1</a:t>
                      </a:r>
                      <a:endParaRPr lang="en-IN" dirty="0"/>
                    </a:p>
                  </a:txBody>
                  <a:tcPr/>
                </a:tc>
                <a:tc>
                  <a:txBody>
                    <a:bodyPr/>
                    <a:lstStyle/>
                    <a:p>
                      <a:r>
                        <a:rPr lang="en-US" dirty="0"/>
                        <a:t>This module will be managed by admin and staff.</a:t>
                      </a:r>
                      <a:endParaRPr lang="en-IN" dirty="0"/>
                    </a:p>
                  </a:txBody>
                  <a:tcPr/>
                </a:tc>
                <a:tc>
                  <a:txBody>
                    <a:bodyPr/>
                    <a:lstStyle/>
                    <a:p>
                      <a:r>
                        <a:rPr lang="en-US" dirty="0"/>
                        <a:t>Bill page</a:t>
                      </a:r>
                      <a:endParaRPr lang="en-IN" dirty="0"/>
                    </a:p>
                  </a:txBody>
                  <a:tcPr/>
                </a:tc>
                <a:extLst>
                  <a:ext uri="{0D108BD9-81ED-4DB2-BD59-A6C34878D82A}">
                    <a16:rowId xmlns:a16="http://schemas.microsoft.com/office/drawing/2014/main" val="16543597"/>
                  </a:ext>
                </a:extLst>
              </a:tr>
            </a:tbl>
          </a:graphicData>
        </a:graphic>
      </p:graphicFrame>
    </p:spTree>
    <p:extLst>
      <p:ext uri="{BB962C8B-B14F-4D97-AF65-F5344CB8AC3E}">
        <p14:creationId xmlns:p14="http://schemas.microsoft.com/office/powerpoint/2010/main" val="4294638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9. Generate Report :</a:t>
            </a:r>
          </a:p>
          <a:p>
            <a:pPr marL="0" indent="0">
              <a:buNone/>
            </a:pPr>
            <a:r>
              <a:rPr lang="en-IN" dirty="0"/>
              <a:t> </a:t>
            </a:r>
          </a:p>
        </p:txBody>
      </p:sp>
      <p:sp>
        <p:nvSpPr>
          <p:cNvPr id="5" name="Slide Number Placeholder 4">
            <a:extLst>
              <a:ext uri="{FF2B5EF4-FFF2-40B4-BE49-F238E27FC236}">
                <a16:creationId xmlns:a16="http://schemas.microsoft.com/office/drawing/2014/main" id="{E5C92F7D-40CB-4B45-A852-2FC4683E419A}"/>
              </a:ext>
            </a:extLst>
          </p:cNvPr>
          <p:cNvSpPr>
            <a:spLocks noGrp="1"/>
          </p:cNvSpPr>
          <p:nvPr>
            <p:ph type="sldNum" sz="quarter" idx="12"/>
          </p:nvPr>
        </p:nvSpPr>
        <p:spPr/>
        <p:txBody>
          <a:bodyPr/>
          <a:lstStyle/>
          <a:p>
            <a:fld id="{8DDAA936-32AD-440D-9D36-113340945A29}" type="slidenum">
              <a:rPr lang="en-IN" smtClean="0"/>
              <a:t>13</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3672586813"/>
              </p:ext>
            </p:extLst>
          </p:nvPr>
        </p:nvGraphicFramePr>
        <p:xfrm>
          <a:off x="1812192" y="2855035"/>
          <a:ext cx="8127999" cy="1898411"/>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58193">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618251">
                <a:tc>
                  <a:txBody>
                    <a:bodyPr/>
                    <a:lstStyle/>
                    <a:p>
                      <a:r>
                        <a:rPr lang="en-US" dirty="0"/>
                        <a:t>FR1</a:t>
                      </a:r>
                      <a:endParaRPr lang="en-IN" dirty="0"/>
                    </a:p>
                  </a:txBody>
                  <a:tcPr/>
                </a:tc>
                <a:tc>
                  <a:txBody>
                    <a:bodyPr/>
                    <a:lstStyle/>
                    <a:p>
                      <a:r>
                        <a:rPr lang="en-US" dirty="0"/>
                        <a:t>This module will be managed by admin.</a:t>
                      </a:r>
                      <a:endParaRPr lang="en-IN" dirty="0"/>
                    </a:p>
                  </a:txBody>
                  <a:tcPr/>
                </a:tc>
                <a:tc>
                  <a:txBody>
                    <a:bodyPr/>
                    <a:lstStyle/>
                    <a:p>
                      <a:r>
                        <a:rPr lang="en-US" dirty="0"/>
                        <a:t>Report page</a:t>
                      </a:r>
                      <a:endParaRPr lang="en-IN" dirty="0"/>
                    </a:p>
                  </a:txBody>
                  <a:tcPr/>
                </a:tc>
                <a:extLst>
                  <a:ext uri="{0D108BD9-81ED-4DB2-BD59-A6C34878D82A}">
                    <a16:rowId xmlns:a16="http://schemas.microsoft.com/office/drawing/2014/main" val="16543597"/>
                  </a:ext>
                </a:extLst>
              </a:tr>
              <a:tr h="618251">
                <a:tc>
                  <a:txBody>
                    <a:bodyPr/>
                    <a:lstStyle/>
                    <a:p>
                      <a:r>
                        <a:rPr lang="en-IN" dirty="0"/>
                        <a:t>FR2</a:t>
                      </a:r>
                    </a:p>
                  </a:txBody>
                  <a:tcPr/>
                </a:tc>
                <a:tc>
                  <a:txBody>
                    <a:bodyPr/>
                    <a:lstStyle/>
                    <a:p>
                      <a:r>
                        <a:rPr lang="en-US" dirty="0"/>
                        <a:t>Admin will able to generate reports like : </a:t>
                      </a:r>
                    </a:p>
                    <a:p>
                      <a:r>
                        <a:rPr lang="en-US" dirty="0"/>
                        <a:t>• Employee report </a:t>
                      </a:r>
                    </a:p>
                    <a:p>
                      <a:r>
                        <a:rPr lang="en-US" dirty="0"/>
                        <a:t>• Customer report</a:t>
                      </a:r>
                      <a:endParaRPr lang="en-IN" dirty="0"/>
                    </a:p>
                  </a:txBody>
                  <a:tcPr/>
                </a:tc>
                <a:tc>
                  <a:txBody>
                    <a:bodyPr/>
                    <a:lstStyle/>
                    <a:p>
                      <a:r>
                        <a:rPr lang="en-IN" dirty="0"/>
                        <a:t>Report page</a:t>
                      </a:r>
                    </a:p>
                  </a:txBody>
                  <a:tcPr/>
                </a:tc>
                <a:extLst>
                  <a:ext uri="{0D108BD9-81ED-4DB2-BD59-A6C34878D82A}">
                    <a16:rowId xmlns:a16="http://schemas.microsoft.com/office/drawing/2014/main" val="2652433494"/>
                  </a:ext>
                </a:extLst>
              </a:tr>
            </a:tbl>
          </a:graphicData>
        </a:graphic>
      </p:graphicFrame>
    </p:spTree>
    <p:extLst>
      <p:ext uri="{BB962C8B-B14F-4D97-AF65-F5344CB8AC3E}">
        <p14:creationId xmlns:p14="http://schemas.microsoft.com/office/powerpoint/2010/main" val="1835825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1DF-6E0E-4506-90F6-AC642575EFE5}"/>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Non-Functional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endParaRPr lang="en-IN" dirty="0"/>
          </a:p>
        </p:txBody>
      </p:sp>
      <p:graphicFrame>
        <p:nvGraphicFramePr>
          <p:cNvPr id="4" name="Table 4">
            <a:extLst>
              <a:ext uri="{FF2B5EF4-FFF2-40B4-BE49-F238E27FC236}">
                <a16:creationId xmlns:a16="http://schemas.microsoft.com/office/drawing/2014/main" id="{9DCE9AC1-0E5F-4ACB-91F2-D2E6CB98B59D}"/>
              </a:ext>
            </a:extLst>
          </p:cNvPr>
          <p:cNvGraphicFramePr>
            <a:graphicFrameLocks noGrp="1"/>
          </p:cNvGraphicFramePr>
          <p:nvPr>
            <p:ph idx="1"/>
            <p:extLst>
              <p:ext uri="{D42A27DB-BD31-4B8C-83A1-F6EECF244321}">
                <p14:modId xmlns:p14="http://schemas.microsoft.com/office/powerpoint/2010/main" val="691714370"/>
              </p:ext>
            </p:extLst>
          </p:nvPr>
        </p:nvGraphicFramePr>
        <p:xfrm>
          <a:off x="1450975" y="2016125"/>
          <a:ext cx="9604374" cy="3707667"/>
        </p:xfrm>
        <a:graphic>
          <a:graphicData uri="http://schemas.openxmlformats.org/drawingml/2006/table">
            <a:tbl>
              <a:tblPr firstRow="1" bandRow="1">
                <a:tableStyleId>{5C22544A-7EE6-4342-B048-85BDC9FD1C3A}</a:tableStyleId>
              </a:tblPr>
              <a:tblGrid>
                <a:gridCol w="949325">
                  <a:extLst>
                    <a:ext uri="{9D8B030D-6E8A-4147-A177-3AD203B41FA5}">
                      <a16:colId xmlns:a16="http://schemas.microsoft.com/office/drawing/2014/main" val="1472633253"/>
                    </a:ext>
                  </a:extLst>
                </a:gridCol>
                <a:gridCol w="5453591">
                  <a:extLst>
                    <a:ext uri="{9D8B030D-6E8A-4147-A177-3AD203B41FA5}">
                      <a16:colId xmlns:a16="http://schemas.microsoft.com/office/drawing/2014/main" val="237209791"/>
                    </a:ext>
                  </a:extLst>
                </a:gridCol>
                <a:gridCol w="3201458">
                  <a:extLst>
                    <a:ext uri="{9D8B030D-6E8A-4147-A177-3AD203B41FA5}">
                      <a16:colId xmlns:a16="http://schemas.microsoft.com/office/drawing/2014/main" val="2189092319"/>
                    </a:ext>
                  </a:extLst>
                </a:gridCol>
              </a:tblGrid>
              <a:tr h="784521">
                <a:tc>
                  <a:txBody>
                    <a:bodyPr/>
                    <a:lstStyle/>
                    <a:p>
                      <a:r>
                        <a:rPr lang="en-IN" dirty="0"/>
                        <a:t>RN</a:t>
                      </a:r>
                    </a:p>
                  </a:txBody>
                  <a:tcPr/>
                </a:tc>
                <a:tc>
                  <a:txBody>
                    <a:bodyPr/>
                    <a:lstStyle/>
                    <a:p>
                      <a:r>
                        <a:rPr lang="en-IN" dirty="0"/>
                        <a:t>Description</a:t>
                      </a:r>
                    </a:p>
                  </a:txBody>
                  <a:tcPr/>
                </a:tc>
                <a:tc>
                  <a:txBody>
                    <a:bodyPr/>
                    <a:lstStyle/>
                    <a:p>
                      <a:r>
                        <a:rPr lang="en-IN" dirty="0"/>
                        <a:t>Comments</a:t>
                      </a:r>
                    </a:p>
                  </a:txBody>
                  <a:tcPr/>
                </a:tc>
                <a:extLst>
                  <a:ext uri="{0D108BD9-81ED-4DB2-BD59-A6C34878D82A}">
                    <a16:rowId xmlns:a16="http://schemas.microsoft.com/office/drawing/2014/main" val="718154797"/>
                  </a:ext>
                </a:extLst>
              </a:tr>
              <a:tr h="784521">
                <a:tc>
                  <a:txBody>
                    <a:bodyPr/>
                    <a:lstStyle/>
                    <a:p>
                      <a:r>
                        <a:rPr lang="en-IN" dirty="0"/>
                        <a:t>FR1</a:t>
                      </a:r>
                    </a:p>
                  </a:txBody>
                  <a:tcPr/>
                </a:tc>
                <a:tc>
                  <a:txBody>
                    <a:bodyPr/>
                    <a:lstStyle/>
                    <a:p>
                      <a:r>
                        <a:rPr lang="en-IN" dirty="0"/>
                        <a:t>Encrypt password.</a:t>
                      </a:r>
                    </a:p>
                  </a:txBody>
                  <a:tcPr/>
                </a:tc>
                <a:tc>
                  <a:txBody>
                    <a:bodyPr/>
                    <a:lstStyle/>
                    <a:p>
                      <a:r>
                        <a:rPr lang="en-IN" dirty="0"/>
                        <a:t>Security</a:t>
                      </a:r>
                    </a:p>
                  </a:txBody>
                  <a:tcPr/>
                </a:tc>
                <a:extLst>
                  <a:ext uri="{0D108BD9-81ED-4DB2-BD59-A6C34878D82A}">
                    <a16:rowId xmlns:a16="http://schemas.microsoft.com/office/drawing/2014/main" val="99575957"/>
                  </a:ext>
                </a:extLst>
              </a:tr>
              <a:tr h="1354104">
                <a:tc>
                  <a:txBody>
                    <a:bodyPr/>
                    <a:lstStyle/>
                    <a:p>
                      <a:r>
                        <a:rPr lang="en-IN" dirty="0"/>
                        <a:t>FR2</a:t>
                      </a:r>
                    </a:p>
                  </a:txBody>
                  <a:tcPr/>
                </a:tc>
                <a:tc>
                  <a:txBody>
                    <a:bodyPr/>
                    <a:lstStyle/>
                    <a:p>
                      <a:r>
                        <a:rPr lang="en-US" dirty="0"/>
                        <a:t>• System will be available 24*7. </a:t>
                      </a:r>
                    </a:p>
                    <a:p>
                      <a:r>
                        <a:rPr lang="en-US" dirty="0"/>
                        <a:t>• It will access at any place.</a:t>
                      </a:r>
                      <a:endParaRPr lang="en-IN" dirty="0"/>
                    </a:p>
                  </a:txBody>
                  <a:tcPr/>
                </a:tc>
                <a:tc>
                  <a:txBody>
                    <a:bodyPr/>
                    <a:lstStyle/>
                    <a:p>
                      <a:r>
                        <a:rPr lang="en-IN" dirty="0"/>
                        <a:t>Availability</a:t>
                      </a:r>
                    </a:p>
                  </a:txBody>
                  <a:tcPr/>
                </a:tc>
                <a:extLst>
                  <a:ext uri="{0D108BD9-81ED-4DB2-BD59-A6C34878D82A}">
                    <a16:rowId xmlns:a16="http://schemas.microsoft.com/office/drawing/2014/main" val="603225578"/>
                  </a:ext>
                </a:extLst>
              </a:tr>
              <a:tr h="784521">
                <a:tc>
                  <a:txBody>
                    <a:bodyPr/>
                    <a:lstStyle/>
                    <a:p>
                      <a:r>
                        <a:rPr lang="en-IN" dirty="0"/>
                        <a:t>FR3</a:t>
                      </a:r>
                    </a:p>
                  </a:txBody>
                  <a:tcPr/>
                </a:tc>
                <a:tc>
                  <a:txBody>
                    <a:bodyPr/>
                    <a:lstStyle/>
                    <a:p>
                      <a:r>
                        <a:rPr lang="en-US" dirty="0"/>
                        <a:t>• It will be supporting any hardware device.</a:t>
                      </a:r>
                      <a:endParaRPr lang="en-IN" dirty="0"/>
                    </a:p>
                  </a:txBody>
                  <a:tcPr/>
                </a:tc>
                <a:tc>
                  <a:txBody>
                    <a:bodyPr/>
                    <a:lstStyle/>
                    <a:p>
                      <a:r>
                        <a:rPr lang="en-IN" dirty="0"/>
                        <a:t>Portability</a:t>
                      </a:r>
                    </a:p>
                  </a:txBody>
                  <a:tcPr/>
                </a:tc>
                <a:extLst>
                  <a:ext uri="{0D108BD9-81ED-4DB2-BD59-A6C34878D82A}">
                    <a16:rowId xmlns:a16="http://schemas.microsoft.com/office/drawing/2014/main" val="2210238770"/>
                  </a:ext>
                </a:extLst>
              </a:tr>
            </a:tbl>
          </a:graphicData>
        </a:graphic>
      </p:graphicFrame>
      <p:sp>
        <p:nvSpPr>
          <p:cNvPr id="3" name="Slide Number Placeholder 2">
            <a:extLst>
              <a:ext uri="{FF2B5EF4-FFF2-40B4-BE49-F238E27FC236}">
                <a16:creationId xmlns:a16="http://schemas.microsoft.com/office/drawing/2014/main" id="{19958D6F-D359-4428-81DA-A41899F4E005}"/>
              </a:ext>
            </a:extLst>
          </p:cNvPr>
          <p:cNvSpPr>
            <a:spLocks noGrp="1"/>
          </p:cNvSpPr>
          <p:nvPr>
            <p:ph type="sldNum" sz="quarter" idx="12"/>
          </p:nvPr>
        </p:nvSpPr>
        <p:spPr/>
        <p:txBody>
          <a:bodyPr/>
          <a:lstStyle/>
          <a:p>
            <a:fld id="{8DDAA936-32AD-440D-9D36-113340945A29}" type="slidenum">
              <a:rPr lang="en-IN" smtClean="0"/>
              <a:t>14</a:t>
            </a:fld>
            <a:endParaRPr lang="en-IN"/>
          </a:p>
        </p:txBody>
      </p:sp>
    </p:spTree>
    <p:extLst>
      <p:ext uri="{BB962C8B-B14F-4D97-AF65-F5344CB8AC3E}">
        <p14:creationId xmlns:p14="http://schemas.microsoft.com/office/powerpoint/2010/main" val="207587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B640-D559-466A-9EFB-B7F6C7FA5BB7}"/>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System design</a:t>
            </a:r>
            <a:endParaRPr lang="en-IN" dirty="0"/>
          </a:p>
        </p:txBody>
      </p:sp>
      <p:sp>
        <p:nvSpPr>
          <p:cNvPr id="3" name="Content Placeholder 2">
            <a:extLst>
              <a:ext uri="{FF2B5EF4-FFF2-40B4-BE49-F238E27FC236}">
                <a16:creationId xmlns:a16="http://schemas.microsoft.com/office/drawing/2014/main" id="{8A2AEFBF-831D-4AE5-81D7-6D95F9F5F0E4}"/>
              </a:ext>
            </a:extLst>
          </p:cNvPr>
          <p:cNvSpPr>
            <a:spLocks noGrp="1"/>
          </p:cNvSpPr>
          <p:nvPr>
            <p:ph idx="1"/>
          </p:nvPr>
        </p:nvSpPr>
        <p:spPr/>
        <p:txBody>
          <a:bodyPr>
            <a:normAutofit fontScale="85000" lnSpcReduction="10000"/>
          </a:bodyPr>
          <a:lstStyle/>
          <a:p>
            <a:r>
              <a:rPr lang="en-IN" dirty="0"/>
              <a:t>1. Database Schema :- </a:t>
            </a:r>
          </a:p>
          <a:p>
            <a:pPr marL="0" indent="0">
              <a:buNone/>
            </a:pPr>
            <a:endParaRPr lang="en-IN" dirty="0"/>
          </a:p>
          <a:p>
            <a:pPr lvl="1"/>
            <a:r>
              <a:rPr lang="en-IN" dirty="0"/>
              <a:t>1. </a:t>
            </a:r>
            <a:r>
              <a:rPr lang="en-IN" dirty="0" err="1"/>
              <a:t>tbl_customer</a:t>
            </a:r>
            <a:r>
              <a:rPr lang="en-IN" dirty="0"/>
              <a:t> : ( </a:t>
            </a:r>
            <a:r>
              <a:rPr lang="en-IN" dirty="0" err="1"/>
              <a:t>C_id</a:t>
            </a:r>
            <a:r>
              <a:rPr lang="en-IN" dirty="0"/>
              <a:t>[PK], </a:t>
            </a:r>
            <a:r>
              <a:rPr lang="en-IN" dirty="0" err="1"/>
              <a:t>C_name</a:t>
            </a:r>
            <a:r>
              <a:rPr lang="en-IN" dirty="0"/>
              <a:t>, Contact number, City, Email, Password) </a:t>
            </a:r>
          </a:p>
          <a:p>
            <a:pPr marL="457200" lvl="1" indent="0">
              <a:buNone/>
            </a:pPr>
            <a:r>
              <a:rPr lang="en-IN" dirty="0"/>
              <a:t>                                 FD : </a:t>
            </a:r>
            <a:r>
              <a:rPr lang="en-IN" dirty="0" err="1"/>
              <a:t>C_id</a:t>
            </a:r>
            <a:r>
              <a:rPr lang="en-IN" dirty="0"/>
              <a:t> -&gt; </a:t>
            </a:r>
            <a:r>
              <a:rPr lang="en-IN" dirty="0" err="1"/>
              <a:t>C_name</a:t>
            </a:r>
            <a:r>
              <a:rPr lang="en-IN" dirty="0"/>
              <a:t>, Contact number, City, Email, Password) </a:t>
            </a:r>
          </a:p>
          <a:p>
            <a:pPr marL="457200" lvl="1" indent="0">
              <a:buNone/>
            </a:pPr>
            <a:endParaRPr lang="en-IN" dirty="0"/>
          </a:p>
          <a:p>
            <a:pPr lvl="1"/>
            <a:r>
              <a:rPr lang="en-IN" dirty="0"/>
              <a:t>2. </a:t>
            </a:r>
            <a:r>
              <a:rPr lang="en-IN" dirty="0" err="1"/>
              <a:t>tbl_staff</a:t>
            </a:r>
            <a:r>
              <a:rPr lang="en-IN" dirty="0"/>
              <a:t> : ( </a:t>
            </a:r>
            <a:r>
              <a:rPr lang="en-IN" dirty="0" err="1"/>
              <a:t>S_id</a:t>
            </a:r>
            <a:r>
              <a:rPr lang="en-IN" dirty="0"/>
              <a:t>[PK], </a:t>
            </a:r>
            <a:r>
              <a:rPr lang="en-IN" dirty="0" err="1"/>
              <a:t>S_name</a:t>
            </a:r>
            <a:r>
              <a:rPr lang="en-IN" dirty="0"/>
              <a:t>, Gender, Contact number, City, Id proof, Address, Age, Email, Password) </a:t>
            </a:r>
          </a:p>
          <a:p>
            <a:pPr marL="457200" lvl="1" indent="0">
              <a:buNone/>
            </a:pPr>
            <a:r>
              <a:rPr lang="en-IN" dirty="0"/>
              <a:t>                        FD : </a:t>
            </a:r>
            <a:r>
              <a:rPr lang="en-IN" dirty="0" err="1"/>
              <a:t>S_id</a:t>
            </a:r>
            <a:r>
              <a:rPr lang="en-IN" dirty="0"/>
              <a:t> -&gt; </a:t>
            </a:r>
            <a:r>
              <a:rPr lang="en-IN" dirty="0" err="1"/>
              <a:t>S_name</a:t>
            </a:r>
            <a:r>
              <a:rPr lang="en-IN" dirty="0"/>
              <a:t>, Gender, Contact number ,City, Id proof, Address, Age, Email, Password </a:t>
            </a:r>
          </a:p>
          <a:p>
            <a:pPr marL="457200" lvl="1" indent="0">
              <a:buNone/>
            </a:pPr>
            <a:endParaRPr lang="en-IN" dirty="0"/>
          </a:p>
          <a:p>
            <a:pPr lvl="1"/>
            <a:r>
              <a:rPr lang="en-IN" dirty="0"/>
              <a:t>3. </a:t>
            </a:r>
            <a:r>
              <a:rPr lang="en-IN" dirty="0" err="1"/>
              <a:t>tbl_product</a:t>
            </a:r>
            <a:r>
              <a:rPr lang="en-IN" dirty="0"/>
              <a:t> : ( </a:t>
            </a:r>
            <a:r>
              <a:rPr lang="en-IN" dirty="0" err="1"/>
              <a:t>P_id</a:t>
            </a:r>
            <a:r>
              <a:rPr lang="en-IN" dirty="0"/>
              <a:t>[PK], </a:t>
            </a:r>
            <a:r>
              <a:rPr lang="en-IN" dirty="0" err="1"/>
              <a:t>P_name</a:t>
            </a:r>
            <a:r>
              <a:rPr lang="en-IN" dirty="0"/>
              <a:t>, Company, Model, Quantity, Image, Price, Description) </a:t>
            </a:r>
          </a:p>
          <a:p>
            <a:pPr marL="457200" lvl="1" indent="0">
              <a:buNone/>
            </a:pPr>
            <a:r>
              <a:rPr lang="en-IN" dirty="0"/>
              <a:t>                               FD : </a:t>
            </a:r>
            <a:r>
              <a:rPr lang="en-IN" dirty="0" err="1"/>
              <a:t>p_id</a:t>
            </a:r>
            <a:r>
              <a:rPr lang="en-IN" dirty="0"/>
              <a:t> -&gt; </a:t>
            </a:r>
            <a:r>
              <a:rPr lang="en-IN" dirty="0" err="1"/>
              <a:t>P_name</a:t>
            </a:r>
            <a:r>
              <a:rPr lang="en-IN" dirty="0"/>
              <a:t>, Company, Model, Quantity, Image, Price, Description </a:t>
            </a:r>
          </a:p>
          <a:p>
            <a:pPr marL="457200" lvl="1" indent="0">
              <a:buNone/>
            </a:pPr>
            <a:endParaRPr lang="en-IN" dirty="0"/>
          </a:p>
        </p:txBody>
      </p:sp>
      <p:sp>
        <p:nvSpPr>
          <p:cNvPr id="4" name="Slide Number Placeholder 3">
            <a:extLst>
              <a:ext uri="{FF2B5EF4-FFF2-40B4-BE49-F238E27FC236}">
                <a16:creationId xmlns:a16="http://schemas.microsoft.com/office/drawing/2014/main" id="{A17F47C6-EBD5-48E2-A7DA-023CAE12472E}"/>
              </a:ext>
            </a:extLst>
          </p:cNvPr>
          <p:cNvSpPr>
            <a:spLocks noGrp="1"/>
          </p:cNvSpPr>
          <p:nvPr>
            <p:ph type="sldNum" sz="quarter" idx="12"/>
          </p:nvPr>
        </p:nvSpPr>
        <p:spPr/>
        <p:txBody>
          <a:bodyPr/>
          <a:lstStyle/>
          <a:p>
            <a:fld id="{8DDAA936-32AD-440D-9D36-113340945A29}" type="slidenum">
              <a:rPr lang="en-IN" smtClean="0"/>
              <a:t>15</a:t>
            </a:fld>
            <a:endParaRPr lang="en-IN"/>
          </a:p>
        </p:txBody>
      </p:sp>
    </p:spTree>
    <p:extLst>
      <p:ext uri="{BB962C8B-B14F-4D97-AF65-F5344CB8AC3E}">
        <p14:creationId xmlns:p14="http://schemas.microsoft.com/office/powerpoint/2010/main" val="1400429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A921-BF4A-476E-8ED3-004E337C76C3}"/>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System design</a:t>
            </a:r>
            <a:endParaRPr lang="en-IN" dirty="0"/>
          </a:p>
        </p:txBody>
      </p:sp>
      <p:sp>
        <p:nvSpPr>
          <p:cNvPr id="3" name="Content Placeholder 2">
            <a:extLst>
              <a:ext uri="{FF2B5EF4-FFF2-40B4-BE49-F238E27FC236}">
                <a16:creationId xmlns:a16="http://schemas.microsoft.com/office/drawing/2014/main" id="{4FB68DAB-7605-44BA-9F60-F1A5633E937E}"/>
              </a:ext>
            </a:extLst>
          </p:cNvPr>
          <p:cNvSpPr>
            <a:spLocks noGrp="1"/>
          </p:cNvSpPr>
          <p:nvPr>
            <p:ph idx="1"/>
          </p:nvPr>
        </p:nvSpPr>
        <p:spPr/>
        <p:txBody>
          <a:bodyPr>
            <a:normAutofit fontScale="62500" lnSpcReduction="20000"/>
          </a:bodyPr>
          <a:lstStyle/>
          <a:p>
            <a:pPr lvl="1"/>
            <a:r>
              <a:rPr lang="en-IN" dirty="0"/>
              <a:t>4. </a:t>
            </a:r>
            <a:r>
              <a:rPr lang="en-IN" dirty="0" err="1"/>
              <a:t>tbl_order</a:t>
            </a:r>
            <a:r>
              <a:rPr lang="en-IN" dirty="0"/>
              <a:t> : ( </a:t>
            </a:r>
            <a:r>
              <a:rPr lang="en-IN" dirty="0" err="1"/>
              <a:t>O_id</a:t>
            </a:r>
            <a:r>
              <a:rPr lang="en-IN" dirty="0"/>
              <a:t>[PK], </a:t>
            </a:r>
            <a:r>
              <a:rPr lang="en-IN" dirty="0" err="1"/>
              <a:t>C_id</a:t>
            </a:r>
            <a:r>
              <a:rPr lang="en-IN" dirty="0"/>
              <a:t>[FK], </a:t>
            </a:r>
            <a:r>
              <a:rPr lang="en-IN" dirty="0" err="1"/>
              <a:t>P_Id</a:t>
            </a:r>
            <a:r>
              <a:rPr lang="en-IN" dirty="0"/>
              <a:t>[</a:t>
            </a:r>
            <a:r>
              <a:rPr lang="en-IN" dirty="0" err="1"/>
              <a:t>Fk</a:t>
            </a:r>
            <a:r>
              <a:rPr lang="en-IN" dirty="0"/>
              <a:t>] , </a:t>
            </a:r>
            <a:r>
              <a:rPr lang="en-IN" dirty="0" err="1"/>
              <a:t>O_Date</a:t>
            </a:r>
            <a:r>
              <a:rPr lang="en-IN" dirty="0"/>
              <a:t> , Quantity , Price) </a:t>
            </a:r>
          </a:p>
          <a:p>
            <a:pPr marL="457200" lvl="1" indent="0">
              <a:buNone/>
            </a:pPr>
            <a:r>
              <a:rPr lang="en-IN" dirty="0"/>
              <a:t>                           FD : </a:t>
            </a:r>
            <a:r>
              <a:rPr lang="en-IN" dirty="0" err="1"/>
              <a:t>O_id</a:t>
            </a:r>
            <a:r>
              <a:rPr lang="en-IN" dirty="0"/>
              <a:t> -&gt; </a:t>
            </a:r>
            <a:r>
              <a:rPr lang="en-IN" dirty="0" err="1"/>
              <a:t>C_id</a:t>
            </a:r>
            <a:r>
              <a:rPr lang="en-IN" dirty="0"/>
              <a:t>[FK]</a:t>
            </a:r>
            <a:r>
              <a:rPr lang="en-IN" dirty="0" err="1"/>
              <a:t>P_id</a:t>
            </a:r>
            <a:r>
              <a:rPr lang="en-IN" dirty="0"/>
              <a:t> , </a:t>
            </a:r>
            <a:r>
              <a:rPr lang="en-IN" dirty="0" err="1"/>
              <a:t>O_Date</a:t>
            </a:r>
            <a:r>
              <a:rPr lang="en-IN" dirty="0"/>
              <a:t> ,Quantity, Price</a:t>
            </a:r>
          </a:p>
          <a:p>
            <a:pPr marL="457200" lvl="1" indent="0">
              <a:buNone/>
            </a:pPr>
            <a:endParaRPr lang="en-IN" dirty="0"/>
          </a:p>
          <a:p>
            <a:pPr marL="457200" lvl="1" indent="0">
              <a:buNone/>
            </a:pPr>
            <a:r>
              <a:rPr lang="en-IN" dirty="0"/>
              <a:t>    5. </a:t>
            </a:r>
            <a:r>
              <a:rPr lang="en-IN" dirty="0" err="1"/>
              <a:t>tbl_add_to_cart</a:t>
            </a:r>
            <a:r>
              <a:rPr lang="en-IN" dirty="0"/>
              <a:t> : (</a:t>
            </a:r>
            <a:r>
              <a:rPr lang="en-IN" dirty="0" err="1"/>
              <a:t>A_id</a:t>
            </a:r>
            <a:r>
              <a:rPr lang="en-IN" dirty="0"/>
              <a:t>[PK], </a:t>
            </a:r>
            <a:r>
              <a:rPr lang="en-IN" dirty="0" err="1"/>
              <a:t>C_id</a:t>
            </a:r>
            <a:r>
              <a:rPr lang="en-IN" dirty="0"/>
              <a:t>, </a:t>
            </a:r>
            <a:r>
              <a:rPr lang="en-IN" dirty="0" err="1"/>
              <a:t>P_id</a:t>
            </a:r>
            <a:r>
              <a:rPr lang="en-IN" dirty="0"/>
              <a:t>, Quantity, Price) </a:t>
            </a:r>
          </a:p>
          <a:p>
            <a:pPr marL="457200" lvl="1" indent="0">
              <a:buNone/>
            </a:pPr>
            <a:r>
              <a:rPr lang="en-IN" dirty="0"/>
              <a:t>                                  FD : </a:t>
            </a:r>
            <a:r>
              <a:rPr lang="en-IN" dirty="0" err="1"/>
              <a:t>A_id</a:t>
            </a:r>
            <a:r>
              <a:rPr lang="en-IN" dirty="0"/>
              <a:t> -&gt; </a:t>
            </a:r>
            <a:r>
              <a:rPr lang="en-IN" dirty="0" err="1"/>
              <a:t>C_id</a:t>
            </a:r>
            <a:r>
              <a:rPr lang="en-IN" dirty="0"/>
              <a:t>, </a:t>
            </a:r>
            <a:r>
              <a:rPr lang="en-IN" dirty="0" err="1"/>
              <a:t>P_id</a:t>
            </a:r>
            <a:r>
              <a:rPr lang="en-IN" dirty="0"/>
              <a:t>, Quantity , Price</a:t>
            </a:r>
          </a:p>
          <a:p>
            <a:pPr marL="457200" lvl="1" indent="0">
              <a:buNone/>
            </a:pPr>
            <a:endParaRPr lang="en-IN" dirty="0"/>
          </a:p>
          <a:p>
            <a:pPr marL="457200" lvl="1" indent="0">
              <a:buNone/>
            </a:pPr>
            <a:r>
              <a:rPr lang="en-IN" dirty="0"/>
              <a:t>    6. </a:t>
            </a:r>
            <a:r>
              <a:rPr lang="en-IN" dirty="0" err="1"/>
              <a:t>tbl_order_details</a:t>
            </a:r>
            <a:r>
              <a:rPr lang="en-IN" dirty="0"/>
              <a:t> (O_D_ID[PK] , C_ID[FK] ,O_ID[FK], Quantity , Price)</a:t>
            </a:r>
          </a:p>
          <a:p>
            <a:pPr marL="457200" lvl="1" indent="0">
              <a:buNone/>
            </a:pPr>
            <a:r>
              <a:rPr lang="en-IN" dirty="0"/>
              <a:t>		FD: O_D_ID[PK] -&gt; C_ID[FK] ,O_ID[FK], Quantity , Price</a:t>
            </a:r>
          </a:p>
          <a:p>
            <a:pPr marL="457200" lvl="1" indent="0">
              <a:buNone/>
            </a:pPr>
            <a:r>
              <a:rPr lang="en-IN" dirty="0"/>
              <a:t> </a:t>
            </a:r>
          </a:p>
          <a:p>
            <a:pPr marL="457200" lvl="1" indent="0">
              <a:buNone/>
            </a:pPr>
            <a:r>
              <a:rPr lang="en-IN" dirty="0"/>
              <a:t>    7. </a:t>
            </a:r>
            <a:r>
              <a:rPr lang="en-IN" dirty="0" err="1"/>
              <a:t>tbl_feedback</a:t>
            </a:r>
            <a:r>
              <a:rPr lang="en-IN" dirty="0"/>
              <a:t> : (</a:t>
            </a:r>
            <a:r>
              <a:rPr lang="en-IN" dirty="0" err="1"/>
              <a:t>F_id</a:t>
            </a:r>
            <a:r>
              <a:rPr lang="en-IN" dirty="0"/>
              <a:t>[PK] ,C_ID[FK], Description) </a:t>
            </a:r>
          </a:p>
          <a:p>
            <a:pPr marL="457200" lvl="1" indent="0">
              <a:buNone/>
            </a:pPr>
            <a:r>
              <a:rPr lang="en-IN" dirty="0"/>
              <a:t>                             FD : </a:t>
            </a:r>
            <a:r>
              <a:rPr lang="en-IN" dirty="0" err="1"/>
              <a:t>F_id</a:t>
            </a:r>
            <a:r>
              <a:rPr lang="en-IN" dirty="0"/>
              <a:t> -&gt; C_ID[FK] ,Description</a:t>
            </a:r>
          </a:p>
          <a:p>
            <a:pPr marL="457200" lvl="1" indent="0">
              <a:buNone/>
            </a:pPr>
            <a:r>
              <a:rPr lang="en-IN" dirty="0"/>
              <a:t> </a:t>
            </a:r>
          </a:p>
          <a:p>
            <a:pPr marL="457200" lvl="1" indent="0">
              <a:buNone/>
            </a:pPr>
            <a:r>
              <a:rPr lang="en-IN" dirty="0"/>
              <a:t>    8. </a:t>
            </a:r>
            <a:r>
              <a:rPr lang="en-IN" dirty="0" err="1"/>
              <a:t>tbl_Bill</a:t>
            </a:r>
            <a:r>
              <a:rPr lang="en-IN" dirty="0"/>
              <a:t> : (</a:t>
            </a:r>
            <a:r>
              <a:rPr lang="en-IN" dirty="0" err="1"/>
              <a:t>B_id</a:t>
            </a:r>
            <a:r>
              <a:rPr lang="en-IN" dirty="0"/>
              <a:t>[PK] , O_D_ID[FK] , Bill Status)</a:t>
            </a:r>
          </a:p>
          <a:p>
            <a:pPr marL="457200" lvl="1" indent="0">
              <a:buNone/>
            </a:pPr>
            <a:r>
              <a:rPr lang="en-IN" dirty="0"/>
              <a:t>	                   FD : </a:t>
            </a:r>
            <a:r>
              <a:rPr lang="en-IN" dirty="0" err="1"/>
              <a:t>B_id</a:t>
            </a:r>
            <a:r>
              <a:rPr lang="en-IN" dirty="0"/>
              <a:t> -&gt; O_D_ID[FK] , Bill Status</a:t>
            </a:r>
          </a:p>
          <a:p>
            <a:pPr marL="0" indent="0">
              <a:buNone/>
            </a:pPr>
            <a:endParaRPr lang="en-IN" dirty="0"/>
          </a:p>
        </p:txBody>
      </p:sp>
      <p:sp>
        <p:nvSpPr>
          <p:cNvPr id="4" name="Slide Number Placeholder 3">
            <a:extLst>
              <a:ext uri="{FF2B5EF4-FFF2-40B4-BE49-F238E27FC236}">
                <a16:creationId xmlns:a16="http://schemas.microsoft.com/office/drawing/2014/main" id="{EF2BB4F9-DEC3-4044-AC57-B8F76484D1FE}"/>
              </a:ext>
            </a:extLst>
          </p:cNvPr>
          <p:cNvSpPr>
            <a:spLocks noGrp="1"/>
          </p:cNvSpPr>
          <p:nvPr>
            <p:ph type="sldNum" sz="quarter" idx="12"/>
          </p:nvPr>
        </p:nvSpPr>
        <p:spPr/>
        <p:txBody>
          <a:bodyPr/>
          <a:lstStyle/>
          <a:p>
            <a:fld id="{8DDAA936-32AD-440D-9D36-113340945A29}" type="slidenum">
              <a:rPr lang="en-IN" smtClean="0"/>
              <a:t>16</a:t>
            </a:fld>
            <a:endParaRPr lang="en-IN"/>
          </a:p>
        </p:txBody>
      </p:sp>
    </p:spTree>
    <p:extLst>
      <p:ext uri="{BB962C8B-B14F-4D97-AF65-F5344CB8AC3E}">
        <p14:creationId xmlns:p14="http://schemas.microsoft.com/office/powerpoint/2010/main" val="1601150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t>1. </a:t>
            </a:r>
            <a:r>
              <a:rPr lang="en-IN" dirty="0" err="1"/>
              <a:t>Tbl_Customer</a:t>
            </a:r>
            <a:r>
              <a:rPr lang="en-IN" dirty="0"/>
              <a:t> :</a:t>
            </a:r>
          </a:p>
          <a:p>
            <a:endParaRPr lang="en-IN" dirty="0"/>
          </a:p>
        </p:txBody>
      </p:sp>
      <p:sp>
        <p:nvSpPr>
          <p:cNvPr id="5" name="Slide Number Placeholder 4">
            <a:extLst>
              <a:ext uri="{FF2B5EF4-FFF2-40B4-BE49-F238E27FC236}">
                <a16:creationId xmlns:a16="http://schemas.microsoft.com/office/drawing/2014/main" id="{13CA24E2-D43E-4D2C-8198-1D892899F9E8}"/>
              </a:ext>
            </a:extLst>
          </p:cNvPr>
          <p:cNvSpPr>
            <a:spLocks noGrp="1"/>
          </p:cNvSpPr>
          <p:nvPr>
            <p:ph type="sldNum" sz="quarter" idx="12"/>
          </p:nvPr>
        </p:nvSpPr>
        <p:spPr/>
        <p:txBody>
          <a:bodyPr/>
          <a:lstStyle/>
          <a:p>
            <a:fld id="{8DDAA936-32AD-440D-9D36-113340945A29}" type="slidenum">
              <a:rPr lang="en-IN" smtClean="0"/>
              <a:t>17</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4127938922"/>
              </p:ext>
            </p:extLst>
          </p:nvPr>
        </p:nvGraphicFramePr>
        <p:xfrm>
          <a:off x="1979244" y="2601220"/>
          <a:ext cx="8369303" cy="310896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1.</a:t>
                      </a:r>
                    </a:p>
                  </a:txBody>
                  <a:tcPr/>
                </a:tc>
                <a:tc>
                  <a:txBody>
                    <a:bodyPr/>
                    <a:lstStyle/>
                    <a:p>
                      <a:r>
                        <a:rPr lang="en-IN" dirty="0"/>
                        <a:t>C_ID</a:t>
                      </a:r>
                    </a:p>
                  </a:txBody>
                  <a:tcPr/>
                </a:tc>
                <a:tc>
                  <a:txBody>
                    <a:bodyPr/>
                    <a:lstStyle/>
                    <a:p>
                      <a:r>
                        <a:rPr lang="en-IN" dirty="0"/>
                        <a:t>Int</a:t>
                      </a:r>
                    </a:p>
                  </a:txBody>
                  <a:tcPr/>
                </a:tc>
                <a:tc>
                  <a:txBody>
                    <a:bodyPr/>
                    <a:lstStyle/>
                    <a:p>
                      <a:r>
                        <a:rPr lang="en-IN" dirty="0"/>
                        <a:t>10</a:t>
                      </a:r>
                    </a:p>
                  </a:txBody>
                  <a:tcPr/>
                </a:tc>
                <a:tc>
                  <a:txBody>
                    <a:bodyPr/>
                    <a:lstStyle/>
                    <a:p>
                      <a:r>
                        <a:rPr lang="en-IN" dirty="0"/>
                        <a:t>Primary Key</a:t>
                      </a:r>
                    </a:p>
                  </a:txBody>
                  <a:tcPr/>
                </a:tc>
                <a:tc>
                  <a:txBody>
                    <a:bodyPr/>
                    <a:lstStyle/>
                    <a:p>
                      <a:r>
                        <a:rPr lang="en-US" dirty="0"/>
                        <a:t>It holds unique Customer ID. </a:t>
                      </a:r>
                      <a:endParaRPr lang="en-IN" dirty="0"/>
                    </a:p>
                  </a:txBody>
                  <a:tcPr/>
                </a:tc>
                <a:extLst>
                  <a:ext uri="{0D108BD9-81ED-4DB2-BD59-A6C34878D82A}">
                    <a16:rowId xmlns:a16="http://schemas.microsoft.com/office/drawing/2014/main" val="148955260"/>
                  </a:ext>
                </a:extLst>
              </a:tr>
              <a:tr h="559597">
                <a:tc>
                  <a:txBody>
                    <a:bodyPr/>
                    <a:lstStyle/>
                    <a:p>
                      <a:r>
                        <a:rPr lang="en-IN" dirty="0"/>
                        <a:t>2.</a:t>
                      </a:r>
                    </a:p>
                  </a:txBody>
                  <a:tcPr/>
                </a:tc>
                <a:tc>
                  <a:txBody>
                    <a:bodyPr/>
                    <a:lstStyle/>
                    <a:p>
                      <a:r>
                        <a:rPr lang="en-IN" dirty="0" err="1"/>
                        <a:t>C_Name</a:t>
                      </a:r>
                      <a:endParaRPr lang="en-IN" dirty="0"/>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tc>
                  <a:txBody>
                    <a:bodyPr/>
                    <a:lstStyle/>
                    <a:p>
                      <a:r>
                        <a:rPr lang="en-IN" dirty="0"/>
                        <a:t>It holds Customer Name.</a:t>
                      </a:r>
                    </a:p>
                  </a:txBody>
                  <a:tcPr/>
                </a:tc>
                <a:extLst>
                  <a:ext uri="{0D108BD9-81ED-4DB2-BD59-A6C34878D82A}">
                    <a16:rowId xmlns:a16="http://schemas.microsoft.com/office/drawing/2014/main" val="1668559695"/>
                  </a:ext>
                </a:extLst>
              </a:tr>
              <a:tr h="559597">
                <a:tc>
                  <a:txBody>
                    <a:bodyPr/>
                    <a:lstStyle/>
                    <a:p>
                      <a:r>
                        <a:rPr lang="en-IN" dirty="0"/>
                        <a:t>3.</a:t>
                      </a:r>
                    </a:p>
                  </a:txBody>
                  <a:tcPr/>
                </a:tc>
                <a:tc>
                  <a:txBody>
                    <a:bodyPr/>
                    <a:lstStyle/>
                    <a:p>
                      <a:r>
                        <a:rPr lang="en-IN" dirty="0"/>
                        <a:t>Contact Number</a:t>
                      </a:r>
                    </a:p>
                  </a:txBody>
                  <a:tcPr/>
                </a:tc>
                <a:tc>
                  <a:txBody>
                    <a:bodyPr/>
                    <a:lstStyle/>
                    <a:p>
                      <a:r>
                        <a:rPr lang="en-IN" dirty="0" err="1"/>
                        <a:t>Bigint</a:t>
                      </a:r>
                      <a:endParaRPr lang="en-IN" dirty="0"/>
                    </a:p>
                  </a:txBody>
                  <a:tcPr/>
                </a:tc>
                <a:tc>
                  <a:txBody>
                    <a:bodyPr/>
                    <a:lstStyle/>
                    <a:p>
                      <a:r>
                        <a:rPr lang="en-IN" dirty="0"/>
                        <a:t>10</a:t>
                      </a:r>
                    </a:p>
                  </a:txBody>
                  <a:tcPr/>
                </a:tc>
                <a:tc>
                  <a:txBody>
                    <a:bodyPr/>
                    <a:lstStyle/>
                    <a:p>
                      <a:r>
                        <a:rPr lang="en-IN" dirty="0"/>
                        <a:t>Not null,</a:t>
                      </a:r>
                    </a:p>
                    <a:p>
                      <a:r>
                        <a:rPr lang="en-IN" dirty="0"/>
                        <a:t>Unique</a:t>
                      </a:r>
                    </a:p>
                  </a:txBody>
                  <a:tcPr/>
                </a:tc>
                <a:tc>
                  <a:txBody>
                    <a:bodyPr/>
                    <a:lstStyle/>
                    <a:p>
                      <a:r>
                        <a:rPr lang="en-US" dirty="0"/>
                        <a:t>It holds unique contact number of Customer. </a:t>
                      </a:r>
                      <a:endParaRPr lang="en-IN" dirty="0"/>
                    </a:p>
                  </a:txBody>
                  <a:tcPr/>
                </a:tc>
                <a:extLst>
                  <a:ext uri="{0D108BD9-81ED-4DB2-BD59-A6C34878D82A}">
                    <a16:rowId xmlns:a16="http://schemas.microsoft.com/office/drawing/2014/main" val="719182652"/>
                  </a:ext>
                </a:extLst>
              </a:tr>
            </a:tbl>
          </a:graphicData>
        </a:graphic>
      </p:graphicFrame>
    </p:spTree>
    <p:extLst>
      <p:ext uri="{BB962C8B-B14F-4D97-AF65-F5344CB8AC3E}">
        <p14:creationId xmlns:p14="http://schemas.microsoft.com/office/powerpoint/2010/main" val="306738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1</a:t>
            </a:r>
            <a:r>
              <a:rPr lang="en-IN" dirty="0"/>
              <a:t>. </a:t>
            </a:r>
            <a:r>
              <a:rPr lang="en-IN" dirty="0" err="1"/>
              <a:t>Tbl_Customer</a:t>
            </a:r>
            <a:r>
              <a:rPr lang="en-IN" dirty="0"/>
              <a:t> :</a:t>
            </a:r>
          </a:p>
          <a:p>
            <a:endParaRPr lang="en-IN" dirty="0"/>
          </a:p>
        </p:txBody>
      </p:sp>
      <p:sp>
        <p:nvSpPr>
          <p:cNvPr id="5" name="Slide Number Placeholder 4">
            <a:extLst>
              <a:ext uri="{FF2B5EF4-FFF2-40B4-BE49-F238E27FC236}">
                <a16:creationId xmlns:a16="http://schemas.microsoft.com/office/drawing/2014/main" id="{6C713F6C-6C63-409C-906A-B3EDF6BB019A}"/>
              </a:ext>
            </a:extLst>
          </p:cNvPr>
          <p:cNvSpPr>
            <a:spLocks noGrp="1"/>
          </p:cNvSpPr>
          <p:nvPr>
            <p:ph type="sldNum" sz="quarter" idx="12"/>
          </p:nvPr>
        </p:nvSpPr>
        <p:spPr/>
        <p:txBody>
          <a:bodyPr/>
          <a:lstStyle/>
          <a:p>
            <a:fld id="{8DDAA936-32AD-440D-9D36-113340945A29}" type="slidenum">
              <a:rPr lang="en-IN" smtClean="0"/>
              <a:t>18</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283318796"/>
              </p:ext>
            </p:extLst>
          </p:nvPr>
        </p:nvGraphicFramePr>
        <p:xfrm>
          <a:off x="1961660" y="2601220"/>
          <a:ext cx="8369303" cy="283464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4.</a:t>
                      </a:r>
                    </a:p>
                  </a:txBody>
                  <a:tcPr/>
                </a:tc>
                <a:tc>
                  <a:txBody>
                    <a:bodyPr/>
                    <a:lstStyle/>
                    <a:p>
                      <a:r>
                        <a:rPr lang="en-IN" dirty="0"/>
                        <a:t>City</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tc>
                  <a:txBody>
                    <a:bodyPr/>
                    <a:lstStyle/>
                    <a:p>
                      <a:r>
                        <a:rPr lang="en-US" dirty="0"/>
                        <a:t>It holds city of Customer.</a:t>
                      </a:r>
                      <a:endParaRPr lang="en-IN" dirty="0"/>
                    </a:p>
                  </a:txBody>
                  <a:tcPr/>
                </a:tc>
                <a:extLst>
                  <a:ext uri="{0D108BD9-81ED-4DB2-BD59-A6C34878D82A}">
                    <a16:rowId xmlns:a16="http://schemas.microsoft.com/office/drawing/2014/main" val="99499396"/>
                  </a:ext>
                </a:extLst>
              </a:tr>
              <a:tr h="391718">
                <a:tc>
                  <a:txBody>
                    <a:bodyPr/>
                    <a:lstStyle/>
                    <a:p>
                      <a:r>
                        <a:rPr lang="en-IN" dirty="0"/>
                        <a:t>5.</a:t>
                      </a:r>
                    </a:p>
                  </a:txBody>
                  <a:tcPr/>
                </a:tc>
                <a:tc>
                  <a:txBody>
                    <a:bodyPr/>
                    <a:lstStyle/>
                    <a:p>
                      <a:r>
                        <a:rPr lang="en-IN" dirty="0"/>
                        <a:t>Email</a:t>
                      </a:r>
                    </a:p>
                  </a:txBody>
                  <a:tcPr/>
                </a:tc>
                <a:tc>
                  <a:txBody>
                    <a:bodyPr/>
                    <a:lstStyle/>
                    <a:p>
                      <a:r>
                        <a:rPr lang="en-IN" dirty="0"/>
                        <a:t>Email</a:t>
                      </a:r>
                    </a:p>
                  </a:txBody>
                  <a:tcPr/>
                </a:tc>
                <a:tc>
                  <a:txBody>
                    <a:bodyPr/>
                    <a:lstStyle/>
                    <a:p>
                      <a:r>
                        <a:rPr lang="en-IN" dirty="0"/>
                        <a:t>50</a:t>
                      </a:r>
                    </a:p>
                  </a:txBody>
                  <a:tcPr/>
                </a:tc>
                <a:tc>
                  <a:txBody>
                    <a:bodyPr/>
                    <a:lstStyle/>
                    <a:p>
                      <a:r>
                        <a:rPr lang="en-IN" dirty="0"/>
                        <a:t>Not null</a:t>
                      </a:r>
                    </a:p>
                  </a:txBody>
                  <a:tcPr/>
                </a:tc>
                <a:tc>
                  <a:txBody>
                    <a:bodyPr/>
                    <a:lstStyle/>
                    <a:p>
                      <a:r>
                        <a:rPr lang="en-US" dirty="0"/>
                        <a:t>It holds city of Customer.</a:t>
                      </a:r>
                      <a:endParaRPr lang="en-IN" dirty="0"/>
                    </a:p>
                  </a:txBody>
                  <a:tcPr/>
                </a:tc>
                <a:extLst>
                  <a:ext uri="{0D108BD9-81ED-4DB2-BD59-A6C34878D82A}">
                    <a16:rowId xmlns:a16="http://schemas.microsoft.com/office/drawing/2014/main" val="3778612091"/>
                  </a:ext>
                </a:extLst>
              </a:tr>
              <a:tr h="559597">
                <a:tc>
                  <a:txBody>
                    <a:bodyPr/>
                    <a:lstStyle/>
                    <a:p>
                      <a:r>
                        <a:rPr lang="en-IN" dirty="0"/>
                        <a:t>6.</a:t>
                      </a:r>
                    </a:p>
                  </a:txBody>
                  <a:tcPr/>
                </a:tc>
                <a:tc>
                  <a:txBody>
                    <a:bodyPr/>
                    <a:lstStyle/>
                    <a:p>
                      <a:r>
                        <a:rPr lang="en-IN" dirty="0"/>
                        <a:t>Password</a:t>
                      </a:r>
                    </a:p>
                  </a:txBody>
                  <a:tcPr/>
                </a:tc>
                <a:tc>
                  <a:txBody>
                    <a:bodyPr/>
                    <a:lstStyle/>
                    <a:p>
                      <a:r>
                        <a:rPr lang="en-IN" dirty="0"/>
                        <a:t>Password</a:t>
                      </a:r>
                    </a:p>
                  </a:txBody>
                  <a:tcPr/>
                </a:tc>
                <a:tc>
                  <a:txBody>
                    <a:bodyPr/>
                    <a:lstStyle/>
                    <a:p>
                      <a:r>
                        <a:rPr lang="en-IN" dirty="0"/>
                        <a:t>12</a:t>
                      </a:r>
                    </a:p>
                  </a:txBody>
                  <a:tcPr/>
                </a:tc>
                <a:tc>
                  <a:txBody>
                    <a:bodyPr/>
                    <a:lstStyle/>
                    <a:p>
                      <a:r>
                        <a:rPr lang="en-IN" dirty="0"/>
                        <a:t>Not null</a:t>
                      </a:r>
                    </a:p>
                  </a:txBody>
                  <a:tcPr/>
                </a:tc>
                <a:tc>
                  <a:txBody>
                    <a:bodyPr/>
                    <a:lstStyle/>
                    <a:p>
                      <a:r>
                        <a:rPr lang="en-US" dirty="0"/>
                        <a:t>It holds password of Customer. </a:t>
                      </a:r>
                      <a:endParaRPr lang="en-IN" dirty="0"/>
                    </a:p>
                  </a:txBody>
                  <a:tcPr/>
                </a:tc>
                <a:extLst>
                  <a:ext uri="{0D108BD9-81ED-4DB2-BD59-A6C34878D82A}">
                    <a16:rowId xmlns:a16="http://schemas.microsoft.com/office/drawing/2014/main" val="590091717"/>
                  </a:ext>
                </a:extLst>
              </a:tr>
            </a:tbl>
          </a:graphicData>
        </a:graphic>
      </p:graphicFrame>
    </p:spTree>
    <p:extLst>
      <p:ext uri="{BB962C8B-B14F-4D97-AF65-F5344CB8AC3E}">
        <p14:creationId xmlns:p14="http://schemas.microsoft.com/office/powerpoint/2010/main" val="4093270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2.</a:t>
            </a:r>
            <a:r>
              <a:rPr lang="en-IN" dirty="0"/>
              <a:t> </a:t>
            </a:r>
            <a:r>
              <a:rPr lang="en-IN" dirty="0" err="1"/>
              <a:t>Tbl_Staff</a:t>
            </a:r>
            <a:r>
              <a:rPr lang="en-IN" dirty="0"/>
              <a:t> :</a:t>
            </a:r>
          </a:p>
          <a:p>
            <a:endParaRPr lang="en-IN" dirty="0"/>
          </a:p>
        </p:txBody>
      </p:sp>
      <p:sp>
        <p:nvSpPr>
          <p:cNvPr id="5" name="Slide Number Placeholder 4">
            <a:extLst>
              <a:ext uri="{FF2B5EF4-FFF2-40B4-BE49-F238E27FC236}">
                <a16:creationId xmlns:a16="http://schemas.microsoft.com/office/drawing/2014/main" id="{36056064-6614-48CD-BA21-5A7F6F6A429D}"/>
              </a:ext>
            </a:extLst>
          </p:cNvPr>
          <p:cNvSpPr>
            <a:spLocks noGrp="1"/>
          </p:cNvSpPr>
          <p:nvPr>
            <p:ph type="sldNum" sz="quarter" idx="12"/>
          </p:nvPr>
        </p:nvSpPr>
        <p:spPr/>
        <p:txBody>
          <a:bodyPr/>
          <a:lstStyle/>
          <a:p>
            <a:fld id="{8DDAA936-32AD-440D-9D36-113340945A29}" type="slidenum">
              <a:rPr lang="en-IN" smtClean="0"/>
              <a:t>19</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736147423"/>
              </p:ext>
            </p:extLst>
          </p:nvPr>
        </p:nvGraphicFramePr>
        <p:xfrm>
          <a:off x="1961660" y="2601220"/>
          <a:ext cx="8369303" cy="256032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1.</a:t>
                      </a:r>
                    </a:p>
                  </a:txBody>
                  <a:tcPr/>
                </a:tc>
                <a:tc>
                  <a:txBody>
                    <a:bodyPr/>
                    <a:lstStyle/>
                    <a:p>
                      <a:r>
                        <a:rPr lang="en-IN" dirty="0"/>
                        <a:t>S_ID</a:t>
                      </a:r>
                    </a:p>
                  </a:txBody>
                  <a:tcPr/>
                </a:tc>
                <a:tc>
                  <a:txBody>
                    <a:bodyPr/>
                    <a:lstStyle/>
                    <a:p>
                      <a:r>
                        <a:rPr lang="en-IN" dirty="0"/>
                        <a:t>Int</a:t>
                      </a:r>
                    </a:p>
                  </a:txBody>
                  <a:tcPr/>
                </a:tc>
                <a:tc>
                  <a:txBody>
                    <a:bodyPr/>
                    <a:lstStyle/>
                    <a:p>
                      <a:r>
                        <a:rPr lang="en-IN" dirty="0"/>
                        <a:t>10</a:t>
                      </a:r>
                    </a:p>
                  </a:txBody>
                  <a:tcPr/>
                </a:tc>
                <a:tc>
                  <a:txBody>
                    <a:bodyPr/>
                    <a:lstStyle/>
                    <a:p>
                      <a:r>
                        <a:rPr lang="en-IN" dirty="0"/>
                        <a:t>Primary Key</a:t>
                      </a:r>
                    </a:p>
                  </a:txBody>
                  <a:tcPr/>
                </a:tc>
                <a:tc>
                  <a:txBody>
                    <a:bodyPr/>
                    <a:lstStyle/>
                    <a:p>
                      <a:r>
                        <a:rPr lang="en-US" dirty="0"/>
                        <a:t>It holds unique Staff ID.</a:t>
                      </a:r>
                      <a:endParaRPr lang="en-IN" dirty="0"/>
                    </a:p>
                  </a:txBody>
                  <a:tcPr/>
                </a:tc>
                <a:extLst>
                  <a:ext uri="{0D108BD9-81ED-4DB2-BD59-A6C34878D82A}">
                    <a16:rowId xmlns:a16="http://schemas.microsoft.com/office/drawing/2014/main" val="99499396"/>
                  </a:ext>
                </a:extLst>
              </a:tr>
              <a:tr h="391718">
                <a:tc>
                  <a:txBody>
                    <a:bodyPr/>
                    <a:lstStyle/>
                    <a:p>
                      <a:r>
                        <a:rPr lang="en-IN" dirty="0"/>
                        <a:t>2.</a:t>
                      </a:r>
                    </a:p>
                  </a:txBody>
                  <a:tcPr/>
                </a:tc>
                <a:tc>
                  <a:txBody>
                    <a:bodyPr/>
                    <a:lstStyle/>
                    <a:p>
                      <a:r>
                        <a:rPr lang="en-IN" dirty="0" err="1"/>
                        <a:t>S_Name</a:t>
                      </a:r>
                      <a:endParaRPr lang="en-IN" dirty="0"/>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tc>
                  <a:txBody>
                    <a:bodyPr/>
                    <a:lstStyle/>
                    <a:p>
                      <a:r>
                        <a:rPr lang="en-IN" dirty="0"/>
                        <a:t>It holds Staff Name</a:t>
                      </a:r>
                      <a:r>
                        <a:rPr lang="en-US" dirty="0"/>
                        <a:t>.</a:t>
                      </a:r>
                      <a:endParaRPr lang="en-IN" dirty="0"/>
                    </a:p>
                  </a:txBody>
                  <a:tcPr/>
                </a:tc>
                <a:extLst>
                  <a:ext uri="{0D108BD9-81ED-4DB2-BD59-A6C34878D82A}">
                    <a16:rowId xmlns:a16="http://schemas.microsoft.com/office/drawing/2014/main" val="3778612091"/>
                  </a:ext>
                </a:extLst>
              </a:tr>
              <a:tr h="559597">
                <a:tc>
                  <a:txBody>
                    <a:bodyPr/>
                    <a:lstStyle/>
                    <a:p>
                      <a:r>
                        <a:rPr lang="en-IN" dirty="0"/>
                        <a:t>3.</a:t>
                      </a:r>
                    </a:p>
                  </a:txBody>
                  <a:tcPr/>
                </a:tc>
                <a:tc>
                  <a:txBody>
                    <a:bodyPr/>
                    <a:lstStyle/>
                    <a:p>
                      <a:r>
                        <a:rPr lang="en-IN" dirty="0"/>
                        <a:t>Gender</a:t>
                      </a:r>
                    </a:p>
                  </a:txBody>
                  <a:tcPr/>
                </a:tc>
                <a:tc>
                  <a:txBody>
                    <a:bodyPr/>
                    <a:lstStyle/>
                    <a:p>
                      <a:r>
                        <a:rPr lang="en-IN" dirty="0"/>
                        <a:t>Char</a:t>
                      </a:r>
                    </a:p>
                  </a:txBody>
                  <a:tcPr/>
                </a:tc>
                <a:tc>
                  <a:txBody>
                    <a:bodyPr/>
                    <a:lstStyle/>
                    <a:p>
                      <a:r>
                        <a:rPr lang="en-IN" dirty="0"/>
                        <a:t>6</a:t>
                      </a:r>
                    </a:p>
                  </a:txBody>
                  <a:tcPr/>
                </a:tc>
                <a:tc>
                  <a:txBody>
                    <a:bodyPr/>
                    <a:lstStyle/>
                    <a:p>
                      <a:r>
                        <a:rPr lang="en-IN" dirty="0"/>
                        <a:t>Not null</a:t>
                      </a:r>
                    </a:p>
                  </a:txBody>
                  <a:tcPr/>
                </a:tc>
                <a:tc>
                  <a:txBody>
                    <a:bodyPr/>
                    <a:lstStyle/>
                    <a:p>
                      <a:r>
                        <a:rPr lang="en-IN" dirty="0"/>
                        <a:t>It holds Staff Gender</a:t>
                      </a:r>
                      <a:r>
                        <a:rPr lang="en-US" dirty="0"/>
                        <a:t>. </a:t>
                      </a:r>
                      <a:endParaRPr lang="en-IN" dirty="0"/>
                    </a:p>
                  </a:txBody>
                  <a:tcPr/>
                </a:tc>
                <a:extLst>
                  <a:ext uri="{0D108BD9-81ED-4DB2-BD59-A6C34878D82A}">
                    <a16:rowId xmlns:a16="http://schemas.microsoft.com/office/drawing/2014/main" val="590091717"/>
                  </a:ext>
                </a:extLst>
              </a:tr>
            </a:tbl>
          </a:graphicData>
        </a:graphic>
      </p:graphicFrame>
    </p:spTree>
    <p:extLst>
      <p:ext uri="{BB962C8B-B14F-4D97-AF65-F5344CB8AC3E}">
        <p14:creationId xmlns:p14="http://schemas.microsoft.com/office/powerpoint/2010/main" val="207377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DDFB-647D-44A9-9A6A-333CDE4851A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id="{4258B882-4F1C-4075-8821-F6988BCA16FA}"/>
              </a:ext>
            </a:extLst>
          </p:cNvPr>
          <p:cNvSpPr>
            <a:spLocks noGrp="1"/>
          </p:cNvSpPr>
          <p:nvPr>
            <p:ph idx="1"/>
          </p:nvPr>
        </p:nvSpPr>
        <p:spPr/>
        <p:txBody>
          <a:bodyPr/>
          <a:lstStyle/>
          <a:p>
            <a:r>
              <a:rPr lang="en-US" dirty="0"/>
              <a:t>In Manual Mobile Shop Management System Shopping Process is Expensive and Time Consuming for Customer because everyone used to go to shop and purchase their products. It Requires Money for Employee, Place, Paper and other Taxes and Charges. For calculating Bill, Admin have to count bill Manually. So this slow down the process of the System. So the objective of making this Online System is to make Shopping process easier and faster.</a:t>
            </a:r>
            <a:endParaRPr lang="en-IN" dirty="0"/>
          </a:p>
        </p:txBody>
      </p:sp>
      <p:sp>
        <p:nvSpPr>
          <p:cNvPr id="4" name="Slide Number Placeholder 3">
            <a:extLst>
              <a:ext uri="{FF2B5EF4-FFF2-40B4-BE49-F238E27FC236}">
                <a16:creationId xmlns:a16="http://schemas.microsoft.com/office/drawing/2014/main" id="{6440ED3D-A113-435F-99AF-F54D2133831A}"/>
              </a:ext>
            </a:extLst>
          </p:cNvPr>
          <p:cNvSpPr>
            <a:spLocks noGrp="1"/>
          </p:cNvSpPr>
          <p:nvPr>
            <p:ph type="sldNum" sz="quarter" idx="12"/>
          </p:nvPr>
        </p:nvSpPr>
        <p:spPr/>
        <p:txBody>
          <a:bodyPr/>
          <a:lstStyle/>
          <a:p>
            <a:fld id="{8DDAA936-32AD-440D-9D36-113340945A29}" type="slidenum">
              <a:rPr lang="en-IN" smtClean="0"/>
              <a:t>2</a:t>
            </a:fld>
            <a:endParaRPr lang="en-IN"/>
          </a:p>
        </p:txBody>
      </p:sp>
    </p:spTree>
    <p:extLst>
      <p:ext uri="{BB962C8B-B14F-4D97-AF65-F5344CB8AC3E}">
        <p14:creationId xmlns:p14="http://schemas.microsoft.com/office/powerpoint/2010/main" val="557743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2</a:t>
            </a:r>
            <a:r>
              <a:rPr lang="en-IN" dirty="0"/>
              <a:t>. </a:t>
            </a:r>
            <a:r>
              <a:rPr lang="en-IN" dirty="0" err="1"/>
              <a:t>Tbl_Staff</a:t>
            </a:r>
            <a:r>
              <a:rPr lang="en-IN" dirty="0"/>
              <a:t> :</a:t>
            </a:r>
          </a:p>
          <a:p>
            <a:endParaRPr lang="en-IN" dirty="0"/>
          </a:p>
        </p:txBody>
      </p:sp>
      <p:sp>
        <p:nvSpPr>
          <p:cNvPr id="5" name="Slide Number Placeholder 4">
            <a:extLst>
              <a:ext uri="{FF2B5EF4-FFF2-40B4-BE49-F238E27FC236}">
                <a16:creationId xmlns:a16="http://schemas.microsoft.com/office/drawing/2014/main" id="{B3F9A8DF-0764-479D-BBF1-CF2954854CDC}"/>
              </a:ext>
            </a:extLst>
          </p:cNvPr>
          <p:cNvSpPr>
            <a:spLocks noGrp="1"/>
          </p:cNvSpPr>
          <p:nvPr>
            <p:ph type="sldNum" sz="quarter" idx="12"/>
          </p:nvPr>
        </p:nvSpPr>
        <p:spPr/>
        <p:txBody>
          <a:bodyPr/>
          <a:lstStyle/>
          <a:p>
            <a:fld id="{8DDAA936-32AD-440D-9D36-113340945A29}" type="slidenum">
              <a:rPr lang="en-IN" smtClean="0"/>
              <a:t>20</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462722701"/>
              </p:ext>
            </p:extLst>
          </p:nvPr>
        </p:nvGraphicFramePr>
        <p:xfrm>
          <a:off x="1970452" y="2601220"/>
          <a:ext cx="8369303" cy="283464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4.</a:t>
                      </a:r>
                    </a:p>
                  </a:txBody>
                  <a:tcPr/>
                </a:tc>
                <a:tc>
                  <a:txBody>
                    <a:bodyPr/>
                    <a:lstStyle/>
                    <a:p>
                      <a:r>
                        <a:rPr lang="en-IN" dirty="0"/>
                        <a:t>Contact Number</a:t>
                      </a:r>
                    </a:p>
                  </a:txBody>
                  <a:tcPr/>
                </a:tc>
                <a:tc>
                  <a:txBody>
                    <a:bodyPr/>
                    <a:lstStyle/>
                    <a:p>
                      <a:r>
                        <a:rPr lang="en-IN" dirty="0" err="1"/>
                        <a:t>Bigint</a:t>
                      </a:r>
                      <a:endParaRPr lang="en-IN" dirty="0"/>
                    </a:p>
                  </a:txBody>
                  <a:tcPr/>
                </a:tc>
                <a:tc>
                  <a:txBody>
                    <a:bodyPr/>
                    <a:lstStyle/>
                    <a:p>
                      <a:r>
                        <a:rPr lang="en-IN" dirty="0"/>
                        <a:t>10</a:t>
                      </a:r>
                    </a:p>
                  </a:txBody>
                  <a:tcPr/>
                </a:tc>
                <a:tc>
                  <a:txBody>
                    <a:bodyPr/>
                    <a:lstStyle/>
                    <a:p>
                      <a:r>
                        <a:rPr lang="en-IN" dirty="0"/>
                        <a:t>Not null,</a:t>
                      </a:r>
                    </a:p>
                    <a:p>
                      <a:r>
                        <a:rPr lang="en-IN" dirty="0"/>
                        <a:t>Unique</a:t>
                      </a:r>
                    </a:p>
                  </a:txBody>
                  <a:tcPr/>
                </a:tc>
                <a:tc>
                  <a:txBody>
                    <a:bodyPr/>
                    <a:lstStyle/>
                    <a:p>
                      <a:r>
                        <a:rPr lang="en-US" dirty="0"/>
                        <a:t>It holds unique contact number of Staff. </a:t>
                      </a:r>
                      <a:endParaRPr lang="en-IN" dirty="0"/>
                    </a:p>
                  </a:txBody>
                  <a:tcPr/>
                </a:tc>
                <a:extLst>
                  <a:ext uri="{0D108BD9-81ED-4DB2-BD59-A6C34878D82A}">
                    <a16:rowId xmlns:a16="http://schemas.microsoft.com/office/drawing/2014/main" val="99499396"/>
                  </a:ext>
                </a:extLst>
              </a:tr>
              <a:tr h="391718">
                <a:tc>
                  <a:txBody>
                    <a:bodyPr/>
                    <a:lstStyle/>
                    <a:p>
                      <a:r>
                        <a:rPr lang="en-IN" dirty="0"/>
                        <a:t>5.</a:t>
                      </a:r>
                    </a:p>
                  </a:txBody>
                  <a:tcPr/>
                </a:tc>
                <a:tc>
                  <a:txBody>
                    <a:bodyPr/>
                    <a:lstStyle/>
                    <a:p>
                      <a:r>
                        <a:rPr lang="en-IN" dirty="0"/>
                        <a:t>City</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tc>
                  <a:txBody>
                    <a:bodyPr/>
                    <a:lstStyle/>
                    <a:p>
                      <a:r>
                        <a:rPr lang="en-US" dirty="0"/>
                        <a:t>It holds city of Staff. </a:t>
                      </a:r>
                      <a:endParaRPr lang="en-IN" dirty="0"/>
                    </a:p>
                  </a:txBody>
                  <a:tcPr/>
                </a:tc>
                <a:extLst>
                  <a:ext uri="{0D108BD9-81ED-4DB2-BD59-A6C34878D82A}">
                    <a16:rowId xmlns:a16="http://schemas.microsoft.com/office/drawing/2014/main" val="3778612091"/>
                  </a:ext>
                </a:extLst>
              </a:tr>
              <a:tr h="559597">
                <a:tc>
                  <a:txBody>
                    <a:bodyPr/>
                    <a:lstStyle/>
                    <a:p>
                      <a:r>
                        <a:rPr lang="en-IN" dirty="0"/>
                        <a:t>6.</a:t>
                      </a:r>
                    </a:p>
                  </a:txBody>
                  <a:tcPr/>
                </a:tc>
                <a:tc>
                  <a:txBody>
                    <a:bodyPr/>
                    <a:lstStyle/>
                    <a:p>
                      <a:r>
                        <a:rPr lang="en-IN" dirty="0"/>
                        <a:t>ID Proof</a:t>
                      </a:r>
                    </a:p>
                  </a:txBody>
                  <a:tcPr/>
                </a:tc>
                <a:tc>
                  <a:txBody>
                    <a:bodyPr/>
                    <a:lstStyle/>
                    <a:p>
                      <a:r>
                        <a:rPr lang="en-IN" dirty="0"/>
                        <a:t>Varchar</a:t>
                      </a:r>
                    </a:p>
                  </a:txBody>
                  <a:tcPr/>
                </a:tc>
                <a:tc>
                  <a:txBody>
                    <a:bodyPr/>
                    <a:lstStyle/>
                    <a:p>
                      <a:r>
                        <a:rPr lang="en-IN" dirty="0"/>
                        <a:t>30</a:t>
                      </a:r>
                    </a:p>
                  </a:txBody>
                  <a:tcPr/>
                </a:tc>
                <a:tc>
                  <a:txBody>
                    <a:bodyPr/>
                    <a:lstStyle/>
                    <a:p>
                      <a:r>
                        <a:rPr lang="en-IN" dirty="0"/>
                        <a:t>Not null</a:t>
                      </a:r>
                    </a:p>
                  </a:txBody>
                  <a:tcPr/>
                </a:tc>
                <a:tc>
                  <a:txBody>
                    <a:bodyPr/>
                    <a:lstStyle/>
                    <a:p>
                      <a:r>
                        <a:rPr lang="en-US" dirty="0"/>
                        <a:t>It holds id proof of Staff. </a:t>
                      </a:r>
                      <a:endParaRPr lang="en-IN" dirty="0"/>
                    </a:p>
                  </a:txBody>
                  <a:tcPr/>
                </a:tc>
                <a:extLst>
                  <a:ext uri="{0D108BD9-81ED-4DB2-BD59-A6C34878D82A}">
                    <a16:rowId xmlns:a16="http://schemas.microsoft.com/office/drawing/2014/main" val="590091717"/>
                  </a:ext>
                </a:extLst>
              </a:tr>
            </a:tbl>
          </a:graphicData>
        </a:graphic>
      </p:graphicFrame>
    </p:spTree>
    <p:extLst>
      <p:ext uri="{BB962C8B-B14F-4D97-AF65-F5344CB8AC3E}">
        <p14:creationId xmlns:p14="http://schemas.microsoft.com/office/powerpoint/2010/main" val="1900451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latin typeface="Cambria" panose="02040503050406030204" pitchFamily="18" charset="0"/>
                <a:ea typeface="Cambria" panose="02040503050406030204" pitchFamily="18" charset="0"/>
              </a:rPr>
              <a:t>2</a:t>
            </a:r>
            <a:r>
              <a:rPr lang="en-IN" dirty="0"/>
              <a:t>. </a:t>
            </a:r>
            <a:r>
              <a:rPr lang="en-IN" dirty="0" err="1"/>
              <a:t>Tbl_Staff</a:t>
            </a:r>
            <a:r>
              <a:rPr lang="en-IN" dirty="0"/>
              <a:t> :</a:t>
            </a:r>
          </a:p>
          <a:p>
            <a:endParaRPr lang="en-IN" dirty="0"/>
          </a:p>
        </p:txBody>
      </p:sp>
      <p:sp>
        <p:nvSpPr>
          <p:cNvPr id="5" name="Slide Number Placeholder 4">
            <a:extLst>
              <a:ext uri="{FF2B5EF4-FFF2-40B4-BE49-F238E27FC236}">
                <a16:creationId xmlns:a16="http://schemas.microsoft.com/office/drawing/2014/main" id="{652D7250-4949-46EE-87F7-1D1E1266FE10}"/>
              </a:ext>
            </a:extLst>
          </p:cNvPr>
          <p:cNvSpPr>
            <a:spLocks noGrp="1"/>
          </p:cNvSpPr>
          <p:nvPr>
            <p:ph type="sldNum" sz="quarter" idx="12"/>
          </p:nvPr>
        </p:nvSpPr>
        <p:spPr/>
        <p:txBody>
          <a:bodyPr/>
          <a:lstStyle/>
          <a:p>
            <a:fld id="{8DDAA936-32AD-440D-9D36-113340945A29}" type="slidenum">
              <a:rPr lang="en-IN" smtClean="0"/>
              <a:t>21</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3090025819"/>
              </p:ext>
            </p:extLst>
          </p:nvPr>
        </p:nvGraphicFramePr>
        <p:xfrm>
          <a:off x="1970452" y="2601220"/>
          <a:ext cx="8369303" cy="347472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7.</a:t>
                      </a:r>
                    </a:p>
                  </a:txBody>
                  <a:tcPr/>
                </a:tc>
                <a:tc>
                  <a:txBody>
                    <a:bodyPr/>
                    <a:lstStyle/>
                    <a:p>
                      <a:r>
                        <a:rPr lang="en-IN" dirty="0"/>
                        <a:t>Address</a:t>
                      </a:r>
                    </a:p>
                  </a:txBody>
                  <a:tcPr/>
                </a:tc>
                <a:tc>
                  <a:txBody>
                    <a:bodyPr/>
                    <a:lstStyle/>
                    <a:p>
                      <a:r>
                        <a:rPr lang="en-IN" dirty="0"/>
                        <a:t>Varchar</a:t>
                      </a:r>
                    </a:p>
                  </a:txBody>
                  <a:tcPr/>
                </a:tc>
                <a:tc>
                  <a:txBody>
                    <a:bodyPr/>
                    <a:lstStyle/>
                    <a:p>
                      <a:r>
                        <a:rPr lang="en-IN" dirty="0"/>
                        <a:t>70</a:t>
                      </a:r>
                    </a:p>
                  </a:txBody>
                  <a:tcPr/>
                </a:tc>
                <a:tc>
                  <a:txBody>
                    <a:bodyPr/>
                    <a:lstStyle/>
                    <a:p>
                      <a:r>
                        <a:rPr lang="en-IN" dirty="0"/>
                        <a:t>Not null</a:t>
                      </a:r>
                    </a:p>
                  </a:txBody>
                  <a:tcPr/>
                </a:tc>
                <a:tc>
                  <a:txBody>
                    <a:bodyPr/>
                    <a:lstStyle/>
                    <a:p>
                      <a:r>
                        <a:rPr lang="en-US" dirty="0"/>
                        <a:t>It holds address of Staff. </a:t>
                      </a:r>
                      <a:endParaRPr lang="en-IN" dirty="0"/>
                    </a:p>
                  </a:txBody>
                  <a:tcPr/>
                </a:tc>
                <a:extLst>
                  <a:ext uri="{0D108BD9-81ED-4DB2-BD59-A6C34878D82A}">
                    <a16:rowId xmlns:a16="http://schemas.microsoft.com/office/drawing/2014/main" val="99499396"/>
                  </a:ext>
                </a:extLst>
              </a:tr>
              <a:tr h="391718">
                <a:tc>
                  <a:txBody>
                    <a:bodyPr/>
                    <a:lstStyle/>
                    <a:p>
                      <a:r>
                        <a:rPr lang="en-IN" dirty="0"/>
                        <a:t>8.</a:t>
                      </a:r>
                    </a:p>
                  </a:txBody>
                  <a:tcPr/>
                </a:tc>
                <a:tc>
                  <a:txBody>
                    <a:bodyPr/>
                    <a:lstStyle/>
                    <a:p>
                      <a:r>
                        <a:rPr lang="en-IN" dirty="0"/>
                        <a:t>Age</a:t>
                      </a:r>
                    </a:p>
                  </a:txBody>
                  <a:tcPr/>
                </a:tc>
                <a:tc>
                  <a:txBody>
                    <a:bodyPr/>
                    <a:lstStyle/>
                    <a:p>
                      <a:r>
                        <a:rPr lang="en-IN" dirty="0"/>
                        <a:t>Int</a:t>
                      </a:r>
                    </a:p>
                  </a:txBody>
                  <a:tcPr/>
                </a:tc>
                <a:tc>
                  <a:txBody>
                    <a:bodyPr/>
                    <a:lstStyle/>
                    <a:p>
                      <a:r>
                        <a:rPr lang="en-IN" dirty="0"/>
                        <a:t>3</a:t>
                      </a:r>
                    </a:p>
                  </a:txBody>
                  <a:tcPr/>
                </a:tc>
                <a:tc>
                  <a:txBody>
                    <a:bodyPr/>
                    <a:lstStyle/>
                    <a:p>
                      <a:r>
                        <a:rPr lang="en-IN" dirty="0"/>
                        <a:t>Not null</a:t>
                      </a:r>
                    </a:p>
                  </a:txBody>
                  <a:tcPr/>
                </a:tc>
                <a:tc>
                  <a:txBody>
                    <a:bodyPr/>
                    <a:lstStyle/>
                    <a:p>
                      <a:r>
                        <a:rPr lang="en-US" dirty="0"/>
                        <a:t>It holds age of Staff. </a:t>
                      </a:r>
                      <a:endParaRPr lang="en-IN" dirty="0"/>
                    </a:p>
                  </a:txBody>
                  <a:tcPr/>
                </a:tc>
                <a:extLst>
                  <a:ext uri="{0D108BD9-81ED-4DB2-BD59-A6C34878D82A}">
                    <a16:rowId xmlns:a16="http://schemas.microsoft.com/office/drawing/2014/main" val="3778612091"/>
                  </a:ext>
                </a:extLst>
              </a:tr>
              <a:tr h="559597">
                <a:tc>
                  <a:txBody>
                    <a:bodyPr/>
                    <a:lstStyle/>
                    <a:p>
                      <a:r>
                        <a:rPr lang="en-IN" dirty="0"/>
                        <a:t>9.</a:t>
                      </a:r>
                    </a:p>
                  </a:txBody>
                  <a:tcPr/>
                </a:tc>
                <a:tc>
                  <a:txBody>
                    <a:bodyPr/>
                    <a:lstStyle/>
                    <a:p>
                      <a:r>
                        <a:rPr lang="en-IN" dirty="0"/>
                        <a:t>Email</a:t>
                      </a:r>
                    </a:p>
                  </a:txBody>
                  <a:tcPr/>
                </a:tc>
                <a:tc>
                  <a:txBody>
                    <a:bodyPr/>
                    <a:lstStyle/>
                    <a:p>
                      <a:r>
                        <a:rPr lang="en-IN" dirty="0"/>
                        <a:t>Email</a:t>
                      </a:r>
                    </a:p>
                  </a:txBody>
                  <a:tcPr/>
                </a:tc>
                <a:tc>
                  <a:txBody>
                    <a:bodyPr/>
                    <a:lstStyle/>
                    <a:p>
                      <a:r>
                        <a:rPr lang="en-IN" dirty="0"/>
                        <a:t>50</a:t>
                      </a:r>
                    </a:p>
                  </a:txBody>
                  <a:tcPr/>
                </a:tc>
                <a:tc>
                  <a:txBody>
                    <a:bodyPr/>
                    <a:lstStyle/>
                    <a:p>
                      <a:r>
                        <a:rPr lang="en-IN" dirty="0"/>
                        <a:t>Not null</a:t>
                      </a:r>
                    </a:p>
                  </a:txBody>
                  <a:tcPr/>
                </a:tc>
                <a:tc>
                  <a:txBody>
                    <a:bodyPr/>
                    <a:lstStyle/>
                    <a:p>
                      <a:r>
                        <a:rPr lang="en-US" dirty="0"/>
                        <a:t>It holds email of Staff. </a:t>
                      </a:r>
                      <a:endParaRPr lang="en-IN" dirty="0"/>
                    </a:p>
                  </a:txBody>
                  <a:tcPr/>
                </a:tc>
                <a:extLst>
                  <a:ext uri="{0D108BD9-81ED-4DB2-BD59-A6C34878D82A}">
                    <a16:rowId xmlns:a16="http://schemas.microsoft.com/office/drawing/2014/main" val="590091717"/>
                  </a:ext>
                </a:extLst>
              </a:tr>
              <a:tr h="559597">
                <a:tc>
                  <a:txBody>
                    <a:bodyPr/>
                    <a:lstStyle/>
                    <a:p>
                      <a:r>
                        <a:rPr lang="en-IN" dirty="0"/>
                        <a:t>10.</a:t>
                      </a:r>
                    </a:p>
                  </a:txBody>
                  <a:tcPr/>
                </a:tc>
                <a:tc>
                  <a:txBody>
                    <a:bodyPr/>
                    <a:lstStyle/>
                    <a:p>
                      <a:r>
                        <a:rPr lang="en-IN" dirty="0"/>
                        <a:t>Password</a:t>
                      </a:r>
                    </a:p>
                  </a:txBody>
                  <a:tcPr/>
                </a:tc>
                <a:tc>
                  <a:txBody>
                    <a:bodyPr/>
                    <a:lstStyle/>
                    <a:p>
                      <a:r>
                        <a:rPr lang="en-IN" dirty="0"/>
                        <a:t>Password</a:t>
                      </a:r>
                    </a:p>
                  </a:txBody>
                  <a:tcPr/>
                </a:tc>
                <a:tc>
                  <a:txBody>
                    <a:bodyPr/>
                    <a:lstStyle/>
                    <a:p>
                      <a:r>
                        <a:rPr lang="en-IN" dirty="0"/>
                        <a:t>12</a:t>
                      </a:r>
                    </a:p>
                  </a:txBody>
                  <a:tcPr/>
                </a:tc>
                <a:tc>
                  <a:txBody>
                    <a:bodyPr/>
                    <a:lstStyle/>
                    <a:p>
                      <a:r>
                        <a:rPr lang="en-IN" dirty="0"/>
                        <a:t>Not null</a:t>
                      </a:r>
                    </a:p>
                  </a:txBody>
                  <a:tcPr/>
                </a:tc>
                <a:tc>
                  <a:txBody>
                    <a:bodyPr/>
                    <a:lstStyle/>
                    <a:p>
                      <a:r>
                        <a:rPr lang="en-IN" dirty="0"/>
                        <a:t>It holds password of staff.</a:t>
                      </a:r>
                    </a:p>
                  </a:txBody>
                  <a:tcPr/>
                </a:tc>
                <a:extLst>
                  <a:ext uri="{0D108BD9-81ED-4DB2-BD59-A6C34878D82A}">
                    <a16:rowId xmlns:a16="http://schemas.microsoft.com/office/drawing/2014/main" val="1973635976"/>
                  </a:ext>
                </a:extLst>
              </a:tr>
            </a:tbl>
          </a:graphicData>
        </a:graphic>
      </p:graphicFrame>
    </p:spTree>
    <p:extLst>
      <p:ext uri="{BB962C8B-B14F-4D97-AF65-F5344CB8AC3E}">
        <p14:creationId xmlns:p14="http://schemas.microsoft.com/office/powerpoint/2010/main" val="155928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3</a:t>
            </a:r>
            <a:r>
              <a:rPr lang="en-IN" dirty="0"/>
              <a:t>. </a:t>
            </a:r>
            <a:r>
              <a:rPr lang="en-IN" dirty="0" err="1"/>
              <a:t>Tbl_Product</a:t>
            </a:r>
            <a:r>
              <a:rPr lang="en-IN" dirty="0"/>
              <a:t> :</a:t>
            </a:r>
          </a:p>
          <a:p>
            <a:endParaRPr lang="en-IN" dirty="0"/>
          </a:p>
        </p:txBody>
      </p:sp>
      <p:sp>
        <p:nvSpPr>
          <p:cNvPr id="5" name="Slide Number Placeholder 4">
            <a:extLst>
              <a:ext uri="{FF2B5EF4-FFF2-40B4-BE49-F238E27FC236}">
                <a16:creationId xmlns:a16="http://schemas.microsoft.com/office/drawing/2014/main" id="{F123EB0F-CA20-4601-98AE-86F1F5920994}"/>
              </a:ext>
            </a:extLst>
          </p:cNvPr>
          <p:cNvSpPr>
            <a:spLocks noGrp="1"/>
          </p:cNvSpPr>
          <p:nvPr>
            <p:ph type="sldNum" sz="quarter" idx="12"/>
          </p:nvPr>
        </p:nvSpPr>
        <p:spPr/>
        <p:txBody>
          <a:bodyPr/>
          <a:lstStyle/>
          <a:p>
            <a:fld id="{8DDAA936-32AD-440D-9D36-113340945A29}" type="slidenum">
              <a:rPr lang="en-IN" smtClean="0"/>
              <a:t>22</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967985178"/>
              </p:ext>
            </p:extLst>
          </p:nvPr>
        </p:nvGraphicFramePr>
        <p:xfrm>
          <a:off x="1970452" y="2601220"/>
          <a:ext cx="8369303" cy="320040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1.</a:t>
                      </a:r>
                    </a:p>
                  </a:txBody>
                  <a:tcPr/>
                </a:tc>
                <a:tc>
                  <a:txBody>
                    <a:bodyPr/>
                    <a:lstStyle/>
                    <a:p>
                      <a:r>
                        <a:rPr lang="en-IN" dirty="0"/>
                        <a:t>P_ID</a:t>
                      </a:r>
                    </a:p>
                  </a:txBody>
                  <a:tcPr/>
                </a:tc>
                <a:tc>
                  <a:txBody>
                    <a:bodyPr/>
                    <a:lstStyle/>
                    <a:p>
                      <a:r>
                        <a:rPr lang="en-IN" dirty="0"/>
                        <a:t>Int</a:t>
                      </a:r>
                    </a:p>
                  </a:txBody>
                  <a:tcPr/>
                </a:tc>
                <a:tc>
                  <a:txBody>
                    <a:bodyPr/>
                    <a:lstStyle/>
                    <a:p>
                      <a:r>
                        <a:rPr lang="en-IN" dirty="0"/>
                        <a:t>10</a:t>
                      </a:r>
                    </a:p>
                  </a:txBody>
                  <a:tcPr/>
                </a:tc>
                <a:tc>
                  <a:txBody>
                    <a:bodyPr/>
                    <a:lstStyle/>
                    <a:p>
                      <a:r>
                        <a:rPr lang="en-IN" dirty="0"/>
                        <a:t>Not null</a:t>
                      </a:r>
                    </a:p>
                  </a:txBody>
                  <a:tcPr/>
                </a:tc>
                <a:tc>
                  <a:txBody>
                    <a:bodyPr/>
                    <a:lstStyle/>
                    <a:p>
                      <a:r>
                        <a:rPr lang="en-US" dirty="0"/>
                        <a:t>It holds unique product id. </a:t>
                      </a:r>
                      <a:endParaRPr lang="en-IN" dirty="0"/>
                    </a:p>
                  </a:txBody>
                  <a:tcPr/>
                </a:tc>
                <a:extLst>
                  <a:ext uri="{0D108BD9-81ED-4DB2-BD59-A6C34878D82A}">
                    <a16:rowId xmlns:a16="http://schemas.microsoft.com/office/drawing/2014/main" val="99499396"/>
                  </a:ext>
                </a:extLst>
              </a:tr>
              <a:tr h="391718">
                <a:tc>
                  <a:txBody>
                    <a:bodyPr/>
                    <a:lstStyle/>
                    <a:p>
                      <a:r>
                        <a:rPr lang="en-IN" dirty="0"/>
                        <a:t>2.</a:t>
                      </a:r>
                    </a:p>
                  </a:txBody>
                  <a:tcPr/>
                </a:tc>
                <a:tc>
                  <a:txBody>
                    <a:bodyPr/>
                    <a:lstStyle/>
                    <a:p>
                      <a:r>
                        <a:rPr lang="en-IN" dirty="0" err="1"/>
                        <a:t>P_Name</a:t>
                      </a:r>
                      <a:endParaRPr lang="en-IN" dirty="0"/>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tc>
                  <a:txBody>
                    <a:bodyPr/>
                    <a:lstStyle/>
                    <a:p>
                      <a:r>
                        <a:rPr lang="en-US" dirty="0"/>
                        <a:t>It holds product name. </a:t>
                      </a:r>
                      <a:endParaRPr lang="en-IN" dirty="0"/>
                    </a:p>
                  </a:txBody>
                  <a:tcPr/>
                </a:tc>
                <a:extLst>
                  <a:ext uri="{0D108BD9-81ED-4DB2-BD59-A6C34878D82A}">
                    <a16:rowId xmlns:a16="http://schemas.microsoft.com/office/drawing/2014/main" val="3778612091"/>
                  </a:ext>
                </a:extLst>
              </a:tr>
              <a:tr h="559597">
                <a:tc>
                  <a:txBody>
                    <a:bodyPr/>
                    <a:lstStyle/>
                    <a:p>
                      <a:r>
                        <a:rPr lang="en-IN" dirty="0"/>
                        <a:t>3.</a:t>
                      </a:r>
                    </a:p>
                  </a:txBody>
                  <a:tcPr/>
                </a:tc>
                <a:tc>
                  <a:txBody>
                    <a:bodyPr/>
                    <a:lstStyle/>
                    <a:p>
                      <a:r>
                        <a:rPr lang="en-IN" dirty="0"/>
                        <a:t>Company</a:t>
                      </a:r>
                    </a:p>
                  </a:txBody>
                  <a:tcPr/>
                </a:tc>
                <a:tc>
                  <a:txBody>
                    <a:bodyPr/>
                    <a:lstStyle/>
                    <a:p>
                      <a:r>
                        <a:rPr lang="en-IN" dirty="0"/>
                        <a:t>Varchar</a:t>
                      </a:r>
                    </a:p>
                  </a:txBody>
                  <a:tcPr/>
                </a:tc>
                <a:tc>
                  <a:txBody>
                    <a:bodyPr/>
                    <a:lstStyle/>
                    <a:p>
                      <a:r>
                        <a:rPr lang="en-IN" dirty="0"/>
                        <a:t>20</a:t>
                      </a:r>
                    </a:p>
                  </a:txBody>
                  <a:tcPr/>
                </a:tc>
                <a:tc>
                  <a:txBody>
                    <a:bodyPr/>
                    <a:lstStyle/>
                    <a:p>
                      <a:r>
                        <a:rPr lang="en-IN" dirty="0"/>
                        <a:t>Not null</a:t>
                      </a:r>
                    </a:p>
                  </a:txBody>
                  <a:tcPr/>
                </a:tc>
                <a:tc>
                  <a:txBody>
                    <a:bodyPr/>
                    <a:lstStyle/>
                    <a:p>
                      <a:r>
                        <a:rPr lang="en-US" dirty="0"/>
                        <a:t>It holds product company. </a:t>
                      </a:r>
                      <a:endParaRPr lang="en-IN" dirty="0"/>
                    </a:p>
                  </a:txBody>
                  <a:tcPr/>
                </a:tc>
                <a:extLst>
                  <a:ext uri="{0D108BD9-81ED-4DB2-BD59-A6C34878D82A}">
                    <a16:rowId xmlns:a16="http://schemas.microsoft.com/office/drawing/2014/main" val="590091717"/>
                  </a:ext>
                </a:extLst>
              </a:tr>
              <a:tr h="559597">
                <a:tc>
                  <a:txBody>
                    <a:bodyPr/>
                    <a:lstStyle/>
                    <a:p>
                      <a:r>
                        <a:rPr lang="en-IN" dirty="0"/>
                        <a:t>4.</a:t>
                      </a:r>
                    </a:p>
                  </a:txBody>
                  <a:tcPr/>
                </a:tc>
                <a:tc>
                  <a:txBody>
                    <a:bodyPr/>
                    <a:lstStyle/>
                    <a:p>
                      <a:r>
                        <a:rPr lang="en-IN" dirty="0"/>
                        <a:t>Model</a:t>
                      </a:r>
                    </a:p>
                  </a:txBody>
                  <a:tcPr/>
                </a:tc>
                <a:tc>
                  <a:txBody>
                    <a:bodyPr/>
                    <a:lstStyle/>
                    <a:p>
                      <a:r>
                        <a:rPr lang="en-IN" dirty="0"/>
                        <a:t>Varchar</a:t>
                      </a:r>
                    </a:p>
                  </a:txBody>
                  <a:tcPr/>
                </a:tc>
                <a:tc>
                  <a:txBody>
                    <a:bodyPr/>
                    <a:lstStyle/>
                    <a:p>
                      <a:r>
                        <a:rPr lang="en-IN" dirty="0"/>
                        <a:t>30</a:t>
                      </a:r>
                    </a:p>
                  </a:txBody>
                  <a:tcPr/>
                </a:tc>
                <a:tc>
                  <a:txBody>
                    <a:bodyPr/>
                    <a:lstStyle/>
                    <a:p>
                      <a:r>
                        <a:rPr lang="en-IN" dirty="0"/>
                        <a:t>Not null</a:t>
                      </a:r>
                    </a:p>
                  </a:txBody>
                  <a:tcPr/>
                </a:tc>
                <a:tc>
                  <a:txBody>
                    <a:bodyPr/>
                    <a:lstStyle/>
                    <a:p>
                      <a:r>
                        <a:rPr lang="en-US" dirty="0"/>
                        <a:t>It holds product model</a:t>
                      </a:r>
                      <a:r>
                        <a:rPr lang="en-IN" dirty="0"/>
                        <a:t>.</a:t>
                      </a:r>
                    </a:p>
                  </a:txBody>
                  <a:tcPr/>
                </a:tc>
                <a:extLst>
                  <a:ext uri="{0D108BD9-81ED-4DB2-BD59-A6C34878D82A}">
                    <a16:rowId xmlns:a16="http://schemas.microsoft.com/office/drawing/2014/main" val="1973635976"/>
                  </a:ext>
                </a:extLst>
              </a:tr>
            </a:tbl>
          </a:graphicData>
        </a:graphic>
      </p:graphicFrame>
    </p:spTree>
    <p:extLst>
      <p:ext uri="{BB962C8B-B14F-4D97-AF65-F5344CB8AC3E}">
        <p14:creationId xmlns:p14="http://schemas.microsoft.com/office/powerpoint/2010/main" val="1357907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3</a:t>
            </a:r>
            <a:r>
              <a:rPr lang="en-IN" dirty="0"/>
              <a:t>. </a:t>
            </a:r>
            <a:r>
              <a:rPr lang="en-IN" dirty="0" err="1"/>
              <a:t>Tbl_Product</a:t>
            </a:r>
            <a:r>
              <a:rPr lang="en-IN" dirty="0"/>
              <a:t> :</a:t>
            </a:r>
          </a:p>
          <a:p>
            <a:endParaRPr lang="en-IN" dirty="0"/>
          </a:p>
        </p:txBody>
      </p:sp>
      <p:sp>
        <p:nvSpPr>
          <p:cNvPr id="5" name="Slide Number Placeholder 4">
            <a:extLst>
              <a:ext uri="{FF2B5EF4-FFF2-40B4-BE49-F238E27FC236}">
                <a16:creationId xmlns:a16="http://schemas.microsoft.com/office/drawing/2014/main" id="{3CB2704B-3B5C-4F17-99C7-5BCA15996EB3}"/>
              </a:ext>
            </a:extLst>
          </p:cNvPr>
          <p:cNvSpPr>
            <a:spLocks noGrp="1"/>
          </p:cNvSpPr>
          <p:nvPr>
            <p:ph type="sldNum" sz="quarter" idx="12"/>
          </p:nvPr>
        </p:nvSpPr>
        <p:spPr/>
        <p:txBody>
          <a:bodyPr/>
          <a:lstStyle/>
          <a:p>
            <a:fld id="{8DDAA936-32AD-440D-9D36-113340945A29}" type="slidenum">
              <a:rPr lang="en-IN" smtClean="0"/>
              <a:t>23</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3787474922"/>
              </p:ext>
            </p:extLst>
          </p:nvPr>
        </p:nvGraphicFramePr>
        <p:xfrm>
          <a:off x="1996829" y="2513297"/>
          <a:ext cx="8369303" cy="347472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5.</a:t>
                      </a:r>
                    </a:p>
                  </a:txBody>
                  <a:tcPr/>
                </a:tc>
                <a:tc>
                  <a:txBody>
                    <a:bodyPr/>
                    <a:lstStyle/>
                    <a:p>
                      <a:r>
                        <a:rPr lang="en-IN" dirty="0"/>
                        <a:t>Quantity</a:t>
                      </a:r>
                    </a:p>
                  </a:txBody>
                  <a:tcPr/>
                </a:tc>
                <a:tc>
                  <a:txBody>
                    <a:bodyPr/>
                    <a:lstStyle/>
                    <a:p>
                      <a:r>
                        <a:rPr lang="en-IN" dirty="0"/>
                        <a:t>Int</a:t>
                      </a:r>
                    </a:p>
                  </a:txBody>
                  <a:tcPr/>
                </a:tc>
                <a:tc>
                  <a:txBody>
                    <a:bodyPr/>
                    <a:lstStyle/>
                    <a:p>
                      <a:r>
                        <a:rPr lang="en-IN" dirty="0"/>
                        <a:t>10</a:t>
                      </a:r>
                    </a:p>
                  </a:txBody>
                  <a:tcPr/>
                </a:tc>
                <a:tc>
                  <a:txBody>
                    <a:bodyPr/>
                    <a:lstStyle/>
                    <a:p>
                      <a:r>
                        <a:rPr lang="en-IN" dirty="0"/>
                        <a:t>Not null</a:t>
                      </a:r>
                    </a:p>
                  </a:txBody>
                  <a:tcPr/>
                </a:tc>
                <a:tc>
                  <a:txBody>
                    <a:bodyPr/>
                    <a:lstStyle/>
                    <a:p>
                      <a:r>
                        <a:rPr lang="en-US" dirty="0"/>
                        <a:t>It holds quantity of product. </a:t>
                      </a:r>
                      <a:endParaRPr lang="en-IN" dirty="0"/>
                    </a:p>
                  </a:txBody>
                  <a:tcPr/>
                </a:tc>
                <a:extLst>
                  <a:ext uri="{0D108BD9-81ED-4DB2-BD59-A6C34878D82A}">
                    <a16:rowId xmlns:a16="http://schemas.microsoft.com/office/drawing/2014/main" val="99499396"/>
                  </a:ext>
                </a:extLst>
              </a:tr>
              <a:tr h="391718">
                <a:tc>
                  <a:txBody>
                    <a:bodyPr/>
                    <a:lstStyle/>
                    <a:p>
                      <a:r>
                        <a:rPr lang="en-IN" dirty="0"/>
                        <a:t>6.</a:t>
                      </a:r>
                    </a:p>
                  </a:txBody>
                  <a:tcPr/>
                </a:tc>
                <a:tc>
                  <a:txBody>
                    <a:bodyPr/>
                    <a:lstStyle/>
                    <a:p>
                      <a:r>
                        <a:rPr lang="en-IN" dirty="0"/>
                        <a:t>Image</a:t>
                      </a:r>
                    </a:p>
                  </a:txBody>
                  <a:tcPr/>
                </a:tc>
                <a:tc>
                  <a:txBody>
                    <a:bodyPr/>
                    <a:lstStyle/>
                    <a:p>
                      <a:r>
                        <a:rPr lang="en-IN" dirty="0"/>
                        <a:t>Varchar</a:t>
                      </a:r>
                    </a:p>
                  </a:txBody>
                  <a:tcPr/>
                </a:tc>
                <a:tc>
                  <a:txBody>
                    <a:bodyPr/>
                    <a:lstStyle/>
                    <a:p>
                      <a:r>
                        <a:rPr lang="en-IN" dirty="0"/>
                        <a:t>30</a:t>
                      </a:r>
                    </a:p>
                  </a:txBody>
                  <a:tcPr/>
                </a:tc>
                <a:tc>
                  <a:txBody>
                    <a:bodyPr/>
                    <a:lstStyle/>
                    <a:p>
                      <a:r>
                        <a:rPr lang="en-IN" dirty="0"/>
                        <a:t>Not null</a:t>
                      </a:r>
                    </a:p>
                  </a:txBody>
                  <a:tcPr/>
                </a:tc>
                <a:tc>
                  <a:txBody>
                    <a:bodyPr/>
                    <a:lstStyle/>
                    <a:p>
                      <a:r>
                        <a:rPr lang="en-US" dirty="0"/>
                        <a:t>It holds product image. </a:t>
                      </a:r>
                      <a:endParaRPr lang="en-IN" dirty="0"/>
                    </a:p>
                  </a:txBody>
                  <a:tcPr/>
                </a:tc>
                <a:extLst>
                  <a:ext uri="{0D108BD9-81ED-4DB2-BD59-A6C34878D82A}">
                    <a16:rowId xmlns:a16="http://schemas.microsoft.com/office/drawing/2014/main" val="3778612091"/>
                  </a:ext>
                </a:extLst>
              </a:tr>
              <a:tr h="559597">
                <a:tc>
                  <a:txBody>
                    <a:bodyPr/>
                    <a:lstStyle/>
                    <a:p>
                      <a:r>
                        <a:rPr lang="en-IN" dirty="0"/>
                        <a:t>7.</a:t>
                      </a:r>
                    </a:p>
                  </a:txBody>
                  <a:tcPr/>
                </a:tc>
                <a:tc>
                  <a:txBody>
                    <a:bodyPr/>
                    <a:lstStyle/>
                    <a:p>
                      <a:r>
                        <a:rPr lang="en-IN" dirty="0"/>
                        <a:t>Price</a:t>
                      </a:r>
                    </a:p>
                  </a:txBody>
                  <a:tcPr/>
                </a:tc>
                <a:tc>
                  <a:txBody>
                    <a:bodyPr/>
                    <a:lstStyle/>
                    <a:p>
                      <a:r>
                        <a:rPr lang="en-IN" dirty="0"/>
                        <a:t>Int</a:t>
                      </a:r>
                    </a:p>
                  </a:txBody>
                  <a:tcPr/>
                </a:tc>
                <a:tc>
                  <a:txBody>
                    <a:bodyPr/>
                    <a:lstStyle/>
                    <a:p>
                      <a:r>
                        <a:rPr lang="en-IN" dirty="0"/>
                        <a:t>11</a:t>
                      </a:r>
                    </a:p>
                  </a:txBody>
                  <a:tcPr/>
                </a:tc>
                <a:tc>
                  <a:txBody>
                    <a:bodyPr/>
                    <a:lstStyle/>
                    <a:p>
                      <a:r>
                        <a:rPr lang="en-IN" dirty="0"/>
                        <a:t>Not null</a:t>
                      </a:r>
                    </a:p>
                  </a:txBody>
                  <a:tcPr/>
                </a:tc>
                <a:tc>
                  <a:txBody>
                    <a:bodyPr/>
                    <a:lstStyle/>
                    <a:p>
                      <a:r>
                        <a:rPr lang="en-US" dirty="0"/>
                        <a:t>It holds product price. </a:t>
                      </a:r>
                      <a:endParaRPr lang="en-IN" dirty="0"/>
                    </a:p>
                  </a:txBody>
                  <a:tcPr/>
                </a:tc>
                <a:extLst>
                  <a:ext uri="{0D108BD9-81ED-4DB2-BD59-A6C34878D82A}">
                    <a16:rowId xmlns:a16="http://schemas.microsoft.com/office/drawing/2014/main" val="590091717"/>
                  </a:ext>
                </a:extLst>
              </a:tr>
              <a:tr h="559597">
                <a:tc>
                  <a:txBody>
                    <a:bodyPr/>
                    <a:lstStyle/>
                    <a:p>
                      <a:r>
                        <a:rPr lang="en-IN" dirty="0"/>
                        <a:t>8.</a:t>
                      </a:r>
                    </a:p>
                  </a:txBody>
                  <a:tcPr/>
                </a:tc>
                <a:tc>
                  <a:txBody>
                    <a:bodyPr/>
                    <a:lstStyle/>
                    <a:p>
                      <a:r>
                        <a:rPr lang="en-IN" dirty="0"/>
                        <a:t>Description</a:t>
                      </a:r>
                    </a:p>
                  </a:txBody>
                  <a:tcPr/>
                </a:tc>
                <a:tc>
                  <a:txBody>
                    <a:bodyPr/>
                    <a:lstStyle/>
                    <a:p>
                      <a:r>
                        <a:rPr lang="en-IN" dirty="0"/>
                        <a:t>Varchar</a:t>
                      </a:r>
                    </a:p>
                  </a:txBody>
                  <a:tcPr/>
                </a:tc>
                <a:tc>
                  <a:txBody>
                    <a:bodyPr/>
                    <a:lstStyle/>
                    <a:p>
                      <a:r>
                        <a:rPr lang="en-IN" dirty="0"/>
                        <a:t>250</a:t>
                      </a:r>
                    </a:p>
                  </a:txBody>
                  <a:tcPr/>
                </a:tc>
                <a:tc>
                  <a:txBody>
                    <a:bodyPr/>
                    <a:lstStyle/>
                    <a:p>
                      <a:r>
                        <a:rPr lang="en-IN" dirty="0"/>
                        <a:t>Not null</a:t>
                      </a:r>
                    </a:p>
                  </a:txBody>
                  <a:tcPr/>
                </a:tc>
                <a:tc>
                  <a:txBody>
                    <a:bodyPr/>
                    <a:lstStyle/>
                    <a:p>
                      <a:r>
                        <a:rPr lang="en-US" dirty="0"/>
                        <a:t>It holds product description</a:t>
                      </a:r>
                      <a:r>
                        <a:rPr lang="en-IN" dirty="0"/>
                        <a:t>.</a:t>
                      </a:r>
                    </a:p>
                  </a:txBody>
                  <a:tcPr/>
                </a:tc>
                <a:extLst>
                  <a:ext uri="{0D108BD9-81ED-4DB2-BD59-A6C34878D82A}">
                    <a16:rowId xmlns:a16="http://schemas.microsoft.com/office/drawing/2014/main" val="1973635976"/>
                  </a:ext>
                </a:extLst>
              </a:tr>
            </a:tbl>
          </a:graphicData>
        </a:graphic>
      </p:graphicFrame>
    </p:spTree>
    <p:extLst>
      <p:ext uri="{BB962C8B-B14F-4D97-AF65-F5344CB8AC3E}">
        <p14:creationId xmlns:p14="http://schemas.microsoft.com/office/powerpoint/2010/main" val="104462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4</a:t>
            </a:r>
            <a:r>
              <a:rPr lang="en-IN" dirty="0"/>
              <a:t>. </a:t>
            </a:r>
            <a:r>
              <a:rPr lang="en-IN" dirty="0" err="1"/>
              <a:t>Tbl_Order</a:t>
            </a:r>
            <a:r>
              <a:rPr lang="en-IN" dirty="0"/>
              <a:t> :</a:t>
            </a:r>
          </a:p>
          <a:p>
            <a:endParaRPr lang="en-IN" dirty="0"/>
          </a:p>
        </p:txBody>
      </p:sp>
      <p:sp>
        <p:nvSpPr>
          <p:cNvPr id="5" name="Slide Number Placeholder 4">
            <a:extLst>
              <a:ext uri="{FF2B5EF4-FFF2-40B4-BE49-F238E27FC236}">
                <a16:creationId xmlns:a16="http://schemas.microsoft.com/office/drawing/2014/main" id="{5B9AAA94-8F17-4C58-B50A-005B9AAD63F2}"/>
              </a:ext>
            </a:extLst>
          </p:cNvPr>
          <p:cNvSpPr>
            <a:spLocks noGrp="1"/>
          </p:cNvSpPr>
          <p:nvPr>
            <p:ph type="sldNum" sz="quarter" idx="12"/>
          </p:nvPr>
        </p:nvSpPr>
        <p:spPr/>
        <p:txBody>
          <a:bodyPr/>
          <a:lstStyle/>
          <a:p>
            <a:fld id="{8DDAA936-32AD-440D-9D36-113340945A29}" type="slidenum">
              <a:rPr lang="en-IN" smtClean="0"/>
              <a:t>24</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520052334"/>
              </p:ext>
            </p:extLst>
          </p:nvPr>
        </p:nvGraphicFramePr>
        <p:xfrm>
          <a:off x="1996829" y="2513297"/>
          <a:ext cx="8369303" cy="310896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1.</a:t>
                      </a:r>
                    </a:p>
                  </a:txBody>
                  <a:tcPr/>
                </a:tc>
                <a:tc>
                  <a:txBody>
                    <a:bodyPr/>
                    <a:lstStyle/>
                    <a:p>
                      <a:r>
                        <a:rPr lang="en-IN" dirty="0"/>
                        <a:t>O_ID</a:t>
                      </a:r>
                    </a:p>
                  </a:txBody>
                  <a:tcPr/>
                </a:tc>
                <a:tc>
                  <a:txBody>
                    <a:bodyPr/>
                    <a:lstStyle/>
                    <a:p>
                      <a:r>
                        <a:rPr lang="en-IN" dirty="0"/>
                        <a:t>Int</a:t>
                      </a:r>
                    </a:p>
                  </a:txBody>
                  <a:tcPr/>
                </a:tc>
                <a:tc>
                  <a:txBody>
                    <a:bodyPr/>
                    <a:lstStyle/>
                    <a:p>
                      <a:r>
                        <a:rPr lang="en-IN" dirty="0"/>
                        <a:t>10</a:t>
                      </a:r>
                    </a:p>
                  </a:txBody>
                  <a:tcPr/>
                </a:tc>
                <a:tc>
                  <a:txBody>
                    <a:bodyPr/>
                    <a:lstStyle/>
                    <a:p>
                      <a:r>
                        <a:rPr lang="en-IN" dirty="0"/>
                        <a:t>Not null</a:t>
                      </a:r>
                    </a:p>
                  </a:txBody>
                  <a:tcPr/>
                </a:tc>
                <a:tc>
                  <a:txBody>
                    <a:bodyPr/>
                    <a:lstStyle/>
                    <a:p>
                      <a:r>
                        <a:rPr lang="en-US" dirty="0"/>
                        <a:t>It holds unique order id.</a:t>
                      </a:r>
                      <a:endParaRPr lang="en-IN" dirty="0"/>
                    </a:p>
                  </a:txBody>
                  <a:tcPr/>
                </a:tc>
                <a:extLst>
                  <a:ext uri="{0D108BD9-81ED-4DB2-BD59-A6C34878D82A}">
                    <a16:rowId xmlns:a16="http://schemas.microsoft.com/office/drawing/2014/main" val="99499396"/>
                  </a:ext>
                </a:extLst>
              </a:tr>
              <a:tr h="391718">
                <a:tc>
                  <a:txBody>
                    <a:bodyPr/>
                    <a:lstStyle/>
                    <a:p>
                      <a:r>
                        <a:rPr lang="en-IN" dirty="0"/>
                        <a:t>2.</a:t>
                      </a:r>
                    </a:p>
                  </a:txBody>
                  <a:tcPr/>
                </a:tc>
                <a:tc>
                  <a:txBody>
                    <a:bodyPr/>
                    <a:lstStyle/>
                    <a:p>
                      <a:r>
                        <a:rPr lang="en-IN" dirty="0"/>
                        <a:t>C_ID</a:t>
                      </a:r>
                    </a:p>
                  </a:txBody>
                  <a:tcPr/>
                </a:tc>
                <a:tc>
                  <a:txBody>
                    <a:bodyPr/>
                    <a:lstStyle/>
                    <a:p>
                      <a:r>
                        <a:rPr lang="en-IN" dirty="0"/>
                        <a:t>Int</a:t>
                      </a:r>
                    </a:p>
                  </a:txBody>
                  <a:tcPr/>
                </a:tc>
                <a:tc>
                  <a:txBody>
                    <a:bodyPr/>
                    <a:lstStyle/>
                    <a:p>
                      <a:r>
                        <a:rPr lang="en-IN" dirty="0"/>
                        <a:t>10</a:t>
                      </a:r>
                    </a:p>
                  </a:txBody>
                  <a:tcPr/>
                </a:tc>
                <a:tc>
                  <a:txBody>
                    <a:bodyPr/>
                    <a:lstStyle/>
                    <a:p>
                      <a:r>
                        <a:rPr lang="en-IN" dirty="0"/>
                        <a:t>Foreign Key</a:t>
                      </a:r>
                    </a:p>
                  </a:txBody>
                  <a:tcPr/>
                </a:tc>
                <a:tc>
                  <a:txBody>
                    <a:bodyPr/>
                    <a:lstStyle/>
                    <a:p>
                      <a:r>
                        <a:rPr lang="en-US" dirty="0"/>
                        <a:t>It holds the C_ID from the customer table.</a:t>
                      </a:r>
                      <a:endParaRPr lang="en-IN" dirty="0"/>
                    </a:p>
                  </a:txBody>
                  <a:tcPr/>
                </a:tc>
                <a:extLst>
                  <a:ext uri="{0D108BD9-81ED-4DB2-BD59-A6C34878D82A}">
                    <a16:rowId xmlns:a16="http://schemas.microsoft.com/office/drawing/2014/main" val="3778612091"/>
                  </a:ext>
                </a:extLst>
              </a:tr>
              <a:tr h="559597">
                <a:tc>
                  <a:txBody>
                    <a:bodyPr/>
                    <a:lstStyle/>
                    <a:p>
                      <a:r>
                        <a:rPr lang="en-IN" dirty="0"/>
                        <a:t>3.</a:t>
                      </a:r>
                    </a:p>
                  </a:txBody>
                  <a:tcPr/>
                </a:tc>
                <a:tc>
                  <a:txBody>
                    <a:bodyPr/>
                    <a:lstStyle/>
                    <a:p>
                      <a:r>
                        <a:rPr lang="en-IN" dirty="0"/>
                        <a:t>P_ID</a:t>
                      </a:r>
                    </a:p>
                  </a:txBody>
                  <a:tcPr/>
                </a:tc>
                <a:tc>
                  <a:txBody>
                    <a:bodyPr/>
                    <a:lstStyle/>
                    <a:p>
                      <a:r>
                        <a:rPr lang="en-IN" dirty="0"/>
                        <a:t>Int</a:t>
                      </a:r>
                    </a:p>
                  </a:txBody>
                  <a:tcPr/>
                </a:tc>
                <a:tc>
                  <a:txBody>
                    <a:bodyPr/>
                    <a:lstStyle/>
                    <a:p>
                      <a:r>
                        <a:rPr lang="en-IN" dirty="0"/>
                        <a:t>10</a:t>
                      </a:r>
                    </a:p>
                  </a:txBody>
                  <a:tcPr/>
                </a:tc>
                <a:tc>
                  <a:txBody>
                    <a:bodyPr/>
                    <a:lstStyle/>
                    <a:p>
                      <a:r>
                        <a:rPr lang="en-IN" dirty="0"/>
                        <a:t>Foreign Key</a:t>
                      </a:r>
                    </a:p>
                  </a:txBody>
                  <a:tcPr/>
                </a:tc>
                <a:tc>
                  <a:txBody>
                    <a:bodyPr/>
                    <a:lstStyle/>
                    <a:p>
                      <a:r>
                        <a:rPr lang="en-IN" dirty="0"/>
                        <a:t>It holds P_ID from Product table.</a:t>
                      </a:r>
                    </a:p>
                  </a:txBody>
                  <a:tcPr/>
                </a:tc>
                <a:extLst>
                  <a:ext uri="{0D108BD9-81ED-4DB2-BD59-A6C34878D82A}">
                    <a16:rowId xmlns:a16="http://schemas.microsoft.com/office/drawing/2014/main" val="590091717"/>
                  </a:ext>
                </a:extLst>
              </a:tr>
            </a:tbl>
          </a:graphicData>
        </a:graphic>
      </p:graphicFrame>
    </p:spTree>
    <p:extLst>
      <p:ext uri="{BB962C8B-B14F-4D97-AF65-F5344CB8AC3E}">
        <p14:creationId xmlns:p14="http://schemas.microsoft.com/office/powerpoint/2010/main" val="2738876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4.</a:t>
            </a:r>
            <a:r>
              <a:rPr lang="en-IN" dirty="0"/>
              <a:t> </a:t>
            </a:r>
            <a:r>
              <a:rPr lang="en-IN" dirty="0" err="1"/>
              <a:t>Tbl_Order</a:t>
            </a:r>
            <a:r>
              <a:rPr lang="en-IN" dirty="0"/>
              <a:t> :</a:t>
            </a:r>
          </a:p>
          <a:p>
            <a:endParaRPr lang="en-IN" dirty="0"/>
          </a:p>
        </p:txBody>
      </p:sp>
      <p:sp>
        <p:nvSpPr>
          <p:cNvPr id="5" name="Slide Number Placeholder 4">
            <a:extLst>
              <a:ext uri="{FF2B5EF4-FFF2-40B4-BE49-F238E27FC236}">
                <a16:creationId xmlns:a16="http://schemas.microsoft.com/office/drawing/2014/main" id="{E0F7AD4B-76CC-4168-99A8-5D9636FFCFCF}"/>
              </a:ext>
            </a:extLst>
          </p:cNvPr>
          <p:cNvSpPr>
            <a:spLocks noGrp="1"/>
          </p:cNvSpPr>
          <p:nvPr>
            <p:ph type="sldNum" sz="quarter" idx="12"/>
          </p:nvPr>
        </p:nvSpPr>
        <p:spPr/>
        <p:txBody>
          <a:bodyPr/>
          <a:lstStyle/>
          <a:p>
            <a:fld id="{8DDAA936-32AD-440D-9D36-113340945A29}" type="slidenum">
              <a:rPr lang="en-IN" smtClean="0"/>
              <a:t>25</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664416507"/>
              </p:ext>
            </p:extLst>
          </p:nvPr>
        </p:nvGraphicFramePr>
        <p:xfrm>
          <a:off x="1996829" y="2513297"/>
          <a:ext cx="8369303" cy="256032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391718">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391718">
                <a:tc>
                  <a:txBody>
                    <a:bodyPr/>
                    <a:lstStyle/>
                    <a:p>
                      <a:r>
                        <a:rPr lang="en-IN" dirty="0"/>
                        <a:t>4.</a:t>
                      </a:r>
                    </a:p>
                  </a:txBody>
                  <a:tcPr/>
                </a:tc>
                <a:tc>
                  <a:txBody>
                    <a:bodyPr/>
                    <a:lstStyle/>
                    <a:p>
                      <a:r>
                        <a:rPr lang="en-IN" dirty="0" err="1"/>
                        <a:t>O_Date</a:t>
                      </a:r>
                      <a:endParaRPr lang="en-IN" dirty="0"/>
                    </a:p>
                  </a:txBody>
                  <a:tcPr/>
                </a:tc>
                <a:tc>
                  <a:txBody>
                    <a:bodyPr/>
                    <a:lstStyle/>
                    <a:p>
                      <a:r>
                        <a:rPr lang="en-IN" dirty="0"/>
                        <a:t>Date</a:t>
                      </a:r>
                    </a:p>
                  </a:txBody>
                  <a:tcPr/>
                </a:tc>
                <a:tc>
                  <a:txBody>
                    <a:bodyPr/>
                    <a:lstStyle/>
                    <a:p>
                      <a:r>
                        <a:rPr lang="en-IN" dirty="0"/>
                        <a:t>-</a:t>
                      </a:r>
                    </a:p>
                  </a:txBody>
                  <a:tcPr/>
                </a:tc>
                <a:tc>
                  <a:txBody>
                    <a:bodyPr/>
                    <a:lstStyle/>
                    <a:p>
                      <a:r>
                        <a:rPr lang="en-IN" dirty="0"/>
                        <a:t>Not null</a:t>
                      </a:r>
                    </a:p>
                  </a:txBody>
                  <a:tcPr/>
                </a:tc>
                <a:tc>
                  <a:txBody>
                    <a:bodyPr/>
                    <a:lstStyle/>
                    <a:p>
                      <a:r>
                        <a:rPr lang="en-US" dirty="0"/>
                        <a:t>It holds Order date.</a:t>
                      </a:r>
                      <a:endParaRPr lang="en-IN" dirty="0"/>
                    </a:p>
                  </a:txBody>
                  <a:tcPr/>
                </a:tc>
                <a:extLst>
                  <a:ext uri="{0D108BD9-81ED-4DB2-BD59-A6C34878D82A}">
                    <a16:rowId xmlns:a16="http://schemas.microsoft.com/office/drawing/2014/main" val="99499396"/>
                  </a:ext>
                </a:extLst>
              </a:tr>
              <a:tr h="391718">
                <a:tc>
                  <a:txBody>
                    <a:bodyPr/>
                    <a:lstStyle/>
                    <a:p>
                      <a:r>
                        <a:rPr lang="en-IN" dirty="0"/>
                        <a:t>5.</a:t>
                      </a:r>
                    </a:p>
                  </a:txBody>
                  <a:tcPr/>
                </a:tc>
                <a:tc>
                  <a:txBody>
                    <a:bodyPr/>
                    <a:lstStyle/>
                    <a:p>
                      <a:r>
                        <a:rPr lang="en-IN" dirty="0"/>
                        <a:t>Quantity</a:t>
                      </a:r>
                    </a:p>
                  </a:txBody>
                  <a:tcPr/>
                </a:tc>
                <a:tc>
                  <a:txBody>
                    <a:bodyPr/>
                    <a:lstStyle/>
                    <a:p>
                      <a:r>
                        <a:rPr lang="en-IN" dirty="0"/>
                        <a:t>Int</a:t>
                      </a:r>
                    </a:p>
                  </a:txBody>
                  <a:tcPr/>
                </a:tc>
                <a:tc>
                  <a:txBody>
                    <a:bodyPr/>
                    <a:lstStyle/>
                    <a:p>
                      <a:r>
                        <a:rPr lang="en-IN" dirty="0"/>
                        <a:t>10</a:t>
                      </a:r>
                    </a:p>
                  </a:txBody>
                  <a:tcPr/>
                </a:tc>
                <a:tc>
                  <a:txBody>
                    <a:bodyPr/>
                    <a:lstStyle/>
                    <a:p>
                      <a:r>
                        <a:rPr lang="en-IN" dirty="0"/>
                        <a:t>Not null</a:t>
                      </a:r>
                    </a:p>
                  </a:txBody>
                  <a:tcPr/>
                </a:tc>
                <a:tc>
                  <a:txBody>
                    <a:bodyPr/>
                    <a:lstStyle/>
                    <a:p>
                      <a:r>
                        <a:rPr lang="en-US" dirty="0"/>
                        <a:t>It holds quantity.</a:t>
                      </a:r>
                      <a:endParaRPr lang="en-IN" dirty="0"/>
                    </a:p>
                  </a:txBody>
                  <a:tcPr/>
                </a:tc>
                <a:extLst>
                  <a:ext uri="{0D108BD9-81ED-4DB2-BD59-A6C34878D82A}">
                    <a16:rowId xmlns:a16="http://schemas.microsoft.com/office/drawing/2014/main" val="3778612091"/>
                  </a:ext>
                </a:extLst>
              </a:tr>
              <a:tr h="391718">
                <a:tc>
                  <a:txBody>
                    <a:bodyPr/>
                    <a:lstStyle/>
                    <a:p>
                      <a:r>
                        <a:rPr lang="en-IN" dirty="0"/>
                        <a:t>6.</a:t>
                      </a:r>
                    </a:p>
                  </a:txBody>
                  <a:tcPr/>
                </a:tc>
                <a:tc>
                  <a:txBody>
                    <a:bodyPr/>
                    <a:lstStyle/>
                    <a:p>
                      <a:r>
                        <a:rPr lang="en-IN" dirty="0"/>
                        <a:t>Price</a:t>
                      </a:r>
                    </a:p>
                  </a:txBody>
                  <a:tcPr/>
                </a:tc>
                <a:tc>
                  <a:txBody>
                    <a:bodyPr/>
                    <a:lstStyle/>
                    <a:p>
                      <a:r>
                        <a:rPr lang="en-IN" dirty="0"/>
                        <a:t>float</a:t>
                      </a:r>
                    </a:p>
                  </a:txBody>
                  <a:tcPr/>
                </a:tc>
                <a:tc>
                  <a:txBody>
                    <a:bodyPr/>
                    <a:lstStyle/>
                    <a:p>
                      <a:r>
                        <a:rPr lang="en-IN" dirty="0"/>
                        <a:t>10,2</a:t>
                      </a:r>
                    </a:p>
                  </a:txBody>
                  <a:tcPr/>
                </a:tc>
                <a:tc>
                  <a:txBody>
                    <a:bodyPr/>
                    <a:lstStyle/>
                    <a:p>
                      <a:r>
                        <a:rPr lang="en-IN" dirty="0"/>
                        <a:t>Not null</a:t>
                      </a:r>
                    </a:p>
                  </a:txBody>
                  <a:tcPr/>
                </a:tc>
                <a:tc>
                  <a:txBody>
                    <a:bodyPr/>
                    <a:lstStyle/>
                    <a:p>
                      <a:r>
                        <a:rPr lang="en-IN" dirty="0"/>
                        <a:t>It holds the price.</a:t>
                      </a:r>
                    </a:p>
                  </a:txBody>
                  <a:tcPr/>
                </a:tc>
                <a:extLst>
                  <a:ext uri="{0D108BD9-81ED-4DB2-BD59-A6C34878D82A}">
                    <a16:rowId xmlns:a16="http://schemas.microsoft.com/office/drawing/2014/main" val="153715444"/>
                  </a:ext>
                </a:extLst>
              </a:tr>
            </a:tbl>
          </a:graphicData>
        </a:graphic>
      </p:graphicFrame>
    </p:spTree>
    <p:extLst>
      <p:ext uri="{BB962C8B-B14F-4D97-AF65-F5344CB8AC3E}">
        <p14:creationId xmlns:p14="http://schemas.microsoft.com/office/powerpoint/2010/main" val="717893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5.</a:t>
            </a:r>
            <a:r>
              <a:rPr lang="en-IN" dirty="0"/>
              <a:t> </a:t>
            </a:r>
            <a:r>
              <a:rPr lang="en-IN" dirty="0" err="1"/>
              <a:t>Tbl_Order_Details</a:t>
            </a:r>
            <a:r>
              <a:rPr lang="en-IN" dirty="0"/>
              <a:t> :</a:t>
            </a:r>
          </a:p>
          <a:p>
            <a:endParaRPr lang="en-IN" dirty="0"/>
          </a:p>
        </p:txBody>
      </p:sp>
      <p:sp>
        <p:nvSpPr>
          <p:cNvPr id="5" name="Slide Number Placeholder 4">
            <a:extLst>
              <a:ext uri="{FF2B5EF4-FFF2-40B4-BE49-F238E27FC236}">
                <a16:creationId xmlns:a16="http://schemas.microsoft.com/office/drawing/2014/main" id="{E96FF181-4211-4FB3-9E93-C4F4D8A433BC}"/>
              </a:ext>
            </a:extLst>
          </p:cNvPr>
          <p:cNvSpPr>
            <a:spLocks noGrp="1"/>
          </p:cNvSpPr>
          <p:nvPr>
            <p:ph type="sldNum" sz="quarter" idx="12"/>
          </p:nvPr>
        </p:nvSpPr>
        <p:spPr/>
        <p:txBody>
          <a:bodyPr/>
          <a:lstStyle/>
          <a:p>
            <a:fld id="{8DDAA936-32AD-440D-9D36-113340945A29}" type="slidenum">
              <a:rPr lang="en-IN" smtClean="0"/>
              <a:t>26</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2494297637"/>
              </p:ext>
            </p:extLst>
          </p:nvPr>
        </p:nvGraphicFramePr>
        <p:xfrm>
          <a:off x="1996829" y="2513297"/>
          <a:ext cx="8369303" cy="246888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26147">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526147">
                <a:tc>
                  <a:txBody>
                    <a:bodyPr/>
                    <a:lstStyle/>
                    <a:p>
                      <a:r>
                        <a:rPr lang="en-IN" dirty="0"/>
                        <a:t>1.</a:t>
                      </a:r>
                    </a:p>
                  </a:txBody>
                  <a:tcPr/>
                </a:tc>
                <a:tc>
                  <a:txBody>
                    <a:bodyPr/>
                    <a:lstStyle/>
                    <a:p>
                      <a:r>
                        <a:rPr lang="en-IN" dirty="0"/>
                        <a:t>O_D_ID</a:t>
                      </a:r>
                    </a:p>
                  </a:txBody>
                  <a:tcPr/>
                </a:tc>
                <a:tc>
                  <a:txBody>
                    <a:bodyPr/>
                    <a:lstStyle/>
                    <a:p>
                      <a:r>
                        <a:rPr lang="en-IN" dirty="0"/>
                        <a:t>Int</a:t>
                      </a:r>
                    </a:p>
                  </a:txBody>
                  <a:tcPr/>
                </a:tc>
                <a:tc>
                  <a:txBody>
                    <a:bodyPr/>
                    <a:lstStyle/>
                    <a:p>
                      <a:r>
                        <a:rPr lang="en-IN" dirty="0"/>
                        <a:t>10</a:t>
                      </a:r>
                    </a:p>
                  </a:txBody>
                  <a:tcPr/>
                </a:tc>
                <a:tc>
                  <a:txBody>
                    <a:bodyPr/>
                    <a:lstStyle/>
                    <a:p>
                      <a:r>
                        <a:rPr lang="en-IN" dirty="0"/>
                        <a:t>Foreign Key</a:t>
                      </a:r>
                    </a:p>
                  </a:txBody>
                  <a:tcPr/>
                </a:tc>
                <a:tc>
                  <a:txBody>
                    <a:bodyPr/>
                    <a:lstStyle/>
                    <a:p>
                      <a:r>
                        <a:rPr lang="en-US" dirty="0"/>
                        <a:t>It holds </a:t>
                      </a:r>
                      <a:r>
                        <a:rPr lang="en-IN" dirty="0"/>
                        <a:t>unique order details ID</a:t>
                      </a:r>
                      <a:r>
                        <a:rPr lang="en-US" dirty="0"/>
                        <a:t>.</a:t>
                      </a:r>
                      <a:endParaRPr lang="en-IN" dirty="0"/>
                    </a:p>
                  </a:txBody>
                  <a:tcPr/>
                </a:tc>
                <a:extLst>
                  <a:ext uri="{0D108BD9-81ED-4DB2-BD59-A6C34878D82A}">
                    <a16:rowId xmlns:a16="http://schemas.microsoft.com/office/drawing/2014/main" val="99499396"/>
                  </a:ext>
                </a:extLst>
              </a:tr>
              <a:tr h="751639">
                <a:tc>
                  <a:txBody>
                    <a:bodyPr/>
                    <a:lstStyle/>
                    <a:p>
                      <a:r>
                        <a:rPr lang="en-IN" dirty="0"/>
                        <a:t>2.</a:t>
                      </a:r>
                    </a:p>
                  </a:txBody>
                  <a:tcPr/>
                </a:tc>
                <a:tc>
                  <a:txBody>
                    <a:bodyPr/>
                    <a:lstStyle/>
                    <a:p>
                      <a:r>
                        <a:rPr lang="en-IN" dirty="0"/>
                        <a:t>C_ID</a:t>
                      </a:r>
                    </a:p>
                  </a:txBody>
                  <a:tcPr/>
                </a:tc>
                <a:tc>
                  <a:txBody>
                    <a:bodyPr/>
                    <a:lstStyle/>
                    <a:p>
                      <a:r>
                        <a:rPr lang="en-IN" dirty="0"/>
                        <a:t>Int</a:t>
                      </a:r>
                    </a:p>
                  </a:txBody>
                  <a:tcPr/>
                </a:tc>
                <a:tc>
                  <a:txBody>
                    <a:bodyPr/>
                    <a:lstStyle/>
                    <a:p>
                      <a:r>
                        <a:rPr lang="en-IN" dirty="0"/>
                        <a:t>10</a:t>
                      </a:r>
                    </a:p>
                  </a:txBody>
                  <a:tcPr/>
                </a:tc>
                <a:tc>
                  <a:txBody>
                    <a:bodyPr/>
                    <a:lstStyle/>
                    <a:p>
                      <a:r>
                        <a:rPr lang="en-IN" dirty="0"/>
                        <a:t>Foreign Key</a:t>
                      </a:r>
                    </a:p>
                  </a:txBody>
                  <a:tcPr/>
                </a:tc>
                <a:tc>
                  <a:txBody>
                    <a:bodyPr/>
                    <a:lstStyle/>
                    <a:p>
                      <a:r>
                        <a:rPr lang="en-US" dirty="0"/>
                        <a:t>It holds the C_ID from the customer table.</a:t>
                      </a:r>
                      <a:endParaRPr lang="en-IN" dirty="0"/>
                    </a:p>
                  </a:txBody>
                  <a:tcPr/>
                </a:tc>
                <a:extLst>
                  <a:ext uri="{0D108BD9-81ED-4DB2-BD59-A6C34878D82A}">
                    <a16:rowId xmlns:a16="http://schemas.microsoft.com/office/drawing/2014/main" val="3526911479"/>
                  </a:ext>
                </a:extLst>
              </a:tr>
            </a:tbl>
          </a:graphicData>
        </a:graphic>
      </p:graphicFrame>
    </p:spTree>
    <p:extLst>
      <p:ext uri="{BB962C8B-B14F-4D97-AF65-F5344CB8AC3E}">
        <p14:creationId xmlns:p14="http://schemas.microsoft.com/office/powerpoint/2010/main" val="2875919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a:xfrm>
            <a:off x="1460371" y="804519"/>
            <a:ext cx="9603275" cy="1049235"/>
          </a:xfrm>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a:xfrm>
            <a:off x="1460371" y="2015732"/>
            <a:ext cx="9603275" cy="3450613"/>
          </a:xfrm>
        </p:spPr>
        <p:txBody>
          <a:bodyPr/>
          <a:lstStyle/>
          <a:p>
            <a:r>
              <a:rPr lang="en-IN" dirty="0">
                <a:ea typeface="Cambria" panose="02040503050406030204" pitchFamily="18" charset="0"/>
              </a:rPr>
              <a:t>5.</a:t>
            </a:r>
            <a:r>
              <a:rPr lang="en-IN" dirty="0"/>
              <a:t> </a:t>
            </a:r>
            <a:r>
              <a:rPr lang="en-IN" dirty="0" err="1"/>
              <a:t>Tbl_Order_Details</a:t>
            </a:r>
            <a:r>
              <a:rPr lang="en-IN" dirty="0"/>
              <a:t> :</a:t>
            </a:r>
          </a:p>
          <a:p>
            <a:endParaRPr lang="en-IN" dirty="0"/>
          </a:p>
        </p:txBody>
      </p:sp>
      <p:sp>
        <p:nvSpPr>
          <p:cNvPr id="5" name="Slide Number Placeholder 4">
            <a:extLst>
              <a:ext uri="{FF2B5EF4-FFF2-40B4-BE49-F238E27FC236}">
                <a16:creationId xmlns:a16="http://schemas.microsoft.com/office/drawing/2014/main" id="{C53D21CD-3B05-47EA-B475-AC2A66DF0A1A}"/>
              </a:ext>
            </a:extLst>
          </p:cNvPr>
          <p:cNvSpPr>
            <a:spLocks noGrp="1"/>
          </p:cNvSpPr>
          <p:nvPr>
            <p:ph type="sldNum" sz="quarter" idx="12"/>
          </p:nvPr>
        </p:nvSpPr>
        <p:spPr/>
        <p:txBody>
          <a:bodyPr/>
          <a:lstStyle/>
          <a:p>
            <a:fld id="{8DDAA936-32AD-440D-9D36-113340945A29}" type="slidenum">
              <a:rPr lang="en-IN" smtClean="0"/>
              <a:t>27</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2155534680"/>
              </p:ext>
            </p:extLst>
          </p:nvPr>
        </p:nvGraphicFramePr>
        <p:xfrm>
          <a:off x="1996829" y="2513297"/>
          <a:ext cx="8369303" cy="219456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26147">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526147">
                <a:tc>
                  <a:txBody>
                    <a:bodyPr/>
                    <a:lstStyle/>
                    <a:p>
                      <a:r>
                        <a:rPr lang="en-IN" dirty="0"/>
                        <a:t>3.</a:t>
                      </a:r>
                    </a:p>
                  </a:txBody>
                  <a:tcPr/>
                </a:tc>
                <a:tc>
                  <a:txBody>
                    <a:bodyPr/>
                    <a:lstStyle/>
                    <a:p>
                      <a:r>
                        <a:rPr lang="en-IN" dirty="0"/>
                        <a:t>O_ID</a:t>
                      </a:r>
                    </a:p>
                  </a:txBody>
                  <a:tcPr/>
                </a:tc>
                <a:tc>
                  <a:txBody>
                    <a:bodyPr/>
                    <a:lstStyle/>
                    <a:p>
                      <a:r>
                        <a:rPr lang="en-IN" dirty="0"/>
                        <a:t>Int</a:t>
                      </a:r>
                    </a:p>
                  </a:txBody>
                  <a:tcPr/>
                </a:tc>
                <a:tc>
                  <a:txBody>
                    <a:bodyPr/>
                    <a:lstStyle/>
                    <a:p>
                      <a:r>
                        <a:rPr lang="en-IN" dirty="0"/>
                        <a:t>10</a:t>
                      </a:r>
                    </a:p>
                  </a:txBody>
                  <a:tcPr/>
                </a:tc>
                <a:tc>
                  <a:txBody>
                    <a:bodyPr/>
                    <a:lstStyle/>
                    <a:p>
                      <a:r>
                        <a:rPr lang="en-IN" dirty="0"/>
                        <a:t>Not null</a:t>
                      </a:r>
                    </a:p>
                  </a:txBody>
                  <a:tcPr/>
                </a:tc>
                <a:tc>
                  <a:txBody>
                    <a:bodyPr/>
                    <a:lstStyle/>
                    <a:p>
                      <a:r>
                        <a:rPr lang="en-IN" dirty="0"/>
                        <a:t>It holds order id.</a:t>
                      </a:r>
                    </a:p>
                  </a:txBody>
                  <a:tcPr/>
                </a:tc>
                <a:extLst>
                  <a:ext uri="{0D108BD9-81ED-4DB2-BD59-A6C34878D82A}">
                    <a16:rowId xmlns:a16="http://schemas.microsoft.com/office/drawing/2014/main" val="99499396"/>
                  </a:ext>
                </a:extLst>
              </a:tr>
              <a:tr h="751639">
                <a:tc>
                  <a:txBody>
                    <a:bodyPr/>
                    <a:lstStyle/>
                    <a:p>
                      <a:r>
                        <a:rPr lang="en-IN" dirty="0"/>
                        <a:t>4.</a:t>
                      </a:r>
                    </a:p>
                  </a:txBody>
                  <a:tcPr/>
                </a:tc>
                <a:tc>
                  <a:txBody>
                    <a:bodyPr/>
                    <a:lstStyle/>
                    <a:p>
                      <a:r>
                        <a:rPr lang="en-IN" dirty="0"/>
                        <a:t>Price</a:t>
                      </a:r>
                    </a:p>
                  </a:txBody>
                  <a:tcPr/>
                </a:tc>
                <a:tc>
                  <a:txBody>
                    <a:bodyPr/>
                    <a:lstStyle/>
                    <a:p>
                      <a:r>
                        <a:rPr lang="en-IN" dirty="0"/>
                        <a:t>Float</a:t>
                      </a:r>
                    </a:p>
                  </a:txBody>
                  <a:tcPr/>
                </a:tc>
                <a:tc>
                  <a:txBody>
                    <a:bodyPr/>
                    <a:lstStyle/>
                    <a:p>
                      <a:r>
                        <a:rPr lang="en-IN" dirty="0"/>
                        <a:t>10,2</a:t>
                      </a:r>
                    </a:p>
                  </a:txBody>
                  <a:tcPr/>
                </a:tc>
                <a:tc>
                  <a:txBody>
                    <a:bodyPr/>
                    <a:lstStyle/>
                    <a:p>
                      <a:r>
                        <a:rPr lang="en-IN" dirty="0"/>
                        <a:t>Not null</a:t>
                      </a:r>
                    </a:p>
                  </a:txBody>
                  <a:tcPr/>
                </a:tc>
                <a:tc>
                  <a:txBody>
                    <a:bodyPr/>
                    <a:lstStyle/>
                    <a:p>
                      <a:r>
                        <a:rPr lang="en-US" dirty="0"/>
                        <a:t>It holds total amount of the product. </a:t>
                      </a:r>
                      <a:endParaRPr lang="en-IN" dirty="0"/>
                    </a:p>
                  </a:txBody>
                  <a:tcPr/>
                </a:tc>
                <a:extLst>
                  <a:ext uri="{0D108BD9-81ED-4DB2-BD59-A6C34878D82A}">
                    <a16:rowId xmlns:a16="http://schemas.microsoft.com/office/drawing/2014/main" val="3526911479"/>
                  </a:ext>
                </a:extLst>
              </a:tr>
            </a:tbl>
          </a:graphicData>
        </a:graphic>
      </p:graphicFrame>
    </p:spTree>
    <p:extLst>
      <p:ext uri="{BB962C8B-B14F-4D97-AF65-F5344CB8AC3E}">
        <p14:creationId xmlns:p14="http://schemas.microsoft.com/office/powerpoint/2010/main" val="1003569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6. </a:t>
            </a:r>
            <a:r>
              <a:rPr lang="en-IN" dirty="0"/>
              <a:t> </a:t>
            </a:r>
            <a:r>
              <a:rPr lang="en-IN" dirty="0" err="1"/>
              <a:t>Tbl_Add_to_Cart</a:t>
            </a:r>
            <a:r>
              <a:rPr lang="en-IN" dirty="0"/>
              <a:t> :</a:t>
            </a:r>
          </a:p>
          <a:p>
            <a:endParaRPr lang="en-IN" dirty="0"/>
          </a:p>
        </p:txBody>
      </p:sp>
      <p:sp>
        <p:nvSpPr>
          <p:cNvPr id="5" name="Slide Number Placeholder 4">
            <a:extLst>
              <a:ext uri="{FF2B5EF4-FFF2-40B4-BE49-F238E27FC236}">
                <a16:creationId xmlns:a16="http://schemas.microsoft.com/office/drawing/2014/main" id="{0E9A696C-587C-47E9-99DD-0050D3B24945}"/>
              </a:ext>
            </a:extLst>
          </p:cNvPr>
          <p:cNvSpPr>
            <a:spLocks noGrp="1"/>
          </p:cNvSpPr>
          <p:nvPr>
            <p:ph type="sldNum" sz="quarter" idx="12"/>
          </p:nvPr>
        </p:nvSpPr>
        <p:spPr/>
        <p:txBody>
          <a:bodyPr/>
          <a:lstStyle/>
          <a:p>
            <a:fld id="{8DDAA936-32AD-440D-9D36-113340945A29}" type="slidenum">
              <a:rPr lang="en-IN" smtClean="0"/>
              <a:t>28</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135253705"/>
              </p:ext>
            </p:extLst>
          </p:nvPr>
        </p:nvGraphicFramePr>
        <p:xfrm>
          <a:off x="1996829" y="2513297"/>
          <a:ext cx="8369303" cy="3108960"/>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48329">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548329">
                <a:tc>
                  <a:txBody>
                    <a:bodyPr/>
                    <a:lstStyle/>
                    <a:p>
                      <a:r>
                        <a:rPr lang="en-IN" dirty="0"/>
                        <a:t>1.</a:t>
                      </a:r>
                    </a:p>
                  </a:txBody>
                  <a:tcPr/>
                </a:tc>
                <a:tc>
                  <a:txBody>
                    <a:bodyPr/>
                    <a:lstStyle/>
                    <a:p>
                      <a:r>
                        <a:rPr lang="en-IN" dirty="0"/>
                        <a:t>A_ID</a:t>
                      </a:r>
                    </a:p>
                  </a:txBody>
                  <a:tcPr/>
                </a:tc>
                <a:tc>
                  <a:txBody>
                    <a:bodyPr/>
                    <a:lstStyle/>
                    <a:p>
                      <a:r>
                        <a:rPr lang="en-IN" dirty="0"/>
                        <a:t>Int</a:t>
                      </a:r>
                    </a:p>
                  </a:txBody>
                  <a:tcPr/>
                </a:tc>
                <a:tc>
                  <a:txBody>
                    <a:bodyPr/>
                    <a:lstStyle/>
                    <a:p>
                      <a:r>
                        <a:rPr lang="en-IN" dirty="0"/>
                        <a:t>10</a:t>
                      </a:r>
                    </a:p>
                  </a:txBody>
                  <a:tcPr/>
                </a:tc>
                <a:tc>
                  <a:txBody>
                    <a:bodyPr/>
                    <a:lstStyle/>
                    <a:p>
                      <a:r>
                        <a:rPr lang="en-IN" dirty="0"/>
                        <a:t>Primary Key</a:t>
                      </a:r>
                    </a:p>
                  </a:txBody>
                  <a:tcPr/>
                </a:tc>
                <a:tc>
                  <a:txBody>
                    <a:bodyPr/>
                    <a:lstStyle/>
                    <a:p>
                      <a:r>
                        <a:rPr lang="en-US" dirty="0"/>
                        <a:t>It holds the A_ID.</a:t>
                      </a:r>
                      <a:endParaRPr lang="en-IN" dirty="0"/>
                    </a:p>
                  </a:txBody>
                  <a:tcPr/>
                </a:tc>
                <a:extLst>
                  <a:ext uri="{0D108BD9-81ED-4DB2-BD59-A6C34878D82A}">
                    <a16:rowId xmlns:a16="http://schemas.microsoft.com/office/drawing/2014/main" val="99499396"/>
                  </a:ext>
                </a:extLst>
              </a:tr>
              <a:tr h="783328">
                <a:tc>
                  <a:txBody>
                    <a:bodyPr/>
                    <a:lstStyle/>
                    <a:p>
                      <a:r>
                        <a:rPr lang="en-IN" dirty="0"/>
                        <a:t>2.</a:t>
                      </a:r>
                    </a:p>
                  </a:txBody>
                  <a:tcPr/>
                </a:tc>
                <a:tc>
                  <a:txBody>
                    <a:bodyPr/>
                    <a:lstStyle/>
                    <a:p>
                      <a:r>
                        <a:rPr lang="en-IN" dirty="0"/>
                        <a:t>C_ID</a:t>
                      </a:r>
                    </a:p>
                  </a:txBody>
                  <a:tcPr/>
                </a:tc>
                <a:tc>
                  <a:txBody>
                    <a:bodyPr/>
                    <a:lstStyle/>
                    <a:p>
                      <a:r>
                        <a:rPr lang="en-IN"/>
                        <a:t>Int</a:t>
                      </a:r>
                      <a:endParaRPr lang="en-IN" dirty="0"/>
                    </a:p>
                  </a:txBody>
                  <a:tcPr/>
                </a:tc>
                <a:tc>
                  <a:txBody>
                    <a:bodyPr/>
                    <a:lstStyle/>
                    <a:p>
                      <a:r>
                        <a:rPr lang="en-IN"/>
                        <a:t>10</a:t>
                      </a:r>
                      <a:endParaRPr lang="en-IN" dirty="0"/>
                    </a:p>
                  </a:txBody>
                  <a:tcPr/>
                </a:tc>
                <a:tc>
                  <a:txBody>
                    <a:bodyPr/>
                    <a:lstStyle/>
                    <a:p>
                      <a:r>
                        <a:rPr lang="en-IN"/>
                        <a:t>Foreign Key</a:t>
                      </a:r>
                      <a:endParaRPr lang="en-IN" dirty="0"/>
                    </a:p>
                  </a:txBody>
                  <a:tcPr/>
                </a:tc>
                <a:tc>
                  <a:txBody>
                    <a:bodyPr/>
                    <a:lstStyle/>
                    <a:p>
                      <a:r>
                        <a:rPr lang="en-US" dirty="0"/>
                        <a:t>It holds the C_ID from the customer table.</a:t>
                      </a:r>
                      <a:endParaRPr lang="en-IN" dirty="0"/>
                    </a:p>
                  </a:txBody>
                  <a:tcPr/>
                </a:tc>
                <a:extLst>
                  <a:ext uri="{0D108BD9-81ED-4DB2-BD59-A6C34878D82A}">
                    <a16:rowId xmlns:a16="http://schemas.microsoft.com/office/drawing/2014/main" val="3526911479"/>
                  </a:ext>
                </a:extLst>
              </a:tr>
              <a:tr h="783328">
                <a:tc>
                  <a:txBody>
                    <a:bodyPr/>
                    <a:lstStyle/>
                    <a:p>
                      <a:r>
                        <a:rPr lang="en-IN" dirty="0"/>
                        <a:t>3.</a:t>
                      </a:r>
                    </a:p>
                  </a:txBody>
                  <a:tcPr/>
                </a:tc>
                <a:tc>
                  <a:txBody>
                    <a:bodyPr/>
                    <a:lstStyle/>
                    <a:p>
                      <a:r>
                        <a:rPr lang="en-IN" dirty="0"/>
                        <a:t>P_ID</a:t>
                      </a:r>
                    </a:p>
                  </a:txBody>
                  <a:tcPr/>
                </a:tc>
                <a:tc>
                  <a:txBody>
                    <a:bodyPr/>
                    <a:lstStyle/>
                    <a:p>
                      <a:r>
                        <a:rPr lang="en-IN" dirty="0"/>
                        <a:t>Int</a:t>
                      </a:r>
                    </a:p>
                  </a:txBody>
                  <a:tcPr/>
                </a:tc>
                <a:tc>
                  <a:txBody>
                    <a:bodyPr/>
                    <a:lstStyle/>
                    <a:p>
                      <a:r>
                        <a:rPr lang="en-IN" dirty="0"/>
                        <a:t>10</a:t>
                      </a:r>
                    </a:p>
                  </a:txBody>
                  <a:tcPr/>
                </a:tc>
                <a:tc>
                  <a:txBody>
                    <a:bodyPr/>
                    <a:lstStyle/>
                    <a:p>
                      <a:r>
                        <a:rPr lang="en-IN" dirty="0"/>
                        <a:t>Foreign Key</a:t>
                      </a:r>
                    </a:p>
                  </a:txBody>
                  <a:tcPr/>
                </a:tc>
                <a:tc>
                  <a:txBody>
                    <a:bodyPr/>
                    <a:lstStyle/>
                    <a:p>
                      <a:r>
                        <a:rPr lang="en-IN" dirty="0"/>
                        <a:t>it holds the product id from product table.</a:t>
                      </a:r>
                    </a:p>
                  </a:txBody>
                  <a:tcPr/>
                </a:tc>
                <a:extLst>
                  <a:ext uri="{0D108BD9-81ED-4DB2-BD59-A6C34878D82A}">
                    <a16:rowId xmlns:a16="http://schemas.microsoft.com/office/drawing/2014/main" val="1940908251"/>
                  </a:ext>
                </a:extLst>
              </a:tr>
            </a:tbl>
          </a:graphicData>
        </a:graphic>
      </p:graphicFrame>
    </p:spTree>
    <p:extLst>
      <p:ext uri="{BB962C8B-B14F-4D97-AF65-F5344CB8AC3E}">
        <p14:creationId xmlns:p14="http://schemas.microsoft.com/office/powerpoint/2010/main" val="3171933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6. </a:t>
            </a:r>
            <a:r>
              <a:rPr lang="en-IN" dirty="0"/>
              <a:t> </a:t>
            </a:r>
            <a:r>
              <a:rPr lang="en-IN" dirty="0" err="1"/>
              <a:t>Tbl_Add_to_Cart</a:t>
            </a:r>
            <a:r>
              <a:rPr lang="en-IN" dirty="0"/>
              <a:t> :</a:t>
            </a:r>
          </a:p>
          <a:p>
            <a:endParaRPr lang="en-IN" dirty="0"/>
          </a:p>
        </p:txBody>
      </p:sp>
      <p:sp>
        <p:nvSpPr>
          <p:cNvPr id="5" name="Slide Number Placeholder 4">
            <a:extLst>
              <a:ext uri="{FF2B5EF4-FFF2-40B4-BE49-F238E27FC236}">
                <a16:creationId xmlns:a16="http://schemas.microsoft.com/office/drawing/2014/main" id="{0E9A696C-587C-47E9-99DD-0050D3B24945}"/>
              </a:ext>
            </a:extLst>
          </p:cNvPr>
          <p:cNvSpPr>
            <a:spLocks noGrp="1"/>
          </p:cNvSpPr>
          <p:nvPr>
            <p:ph type="sldNum" sz="quarter" idx="12"/>
          </p:nvPr>
        </p:nvSpPr>
        <p:spPr/>
        <p:txBody>
          <a:bodyPr/>
          <a:lstStyle/>
          <a:p>
            <a:fld id="{8DDAA936-32AD-440D-9D36-113340945A29}" type="slidenum">
              <a:rPr lang="en-IN" smtClean="0"/>
              <a:t>29</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510676822"/>
              </p:ext>
            </p:extLst>
          </p:nvPr>
        </p:nvGraphicFramePr>
        <p:xfrm>
          <a:off x="1996829" y="2513297"/>
          <a:ext cx="8369303" cy="1927874"/>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48329">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643897">
                <a:tc>
                  <a:txBody>
                    <a:bodyPr/>
                    <a:lstStyle/>
                    <a:p>
                      <a:r>
                        <a:rPr lang="en-IN" dirty="0"/>
                        <a:t>4.</a:t>
                      </a:r>
                    </a:p>
                  </a:txBody>
                  <a:tcPr/>
                </a:tc>
                <a:tc>
                  <a:txBody>
                    <a:bodyPr/>
                    <a:lstStyle/>
                    <a:p>
                      <a:r>
                        <a:rPr lang="en-IN" dirty="0"/>
                        <a:t>Quantity</a:t>
                      </a:r>
                    </a:p>
                  </a:txBody>
                  <a:tcPr/>
                </a:tc>
                <a:tc>
                  <a:txBody>
                    <a:bodyPr/>
                    <a:lstStyle/>
                    <a:p>
                      <a:r>
                        <a:rPr lang="en-IN" dirty="0"/>
                        <a:t>Int</a:t>
                      </a:r>
                    </a:p>
                  </a:txBody>
                  <a:tcPr/>
                </a:tc>
                <a:tc>
                  <a:txBody>
                    <a:bodyPr/>
                    <a:lstStyle/>
                    <a:p>
                      <a:r>
                        <a:rPr lang="en-IN" dirty="0"/>
                        <a:t>10</a:t>
                      </a:r>
                    </a:p>
                  </a:txBody>
                  <a:tcPr/>
                </a:tc>
                <a:tc>
                  <a:txBody>
                    <a:bodyPr/>
                    <a:lstStyle/>
                    <a:p>
                      <a:r>
                        <a:rPr lang="en-IN" dirty="0"/>
                        <a:t>Not null</a:t>
                      </a:r>
                    </a:p>
                  </a:txBody>
                  <a:tcPr/>
                </a:tc>
                <a:tc>
                  <a:txBody>
                    <a:bodyPr/>
                    <a:lstStyle/>
                    <a:p>
                      <a:r>
                        <a:rPr lang="en-IN" dirty="0"/>
                        <a:t>It holds quantity.</a:t>
                      </a:r>
                    </a:p>
                  </a:txBody>
                  <a:tcPr/>
                </a:tc>
                <a:extLst>
                  <a:ext uri="{0D108BD9-81ED-4DB2-BD59-A6C34878D82A}">
                    <a16:rowId xmlns:a16="http://schemas.microsoft.com/office/drawing/2014/main" val="2316598647"/>
                  </a:ext>
                </a:extLst>
              </a:tr>
              <a:tr h="643897">
                <a:tc>
                  <a:txBody>
                    <a:bodyPr/>
                    <a:lstStyle/>
                    <a:p>
                      <a:r>
                        <a:rPr lang="en-IN" dirty="0"/>
                        <a:t>5.</a:t>
                      </a:r>
                    </a:p>
                  </a:txBody>
                  <a:tcPr/>
                </a:tc>
                <a:tc>
                  <a:txBody>
                    <a:bodyPr/>
                    <a:lstStyle/>
                    <a:p>
                      <a:r>
                        <a:rPr lang="en-IN" dirty="0"/>
                        <a:t>Price</a:t>
                      </a:r>
                    </a:p>
                  </a:txBody>
                  <a:tcPr/>
                </a:tc>
                <a:tc>
                  <a:txBody>
                    <a:bodyPr/>
                    <a:lstStyle/>
                    <a:p>
                      <a:r>
                        <a:rPr lang="en-IN" dirty="0"/>
                        <a:t>Float</a:t>
                      </a:r>
                    </a:p>
                  </a:txBody>
                  <a:tcPr/>
                </a:tc>
                <a:tc>
                  <a:txBody>
                    <a:bodyPr/>
                    <a:lstStyle/>
                    <a:p>
                      <a:r>
                        <a:rPr lang="en-IN" dirty="0"/>
                        <a:t>10,2</a:t>
                      </a:r>
                    </a:p>
                  </a:txBody>
                  <a:tcPr/>
                </a:tc>
                <a:tc>
                  <a:txBody>
                    <a:bodyPr/>
                    <a:lstStyle/>
                    <a:p>
                      <a:r>
                        <a:rPr lang="en-IN" dirty="0"/>
                        <a:t>Not null</a:t>
                      </a:r>
                    </a:p>
                  </a:txBody>
                  <a:tcPr/>
                </a:tc>
                <a:tc>
                  <a:txBody>
                    <a:bodyPr/>
                    <a:lstStyle/>
                    <a:p>
                      <a:r>
                        <a:rPr lang="en-IN" dirty="0"/>
                        <a:t>It holds price.</a:t>
                      </a:r>
                    </a:p>
                  </a:txBody>
                  <a:tcPr/>
                </a:tc>
                <a:extLst>
                  <a:ext uri="{0D108BD9-81ED-4DB2-BD59-A6C34878D82A}">
                    <a16:rowId xmlns:a16="http://schemas.microsoft.com/office/drawing/2014/main" val="2610626815"/>
                  </a:ext>
                </a:extLst>
              </a:tr>
            </a:tbl>
          </a:graphicData>
        </a:graphic>
      </p:graphicFrame>
    </p:spTree>
    <p:extLst>
      <p:ext uri="{BB962C8B-B14F-4D97-AF65-F5344CB8AC3E}">
        <p14:creationId xmlns:p14="http://schemas.microsoft.com/office/powerpoint/2010/main" val="331497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88E-3604-4137-941A-CBCD06E4A3D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objective</a:t>
            </a:r>
          </a:p>
        </p:txBody>
      </p:sp>
      <p:sp>
        <p:nvSpPr>
          <p:cNvPr id="3" name="Content Placeholder 2">
            <a:extLst>
              <a:ext uri="{FF2B5EF4-FFF2-40B4-BE49-F238E27FC236}">
                <a16:creationId xmlns:a16="http://schemas.microsoft.com/office/drawing/2014/main" id="{920F490C-8A51-47E9-B2AA-9A15788FE734}"/>
              </a:ext>
            </a:extLst>
          </p:cNvPr>
          <p:cNvSpPr>
            <a:spLocks noGrp="1"/>
          </p:cNvSpPr>
          <p:nvPr>
            <p:ph idx="1"/>
          </p:nvPr>
        </p:nvSpPr>
        <p:spPr/>
        <p:txBody>
          <a:bodyPr/>
          <a:lstStyle/>
          <a:p>
            <a:r>
              <a:rPr lang="en-US" dirty="0"/>
              <a:t>The main Objective “Mobile Shop Management System” is make Shopping process Online. So any Customer can order any time. Maintain System in a Computer way . The record is stored with Security. To provide best Customer services. Customer can give the Feedback. save a lot of time and optimize process time.</a:t>
            </a:r>
            <a:endParaRPr lang="en-IN" dirty="0"/>
          </a:p>
        </p:txBody>
      </p:sp>
      <p:sp>
        <p:nvSpPr>
          <p:cNvPr id="4" name="Slide Number Placeholder 3">
            <a:extLst>
              <a:ext uri="{FF2B5EF4-FFF2-40B4-BE49-F238E27FC236}">
                <a16:creationId xmlns:a16="http://schemas.microsoft.com/office/drawing/2014/main" id="{6DAA892F-2055-4922-B6F8-6FA1170567D3}"/>
              </a:ext>
            </a:extLst>
          </p:cNvPr>
          <p:cNvSpPr>
            <a:spLocks noGrp="1"/>
          </p:cNvSpPr>
          <p:nvPr>
            <p:ph type="sldNum" sz="quarter" idx="12"/>
          </p:nvPr>
        </p:nvSpPr>
        <p:spPr/>
        <p:txBody>
          <a:bodyPr/>
          <a:lstStyle/>
          <a:p>
            <a:fld id="{8DDAA936-32AD-440D-9D36-113340945A29}" type="slidenum">
              <a:rPr lang="en-IN" smtClean="0"/>
              <a:t>3</a:t>
            </a:fld>
            <a:endParaRPr lang="en-IN"/>
          </a:p>
        </p:txBody>
      </p:sp>
    </p:spTree>
    <p:extLst>
      <p:ext uri="{BB962C8B-B14F-4D97-AF65-F5344CB8AC3E}">
        <p14:creationId xmlns:p14="http://schemas.microsoft.com/office/powerpoint/2010/main" val="73099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7</a:t>
            </a:r>
            <a:r>
              <a:rPr lang="en-IN">
                <a:ea typeface="Cambria" panose="02040503050406030204" pitchFamily="18" charset="0"/>
              </a:rPr>
              <a:t>. </a:t>
            </a:r>
            <a:r>
              <a:rPr lang="en-IN"/>
              <a:t> </a:t>
            </a:r>
            <a:r>
              <a:rPr lang="en-IN" dirty="0" err="1"/>
              <a:t>Tbl_Feedback</a:t>
            </a:r>
            <a:r>
              <a:rPr lang="en-IN" dirty="0"/>
              <a:t> :</a:t>
            </a:r>
          </a:p>
          <a:p>
            <a:endParaRPr lang="en-IN" dirty="0"/>
          </a:p>
        </p:txBody>
      </p:sp>
      <p:sp>
        <p:nvSpPr>
          <p:cNvPr id="5" name="Slide Number Placeholder 4">
            <a:extLst>
              <a:ext uri="{FF2B5EF4-FFF2-40B4-BE49-F238E27FC236}">
                <a16:creationId xmlns:a16="http://schemas.microsoft.com/office/drawing/2014/main" id="{CD5785B3-0FAA-4126-8C6E-DE948E5C5AC7}"/>
              </a:ext>
            </a:extLst>
          </p:cNvPr>
          <p:cNvSpPr>
            <a:spLocks noGrp="1"/>
          </p:cNvSpPr>
          <p:nvPr>
            <p:ph type="sldNum" sz="quarter" idx="12"/>
          </p:nvPr>
        </p:nvSpPr>
        <p:spPr/>
        <p:txBody>
          <a:bodyPr/>
          <a:lstStyle/>
          <a:p>
            <a:fld id="{8DDAA936-32AD-440D-9D36-113340945A29}" type="slidenum">
              <a:rPr lang="en-IN" smtClean="0"/>
              <a:t>30</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637536800"/>
              </p:ext>
            </p:extLst>
          </p:nvPr>
        </p:nvGraphicFramePr>
        <p:xfrm>
          <a:off x="1996829" y="2513297"/>
          <a:ext cx="8369303" cy="2946199"/>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26147">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526147">
                <a:tc>
                  <a:txBody>
                    <a:bodyPr/>
                    <a:lstStyle/>
                    <a:p>
                      <a:r>
                        <a:rPr lang="en-IN" dirty="0"/>
                        <a:t>1.</a:t>
                      </a:r>
                    </a:p>
                  </a:txBody>
                  <a:tcPr/>
                </a:tc>
                <a:tc>
                  <a:txBody>
                    <a:bodyPr/>
                    <a:lstStyle/>
                    <a:p>
                      <a:r>
                        <a:rPr lang="en-IN" dirty="0"/>
                        <a:t>F_ID</a:t>
                      </a:r>
                    </a:p>
                  </a:txBody>
                  <a:tcPr/>
                </a:tc>
                <a:tc>
                  <a:txBody>
                    <a:bodyPr/>
                    <a:lstStyle/>
                    <a:p>
                      <a:r>
                        <a:rPr lang="en-IN" dirty="0"/>
                        <a:t>Int</a:t>
                      </a:r>
                    </a:p>
                  </a:txBody>
                  <a:tcPr/>
                </a:tc>
                <a:tc>
                  <a:txBody>
                    <a:bodyPr/>
                    <a:lstStyle/>
                    <a:p>
                      <a:r>
                        <a:rPr lang="en-IN" dirty="0"/>
                        <a:t>10</a:t>
                      </a:r>
                    </a:p>
                  </a:txBody>
                  <a:tcPr/>
                </a:tc>
                <a:tc>
                  <a:txBody>
                    <a:bodyPr/>
                    <a:lstStyle/>
                    <a:p>
                      <a:r>
                        <a:rPr lang="en-IN" dirty="0"/>
                        <a:t>Primary Key</a:t>
                      </a:r>
                    </a:p>
                  </a:txBody>
                  <a:tcPr/>
                </a:tc>
                <a:tc>
                  <a:txBody>
                    <a:bodyPr/>
                    <a:lstStyle/>
                    <a:p>
                      <a:r>
                        <a:rPr lang="en-US" dirty="0"/>
                        <a:t>It holds unique feedback id.</a:t>
                      </a:r>
                      <a:endParaRPr lang="en-IN" dirty="0"/>
                    </a:p>
                  </a:txBody>
                  <a:tcPr/>
                </a:tc>
                <a:extLst>
                  <a:ext uri="{0D108BD9-81ED-4DB2-BD59-A6C34878D82A}">
                    <a16:rowId xmlns:a16="http://schemas.microsoft.com/office/drawing/2014/main" val="99499396"/>
                  </a:ext>
                </a:extLst>
              </a:tr>
              <a:tr h="751639">
                <a:tc>
                  <a:txBody>
                    <a:bodyPr/>
                    <a:lstStyle/>
                    <a:p>
                      <a:r>
                        <a:rPr lang="en-IN" dirty="0"/>
                        <a:t>2.</a:t>
                      </a:r>
                    </a:p>
                  </a:txBody>
                  <a:tcPr/>
                </a:tc>
                <a:tc>
                  <a:txBody>
                    <a:bodyPr/>
                    <a:lstStyle/>
                    <a:p>
                      <a:r>
                        <a:rPr lang="en-IN" dirty="0"/>
                        <a:t>C_ID</a:t>
                      </a:r>
                    </a:p>
                  </a:txBody>
                  <a:tcPr/>
                </a:tc>
                <a:tc>
                  <a:txBody>
                    <a:bodyPr/>
                    <a:lstStyle/>
                    <a:p>
                      <a:r>
                        <a:rPr lang="en-IN"/>
                        <a:t>Int</a:t>
                      </a:r>
                      <a:endParaRPr lang="en-IN" dirty="0"/>
                    </a:p>
                  </a:txBody>
                  <a:tcPr/>
                </a:tc>
                <a:tc>
                  <a:txBody>
                    <a:bodyPr/>
                    <a:lstStyle/>
                    <a:p>
                      <a:r>
                        <a:rPr lang="en-IN"/>
                        <a:t>10</a:t>
                      </a:r>
                      <a:endParaRPr lang="en-IN" dirty="0"/>
                    </a:p>
                  </a:txBody>
                  <a:tcPr/>
                </a:tc>
                <a:tc>
                  <a:txBody>
                    <a:bodyPr/>
                    <a:lstStyle/>
                    <a:p>
                      <a:r>
                        <a:rPr lang="en-IN"/>
                        <a:t>Foreign Key</a:t>
                      </a:r>
                      <a:endParaRPr lang="en-IN" dirty="0"/>
                    </a:p>
                  </a:txBody>
                  <a:tcPr/>
                </a:tc>
                <a:tc>
                  <a:txBody>
                    <a:bodyPr/>
                    <a:lstStyle/>
                    <a:p>
                      <a:r>
                        <a:rPr lang="en-US" dirty="0"/>
                        <a:t>It holds the C_ID from the customer table.</a:t>
                      </a:r>
                      <a:endParaRPr lang="en-IN" dirty="0"/>
                    </a:p>
                  </a:txBody>
                  <a:tcPr/>
                </a:tc>
                <a:extLst>
                  <a:ext uri="{0D108BD9-81ED-4DB2-BD59-A6C34878D82A}">
                    <a16:rowId xmlns:a16="http://schemas.microsoft.com/office/drawing/2014/main" val="3526911479"/>
                  </a:ext>
                </a:extLst>
              </a:tr>
              <a:tr h="751639">
                <a:tc>
                  <a:txBody>
                    <a:bodyPr/>
                    <a:lstStyle/>
                    <a:p>
                      <a:r>
                        <a:rPr lang="en-IN" dirty="0"/>
                        <a:t>3.</a:t>
                      </a:r>
                    </a:p>
                  </a:txBody>
                  <a:tcPr/>
                </a:tc>
                <a:tc>
                  <a:txBody>
                    <a:bodyPr/>
                    <a:lstStyle/>
                    <a:p>
                      <a:r>
                        <a:rPr lang="en-IN" dirty="0"/>
                        <a:t>Description</a:t>
                      </a:r>
                    </a:p>
                  </a:txBody>
                  <a:tcPr/>
                </a:tc>
                <a:tc>
                  <a:txBody>
                    <a:bodyPr/>
                    <a:lstStyle/>
                    <a:p>
                      <a:r>
                        <a:rPr lang="en-IN" dirty="0"/>
                        <a:t>Varchar</a:t>
                      </a:r>
                    </a:p>
                  </a:txBody>
                  <a:tcPr/>
                </a:tc>
                <a:tc>
                  <a:txBody>
                    <a:bodyPr/>
                    <a:lstStyle/>
                    <a:p>
                      <a:r>
                        <a:rPr lang="en-IN" dirty="0"/>
                        <a:t>250</a:t>
                      </a:r>
                    </a:p>
                  </a:txBody>
                  <a:tcPr/>
                </a:tc>
                <a:tc>
                  <a:txBody>
                    <a:bodyPr/>
                    <a:lstStyle/>
                    <a:p>
                      <a:r>
                        <a:rPr lang="en-IN" dirty="0"/>
                        <a:t>Not null</a:t>
                      </a:r>
                    </a:p>
                  </a:txBody>
                  <a:tcPr/>
                </a:tc>
                <a:tc>
                  <a:txBody>
                    <a:bodyPr/>
                    <a:lstStyle/>
                    <a:p>
                      <a:r>
                        <a:rPr lang="en-IN" dirty="0"/>
                        <a:t>It holds feedback.</a:t>
                      </a:r>
                    </a:p>
                  </a:txBody>
                  <a:tcPr/>
                </a:tc>
                <a:extLst>
                  <a:ext uri="{0D108BD9-81ED-4DB2-BD59-A6C34878D82A}">
                    <a16:rowId xmlns:a16="http://schemas.microsoft.com/office/drawing/2014/main" val="2316598647"/>
                  </a:ext>
                </a:extLst>
              </a:tr>
            </a:tbl>
          </a:graphicData>
        </a:graphic>
      </p:graphicFrame>
    </p:spTree>
    <p:extLst>
      <p:ext uri="{BB962C8B-B14F-4D97-AF65-F5344CB8AC3E}">
        <p14:creationId xmlns:p14="http://schemas.microsoft.com/office/powerpoint/2010/main" val="13206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8. </a:t>
            </a:r>
            <a:r>
              <a:rPr lang="en-IN" dirty="0"/>
              <a:t> </a:t>
            </a:r>
            <a:r>
              <a:rPr lang="en-IN" dirty="0" err="1"/>
              <a:t>Tbl_Bill</a:t>
            </a:r>
            <a:r>
              <a:rPr lang="en-IN" dirty="0"/>
              <a:t> :</a:t>
            </a:r>
          </a:p>
          <a:p>
            <a:endParaRPr lang="en-IN" dirty="0"/>
          </a:p>
        </p:txBody>
      </p:sp>
      <p:sp>
        <p:nvSpPr>
          <p:cNvPr id="5" name="Slide Number Placeholder 4">
            <a:extLst>
              <a:ext uri="{FF2B5EF4-FFF2-40B4-BE49-F238E27FC236}">
                <a16:creationId xmlns:a16="http://schemas.microsoft.com/office/drawing/2014/main" id="{CD5785B3-0FAA-4126-8C6E-DE948E5C5AC7}"/>
              </a:ext>
            </a:extLst>
          </p:cNvPr>
          <p:cNvSpPr>
            <a:spLocks noGrp="1"/>
          </p:cNvSpPr>
          <p:nvPr>
            <p:ph type="sldNum" sz="quarter" idx="12"/>
          </p:nvPr>
        </p:nvSpPr>
        <p:spPr/>
        <p:txBody>
          <a:bodyPr/>
          <a:lstStyle/>
          <a:p>
            <a:fld id="{8DDAA936-32AD-440D-9D36-113340945A29}" type="slidenum">
              <a:rPr lang="en-IN" smtClean="0"/>
              <a:t>31</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441284701"/>
              </p:ext>
            </p:extLst>
          </p:nvPr>
        </p:nvGraphicFramePr>
        <p:xfrm>
          <a:off x="1996829" y="2513297"/>
          <a:ext cx="8369303" cy="3220519"/>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26147">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526147">
                <a:tc>
                  <a:txBody>
                    <a:bodyPr/>
                    <a:lstStyle/>
                    <a:p>
                      <a:r>
                        <a:rPr lang="en-IN" dirty="0"/>
                        <a:t>1.</a:t>
                      </a:r>
                    </a:p>
                  </a:txBody>
                  <a:tcPr/>
                </a:tc>
                <a:tc>
                  <a:txBody>
                    <a:bodyPr/>
                    <a:lstStyle/>
                    <a:p>
                      <a:r>
                        <a:rPr lang="en-IN" dirty="0"/>
                        <a:t>B_ID</a:t>
                      </a:r>
                    </a:p>
                  </a:txBody>
                  <a:tcPr/>
                </a:tc>
                <a:tc>
                  <a:txBody>
                    <a:bodyPr/>
                    <a:lstStyle/>
                    <a:p>
                      <a:r>
                        <a:rPr lang="en-IN" dirty="0"/>
                        <a:t>Int</a:t>
                      </a:r>
                    </a:p>
                  </a:txBody>
                  <a:tcPr/>
                </a:tc>
                <a:tc>
                  <a:txBody>
                    <a:bodyPr/>
                    <a:lstStyle/>
                    <a:p>
                      <a:r>
                        <a:rPr lang="en-IN" dirty="0"/>
                        <a:t>11</a:t>
                      </a:r>
                    </a:p>
                  </a:txBody>
                  <a:tcPr/>
                </a:tc>
                <a:tc>
                  <a:txBody>
                    <a:bodyPr/>
                    <a:lstStyle/>
                    <a:p>
                      <a:r>
                        <a:rPr lang="en-IN" dirty="0"/>
                        <a:t>Not null</a:t>
                      </a:r>
                    </a:p>
                  </a:txBody>
                  <a:tcPr/>
                </a:tc>
                <a:tc>
                  <a:txBody>
                    <a:bodyPr/>
                    <a:lstStyle/>
                    <a:p>
                      <a:r>
                        <a:rPr lang="en-US" dirty="0"/>
                        <a:t>It holds unique bill id.</a:t>
                      </a:r>
                      <a:endParaRPr lang="en-IN" dirty="0"/>
                    </a:p>
                  </a:txBody>
                  <a:tcPr/>
                </a:tc>
                <a:extLst>
                  <a:ext uri="{0D108BD9-81ED-4DB2-BD59-A6C34878D82A}">
                    <a16:rowId xmlns:a16="http://schemas.microsoft.com/office/drawing/2014/main" val="99499396"/>
                  </a:ext>
                </a:extLst>
              </a:tr>
              <a:tr h="751639">
                <a:tc>
                  <a:txBody>
                    <a:bodyPr/>
                    <a:lstStyle/>
                    <a:p>
                      <a:r>
                        <a:rPr lang="en-IN" dirty="0"/>
                        <a:t>2.</a:t>
                      </a:r>
                    </a:p>
                  </a:txBody>
                  <a:tcPr/>
                </a:tc>
                <a:tc>
                  <a:txBody>
                    <a:bodyPr/>
                    <a:lstStyle/>
                    <a:p>
                      <a:r>
                        <a:rPr lang="en-IN" dirty="0"/>
                        <a:t>O_D_ID</a:t>
                      </a:r>
                    </a:p>
                  </a:txBody>
                  <a:tcPr/>
                </a:tc>
                <a:tc>
                  <a:txBody>
                    <a:bodyPr/>
                    <a:lstStyle/>
                    <a:p>
                      <a:r>
                        <a:rPr lang="en-IN" dirty="0"/>
                        <a:t>int</a:t>
                      </a:r>
                    </a:p>
                  </a:txBody>
                  <a:tcPr/>
                </a:tc>
                <a:tc>
                  <a:txBody>
                    <a:bodyPr/>
                    <a:lstStyle/>
                    <a:p>
                      <a:r>
                        <a:rPr lang="en-IN" dirty="0"/>
                        <a:t>11</a:t>
                      </a:r>
                    </a:p>
                  </a:txBody>
                  <a:tcPr/>
                </a:tc>
                <a:tc>
                  <a:txBody>
                    <a:bodyPr/>
                    <a:lstStyle/>
                    <a:p>
                      <a:r>
                        <a:rPr lang="en-IN" dirty="0"/>
                        <a:t>Not null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holds the O_D_ID from the order details table.</a:t>
                      </a:r>
                      <a:endParaRPr lang="en-IN" dirty="0"/>
                    </a:p>
                  </a:txBody>
                  <a:tcPr/>
                </a:tc>
                <a:extLst>
                  <a:ext uri="{0D108BD9-81ED-4DB2-BD59-A6C34878D82A}">
                    <a16:rowId xmlns:a16="http://schemas.microsoft.com/office/drawing/2014/main" val="3526911479"/>
                  </a:ext>
                </a:extLst>
              </a:tr>
              <a:tr h="751639">
                <a:tc>
                  <a:txBody>
                    <a:bodyPr/>
                    <a:lstStyle/>
                    <a:p>
                      <a:r>
                        <a:rPr lang="en-IN" dirty="0"/>
                        <a:t>3.</a:t>
                      </a:r>
                    </a:p>
                  </a:txBody>
                  <a:tcPr/>
                </a:tc>
                <a:tc>
                  <a:txBody>
                    <a:bodyPr/>
                    <a:lstStyle/>
                    <a:p>
                      <a:r>
                        <a:rPr lang="en-IN" dirty="0"/>
                        <a:t>Bill Status</a:t>
                      </a:r>
                    </a:p>
                  </a:txBody>
                  <a:tcPr/>
                </a:tc>
                <a:tc>
                  <a:txBody>
                    <a:bodyPr/>
                    <a:lstStyle/>
                    <a:p>
                      <a:r>
                        <a:rPr lang="en-IN" dirty="0"/>
                        <a:t>Varchar</a:t>
                      </a:r>
                    </a:p>
                  </a:txBody>
                  <a:tcPr/>
                </a:tc>
                <a:tc>
                  <a:txBody>
                    <a:bodyPr/>
                    <a:lstStyle/>
                    <a:p>
                      <a:r>
                        <a:rPr lang="en-IN" dirty="0"/>
                        <a:t>10</a:t>
                      </a:r>
                    </a:p>
                  </a:txBody>
                  <a:tcPr/>
                </a:tc>
                <a:tc>
                  <a:txBody>
                    <a:bodyPr/>
                    <a:lstStyle/>
                    <a:p>
                      <a:r>
                        <a:rPr lang="en-IN" dirty="0"/>
                        <a:t>Not null</a:t>
                      </a:r>
                    </a:p>
                  </a:txBody>
                  <a:tcPr/>
                </a:tc>
                <a:tc>
                  <a:txBody>
                    <a:bodyPr/>
                    <a:lstStyle/>
                    <a:p>
                      <a:r>
                        <a:rPr lang="en-IN" dirty="0"/>
                        <a:t>It holds bill status.</a:t>
                      </a:r>
                    </a:p>
                  </a:txBody>
                  <a:tcPr/>
                </a:tc>
                <a:extLst>
                  <a:ext uri="{0D108BD9-81ED-4DB2-BD59-A6C34878D82A}">
                    <a16:rowId xmlns:a16="http://schemas.microsoft.com/office/drawing/2014/main" val="2316598647"/>
                  </a:ext>
                </a:extLst>
              </a:tr>
            </a:tbl>
          </a:graphicData>
        </a:graphic>
      </p:graphicFrame>
    </p:spTree>
    <p:extLst>
      <p:ext uri="{BB962C8B-B14F-4D97-AF65-F5344CB8AC3E}">
        <p14:creationId xmlns:p14="http://schemas.microsoft.com/office/powerpoint/2010/main" val="232359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7E65-A911-4DCF-968F-B60DE8E168E8}"/>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data dictionary</a:t>
            </a:r>
            <a:endParaRPr lang="en-IN" dirty="0"/>
          </a:p>
        </p:txBody>
      </p:sp>
      <p:sp>
        <p:nvSpPr>
          <p:cNvPr id="3" name="Content Placeholder 2">
            <a:extLst>
              <a:ext uri="{FF2B5EF4-FFF2-40B4-BE49-F238E27FC236}">
                <a16:creationId xmlns:a16="http://schemas.microsoft.com/office/drawing/2014/main" id="{13C9519C-3C0A-49B3-A11D-0445181F13D7}"/>
              </a:ext>
            </a:extLst>
          </p:cNvPr>
          <p:cNvSpPr>
            <a:spLocks noGrp="1"/>
          </p:cNvSpPr>
          <p:nvPr>
            <p:ph idx="1"/>
          </p:nvPr>
        </p:nvSpPr>
        <p:spPr/>
        <p:txBody>
          <a:bodyPr/>
          <a:lstStyle/>
          <a:p>
            <a:r>
              <a:rPr lang="en-IN" dirty="0">
                <a:ea typeface="Cambria" panose="02040503050406030204" pitchFamily="18" charset="0"/>
              </a:rPr>
              <a:t>8. </a:t>
            </a:r>
            <a:r>
              <a:rPr lang="en-IN" dirty="0"/>
              <a:t> </a:t>
            </a:r>
            <a:r>
              <a:rPr lang="en-IN" dirty="0" err="1"/>
              <a:t>Tbl_Chackout</a:t>
            </a:r>
            <a:r>
              <a:rPr lang="en-IN" dirty="0"/>
              <a:t> :</a:t>
            </a:r>
          </a:p>
          <a:p>
            <a:endParaRPr lang="en-IN" dirty="0"/>
          </a:p>
          <a:p>
            <a:pPr marL="0" indent="0">
              <a:buNone/>
            </a:pPr>
            <a:endParaRPr lang="en-IN" dirty="0"/>
          </a:p>
          <a:p>
            <a:endParaRPr lang="en-IN" dirty="0"/>
          </a:p>
        </p:txBody>
      </p:sp>
      <p:sp>
        <p:nvSpPr>
          <p:cNvPr id="5" name="Slide Number Placeholder 4">
            <a:extLst>
              <a:ext uri="{FF2B5EF4-FFF2-40B4-BE49-F238E27FC236}">
                <a16:creationId xmlns:a16="http://schemas.microsoft.com/office/drawing/2014/main" id="{CD5785B3-0FAA-4126-8C6E-DE948E5C5AC7}"/>
              </a:ext>
            </a:extLst>
          </p:cNvPr>
          <p:cNvSpPr>
            <a:spLocks noGrp="1"/>
          </p:cNvSpPr>
          <p:nvPr>
            <p:ph type="sldNum" sz="quarter" idx="12"/>
          </p:nvPr>
        </p:nvSpPr>
        <p:spPr/>
        <p:txBody>
          <a:bodyPr/>
          <a:lstStyle/>
          <a:p>
            <a:fld id="{8DDAA936-32AD-440D-9D36-113340945A29}" type="slidenum">
              <a:rPr lang="en-IN" smtClean="0"/>
              <a:t>32</a:t>
            </a:fld>
            <a:endParaRPr lang="en-IN"/>
          </a:p>
        </p:txBody>
      </p:sp>
      <p:graphicFrame>
        <p:nvGraphicFramePr>
          <p:cNvPr id="4" name="Table 4">
            <a:extLst>
              <a:ext uri="{FF2B5EF4-FFF2-40B4-BE49-F238E27FC236}">
                <a16:creationId xmlns:a16="http://schemas.microsoft.com/office/drawing/2014/main" id="{C8B91882-03AF-4FE8-9BEB-7C061E799789}"/>
              </a:ext>
            </a:extLst>
          </p:cNvPr>
          <p:cNvGraphicFramePr>
            <a:graphicFrameLocks noGrp="1"/>
          </p:cNvGraphicFramePr>
          <p:nvPr>
            <p:extLst>
              <p:ext uri="{D42A27DB-BD31-4B8C-83A1-F6EECF244321}">
                <p14:modId xmlns:p14="http://schemas.microsoft.com/office/powerpoint/2010/main" val="614255865"/>
              </p:ext>
            </p:extLst>
          </p:nvPr>
        </p:nvGraphicFramePr>
        <p:xfrm>
          <a:off x="1996829" y="2829820"/>
          <a:ext cx="8369303" cy="2031799"/>
        </p:xfrm>
        <a:graphic>
          <a:graphicData uri="http://schemas.openxmlformats.org/drawingml/2006/table">
            <a:tbl>
              <a:tblPr firstRow="1" bandRow="1">
                <a:tableStyleId>{5C22544A-7EE6-4342-B048-85BDC9FD1C3A}</a:tableStyleId>
              </a:tblPr>
              <a:tblGrid>
                <a:gridCol w="886221">
                  <a:extLst>
                    <a:ext uri="{9D8B030D-6E8A-4147-A177-3AD203B41FA5}">
                      <a16:colId xmlns:a16="http://schemas.microsoft.com/office/drawing/2014/main" val="2499151516"/>
                    </a:ext>
                  </a:extLst>
                </a:gridCol>
                <a:gridCol w="1903546">
                  <a:extLst>
                    <a:ext uri="{9D8B030D-6E8A-4147-A177-3AD203B41FA5}">
                      <a16:colId xmlns:a16="http://schemas.microsoft.com/office/drawing/2014/main" val="1904196094"/>
                    </a:ext>
                  </a:extLst>
                </a:gridCol>
                <a:gridCol w="1394884">
                  <a:extLst>
                    <a:ext uri="{9D8B030D-6E8A-4147-A177-3AD203B41FA5}">
                      <a16:colId xmlns:a16="http://schemas.microsoft.com/office/drawing/2014/main" val="1737647530"/>
                    </a:ext>
                  </a:extLst>
                </a:gridCol>
                <a:gridCol w="922704">
                  <a:extLst>
                    <a:ext uri="{9D8B030D-6E8A-4147-A177-3AD203B41FA5}">
                      <a16:colId xmlns:a16="http://schemas.microsoft.com/office/drawing/2014/main" val="2543724417"/>
                    </a:ext>
                  </a:extLst>
                </a:gridCol>
                <a:gridCol w="1582616">
                  <a:extLst>
                    <a:ext uri="{9D8B030D-6E8A-4147-A177-3AD203B41FA5}">
                      <a16:colId xmlns:a16="http://schemas.microsoft.com/office/drawing/2014/main" val="3184652663"/>
                    </a:ext>
                  </a:extLst>
                </a:gridCol>
                <a:gridCol w="1679332">
                  <a:extLst>
                    <a:ext uri="{9D8B030D-6E8A-4147-A177-3AD203B41FA5}">
                      <a16:colId xmlns:a16="http://schemas.microsoft.com/office/drawing/2014/main" val="123101791"/>
                    </a:ext>
                  </a:extLst>
                </a:gridCol>
              </a:tblGrid>
              <a:tr h="526147">
                <a:tc>
                  <a:txBody>
                    <a:bodyPr/>
                    <a:lstStyle/>
                    <a:p>
                      <a:r>
                        <a:rPr lang="en-IN" dirty="0" err="1"/>
                        <a:t>Sr.No</a:t>
                      </a:r>
                      <a:endParaRPr lang="en-IN" dirty="0"/>
                    </a:p>
                  </a:txBody>
                  <a:tcPr/>
                </a:tc>
                <a:tc>
                  <a:txBody>
                    <a:bodyPr/>
                    <a:lstStyle/>
                    <a:p>
                      <a:r>
                        <a:rPr lang="en-IN" dirty="0"/>
                        <a:t>Attribute Name</a:t>
                      </a:r>
                    </a:p>
                  </a:txBody>
                  <a:tcPr/>
                </a:tc>
                <a:tc>
                  <a:txBody>
                    <a:bodyPr/>
                    <a:lstStyle/>
                    <a:p>
                      <a:r>
                        <a:rPr lang="en-IN" dirty="0"/>
                        <a:t>Data Type</a:t>
                      </a:r>
                    </a:p>
                  </a:txBody>
                  <a:tcPr/>
                </a:tc>
                <a:tc>
                  <a:txBody>
                    <a:bodyPr/>
                    <a:lstStyle/>
                    <a:p>
                      <a:r>
                        <a:rPr lang="en-IN" dirty="0"/>
                        <a:t>Size</a:t>
                      </a:r>
                    </a:p>
                  </a:txBody>
                  <a:tcPr/>
                </a:tc>
                <a:tc>
                  <a:txBody>
                    <a:bodyPr/>
                    <a:lstStyle/>
                    <a:p>
                      <a:r>
                        <a:rPr lang="en-IN" dirty="0"/>
                        <a:t>Constraint</a:t>
                      </a:r>
                    </a:p>
                  </a:txBody>
                  <a:tcPr/>
                </a:tc>
                <a:tc>
                  <a:txBody>
                    <a:bodyPr/>
                    <a:lstStyle/>
                    <a:p>
                      <a:r>
                        <a:rPr lang="en-IN" dirty="0"/>
                        <a:t>Description</a:t>
                      </a:r>
                    </a:p>
                  </a:txBody>
                  <a:tcPr/>
                </a:tc>
                <a:extLst>
                  <a:ext uri="{0D108BD9-81ED-4DB2-BD59-A6C34878D82A}">
                    <a16:rowId xmlns:a16="http://schemas.microsoft.com/office/drawing/2014/main" val="3696728597"/>
                  </a:ext>
                </a:extLst>
              </a:tr>
              <a:tr h="526147">
                <a:tc>
                  <a:txBody>
                    <a:bodyPr/>
                    <a:lstStyle/>
                    <a:p>
                      <a:r>
                        <a:rPr lang="en-IN" dirty="0"/>
                        <a:t>4.</a:t>
                      </a:r>
                    </a:p>
                  </a:txBody>
                  <a:tcPr/>
                </a:tc>
                <a:tc>
                  <a:txBody>
                    <a:bodyPr/>
                    <a:lstStyle/>
                    <a:p>
                      <a:r>
                        <a:rPr lang="en-IN" dirty="0"/>
                        <a:t>Enter Amount</a:t>
                      </a:r>
                    </a:p>
                  </a:txBody>
                  <a:tcPr/>
                </a:tc>
                <a:tc>
                  <a:txBody>
                    <a:bodyPr/>
                    <a:lstStyle/>
                    <a:p>
                      <a:r>
                        <a:rPr lang="en-IN" dirty="0"/>
                        <a:t>Float</a:t>
                      </a:r>
                    </a:p>
                  </a:txBody>
                  <a:tcPr/>
                </a:tc>
                <a:tc>
                  <a:txBody>
                    <a:bodyPr/>
                    <a:lstStyle/>
                    <a:p>
                      <a:r>
                        <a:rPr lang="en-IN" dirty="0"/>
                        <a:t>10,2</a:t>
                      </a:r>
                    </a:p>
                  </a:txBody>
                  <a:tcPr/>
                </a:tc>
                <a:tc>
                  <a:txBody>
                    <a:bodyPr/>
                    <a:lstStyle/>
                    <a:p>
                      <a:r>
                        <a:rPr lang="en-IN" dirty="0"/>
                        <a:t>Not null</a:t>
                      </a:r>
                    </a:p>
                  </a:txBody>
                  <a:tcPr/>
                </a:tc>
                <a:tc>
                  <a:txBody>
                    <a:bodyPr/>
                    <a:lstStyle/>
                    <a:p>
                      <a:r>
                        <a:rPr lang="en-US" dirty="0"/>
                        <a:t>It holds amount for Customer .</a:t>
                      </a:r>
                      <a:endParaRPr lang="en-IN" dirty="0"/>
                    </a:p>
                  </a:txBody>
                  <a:tcPr/>
                </a:tc>
                <a:extLst>
                  <a:ext uri="{0D108BD9-81ED-4DB2-BD59-A6C34878D82A}">
                    <a16:rowId xmlns:a16="http://schemas.microsoft.com/office/drawing/2014/main" val="99499396"/>
                  </a:ext>
                </a:extLst>
              </a:tr>
              <a:tr h="751639">
                <a:tc>
                  <a:txBody>
                    <a:bodyPr/>
                    <a:lstStyle/>
                    <a:p>
                      <a:r>
                        <a:rPr lang="en-IN" dirty="0"/>
                        <a:t>5.</a:t>
                      </a:r>
                    </a:p>
                  </a:txBody>
                  <a:tcPr/>
                </a:tc>
                <a:tc>
                  <a:txBody>
                    <a:bodyPr/>
                    <a:lstStyle/>
                    <a:p>
                      <a:r>
                        <a:rPr lang="en-IN" dirty="0"/>
                        <a:t>Address</a:t>
                      </a:r>
                    </a:p>
                  </a:txBody>
                  <a:tcPr/>
                </a:tc>
                <a:tc>
                  <a:txBody>
                    <a:bodyPr/>
                    <a:lstStyle/>
                    <a:p>
                      <a:r>
                        <a:rPr lang="en-IN" dirty="0"/>
                        <a:t>Varchar</a:t>
                      </a:r>
                    </a:p>
                  </a:txBody>
                  <a:tcPr/>
                </a:tc>
                <a:tc>
                  <a:txBody>
                    <a:bodyPr/>
                    <a:lstStyle/>
                    <a:p>
                      <a:r>
                        <a:rPr lang="en-IN" dirty="0"/>
                        <a:t>250</a:t>
                      </a:r>
                    </a:p>
                  </a:txBody>
                  <a:tcPr/>
                </a:tc>
                <a:tc>
                  <a:txBody>
                    <a:bodyPr/>
                    <a:lstStyle/>
                    <a:p>
                      <a:r>
                        <a:rPr lang="en-IN" dirty="0"/>
                        <a:t>Not null</a:t>
                      </a:r>
                    </a:p>
                  </a:txBody>
                  <a:tcPr/>
                </a:tc>
                <a:tc>
                  <a:txBody>
                    <a:bodyPr/>
                    <a:lstStyle/>
                    <a:p>
                      <a:r>
                        <a:rPr lang="en-US" dirty="0"/>
                        <a:t>It holds address for Customer.</a:t>
                      </a:r>
                      <a:endParaRPr lang="en-IN" dirty="0"/>
                    </a:p>
                  </a:txBody>
                  <a:tcPr/>
                </a:tc>
                <a:extLst>
                  <a:ext uri="{0D108BD9-81ED-4DB2-BD59-A6C34878D82A}">
                    <a16:rowId xmlns:a16="http://schemas.microsoft.com/office/drawing/2014/main" val="3526911479"/>
                  </a:ext>
                </a:extLst>
              </a:tr>
            </a:tbl>
          </a:graphicData>
        </a:graphic>
      </p:graphicFrame>
    </p:spTree>
    <p:extLst>
      <p:ext uri="{BB962C8B-B14F-4D97-AF65-F5344CB8AC3E}">
        <p14:creationId xmlns:p14="http://schemas.microsoft.com/office/powerpoint/2010/main" val="345498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F9E5-9835-4C1C-A0D0-B393AEB4788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75EA8C-5964-42BC-9E36-A511965CDFCC}"/>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F304A0AF-0967-4868-AE73-C52504CD9770}"/>
              </a:ext>
            </a:extLst>
          </p:cNvPr>
          <p:cNvSpPr>
            <a:spLocks noGrp="1"/>
          </p:cNvSpPr>
          <p:nvPr>
            <p:ph type="sldNum" sz="quarter" idx="12"/>
          </p:nvPr>
        </p:nvSpPr>
        <p:spPr/>
        <p:txBody>
          <a:bodyPr/>
          <a:lstStyle/>
          <a:p>
            <a:fld id="{8DDAA936-32AD-440D-9D36-113340945A29}" type="slidenum">
              <a:rPr lang="en-IN" smtClean="0"/>
              <a:t>33</a:t>
            </a:fld>
            <a:endParaRPr lang="en-IN"/>
          </a:p>
        </p:txBody>
      </p:sp>
    </p:spTree>
    <p:extLst>
      <p:ext uri="{BB962C8B-B14F-4D97-AF65-F5344CB8AC3E}">
        <p14:creationId xmlns:p14="http://schemas.microsoft.com/office/powerpoint/2010/main" val="3082821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51579" y="2030550"/>
            <a:ext cx="9603275" cy="3450613"/>
          </a:xfrm>
        </p:spPr>
        <p:txBody>
          <a:bodyPr/>
          <a:lstStyle/>
          <a:p>
            <a:r>
              <a:rPr lang="en-IN" dirty="0"/>
              <a:t>1. </a:t>
            </a:r>
            <a:r>
              <a:rPr lang="en-IN" dirty="0" err="1"/>
              <a:t>tbl_reg</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34</a:t>
            </a:fld>
            <a:endParaRPr lang="en-IN"/>
          </a:p>
        </p:txBody>
      </p:sp>
      <p:graphicFrame>
        <p:nvGraphicFramePr>
          <p:cNvPr id="5" name="Table 5">
            <a:extLst>
              <a:ext uri="{FF2B5EF4-FFF2-40B4-BE49-F238E27FC236}">
                <a16:creationId xmlns:a16="http://schemas.microsoft.com/office/drawing/2014/main" id="{0B4AB251-0464-469B-B467-CEC3596F9218}"/>
              </a:ext>
            </a:extLst>
          </p:cNvPr>
          <p:cNvGraphicFramePr>
            <a:graphicFrameLocks noGrp="1"/>
          </p:cNvGraphicFramePr>
          <p:nvPr>
            <p:extLst>
              <p:ext uri="{D42A27DB-BD31-4B8C-83A1-F6EECF244321}">
                <p14:modId xmlns:p14="http://schemas.microsoft.com/office/powerpoint/2010/main" val="3155221398"/>
              </p:ext>
            </p:extLst>
          </p:nvPr>
        </p:nvGraphicFramePr>
        <p:xfrm>
          <a:off x="1600200" y="2612747"/>
          <a:ext cx="9454650" cy="321881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402791590"/>
                    </a:ext>
                  </a:extLst>
                </a:gridCol>
                <a:gridCol w="1205130">
                  <a:extLst>
                    <a:ext uri="{9D8B030D-6E8A-4147-A177-3AD203B41FA5}">
                      <a16:colId xmlns:a16="http://schemas.microsoft.com/office/drawing/2014/main" val="3134155992"/>
                    </a:ext>
                  </a:extLst>
                </a:gridCol>
                <a:gridCol w="945465">
                  <a:extLst>
                    <a:ext uri="{9D8B030D-6E8A-4147-A177-3AD203B41FA5}">
                      <a16:colId xmlns:a16="http://schemas.microsoft.com/office/drawing/2014/main" val="4163955589"/>
                    </a:ext>
                  </a:extLst>
                </a:gridCol>
                <a:gridCol w="945465">
                  <a:extLst>
                    <a:ext uri="{9D8B030D-6E8A-4147-A177-3AD203B41FA5}">
                      <a16:colId xmlns:a16="http://schemas.microsoft.com/office/drawing/2014/main" val="1126609476"/>
                    </a:ext>
                  </a:extLst>
                </a:gridCol>
                <a:gridCol w="945465">
                  <a:extLst>
                    <a:ext uri="{9D8B030D-6E8A-4147-A177-3AD203B41FA5}">
                      <a16:colId xmlns:a16="http://schemas.microsoft.com/office/drawing/2014/main" val="3292591713"/>
                    </a:ext>
                  </a:extLst>
                </a:gridCol>
                <a:gridCol w="945465">
                  <a:extLst>
                    <a:ext uri="{9D8B030D-6E8A-4147-A177-3AD203B41FA5}">
                      <a16:colId xmlns:a16="http://schemas.microsoft.com/office/drawing/2014/main" val="2358477142"/>
                    </a:ext>
                  </a:extLst>
                </a:gridCol>
                <a:gridCol w="945465">
                  <a:extLst>
                    <a:ext uri="{9D8B030D-6E8A-4147-A177-3AD203B41FA5}">
                      <a16:colId xmlns:a16="http://schemas.microsoft.com/office/drawing/2014/main" val="3047539595"/>
                    </a:ext>
                  </a:extLst>
                </a:gridCol>
                <a:gridCol w="945465">
                  <a:extLst>
                    <a:ext uri="{9D8B030D-6E8A-4147-A177-3AD203B41FA5}">
                      <a16:colId xmlns:a16="http://schemas.microsoft.com/office/drawing/2014/main" val="1558876820"/>
                    </a:ext>
                  </a:extLst>
                </a:gridCol>
                <a:gridCol w="945465">
                  <a:extLst>
                    <a:ext uri="{9D8B030D-6E8A-4147-A177-3AD203B41FA5}">
                      <a16:colId xmlns:a16="http://schemas.microsoft.com/office/drawing/2014/main" val="2498946245"/>
                    </a:ext>
                  </a:extLst>
                </a:gridCol>
                <a:gridCol w="945465">
                  <a:extLst>
                    <a:ext uri="{9D8B030D-6E8A-4147-A177-3AD203B41FA5}">
                      <a16:colId xmlns:a16="http://schemas.microsoft.com/office/drawing/2014/main" val="635631450"/>
                    </a:ext>
                  </a:extLst>
                </a:gridCol>
              </a:tblGrid>
              <a:tr h="869857">
                <a:tc>
                  <a:txBody>
                    <a:bodyPr/>
                    <a:lstStyle/>
                    <a:p>
                      <a:r>
                        <a:rPr lang="en-IN" dirty="0"/>
                        <a:t>Test case ID</a:t>
                      </a:r>
                    </a:p>
                  </a:txBody>
                  <a:tcPr/>
                </a:tc>
                <a:tc>
                  <a:txBody>
                    <a:bodyPr/>
                    <a:lstStyle/>
                    <a:p>
                      <a:r>
                        <a:rPr lang="en-IN" dirty="0"/>
                        <a:t>Test case Description</a:t>
                      </a:r>
                    </a:p>
                  </a:txBody>
                  <a:tcPr/>
                </a:tc>
                <a:tc>
                  <a:txBody>
                    <a:bodyPr/>
                    <a:lstStyle/>
                    <a:p>
                      <a:r>
                        <a:rPr lang="en-IN" dirty="0"/>
                        <a:t>C_ID</a:t>
                      </a:r>
                    </a:p>
                  </a:txBody>
                  <a:tcPr/>
                </a:tc>
                <a:tc>
                  <a:txBody>
                    <a:bodyPr/>
                    <a:lstStyle/>
                    <a:p>
                      <a:r>
                        <a:rPr lang="en-IN" dirty="0" err="1"/>
                        <a:t>C_Name</a:t>
                      </a:r>
                      <a:endParaRPr lang="en-IN" dirty="0"/>
                    </a:p>
                  </a:txBody>
                  <a:tcPr/>
                </a:tc>
                <a:tc>
                  <a:txBody>
                    <a:bodyPr/>
                    <a:lstStyle/>
                    <a:p>
                      <a:r>
                        <a:rPr lang="en-IN" dirty="0" err="1"/>
                        <a:t>C_Contact</a:t>
                      </a:r>
                      <a:endParaRPr lang="en-IN" dirty="0"/>
                    </a:p>
                  </a:txBody>
                  <a:tcPr/>
                </a:tc>
                <a:tc>
                  <a:txBody>
                    <a:bodyPr/>
                    <a:lstStyle/>
                    <a:p>
                      <a:r>
                        <a:rPr lang="en-IN" dirty="0" err="1"/>
                        <a:t>C_City</a:t>
                      </a:r>
                      <a:endParaRPr lang="en-IN" dirty="0"/>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Remarks(it any)</a:t>
                      </a:r>
                    </a:p>
                  </a:txBody>
                  <a:tcPr/>
                </a:tc>
                <a:extLst>
                  <a:ext uri="{0D108BD9-81ED-4DB2-BD59-A6C34878D82A}">
                    <a16:rowId xmlns:a16="http://schemas.microsoft.com/office/drawing/2014/main" val="2276994203"/>
                  </a:ext>
                </a:extLst>
              </a:tr>
              <a:tr h="1006799">
                <a:tc>
                  <a:txBody>
                    <a:bodyPr/>
                    <a:lstStyle/>
                    <a:p>
                      <a:r>
                        <a:rPr lang="en-IN" dirty="0"/>
                        <a:t>TC1</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User registered successfully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44523330"/>
                  </a:ext>
                </a:extLst>
              </a:tr>
              <a:tr h="352775">
                <a:tc>
                  <a:txBody>
                    <a:bodyPr/>
                    <a:lstStyle/>
                    <a:p>
                      <a:r>
                        <a:rPr lang="en-IN" dirty="0"/>
                        <a:t>TC2</a:t>
                      </a:r>
                    </a:p>
                  </a:txBody>
                  <a:tcPr/>
                </a:tc>
                <a:tc>
                  <a:txBody>
                    <a:bodyPr/>
                    <a:lstStyle/>
                    <a:p>
                      <a:pPr>
                        <a:lnSpc>
                          <a:spcPct val="150000"/>
                        </a:lnSpc>
                        <a:spcAft>
                          <a:spcPts val="0"/>
                        </a:spcAft>
                      </a:pPr>
                      <a:r>
                        <a:rPr lang="en-IN" sz="1400" dirty="0">
                          <a:effectLst/>
                        </a:rPr>
                        <a:t>First Name is invalid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First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First name is not in specified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28988758"/>
                  </a:ext>
                </a:extLst>
              </a:tr>
            </a:tbl>
          </a:graphicData>
        </a:graphic>
      </p:graphicFrame>
    </p:spTree>
    <p:extLst>
      <p:ext uri="{BB962C8B-B14F-4D97-AF65-F5344CB8AC3E}">
        <p14:creationId xmlns:p14="http://schemas.microsoft.com/office/powerpoint/2010/main" val="255317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51579" y="2030550"/>
            <a:ext cx="9603275" cy="3450613"/>
          </a:xfrm>
        </p:spPr>
        <p:txBody>
          <a:bodyPr/>
          <a:lstStyle/>
          <a:p>
            <a:r>
              <a:rPr lang="en-IN" dirty="0"/>
              <a:t>1. </a:t>
            </a:r>
            <a:r>
              <a:rPr lang="en-IN" dirty="0" err="1"/>
              <a:t>tbl_reg</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35</a:t>
            </a:fld>
            <a:endParaRPr lang="en-IN"/>
          </a:p>
        </p:txBody>
      </p:sp>
      <p:graphicFrame>
        <p:nvGraphicFramePr>
          <p:cNvPr id="5" name="Table 5">
            <a:extLst>
              <a:ext uri="{FF2B5EF4-FFF2-40B4-BE49-F238E27FC236}">
                <a16:creationId xmlns:a16="http://schemas.microsoft.com/office/drawing/2014/main" id="{0B4AB251-0464-469B-B467-CEC3596F9218}"/>
              </a:ext>
            </a:extLst>
          </p:cNvPr>
          <p:cNvGraphicFramePr>
            <a:graphicFrameLocks noGrp="1"/>
          </p:cNvGraphicFramePr>
          <p:nvPr>
            <p:extLst>
              <p:ext uri="{D42A27DB-BD31-4B8C-83A1-F6EECF244321}">
                <p14:modId xmlns:p14="http://schemas.microsoft.com/office/powerpoint/2010/main" val="4269972439"/>
              </p:ext>
            </p:extLst>
          </p:nvPr>
        </p:nvGraphicFramePr>
        <p:xfrm>
          <a:off x="1451579" y="2030550"/>
          <a:ext cx="9454650" cy="3727578"/>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402791590"/>
                    </a:ext>
                  </a:extLst>
                </a:gridCol>
                <a:gridCol w="1205130">
                  <a:extLst>
                    <a:ext uri="{9D8B030D-6E8A-4147-A177-3AD203B41FA5}">
                      <a16:colId xmlns:a16="http://schemas.microsoft.com/office/drawing/2014/main" val="3134155992"/>
                    </a:ext>
                  </a:extLst>
                </a:gridCol>
                <a:gridCol w="945465">
                  <a:extLst>
                    <a:ext uri="{9D8B030D-6E8A-4147-A177-3AD203B41FA5}">
                      <a16:colId xmlns:a16="http://schemas.microsoft.com/office/drawing/2014/main" val="4163955589"/>
                    </a:ext>
                  </a:extLst>
                </a:gridCol>
                <a:gridCol w="945465">
                  <a:extLst>
                    <a:ext uri="{9D8B030D-6E8A-4147-A177-3AD203B41FA5}">
                      <a16:colId xmlns:a16="http://schemas.microsoft.com/office/drawing/2014/main" val="1126609476"/>
                    </a:ext>
                  </a:extLst>
                </a:gridCol>
                <a:gridCol w="945465">
                  <a:extLst>
                    <a:ext uri="{9D8B030D-6E8A-4147-A177-3AD203B41FA5}">
                      <a16:colId xmlns:a16="http://schemas.microsoft.com/office/drawing/2014/main" val="3292591713"/>
                    </a:ext>
                  </a:extLst>
                </a:gridCol>
                <a:gridCol w="945465">
                  <a:extLst>
                    <a:ext uri="{9D8B030D-6E8A-4147-A177-3AD203B41FA5}">
                      <a16:colId xmlns:a16="http://schemas.microsoft.com/office/drawing/2014/main" val="2358477142"/>
                    </a:ext>
                  </a:extLst>
                </a:gridCol>
                <a:gridCol w="945465">
                  <a:extLst>
                    <a:ext uri="{9D8B030D-6E8A-4147-A177-3AD203B41FA5}">
                      <a16:colId xmlns:a16="http://schemas.microsoft.com/office/drawing/2014/main" val="3047539595"/>
                    </a:ext>
                  </a:extLst>
                </a:gridCol>
                <a:gridCol w="945465">
                  <a:extLst>
                    <a:ext uri="{9D8B030D-6E8A-4147-A177-3AD203B41FA5}">
                      <a16:colId xmlns:a16="http://schemas.microsoft.com/office/drawing/2014/main" val="1558876820"/>
                    </a:ext>
                  </a:extLst>
                </a:gridCol>
                <a:gridCol w="945465">
                  <a:extLst>
                    <a:ext uri="{9D8B030D-6E8A-4147-A177-3AD203B41FA5}">
                      <a16:colId xmlns:a16="http://schemas.microsoft.com/office/drawing/2014/main" val="2498946245"/>
                    </a:ext>
                  </a:extLst>
                </a:gridCol>
                <a:gridCol w="945465">
                  <a:extLst>
                    <a:ext uri="{9D8B030D-6E8A-4147-A177-3AD203B41FA5}">
                      <a16:colId xmlns:a16="http://schemas.microsoft.com/office/drawing/2014/main" val="635631450"/>
                    </a:ext>
                  </a:extLst>
                </a:gridCol>
              </a:tblGrid>
              <a:tr h="817080">
                <a:tc>
                  <a:txBody>
                    <a:bodyPr/>
                    <a:lstStyle/>
                    <a:p>
                      <a:r>
                        <a:rPr lang="en-IN" dirty="0"/>
                        <a:t>Test case ID</a:t>
                      </a:r>
                    </a:p>
                  </a:txBody>
                  <a:tcPr/>
                </a:tc>
                <a:tc>
                  <a:txBody>
                    <a:bodyPr/>
                    <a:lstStyle/>
                    <a:p>
                      <a:r>
                        <a:rPr lang="en-IN" dirty="0"/>
                        <a:t>Test case Description</a:t>
                      </a:r>
                    </a:p>
                  </a:txBody>
                  <a:tcPr/>
                </a:tc>
                <a:tc>
                  <a:txBody>
                    <a:bodyPr/>
                    <a:lstStyle/>
                    <a:p>
                      <a:r>
                        <a:rPr lang="en-IN" dirty="0"/>
                        <a:t>C_ID</a:t>
                      </a:r>
                    </a:p>
                  </a:txBody>
                  <a:tcPr/>
                </a:tc>
                <a:tc>
                  <a:txBody>
                    <a:bodyPr/>
                    <a:lstStyle/>
                    <a:p>
                      <a:r>
                        <a:rPr lang="en-IN" dirty="0" err="1"/>
                        <a:t>C_Name</a:t>
                      </a:r>
                      <a:endParaRPr lang="en-IN" dirty="0"/>
                    </a:p>
                  </a:txBody>
                  <a:tcPr/>
                </a:tc>
                <a:tc>
                  <a:txBody>
                    <a:bodyPr/>
                    <a:lstStyle/>
                    <a:p>
                      <a:r>
                        <a:rPr lang="en-IN" dirty="0" err="1"/>
                        <a:t>C_Contact</a:t>
                      </a:r>
                      <a:endParaRPr lang="en-IN" dirty="0"/>
                    </a:p>
                  </a:txBody>
                  <a:tcPr/>
                </a:tc>
                <a:tc>
                  <a:txBody>
                    <a:bodyPr/>
                    <a:lstStyle/>
                    <a:p>
                      <a:r>
                        <a:rPr lang="en-IN" dirty="0" err="1"/>
                        <a:t>C_City</a:t>
                      </a:r>
                      <a:endParaRPr lang="en-IN" dirty="0"/>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Remarks(it any)</a:t>
                      </a:r>
                    </a:p>
                  </a:txBody>
                  <a:tcPr/>
                </a:tc>
                <a:extLst>
                  <a:ext uri="{0D108BD9-81ED-4DB2-BD59-A6C34878D82A}">
                    <a16:rowId xmlns:a16="http://schemas.microsoft.com/office/drawing/2014/main" val="2276994203"/>
                  </a:ext>
                </a:extLst>
              </a:tr>
              <a:tr h="1400329">
                <a:tc>
                  <a:txBody>
                    <a:bodyPr/>
                    <a:lstStyle/>
                    <a:p>
                      <a:r>
                        <a:rPr lang="en-IN" dirty="0"/>
                        <a:t>TC3</a:t>
                      </a:r>
                    </a:p>
                  </a:txBody>
                  <a:tcPr/>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Mobile</a:t>
                      </a:r>
                    </a:p>
                  </a:txBody>
                  <a:tcPr marL="0" marR="0" marT="0" marB="0"/>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Valid/Invalid Input</a:t>
                      </a: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Invalid input</a:t>
                      </a: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Invalid</a:t>
                      </a:r>
                      <a:r>
                        <a:rPr lang="en-US" sz="1400" baseline="0" dirty="0">
                          <a:effectLst/>
                          <a:latin typeface="Calibri" panose="020F0502020204030204" pitchFamily="34" charset="0"/>
                          <a:ea typeface="Calibri" panose="020F0502020204030204" pitchFamily="34" charset="0"/>
                          <a:cs typeface="Times New Roman" panose="02020603050405020304" pitchFamily="18" charset="0"/>
                        </a:rPr>
                        <a:t> mobile number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Mobile number is not in specific</a:t>
                      </a:r>
                      <a:r>
                        <a:rPr lang="en-US" sz="1400" baseline="0" dirty="0">
                          <a:effectLst/>
                          <a:latin typeface="Calibri" panose="020F0502020204030204" pitchFamily="34" charset="0"/>
                          <a:ea typeface="Calibri" panose="020F0502020204030204" pitchFamily="34" charset="0"/>
                          <a:cs typeface="Times New Roman" panose="02020603050405020304" pitchFamily="18" charset="0"/>
                        </a:rPr>
                        <a:t>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44523330"/>
                  </a:ext>
                </a:extLst>
              </a:tr>
              <a:tr h="1113443">
                <a:tc>
                  <a:txBody>
                    <a:bodyPr/>
                    <a:lstStyle/>
                    <a:p>
                      <a:r>
                        <a:rPr lang="en-IN" dirty="0"/>
                        <a:t>TC4</a:t>
                      </a:r>
                    </a:p>
                  </a:txBody>
                  <a:tcPr/>
                </a:tc>
                <a:tc>
                  <a:txBody>
                    <a:bodyPr/>
                    <a:lstStyle/>
                    <a:p>
                      <a:pPr>
                        <a:lnSpc>
                          <a:spcPct val="150000"/>
                        </a:lnSpc>
                        <a:spcAft>
                          <a:spcPts val="0"/>
                        </a:spcAft>
                      </a:pPr>
                      <a:r>
                        <a:rPr lang="en-IN" sz="1400" dirty="0">
                          <a:effectLst/>
                        </a:rPr>
                        <a:t>Email ID is invalid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Email 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Email id is not in specified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28988758"/>
                  </a:ext>
                </a:extLst>
              </a:tr>
            </a:tbl>
          </a:graphicData>
        </a:graphic>
      </p:graphicFrame>
    </p:spTree>
    <p:extLst>
      <p:ext uri="{BB962C8B-B14F-4D97-AF65-F5344CB8AC3E}">
        <p14:creationId xmlns:p14="http://schemas.microsoft.com/office/powerpoint/2010/main" val="2265444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51579" y="2047662"/>
            <a:ext cx="9603275" cy="3450613"/>
          </a:xfrm>
        </p:spPr>
        <p:txBody>
          <a:bodyPr/>
          <a:lstStyle/>
          <a:p>
            <a:pPr marL="0" indent="0">
              <a:buNone/>
            </a:pPr>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r>
              <a:rPr lang="en-IN" dirty="0"/>
              <a:t>2.  </a:t>
            </a:r>
            <a:r>
              <a:rPr lang="en-IN" dirty="0" err="1"/>
              <a:t>tbl_staff</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36</a:t>
            </a:fld>
            <a:endParaRPr lang="en-IN"/>
          </a:p>
        </p:txBody>
      </p:sp>
      <p:graphicFrame>
        <p:nvGraphicFramePr>
          <p:cNvPr id="5" name="Table 5">
            <a:extLst>
              <a:ext uri="{FF2B5EF4-FFF2-40B4-BE49-F238E27FC236}">
                <a16:creationId xmlns:a16="http://schemas.microsoft.com/office/drawing/2014/main" id="{0B4AB251-0464-469B-B467-CEC3596F9218}"/>
              </a:ext>
            </a:extLst>
          </p:cNvPr>
          <p:cNvGraphicFramePr>
            <a:graphicFrameLocks noGrp="1"/>
          </p:cNvGraphicFramePr>
          <p:nvPr>
            <p:extLst>
              <p:ext uri="{D42A27DB-BD31-4B8C-83A1-F6EECF244321}">
                <p14:modId xmlns:p14="http://schemas.microsoft.com/office/powerpoint/2010/main" val="4134129689"/>
              </p:ext>
            </p:extLst>
          </p:nvPr>
        </p:nvGraphicFramePr>
        <p:xfrm>
          <a:off x="1525891" y="2271635"/>
          <a:ext cx="9454650" cy="2314729"/>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402791590"/>
                    </a:ext>
                  </a:extLst>
                </a:gridCol>
                <a:gridCol w="1205130">
                  <a:extLst>
                    <a:ext uri="{9D8B030D-6E8A-4147-A177-3AD203B41FA5}">
                      <a16:colId xmlns:a16="http://schemas.microsoft.com/office/drawing/2014/main" val="3134155992"/>
                    </a:ext>
                  </a:extLst>
                </a:gridCol>
                <a:gridCol w="945465">
                  <a:extLst>
                    <a:ext uri="{9D8B030D-6E8A-4147-A177-3AD203B41FA5}">
                      <a16:colId xmlns:a16="http://schemas.microsoft.com/office/drawing/2014/main" val="4163955589"/>
                    </a:ext>
                  </a:extLst>
                </a:gridCol>
                <a:gridCol w="945465">
                  <a:extLst>
                    <a:ext uri="{9D8B030D-6E8A-4147-A177-3AD203B41FA5}">
                      <a16:colId xmlns:a16="http://schemas.microsoft.com/office/drawing/2014/main" val="1126609476"/>
                    </a:ext>
                  </a:extLst>
                </a:gridCol>
                <a:gridCol w="945465">
                  <a:extLst>
                    <a:ext uri="{9D8B030D-6E8A-4147-A177-3AD203B41FA5}">
                      <a16:colId xmlns:a16="http://schemas.microsoft.com/office/drawing/2014/main" val="3292591713"/>
                    </a:ext>
                  </a:extLst>
                </a:gridCol>
                <a:gridCol w="945465">
                  <a:extLst>
                    <a:ext uri="{9D8B030D-6E8A-4147-A177-3AD203B41FA5}">
                      <a16:colId xmlns:a16="http://schemas.microsoft.com/office/drawing/2014/main" val="2358477142"/>
                    </a:ext>
                  </a:extLst>
                </a:gridCol>
                <a:gridCol w="945465">
                  <a:extLst>
                    <a:ext uri="{9D8B030D-6E8A-4147-A177-3AD203B41FA5}">
                      <a16:colId xmlns:a16="http://schemas.microsoft.com/office/drawing/2014/main" val="3047539595"/>
                    </a:ext>
                  </a:extLst>
                </a:gridCol>
                <a:gridCol w="945465">
                  <a:extLst>
                    <a:ext uri="{9D8B030D-6E8A-4147-A177-3AD203B41FA5}">
                      <a16:colId xmlns:a16="http://schemas.microsoft.com/office/drawing/2014/main" val="1558876820"/>
                    </a:ext>
                  </a:extLst>
                </a:gridCol>
                <a:gridCol w="945465">
                  <a:extLst>
                    <a:ext uri="{9D8B030D-6E8A-4147-A177-3AD203B41FA5}">
                      <a16:colId xmlns:a16="http://schemas.microsoft.com/office/drawing/2014/main" val="2498946245"/>
                    </a:ext>
                  </a:extLst>
                </a:gridCol>
                <a:gridCol w="945465">
                  <a:extLst>
                    <a:ext uri="{9D8B030D-6E8A-4147-A177-3AD203B41FA5}">
                      <a16:colId xmlns:a16="http://schemas.microsoft.com/office/drawing/2014/main" val="635631450"/>
                    </a:ext>
                  </a:extLst>
                </a:gridCol>
              </a:tblGrid>
              <a:tr h="817080">
                <a:tc>
                  <a:txBody>
                    <a:bodyPr/>
                    <a:lstStyle/>
                    <a:p>
                      <a:r>
                        <a:rPr lang="en-IN" dirty="0"/>
                        <a:t>Test case ID</a:t>
                      </a:r>
                    </a:p>
                  </a:txBody>
                  <a:tcPr/>
                </a:tc>
                <a:tc>
                  <a:txBody>
                    <a:bodyPr/>
                    <a:lstStyle/>
                    <a:p>
                      <a:r>
                        <a:rPr lang="en-IN" dirty="0"/>
                        <a:t>Test case Description</a:t>
                      </a:r>
                    </a:p>
                  </a:txBody>
                  <a:tcPr/>
                </a:tc>
                <a:tc>
                  <a:txBody>
                    <a:bodyPr/>
                    <a:lstStyle/>
                    <a:p>
                      <a:r>
                        <a:rPr lang="en-IN" dirty="0"/>
                        <a:t>C_ID</a:t>
                      </a:r>
                    </a:p>
                  </a:txBody>
                  <a:tcPr/>
                </a:tc>
                <a:tc>
                  <a:txBody>
                    <a:bodyPr/>
                    <a:lstStyle/>
                    <a:p>
                      <a:r>
                        <a:rPr lang="en-IN" dirty="0" err="1"/>
                        <a:t>C_Name</a:t>
                      </a:r>
                      <a:endParaRPr lang="en-IN" dirty="0"/>
                    </a:p>
                  </a:txBody>
                  <a:tcPr/>
                </a:tc>
                <a:tc>
                  <a:txBody>
                    <a:bodyPr/>
                    <a:lstStyle/>
                    <a:p>
                      <a:r>
                        <a:rPr lang="en-IN" dirty="0" err="1"/>
                        <a:t>C_Contact</a:t>
                      </a:r>
                      <a:endParaRPr lang="en-IN" dirty="0"/>
                    </a:p>
                  </a:txBody>
                  <a:tcPr/>
                </a:tc>
                <a:tc>
                  <a:txBody>
                    <a:bodyPr/>
                    <a:lstStyle/>
                    <a:p>
                      <a:r>
                        <a:rPr lang="en-IN" dirty="0" err="1"/>
                        <a:t>C_City</a:t>
                      </a:r>
                      <a:endParaRPr lang="en-IN" dirty="0"/>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Remarks(it any)</a:t>
                      </a:r>
                    </a:p>
                  </a:txBody>
                  <a:tcPr/>
                </a:tc>
                <a:extLst>
                  <a:ext uri="{0D108BD9-81ED-4DB2-BD59-A6C34878D82A}">
                    <a16:rowId xmlns:a16="http://schemas.microsoft.com/office/drawing/2014/main" val="2276994203"/>
                  </a:ext>
                </a:extLst>
              </a:tr>
              <a:tr h="1400329">
                <a:tc>
                  <a:txBody>
                    <a:bodyPr/>
                    <a:lstStyle/>
                    <a:p>
                      <a:r>
                        <a:rPr lang="en-IN" dirty="0"/>
                        <a:t>TC5</a:t>
                      </a:r>
                    </a:p>
                  </a:txBody>
                  <a:tcPr/>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Password is invalid</a:t>
                      </a:r>
                    </a:p>
                  </a:txBody>
                  <a:tcPr marL="0" marR="0" marT="0" marB="0"/>
                </a:tc>
                <a:tc>
                  <a:txBody>
                    <a:bodyPr/>
                    <a:lstStyle/>
                    <a:p>
                      <a:pPr>
                        <a:lnSpc>
                          <a:spcPct val="150000"/>
                        </a:lnSpc>
                        <a:spcAft>
                          <a:spcPts val="0"/>
                        </a:spcAft>
                      </a:pPr>
                      <a:r>
                        <a:rPr lang="en-IN" sz="1400" dirty="0">
                          <a:effectLst/>
                        </a:rPr>
                        <a:t>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Password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Password is not in specified format</a:t>
                      </a:r>
                    </a:p>
                  </a:txBody>
                  <a:tcPr marL="0" marR="0" marT="0" marB="0"/>
                </a:tc>
                <a:extLst>
                  <a:ext uri="{0D108BD9-81ED-4DB2-BD59-A6C34878D82A}">
                    <a16:rowId xmlns:a16="http://schemas.microsoft.com/office/drawing/2014/main" val="4044523330"/>
                  </a:ext>
                </a:extLst>
              </a:tr>
            </a:tbl>
          </a:graphicData>
        </a:graphic>
      </p:graphicFrame>
    </p:spTree>
    <p:extLst>
      <p:ext uri="{BB962C8B-B14F-4D97-AF65-F5344CB8AC3E}">
        <p14:creationId xmlns:p14="http://schemas.microsoft.com/office/powerpoint/2010/main" val="101306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51579" y="2030550"/>
            <a:ext cx="9603275" cy="3450613"/>
          </a:xfrm>
        </p:spPr>
        <p:txBody>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37</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1531929539"/>
              </p:ext>
            </p:extLst>
          </p:nvPr>
        </p:nvGraphicFramePr>
        <p:xfrm>
          <a:off x="1926494" y="91465"/>
          <a:ext cx="8127994" cy="5962016"/>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751000785"/>
                    </a:ext>
                  </a:extLst>
                </a:gridCol>
                <a:gridCol w="580571">
                  <a:extLst>
                    <a:ext uri="{9D8B030D-6E8A-4147-A177-3AD203B41FA5}">
                      <a16:colId xmlns:a16="http://schemas.microsoft.com/office/drawing/2014/main" val="3236145433"/>
                    </a:ext>
                  </a:extLst>
                </a:gridCol>
                <a:gridCol w="580571">
                  <a:extLst>
                    <a:ext uri="{9D8B030D-6E8A-4147-A177-3AD203B41FA5}">
                      <a16:colId xmlns:a16="http://schemas.microsoft.com/office/drawing/2014/main" val="3502748171"/>
                    </a:ext>
                  </a:extLst>
                </a:gridCol>
                <a:gridCol w="580571">
                  <a:extLst>
                    <a:ext uri="{9D8B030D-6E8A-4147-A177-3AD203B41FA5}">
                      <a16:colId xmlns:a16="http://schemas.microsoft.com/office/drawing/2014/main" val="4222427808"/>
                    </a:ext>
                  </a:extLst>
                </a:gridCol>
                <a:gridCol w="580571">
                  <a:extLst>
                    <a:ext uri="{9D8B030D-6E8A-4147-A177-3AD203B41FA5}">
                      <a16:colId xmlns:a16="http://schemas.microsoft.com/office/drawing/2014/main" val="1953379196"/>
                    </a:ext>
                  </a:extLst>
                </a:gridCol>
                <a:gridCol w="580571">
                  <a:extLst>
                    <a:ext uri="{9D8B030D-6E8A-4147-A177-3AD203B41FA5}">
                      <a16:colId xmlns:a16="http://schemas.microsoft.com/office/drawing/2014/main" val="233576472"/>
                    </a:ext>
                  </a:extLst>
                </a:gridCol>
                <a:gridCol w="580571">
                  <a:extLst>
                    <a:ext uri="{9D8B030D-6E8A-4147-A177-3AD203B41FA5}">
                      <a16:colId xmlns:a16="http://schemas.microsoft.com/office/drawing/2014/main" val="2921311600"/>
                    </a:ext>
                  </a:extLst>
                </a:gridCol>
                <a:gridCol w="580571">
                  <a:extLst>
                    <a:ext uri="{9D8B030D-6E8A-4147-A177-3AD203B41FA5}">
                      <a16:colId xmlns:a16="http://schemas.microsoft.com/office/drawing/2014/main" val="1934340544"/>
                    </a:ext>
                  </a:extLst>
                </a:gridCol>
                <a:gridCol w="580571">
                  <a:extLst>
                    <a:ext uri="{9D8B030D-6E8A-4147-A177-3AD203B41FA5}">
                      <a16:colId xmlns:a16="http://schemas.microsoft.com/office/drawing/2014/main" val="1239718688"/>
                    </a:ext>
                  </a:extLst>
                </a:gridCol>
                <a:gridCol w="580571">
                  <a:extLst>
                    <a:ext uri="{9D8B030D-6E8A-4147-A177-3AD203B41FA5}">
                      <a16:colId xmlns:a16="http://schemas.microsoft.com/office/drawing/2014/main" val="2906342133"/>
                    </a:ext>
                  </a:extLst>
                </a:gridCol>
                <a:gridCol w="580571">
                  <a:extLst>
                    <a:ext uri="{9D8B030D-6E8A-4147-A177-3AD203B41FA5}">
                      <a16:colId xmlns:a16="http://schemas.microsoft.com/office/drawing/2014/main" val="2754177813"/>
                    </a:ext>
                  </a:extLst>
                </a:gridCol>
                <a:gridCol w="580571">
                  <a:extLst>
                    <a:ext uri="{9D8B030D-6E8A-4147-A177-3AD203B41FA5}">
                      <a16:colId xmlns:a16="http://schemas.microsoft.com/office/drawing/2014/main" val="3126779572"/>
                    </a:ext>
                  </a:extLst>
                </a:gridCol>
                <a:gridCol w="580571">
                  <a:extLst>
                    <a:ext uri="{9D8B030D-6E8A-4147-A177-3AD203B41FA5}">
                      <a16:colId xmlns:a16="http://schemas.microsoft.com/office/drawing/2014/main" val="2111876952"/>
                    </a:ext>
                  </a:extLst>
                </a:gridCol>
                <a:gridCol w="580571">
                  <a:extLst>
                    <a:ext uri="{9D8B030D-6E8A-4147-A177-3AD203B41FA5}">
                      <a16:colId xmlns:a16="http://schemas.microsoft.com/office/drawing/2014/main" val="8094902"/>
                    </a:ext>
                  </a:extLst>
                </a:gridCol>
              </a:tblGrid>
              <a:tr h="0">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S_ID</a:t>
                      </a:r>
                    </a:p>
                  </a:txBody>
                  <a:tcPr/>
                </a:tc>
                <a:tc>
                  <a:txBody>
                    <a:bodyPr/>
                    <a:lstStyle/>
                    <a:p>
                      <a:r>
                        <a:rPr lang="en-IN" dirty="0" err="1"/>
                        <a:t>S_Name</a:t>
                      </a:r>
                      <a:endParaRPr lang="en-IN" dirty="0"/>
                    </a:p>
                  </a:txBody>
                  <a:tcPr/>
                </a:tc>
                <a:tc>
                  <a:txBody>
                    <a:bodyPr/>
                    <a:lstStyle/>
                    <a:p>
                      <a:r>
                        <a:rPr lang="en-IN" dirty="0"/>
                        <a:t>Gender</a:t>
                      </a:r>
                    </a:p>
                  </a:txBody>
                  <a:tcPr/>
                </a:tc>
                <a:tc>
                  <a:txBody>
                    <a:bodyPr/>
                    <a:lstStyle/>
                    <a:p>
                      <a:r>
                        <a:rPr lang="en-IN" dirty="0" err="1"/>
                        <a:t>C_Number</a:t>
                      </a:r>
                      <a:endParaRPr lang="en-IN" dirty="0"/>
                    </a:p>
                  </a:txBody>
                  <a:tcPr/>
                </a:tc>
                <a:tc>
                  <a:txBody>
                    <a:bodyPr/>
                    <a:lstStyle/>
                    <a:p>
                      <a:r>
                        <a:rPr lang="en-IN" dirty="0"/>
                        <a:t>City</a:t>
                      </a:r>
                    </a:p>
                  </a:txBody>
                  <a:tcPr/>
                </a:tc>
                <a:tc>
                  <a:txBody>
                    <a:bodyPr/>
                    <a:lstStyle/>
                    <a:p>
                      <a:r>
                        <a:rPr lang="en-IN" dirty="0" err="1"/>
                        <a:t>Id_proof</a:t>
                      </a:r>
                      <a:endParaRPr lang="en-IN" dirty="0"/>
                    </a:p>
                  </a:txBody>
                  <a:tcPr/>
                </a:tc>
                <a:tc>
                  <a:txBody>
                    <a:bodyPr/>
                    <a:lstStyle/>
                    <a:p>
                      <a:r>
                        <a:rPr lang="en-IN" dirty="0"/>
                        <a:t>Address</a:t>
                      </a:r>
                    </a:p>
                  </a:txBody>
                  <a:tcPr/>
                </a:tc>
                <a:tc>
                  <a:txBody>
                    <a:bodyPr/>
                    <a:lstStyle/>
                    <a:p>
                      <a:r>
                        <a:rPr lang="en-IN" dirty="0"/>
                        <a:t>Age</a:t>
                      </a:r>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370840">
                <a:tc>
                  <a:txBody>
                    <a:bodyPr/>
                    <a:lstStyle/>
                    <a:p>
                      <a:r>
                        <a:rPr lang="en-IN" dirty="0"/>
                        <a:t>TC1</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User registered successfully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TC1</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370840">
                <a:tc>
                  <a:txBody>
                    <a:bodyPr/>
                    <a:lstStyle/>
                    <a:p>
                      <a:r>
                        <a:rPr lang="en-IN" dirty="0"/>
                        <a:t>TC2</a:t>
                      </a:r>
                    </a:p>
                  </a:txBody>
                  <a:tcPr/>
                </a:tc>
                <a:tc>
                  <a:txBody>
                    <a:bodyPr/>
                    <a:lstStyle/>
                    <a:p>
                      <a:pPr>
                        <a:lnSpc>
                          <a:spcPct val="150000"/>
                        </a:lnSpc>
                        <a:spcAft>
                          <a:spcPts val="0"/>
                        </a:spcAft>
                      </a:pPr>
                      <a:r>
                        <a:rPr lang="en-IN" sz="1400" dirty="0">
                          <a:effectLst/>
                        </a:rPr>
                        <a:t>First Name is invalid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First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First name is not in specified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TC2</a:t>
                      </a:r>
                    </a:p>
                  </a:txBody>
                  <a:tcPr/>
                </a:tc>
                <a:tc>
                  <a:txBody>
                    <a:bodyPr/>
                    <a:lstStyle/>
                    <a:p>
                      <a:pPr>
                        <a:lnSpc>
                          <a:spcPct val="150000"/>
                        </a:lnSpc>
                        <a:spcAft>
                          <a:spcPts val="0"/>
                        </a:spcAft>
                      </a:pPr>
                      <a:r>
                        <a:rPr lang="en-IN" sz="1400" dirty="0">
                          <a:effectLst/>
                        </a:rPr>
                        <a:t>First Name is invalid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38937207"/>
                  </a:ext>
                </a:extLst>
              </a:tr>
            </a:tbl>
          </a:graphicData>
        </a:graphic>
      </p:graphicFrame>
    </p:spTree>
    <p:extLst>
      <p:ext uri="{BB962C8B-B14F-4D97-AF65-F5344CB8AC3E}">
        <p14:creationId xmlns:p14="http://schemas.microsoft.com/office/powerpoint/2010/main" val="189622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1. </a:t>
            </a:r>
            <a:r>
              <a:rPr lang="en-IN" dirty="0" err="1"/>
              <a:t>tbl_staff</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38</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1276582356"/>
              </p:ext>
            </p:extLst>
          </p:nvPr>
        </p:nvGraphicFramePr>
        <p:xfrm>
          <a:off x="1759441" y="91465"/>
          <a:ext cx="8127994" cy="5962016"/>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751000785"/>
                    </a:ext>
                  </a:extLst>
                </a:gridCol>
                <a:gridCol w="580571">
                  <a:extLst>
                    <a:ext uri="{9D8B030D-6E8A-4147-A177-3AD203B41FA5}">
                      <a16:colId xmlns:a16="http://schemas.microsoft.com/office/drawing/2014/main" val="3236145433"/>
                    </a:ext>
                  </a:extLst>
                </a:gridCol>
                <a:gridCol w="580571">
                  <a:extLst>
                    <a:ext uri="{9D8B030D-6E8A-4147-A177-3AD203B41FA5}">
                      <a16:colId xmlns:a16="http://schemas.microsoft.com/office/drawing/2014/main" val="3502748171"/>
                    </a:ext>
                  </a:extLst>
                </a:gridCol>
                <a:gridCol w="580571">
                  <a:extLst>
                    <a:ext uri="{9D8B030D-6E8A-4147-A177-3AD203B41FA5}">
                      <a16:colId xmlns:a16="http://schemas.microsoft.com/office/drawing/2014/main" val="4222427808"/>
                    </a:ext>
                  </a:extLst>
                </a:gridCol>
                <a:gridCol w="580571">
                  <a:extLst>
                    <a:ext uri="{9D8B030D-6E8A-4147-A177-3AD203B41FA5}">
                      <a16:colId xmlns:a16="http://schemas.microsoft.com/office/drawing/2014/main" val="1953379196"/>
                    </a:ext>
                  </a:extLst>
                </a:gridCol>
                <a:gridCol w="580571">
                  <a:extLst>
                    <a:ext uri="{9D8B030D-6E8A-4147-A177-3AD203B41FA5}">
                      <a16:colId xmlns:a16="http://schemas.microsoft.com/office/drawing/2014/main" val="233576472"/>
                    </a:ext>
                  </a:extLst>
                </a:gridCol>
                <a:gridCol w="580571">
                  <a:extLst>
                    <a:ext uri="{9D8B030D-6E8A-4147-A177-3AD203B41FA5}">
                      <a16:colId xmlns:a16="http://schemas.microsoft.com/office/drawing/2014/main" val="2921311600"/>
                    </a:ext>
                  </a:extLst>
                </a:gridCol>
                <a:gridCol w="580571">
                  <a:extLst>
                    <a:ext uri="{9D8B030D-6E8A-4147-A177-3AD203B41FA5}">
                      <a16:colId xmlns:a16="http://schemas.microsoft.com/office/drawing/2014/main" val="1934340544"/>
                    </a:ext>
                  </a:extLst>
                </a:gridCol>
                <a:gridCol w="580571">
                  <a:extLst>
                    <a:ext uri="{9D8B030D-6E8A-4147-A177-3AD203B41FA5}">
                      <a16:colId xmlns:a16="http://schemas.microsoft.com/office/drawing/2014/main" val="1239718688"/>
                    </a:ext>
                  </a:extLst>
                </a:gridCol>
                <a:gridCol w="580571">
                  <a:extLst>
                    <a:ext uri="{9D8B030D-6E8A-4147-A177-3AD203B41FA5}">
                      <a16:colId xmlns:a16="http://schemas.microsoft.com/office/drawing/2014/main" val="2906342133"/>
                    </a:ext>
                  </a:extLst>
                </a:gridCol>
                <a:gridCol w="580571">
                  <a:extLst>
                    <a:ext uri="{9D8B030D-6E8A-4147-A177-3AD203B41FA5}">
                      <a16:colId xmlns:a16="http://schemas.microsoft.com/office/drawing/2014/main" val="2754177813"/>
                    </a:ext>
                  </a:extLst>
                </a:gridCol>
                <a:gridCol w="580571">
                  <a:extLst>
                    <a:ext uri="{9D8B030D-6E8A-4147-A177-3AD203B41FA5}">
                      <a16:colId xmlns:a16="http://schemas.microsoft.com/office/drawing/2014/main" val="3126779572"/>
                    </a:ext>
                  </a:extLst>
                </a:gridCol>
                <a:gridCol w="580571">
                  <a:extLst>
                    <a:ext uri="{9D8B030D-6E8A-4147-A177-3AD203B41FA5}">
                      <a16:colId xmlns:a16="http://schemas.microsoft.com/office/drawing/2014/main" val="2111876952"/>
                    </a:ext>
                  </a:extLst>
                </a:gridCol>
                <a:gridCol w="580571">
                  <a:extLst>
                    <a:ext uri="{9D8B030D-6E8A-4147-A177-3AD203B41FA5}">
                      <a16:colId xmlns:a16="http://schemas.microsoft.com/office/drawing/2014/main" val="8094902"/>
                    </a:ext>
                  </a:extLst>
                </a:gridCol>
              </a:tblGrid>
              <a:tr h="370840">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S_ID</a:t>
                      </a:r>
                    </a:p>
                  </a:txBody>
                  <a:tcPr/>
                </a:tc>
                <a:tc>
                  <a:txBody>
                    <a:bodyPr/>
                    <a:lstStyle/>
                    <a:p>
                      <a:r>
                        <a:rPr lang="en-IN" dirty="0" err="1"/>
                        <a:t>S_Name</a:t>
                      </a:r>
                      <a:endParaRPr lang="en-IN" dirty="0"/>
                    </a:p>
                  </a:txBody>
                  <a:tcPr/>
                </a:tc>
                <a:tc>
                  <a:txBody>
                    <a:bodyPr/>
                    <a:lstStyle/>
                    <a:p>
                      <a:r>
                        <a:rPr lang="en-IN" dirty="0"/>
                        <a:t>Gender</a:t>
                      </a:r>
                    </a:p>
                  </a:txBody>
                  <a:tcPr/>
                </a:tc>
                <a:tc>
                  <a:txBody>
                    <a:bodyPr/>
                    <a:lstStyle/>
                    <a:p>
                      <a:r>
                        <a:rPr lang="en-IN" dirty="0" err="1"/>
                        <a:t>C_Number</a:t>
                      </a:r>
                      <a:endParaRPr lang="en-IN" dirty="0"/>
                    </a:p>
                  </a:txBody>
                  <a:tcPr/>
                </a:tc>
                <a:tc>
                  <a:txBody>
                    <a:bodyPr/>
                    <a:lstStyle/>
                    <a:p>
                      <a:r>
                        <a:rPr lang="en-IN" dirty="0"/>
                        <a:t>City</a:t>
                      </a:r>
                    </a:p>
                  </a:txBody>
                  <a:tcPr/>
                </a:tc>
                <a:tc>
                  <a:txBody>
                    <a:bodyPr/>
                    <a:lstStyle/>
                    <a:p>
                      <a:r>
                        <a:rPr lang="en-IN" dirty="0" err="1"/>
                        <a:t>Id_proof</a:t>
                      </a:r>
                      <a:endParaRPr lang="en-IN" dirty="0"/>
                    </a:p>
                  </a:txBody>
                  <a:tcPr/>
                </a:tc>
                <a:tc>
                  <a:txBody>
                    <a:bodyPr/>
                    <a:lstStyle/>
                    <a:p>
                      <a:r>
                        <a:rPr lang="en-IN" dirty="0"/>
                        <a:t>Address</a:t>
                      </a:r>
                    </a:p>
                  </a:txBody>
                  <a:tcPr/>
                </a:tc>
                <a:tc>
                  <a:txBody>
                    <a:bodyPr/>
                    <a:lstStyle/>
                    <a:p>
                      <a:r>
                        <a:rPr lang="en-IN" dirty="0"/>
                        <a:t>Age</a:t>
                      </a:r>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370840">
                <a:tc>
                  <a:txBody>
                    <a:bodyPr/>
                    <a:lstStyle/>
                    <a:p>
                      <a:r>
                        <a:rPr lang="en-IN" dirty="0"/>
                        <a:t>TC3</a:t>
                      </a:r>
                    </a:p>
                  </a:txBody>
                  <a:tcPr/>
                </a:tc>
                <a:tc>
                  <a:txBody>
                    <a:bodyPr/>
                    <a:lstStyle/>
                    <a:p>
                      <a:pPr>
                        <a:lnSpc>
                          <a:spcPct val="150000"/>
                        </a:lnSpc>
                        <a:spcAft>
                          <a:spcPts val="0"/>
                        </a:spcAft>
                      </a:pPr>
                      <a:r>
                        <a:rPr lang="en-IN" sz="1600" dirty="0">
                          <a:effectLst/>
                        </a:rPr>
                        <a:t>Gender is valid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User registered successfully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TC3</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370840">
                <a:tc>
                  <a:txBody>
                    <a:bodyPr/>
                    <a:lstStyle/>
                    <a:p>
                      <a:r>
                        <a:rPr lang="en-IN" dirty="0"/>
                        <a:t>TC4</a:t>
                      </a:r>
                    </a:p>
                  </a:txBody>
                  <a:tcPr/>
                </a:tc>
                <a:tc>
                  <a:txBody>
                    <a:bodyPr/>
                    <a:lstStyle/>
                    <a:p>
                      <a:pPr>
                        <a:lnSpc>
                          <a:spcPct val="150000"/>
                        </a:lnSpc>
                        <a:spcAft>
                          <a:spcPts val="0"/>
                        </a:spcAft>
                      </a:pPr>
                      <a:r>
                        <a:rPr lang="en-IN" sz="1400" dirty="0">
                          <a:effectLst/>
                        </a:rPr>
                        <a:t>Contact Number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 name is not in specified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TC4</a:t>
                      </a:r>
                    </a:p>
                  </a:txBody>
                  <a:tcPr/>
                </a:tc>
                <a:tc>
                  <a:txBody>
                    <a:bodyPr/>
                    <a:lstStyle/>
                    <a:p>
                      <a:pPr>
                        <a:lnSpc>
                          <a:spcPct val="150000"/>
                        </a:lnSpc>
                        <a:spcAft>
                          <a:spcPts val="0"/>
                        </a:spcAft>
                      </a:pPr>
                      <a:r>
                        <a:rPr lang="en-IN" sz="1400" dirty="0">
                          <a:effectLst/>
                        </a:rPr>
                        <a:t>First Name is invalid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38937207"/>
                  </a:ext>
                </a:extLst>
              </a:tr>
            </a:tbl>
          </a:graphicData>
        </a:graphic>
      </p:graphicFrame>
    </p:spTree>
    <p:extLst>
      <p:ext uri="{BB962C8B-B14F-4D97-AF65-F5344CB8AC3E}">
        <p14:creationId xmlns:p14="http://schemas.microsoft.com/office/powerpoint/2010/main" val="3676431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1. </a:t>
            </a:r>
            <a:r>
              <a:rPr lang="en-IN" dirty="0" err="1"/>
              <a:t>tbl_staff</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a:xfrm>
            <a:off x="480060" y="804519"/>
            <a:ext cx="811019" cy="503578"/>
          </a:xfrm>
        </p:spPr>
        <p:txBody>
          <a:bodyPr/>
          <a:lstStyle/>
          <a:p>
            <a:fld id="{8DDAA936-32AD-440D-9D36-113340945A29}" type="slidenum">
              <a:rPr lang="en-IN" smtClean="0"/>
              <a:t>39</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1387296937"/>
              </p:ext>
            </p:extLst>
          </p:nvPr>
        </p:nvGraphicFramePr>
        <p:xfrm>
          <a:off x="1759441" y="91465"/>
          <a:ext cx="8127994" cy="5962016"/>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751000785"/>
                    </a:ext>
                  </a:extLst>
                </a:gridCol>
                <a:gridCol w="580571">
                  <a:extLst>
                    <a:ext uri="{9D8B030D-6E8A-4147-A177-3AD203B41FA5}">
                      <a16:colId xmlns:a16="http://schemas.microsoft.com/office/drawing/2014/main" val="3236145433"/>
                    </a:ext>
                  </a:extLst>
                </a:gridCol>
                <a:gridCol w="580571">
                  <a:extLst>
                    <a:ext uri="{9D8B030D-6E8A-4147-A177-3AD203B41FA5}">
                      <a16:colId xmlns:a16="http://schemas.microsoft.com/office/drawing/2014/main" val="3502748171"/>
                    </a:ext>
                  </a:extLst>
                </a:gridCol>
                <a:gridCol w="580571">
                  <a:extLst>
                    <a:ext uri="{9D8B030D-6E8A-4147-A177-3AD203B41FA5}">
                      <a16:colId xmlns:a16="http://schemas.microsoft.com/office/drawing/2014/main" val="4222427808"/>
                    </a:ext>
                  </a:extLst>
                </a:gridCol>
                <a:gridCol w="580571">
                  <a:extLst>
                    <a:ext uri="{9D8B030D-6E8A-4147-A177-3AD203B41FA5}">
                      <a16:colId xmlns:a16="http://schemas.microsoft.com/office/drawing/2014/main" val="1953379196"/>
                    </a:ext>
                  </a:extLst>
                </a:gridCol>
                <a:gridCol w="580571">
                  <a:extLst>
                    <a:ext uri="{9D8B030D-6E8A-4147-A177-3AD203B41FA5}">
                      <a16:colId xmlns:a16="http://schemas.microsoft.com/office/drawing/2014/main" val="233576472"/>
                    </a:ext>
                  </a:extLst>
                </a:gridCol>
                <a:gridCol w="580571">
                  <a:extLst>
                    <a:ext uri="{9D8B030D-6E8A-4147-A177-3AD203B41FA5}">
                      <a16:colId xmlns:a16="http://schemas.microsoft.com/office/drawing/2014/main" val="2921311600"/>
                    </a:ext>
                  </a:extLst>
                </a:gridCol>
                <a:gridCol w="580571">
                  <a:extLst>
                    <a:ext uri="{9D8B030D-6E8A-4147-A177-3AD203B41FA5}">
                      <a16:colId xmlns:a16="http://schemas.microsoft.com/office/drawing/2014/main" val="1934340544"/>
                    </a:ext>
                  </a:extLst>
                </a:gridCol>
                <a:gridCol w="580571">
                  <a:extLst>
                    <a:ext uri="{9D8B030D-6E8A-4147-A177-3AD203B41FA5}">
                      <a16:colId xmlns:a16="http://schemas.microsoft.com/office/drawing/2014/main" val="1239718688"/>
                    </a:ext>
                  </a:extLst>
                </a:gridCol>
                <a:gridCol w="580571">
                  <a:extLst>
                    <a:ext uri="{9D8B030D-6E8A-4147-A177-3AD203B41FA5}">
                      <a16:colId xmlns:a16="http://schemas.microsoft.com/office/drawing/2014/main" val="2906342133"/>
                    </a:ext>
                  </a:extLst>
                </a:gridCol>
                <a:gridCol w="580571">
                  <a:extLst>
                    <a:ext uri="{9D8B030D-6E8A-4147-A177-3AD203B41FA5}">
                      <a16:colId xmlns:a16="http://schemas.microsoft.com/office/drawing/2014/main" val="2754177813"/>
                    </a:ext>
                  </a:extLst>
                </a:gridCol>
                <a:gridCol w="580571">
                  <a:extLst>
                    <a:ext uri="{9D8B030D-6E8A-4147-A177-3AD203B41FA5}">
                      <a16:colId xmlns:a16="http://schemas.microsoft.com/office/drawing/2014/main" val="3126779572"/>
                    </a:ext>
                  </a:extLst>
                </a:gridCol>
                <a:gridCol w="580571">
                  <a:extLst>
                    <a:ext uri="{9D8B030D-6E8A-4147-A177-3AD203B41FA5}">
                      <a16:colId xmlns:a16="http://schemas.microsoft.com/office/drawing/2014/main" val="2111876952"/>
                    </a:ext>
                  </a:extLst>
                </a:gridCol>
                <a:gridCol w="580571">
                  <a:extLst>
                    <a:ext uri="{9D8B030D-6E8A-4147-A177-3AD203B41FA5}">
                      <a16:colId xmlns:a16="http://schemas.microsoft.com/office/drawing/2014/main" val="8094902"/>
                    </a:ext>
                  </a:extLst>
                </a:gridCol>
              </a:tblGrid>
              <a:tr h="370840">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S_ID</a:t>
                      </a:r>
                    </a:p>
                  </a:txBody>
                  <a:tcPr/>
                </a:tc>
                <a:tc>
                  <a:txBody>
                    <a:bodyPr/>
                    <a:lstStyle/>
                    <a:p>
                      <a:r>
                        <a:rPr lang="en-IN" dirty="0" err="1"/>
                        <a:t>S_Name</a:t>
                      </a:r>
                      <a:endParaRPr lang="en-IN" dirty="0"/>
                    </a:p>
                  </a:txBody>
                  <a:tcPr/>
                </a:tc>
                <a:tc>
                  <a:txBody>
                    <a:bodyPr/>
                    <a:lstStyle/>
                    <a:p>
                      <a:r>
                        <a:rPr lang="en-IN" dirty="0"/>
                        <a:t>Gender</a:t>
                      </a:r>
                    </a:p>
                  </a:txBody>
                  <a:tcPr/>
                </a:tc>
                <a:tc>
                  <a:txBody>
                    <a:bodyPr/>
                    <a:lstStyle/>
                    <a:p>
                      <a:r>
                        <a:rPr lang="en-IN" dirty="0" err="1"/>
                        <a:t>C_Number</a:t>
                      </a:r>
                      <a:endParaRPr lang="en-IN" dirty="0"/>
                    </a:p>
                  </a:txBody>
                  <a:tcPr/>
                </a:tc>
                <a:tc>
                  <a:txBody>
                    <a:bodyPr/>
                    <a:lstStyle/>
                    <a:p>
                      <a:r>
                        <a:rPr lang="en-IN" dirty="0"/>
                        <a:t>City</a:t>
                      </a:r>
                    </a:p>
                  </a:txBody>
                  <a:tcPr/>
                </a:tc>
                <a:tc>
                  <a:txBody>
                    <a:bodyPr/>
                    <a:lstStyle/>
                    <a:p>
                      <a:r>
                        <a:rPr lang="en-IN" dirty="0" err="1"/>
                        <a:t>Id_proof</a:t>
                      </a:r>
                      <a:endParaRPr lang="en-IN" dirty="0"/>
                    </a:p>
                  </a:txBody>
                  <a:tcPr/>
                </a:tc>
                <a:tc>
                  <a:txBody>
                    <a:bodyPr/>
                    <a:lstStyle/>
                    <a:p>
                      <a:r>
                        <a:rPr lang="en-IN" dirty="0"/>
                        <a:t>Address</a:t>
                      </a:r>
                    </a:p>
                  </a:txBody>
                  <a:tcPr/>
                </a:tc>
                <a:tc>
                  <a:txBody>
                    <a:bodyPr/>
                    <a:lstStyle/>
                    <a:p>
                      <a:r>
                        <a:rPr lang="en-IN" dirty="0"/>
                        <a:t>Age</a:t>
                      </a:r>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370840">
                <a:tc>
                  <a:txBody>
                    <a:bodyPr/>
                    <a:lstStyle/>
                    <a:p>
                      <a:r>
                        <a:rPr lang="en-IN" dirty="0"/>
                        <a:t>TC5</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Address</a:t>
                      </a: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User registered successfully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TC5</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370840">
                <a:tc>
                  <a:txBody>
                    <a:bodyPr/>
                    <a:lstStyle/>
                    <a:p>
                      <a:r>
                        <a:rPr lang="en-IN" dirty="0"/>
                        <a:t>TC6</a:t>
                      </a:r>
                    </a:p>
                  </a:txBody>
                  <a:tcPr/>
                </a:tc>
                <a:tc>
                  <a:txBody>
                    <a:bodyPr/>
                    <a:lstStyle/>
                    <a:p>
                      <a:pPr>
                        <a:lnSpc>
                          <a:spcPct val="150000"/>
                        </a:lnSpc>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Age</a:t>
                      </a:r>
                    </a:p>
                  </a:txBody>
                  <a:tcPr marL="0" marR="0" marT="0" marB="0"/>
                </a:tc>
                <a:tc>
                  <a:txBody>
                    <a:bodyPr/>
                    <a:lstStyle/>
                    <a:p>
                      <a:pPr>
                        <a:lnSpc>
                          <a:spcPct val="150000"/>
                        </a:lnSpc>
                        <a:spcAft>
                          <a:spcPts val="0"/>
                        </a:spcAft>
                      </a:pPr>
                      <a:r>
                        <a:rPr lang="en-IN" sz="1400" dirty="0">
                          <a:effectLst/>
                        </a:rPr>
                        <a:t>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 name is not in specified format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TC6</a:t>
                      </a:r>
                    </a:p>
                  </a:txBody>
                  <a:tcPr/>
                </a:tc>
                <a:tc>
                  <a:txBody>
                    <a:bodyPr/>
                    <a:lstStyle/>
                    <a:p>
                      <a:pPr>
                        <a:lnSpc>
                          <a:spcPct val="150000"/>
                        </a:lnSpc>
                        <a:spcAft>
                          <a:spcPts val="0"/>
                        </a:spcAft>
                      </a:pPr>
                      <a:r>
                        <a:rPr lang="en-IN" sz="1400" dirty="0">
                          <a:effectLst/>
                        </a:rPr>
                        <a:t>First Name is invalid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400" dirty="0">
                          <a:effectLst/>
                        </a:rPr>
                        <a:t>Valid / Invalid Input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38937207"/>
                  </a:ext>
                </a:extLst>
              </a:tr>
            </a:tbl>
          </a:graphicData>
        </a:graphic>
      </p:graphicFrame>
    </p:spTree>
    <p:extLst>
      <p:ext uri="{BB962C8B-B14F-4D97-AF65-F5344CB8AC3E}">
        <p14:creationId xmlns:p14="http://schemas.microsoft.com/office/powerpoint/2010/main" val="3954904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3CF5-68F4-446A-BD4D-ED236C67E03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Scope</a:t>
            </a:r>
            <a:r>
              <a:rPr lang="en-US" dirty="0"/>
              <a:t>	</a:t>
            </a:r>
            <a:endParaRPr lang="en-IN" dirty="0"/>
          </a:p>
        </p:txBody>
      </p:sp>
      <p:sp>
        <p:nvSpPr>
          <p:cNvPr id="3" name="Content Placeholder 2">
            <a:extLst>
              <a:ext uri="{FF2B5EF4-FFF2-40B4-BE49-F238E27FC236}">
                <a16:creationId xmlns:a16="http://schemas.microsoft.com/office/drawing/2014/main" id="{D2C85ADA-2BAC-4F74-9C91-F5D626C89269}"/>
              </a:ext>
            </a:extLst>
          </p:cNvPr>
          <p:cNvSpPr>
            <a:spLocks noGrp="1"/>
          </p:cNvSpPr>
          <p:nvPr>
            <p:ph idx="1"/>
          </p:nvPr>
        </p:nvSpPr>
        <p:spPr/>
        <p:txBody>
          <a:bodyPr/>
          <a:lstStyle/>
          <a:p>
            <a:r>
              <a:rPr lang="en-US" dirty="0"/>
              <a:t>System is portable. </a:t>
            </a:r>
          </a:p>
          <a:p>
            <a:r>
              <a:rPr lang="en-US" dirty="0"/>
              <a:t>This system uses for any particular city. </a:t>
            </a:r>
          </a:p>
          <a:p>
            <a:r>
              <a:rPr lang="en-US" dirty="0"/>
              <a:t>Payment is  COD and Net-Banking.</a:t>
            </a:r>
            <a:endParaRPr lang="en-IN" dirty="0"/>
          </a:p>
        </p:txBody>
      </p:sp>
      <p:sp>
        <p:nvSpPr>
          <p:cNvPr id="4" name="Slide Number Placeholder 3">
            <a:extLst>
              <a:ext uri="{FF2B5EF4-FFF2-40B4-BE49-F238E27FC236}">
                <a16:creationId xmlns:a16="http://schemas.microsoft.com/office/drawing/2014/main" id="{4B341CC7-11C3-4603-97F2-8DA05AA2608E}"/>
              </a:ext>
            </a:extLst>
          </p:cNvPr>
          <p:cNvSpPr>
            <a:spLocks noGrp="1"/>
          </p:cNvSpPr>
          <p:nvPr>
            <p:ph type="sldNum" sz="quarter" idx="12"/>
          </p:nvPr>
        </p:nvSpPr>
        <p:spPr/>
        <p:txBody>
          <a:bodyPr/>
          <a:lstStyle/>
          <a:p>
            <a:fld id="{8DDAA936-32AD-440D-9D36-113340945A29}" type="slidenum">
              <a:rPr lang="en-IN" smtClean="0"/>
              <a:t>4</a:t>
            </a:fld>
            <a:endParaRPr lang="en-IN"/>
          </a:p>
        </p:txBody>
      </p:sp>
    </p:spTree>
    <p:extLst>
      <p:ext uri="{BB962C8B-B14F-4D97-AF65-F5344CB8AC3E}">
        <p14:creationId xmlns:p14="http://schemas.microsoft.com/office/powerpoint/2010/main" val="423653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1. </a:t>
            </a:r>
            <a:r>
              <a:rPr lang="en-IN" dirty="0" err="1"/>
              <a:t>tbl_staff</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40</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772291819"/>
              </p:ext>
            </p:extLst>
          </p:nvPr>
        </p:nvGraphicFramePr>
        <p:xfrm>
          <a:off x="1759441" y="91465"/>
          <a:ext cx="8127994" cy="586575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2751000785"/>
                    </a:ext>
                  </a:extLst>
                </a:gridCol>
                <a:gridCol w="580571">
                  <a:extLst>
                    <a:ext uri="{9D8B030D-6E8A-4147-A177-3AD203B41FA5}">
                      <a16:colId xmlns:a16="http://schemas.microsoft.com/office/drawing/2014/main" val="3236145433"/>
                    </a:ext>
                  </a:extLst>
                </a:gridCol>
                <a:gridCol w="580571">
                  <a:extLst>
                    <a:ext uri="{9D8B030D-6E8A-4147-A177-3AD203B41FA5}">
                      <a16:colId xmlns:a16="http://schemas.microsoft.com/office/drawing/2014/main" val="3502748171"/>
                    </a:ext>
                  </a:extLst>
                </a:gridCol>
                <a:gridCol w="580571">
                  <a:extLst>
                    <a:ext uri="{9D8B030D-6E8A-4147-A177-3AD203B41FA5}">
                      <a16:colId xmlns:a16="http://schemas.microsoft.com/office/drawing/2014/main" val="4222427808"/>
                    </a:ext>
                  </a:extLst>
                </a:gridCol>
                <a:gridCol w="580571">
                  <a:extLst>
                    <a:ext uri="{9D8B030D-6E8A-4147-A177-3AD203B41FA5}">
                      <a16:colId xmlns:a16="http://schemas.microsoft.com/office/drawing/2014/main" val="1953379196"/>
                    </a:ext>
                  </a:extLst>
                </a:gridCol>
                <a:gridCol w="580571">
                  <a:extLst>
                    <a:ext uri="{9D8B030D-6E8A-4147-A177-3AD203B41FA5}">
                      <a16:colId xmlns:a16="http://schemas.microsoft.com/office/drawing/2014/main" val="233576472"/>
                    </a:ext>
                  </a:extLst>
                </a:gridCol>
                <a:gridCol w="580571">
                  <a:extLst>
                    <a:ext uri="{9D8B030D-6E8A-4147-A177-3AD203B41FA5}">
                      <a16:colId xmlns:a16="http://schemas.microsoft.com/office/drawing/2014/main" val="2921311600"/>
                    </a:ext>
                  </a:extLst>
                </a:gridCol>
                <a:gridCol w="580571">
                  <a:extLst>
                    <a:ext uri="{9D8B030D-6E8A-4147-A177-3AD203B41FA5}">
                      <a16:colId xmlns:a16="http://schemas.microsoft.com/office/drawing/2014/main" val="1934340544"/>
                    </a:ext>
                  </a:extLst>
                </a:gridCol>
                <a:gridCol w="580571">
                  <a:extLst>
                    <a:ext uri="{9D8B030D-6E8A-4147-A177-3AD203B41FA5}">
                      <a16:colId xmlns:a16="http://schemas.microsoft.com/office/drawing/2014/main" val="1239718688"/>
                    </a:ext>
                  </a:extLst>
                </a:gridCol>
                <a:gridCol w="580571">
                  <a:extLst>
                    <a:ext uri="{9D8B030D-6E8A-4147-A177-3AD203B41FA5}">
                      <a16:colId xmlns:a16="http://schemas.microsoft.com/office/drawing/2014/main" val="2906342133"/>
                    </a:ext>
                  </a:extLst>
                </a:gridCol>
                <a:gridCol w="580571">
                  <a:extLst>
                    <a:ext uri="{9D8B030D-6E8A-4147-A177-3AD203B41FA5}">
                      <a16:colId xmlns:a16="http://schemas.microsoft.com/office/drawing/2014/main" val="2754177813"/>
                    </a:ext>
                  </a:extLst>
                </a:gridCol>
                <a:gridCol w="580571">
                  <a:extLst>
                    <a:ext uri="{9D8B030D-6E8A-4147-A177-3AD203B41FA5}">
                      <a16:colId xmlns:a16="http://schemas.microsoft.com/office/drawing/2014/main" val="3126779572"/>
                    </a:ext>
                  </a:extLst>
                </a:gridCol>
                <a:gridCol w="580571">
                  <a:extLst>
                    <a:ext uri="{9D8B030D-6E8A-4147-A177-3AD203B41FA5}">
                      <a16:colId xmlns:a16="http://schemas.microsoft.com/office/drawing/2014/main" val="2111876952"/>
                    </a:ext>
                  </a:extLst>
                </a:gridCol>
                <a:gridCol w="580571">
                  <a:extLst>
                    <a:ext uri="{9D8B030D-6E8A-4147-A177-3AD203B41FA5}">
                      <a16:colId xmlns:a16="http://schemas.microsoft.com/office/drawing/2014/main" val="8094902"/>
                    </a:ext>
                  </a:extLst>
                </a:gridCol>
              </a:tblGrid>
              <a:tr h="370840">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S_ID</a:t>
                      </a:r>
                    </a:p>
                  </a:txBody>
                  <a:tcPr/>
                </a:tc>
                <a:tc>
                  <a:txBody>
                    <a:bodyPr/>
                    <a:lstStyle/>
                    <a:p>
                      <a:r>
                        <a:rPr lang="en-IN" dirty="0" err="1"/>
                        <a:t>S_Name</a:t>
                      </a:r>
                      <a:endParaRPr lang="en-IN" dirty="0"/>
                    </a:p>
                  </a:txBody>
                  <a:tcPr/>
                </a:tc>
                <a:tc>
                  <a:txBody>
                    <a:bodyPr/>
                    <a:lstStyle/>
                    <a:p>
                      <a:r>
                        <a:rPr lang="en-IN" dirty="0"/>
                        <a:t>Gender</a:t>
                      </a:r>
                    </a:p>
                  </a:txBody>
                  <a:tcPr/>
                </a:tc>
                <a:tc>
                  <a:txBody>
                    <a:bodyPr/>
                    <a:lstStyle/>
                    <a:p>
                      <a:r>
                        <a:rPr lang="en-IN" dirty="0" err="1"/>
                        <a:t>C_Number</a:t>
                      </a:r>
                      <a:endParaRPr lang="en-IN" dirty="0"/>
                    </a:p>
                  </a:txBody>
                  <a:tcPr/>
                </a:tc>
                <a:tc>
                  <a:txBody>
                    <a:bodyPr/>
                    <a:lstStyle/>
                    <a:p>
                      <a:r>
                        <a:rPr lang="en-IN" dirty="0"/>
                        <a:t>City</a:t>
                      </a:r>
                    </a:p>
                  </a:txBody>
                  <a:tcPr/>
                </a:tc>
                <a:tc>
                  <a:txBody>
                    <a:bodyPr/>
                    <a:lstStyle/>
                    <a:p>
                      <a:r>
                        <a:rPr lang="en-IN" dirty="0" err="1"/>
                        <a:t>Id_proof</a:t>
                      </a:r>
                      <a:endParaRPr lang="en-IN" dirty="0"/>
                    </a:p>
                  </a:txBody>
                  <a:tcPr/>
                </a:tc>
                <a:tc>
                  <a:txBody>
                    <a:bodyPr/>
                    <a:lstStyle/>
                    <a:p>
                      <a:r>
                        <a:rPr lang="en-IN" dirty="0"/>
                        <a:t>Address</a:t>
                      </a:r>
                    </a:p>
                  </a:txBody>
                  <a:tcPr/>
                </a:tc>
                <a:tc>
                  <a:txBody>
                    <a:bodyPr/>
                    <a:lstStyle/>
                    <a:p>
                      <a:r>
                        <a:rPr lang="en-IN" dirty="0"/>
                        <a:t>Age</a:t>
                      </a:r>
                    </a:p>
                  </a:txBody>
                  <a:tcPr/>
                </a:tc>
                <a:tc>
                  <a:txBody>
                    <a:bodyPr/>
                    <a:lstStyle/>
                    <a:p>
                      <a:r>
                        <a:rPr lang="en-IN" dirty="0"/>
                        <a:t>Email</a:t>
                      </a:r>
                    </a:p>
                  </a:txBody>
                  <a:tcPr/>
                </a:tc>
                <a:tc>
                  <a:txBody>
                    <a:bodyPr/>
                    <a:lstStyle/>
                    <a:p>
                      <a:r>
                        <a:rPr lang="en-IN" dirty="0"/>
                        <a:t>Password</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370840">
                <a:tc>
                  <a:txBody>
                    <a:bodyPr/>
                    <a:lstStyle/>
                    <a:p>
                      <a:r>
                        <a:rPr lang="en-IN" dirty="0"/>
                        <a:t>TC7</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Email is Invalid</a:t>
                      </a: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User registered successfully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TC5</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370840">
                <a:tc>
                  <a:txBody>
                    <a:bodyPr/>
                    <a:lstStyle/>
                    <a:p>
                      <a:r>
                        <a:rPr lang="en-IN" dirty="0"/>
                        <a:t>TC8</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Password is Invalid</a:t>
                      </a: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User registered successfully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r>
                        <a:rPr lang="en-IN" dirty="0"/>
                        <a:t>TC5</a:t>
                      </a:r>
                    </a:p>
                  </a:txBody>
                  <a:tcPr/>
                </a:tc>
                <a:tc>
                  <a:txBody>
                    <a:bodyPr/>
                    <a:lstStyle/>
                    <a:p>
                      <a:pPr>
                        <a:lnSpc>
                          <a:spcPct val="150000"/>
                        </a:lnSpc>
                        <a:spcAft>
                          <a:spcPts val="0"/>
                        </a:spcAft>
                      </a:pPr>
                      <a:r>
                        <a:rPr lang="en-IN" sz="1600" dirty="0">
                          <a:effectLst/>
                        </a:rPr>
                        <a:t> User Registered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0174763"/>
                  </a:ext>
                </a:extLst>
              </a:tr>
            </a:tbl>
          </a:graphicData>
        </a:graphic>
      </p:graphicFrame>
    </p:spTree>
    <p:extLst>
      <p:ext uri="{BB962C8B-B14F-4D97-AF65-F5344CB8AC3E}">
        <p14:creationId xmlns:p14="http://schemas.microsoft.com/office/powerpoint/2010/main" val="1834894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3. </a:t>
            </a:r>
            <a:r>
              <a:rPr lang="en-IN" dirty="0" err="1"/>
              <a:t>tbl_product</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41</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1498724561"/>
              </p:ext>
            </p:extLst>
          </p:nvPr>
        </p:nvGraphicFramePr>
        <p:xfrm>
          <a:off x="1759436" y="2473731"/>
          <a:ext cx="9286626" cy="3579750"/>
        </p:xfrm>
        <a:graphic>
          <a:graphicData uri="http://schemas.openxmlformats.org/drawingml/2006/table">
            <a:tbl>
              <a:tblPr firstRow="1" bandRow="1">
                <a:tableStyleId>{5C22544A-7EE6-4342-B048-85BDC9FD1C3A}</a:tableStyleId>
              </a:tblPr>
              <a:tblGrid>
                <a:gridCol w="771382">
                  <a:extLst>
                    <a:ext uri="{9D8B030D-6E8A-4147-A177-3AD203B41FA5}">
                      <a16:colId xmlns:a16="http://schemas.microsoft.com/office/drawing/2014/main" val="2751000785"/>
                    </a:ext>
                  </a:extLst>
                </a:gridCol>
                <a:gridCol w="771382">
                  <a:extLst>
                    <a:ext uri="{9D8B030D-6E8A-4147-A177-3AD203B41FA5}">
                      <a16:colId xmlns:a16="http://schemas.microsoft.com/office/drawing/2014/main" val="3236145433"/>
                    </a:ext>
                  </a:extLst>
                </a:gridCol>
                <a:gridCol w="771382">
                  <a:extLst>
                    <a:ext uri="{9D8B030D-6E8A-4147-A177-3AD203B41FA5}">
                      <a16:colId xmlns:a16="http://schemas.microsoft.com/office/drawing/2014/main" val="3502748171"/>
                    </a:ext>
                  </a:extLst>
                </a:gridCol>
                <a:gridCol w="771382">
                  <a:extLst>
                    <a:ext uri="{9D8B030D-6E8A-4147-A177-3AD203B41FA5}">
                      <a16:colId xmlns:a16="http://schemas.microsoft.com/office/drawing/2014/main" val="4222427808"/>
                    </a:ext>
                  </a:extLst>
                </a:gridCol>
                <a:gridCol w="771382">
                  <a:extLst>
                    <a:ext uri="{9D8B030D-6E8A-4147-A177-3AD203B41FA5}">
                      <a16:colId xmlns:a16="http://schemas.microsoft.com/office/drawing/2014/main" val="1953379196"/>
                    </a:ext>
                  </a:extLst>
                </a:gridCol>
                <a:gridCol w="771382">
                  <a:extLst>
                    <a:ext uri="{9D8B030D-6E8A-4147-A177-3AD203B41FA5}">
                      <a16:colId xmlns:a16="http://schemas.microsoft.com/office/drawing/2014/main" val="233576472"/>
                    </a:ext>
                  </a:extLst>
                </a:gridCol>
                <a:gridCol w="771382">
                  <a:extLst>
                    <a:ext uri="{9D8B030D-6E8A-4147-A177-3AD203B41FA5}">
                      <a16:colId xmlns:a16="http://schemas.microsoft.com/office/drawing/2014/main" val="2921311600"/>
                    </a:ext>
                  </a:extLst>
                </a:gridCol>
                <a:gridCol w="771382">
                  <a:extLst>
                    <a:ext uri="{9D8B030D-6E8A-4147-A177-3AD203B41FA5}">
                      <a16:colId xmlns:a16="http://schemas.microsoft.com/office/drawing/2014/main" val="1934340544"/>
                    </a:ext>
                  </a:extLst>
                </a:gridCol>
                <a:gridCol w="771382">
                  <a:extLst>
                    <a:ext uri="{9D8B030D-6E8A-4147-A177-3AD203B41FA5}">
                      <a16:colId xmlns:a16="http://schemas.microsoft.com/office/drawing/2014/main" val="1239718688"/>
                    </a:ext>
                  </a:extLst>
                </a:gridCol>
                <a:gridCol w="801424">
                  <a:extLst>
                    <a:ext uri="{9D8B030D-6E8A-4147-A177-3AD203B41FA5}">
                      <a16:colId xmlns:a16="http://schemas.microsoft.com/office/drawing/2014/main" val="2906342133"/>
                    </a:ext>
                  </a:extLst>
                </a:gridCol>
                <a:gridCol w="771382">
                  <a:extLst>
                    <a:ext uri="{9D8B030D-6E8A-4147-A177-3AD203B41FA5}">
                      <a16:colId xmlns:a16="http://schemas.microsoft.com/office/drawing/2014/main" val="2111876952"/>
                    </a:ext>
                  </a:extLst>
                </a:gridCol>
                <a:gridCol w="771382">
                  <a:extLst>
                    <a:ext uri="{9D8B030D-6E8A-4147-A177-3AD203B41FA5}">
                      <a16:colId xmlns:a16="http://schemas.microsoft.com/office/drawing/2014/main" val="8094902"/>
                    </a:ext>
                  </a:extLst>
                </a:gridCol>
              </a:tblGrid>
              <a:tr h="1410262">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P_ID</a:t>
                      </a:r>
                    </a:p>
                  </a:txBody>
                  <a:tcPr/>
                </a:tc>
                <a:tc>
                  <a:txBody>
                    <a:bodyPr/>
                    <a:lstStyle/>
                    <a:p>
                      <a:r>
                        <a:rPr lang="en-IN" dirty="0" err="1"/>
                        <a:t>P_Name</a:t>
                      </a:r>
                      <a:endParaRPr lang="en-IN" dirty="0"/>
                    </a:p>
                  </a:txBody>
                  <a:tcPr/>
                </a:tc>
                <a:tc>
                  <a:txBody>
                    <a:bodyPr/>
                    <a:lstStyle/>
                    <a:p>
                      <a:r>
                        <a:rPr lang="en-IN" dirty="0"/>
                        <a:t>Company</a:t>
                      </a:r>
                    </a:p>
                  </a:txBody>
                  <a:tcPr/>
                </a:tc>
                <a:tc>
                  <a:txBody>
                    <a:bodyPr/>
                    <a:lstStyle/>
                    <a:p>
                      <a:r>
                        <a:rPr lang="en-IN" dirty="0"/>
                        <a:t>Model</a:t>
                      </a:r>
                    </a:p>
                  </a:txBody>
                  <a:tcPr/>
                </a:tc>
                <a:tc>
                  <a:txBody>
                    <a:bodyPr/>
                    <a:lstStyle/>
                    <a:p>
                      <a:r>
                        <a:rPr lang="en-IN" dirty="0"/>
                        <a:t>Quantity</a:t>
                      </a:r>
                    </a:p>
                  </a:txBody>
                  <a:tcPr/>
                </a:tc>
                <a:tc>
                  <a:txBody>
                    <a:bodyPr/>
                    <a:lstStyle/>
                    <a:p>
                      <a:r>
                        <a:rPr lang="en-IN" dirty="0"/>
                        <a:t>Image</a:t>
                      </a:r>
                    </a:p>
                  </a:txBody>
                  <a:tcPr/>
                </a:tc>
                <a:tc>
                  <a:txBody>
                    <a:bodyPr/>
                    <a:lstStyle/>
                    <a:p>
                      <a:r>
                        <a:rPr lang="en-IN" dirty="0"/>
                        <a:t>Price</a:t>
                      </a:r>
                    </a:p>
                  </a:txBody>
                  <a:tcPr/>
                </a:tc>
                <a:tc>
                  <a:txBody>
                    <a:bodyPr/>
                    <a:lstStyle/>
                    <a:p>
                      <a:r>
                        <a:rPr lang="en-IN" dirty="0"/>
                        <a:t>Description</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1020176">
                <a:tc>
                  <a:txBody>
                    <a:bodyPr/>
                    <a:lstStyle/>
                    <a:p>
                      <a:r>
                        <a:rPr lang="en-IN" dirty="0"/>
                        <a:t>TC1</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Product Name</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1020176">
                <a:tc>
                  <a:txBody>
                    <a:bodyPr/>
                    <a:lstStyle/>
                    <a:p>
                      <a:r>
                        <a:rPr lang="en-IN" dirty="0"/>
                        <a:t>TC2</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Company</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80897481"/>
                  </a:ext>
                </a:extLst>
              </a:tr>
            </a:tbl>
          </a:graphicData>
        </a:graphic>
      </p:graphicFrame>
    </p:spTree>
    <p:extLst>
      <p:ext uri="{BB962C8B-B14F-4D97-AF65-F5344CB8AC3E}">
        <p14:creationId xmlns:p14="http://schemas.microsoft.com/office/powerpoint/2010/main" val="2925635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3. </a:t>
            </a:r>
            <a:r>
              <a:rPr lang="en-IN" dirty="0" err="1"/>
              <a:t>tbl_product</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42</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3168575826"/>
              </p:ext>
            </p:extLst>
          </p:nvPr>
        </p:nvGraphicFramePr>
        <p:xfrm>
          <a:off x="1768228" y="2473731"/>
          <a:ext cx="9286626" cy="3579750"/>
        </p:xfrm>
        <a:graphic>
          <a:graphicData uri="http://schemas.openxmlformats.org/drawingml/2006/table">
            <a:tbl>
              <a:tblPr firstRow="1" bandRow="1">
                <a:tableStyleId>{5C22544A-7EE6-4342-B048-85BDC9FD1C3A}</a:tableStyleId>
              </a:tblPr>
              <a:tblGrid>
                <a:gridCol w="771382">
                  <a:extLst>
                    <a:ext uri="{9D8B030D-6E8A-4147-A177-3AD203B41FA5}">
                      <a16:colId xmlns:a16="http://schemas.microsoft.com/office/drawing/2014/main" val="2751000785"/>
                    </a:ext>
                  </a:extLst>
                </a:gridCol>
                <a:gridCol w="771382">
                  <a:extLst>
                    <a:ext uri="{9D8B030D-6E8A-4147-A177-3AD203B41FA5}">
                      <a16:colId xmlns:a16="http://schemas.microsoft.com/office/drawing/2014/main" val="3236145433"/>
                    </a:ext>
                  </a:extLst>
                </a:gridCol>
                <a:gridCol w="771382">
                  <a:extLst>
                    <a:ext uri="{9D8B030D-6E8A-4147-A177-3AD203B41FA5}">
                      <a16:colId xmlns:a16="http://schemas.microsoft.com/office/drawing/2014/main" val="3502748171"/>
                    </a:ext>
                  </a:extLst>
                </a:gridCol>
                <a:gridCol w="771382">
                  <a:extLst>
                    <a:ext uri="{9D8B030D-6E8A-4147-A177-3AD203B41FA5}">
                      <a16:colId xmlns:a16="http://schemas.microsoft.com/office/drawing/2014/main" val="4222427808"/>
                    </a:ext>
                  </a:extLst>
                </a:gridCol>
                <a:gridCol w="771382">
                  <a:extLst>
                    <a:ext uri="{9D8B030D-6E8A-4147-A177-3AD203B41FA5}">
                      <a16:colId xmlns:a16="http://schemas.microsoft.com/office/drawing/2014/main" val="1953379196"/>
                    </a:ext>
                  </a:extLst>
                </a:gridCol>
                <a:gridCol w="771382">
                  <a:extLst>
                    <a:ext uri="{9D8B030D-6E8A-4147-A177-3AD203B41FA5}">
                      <a16:colId xmlns:a16="http://schemas.microsoft.com/office/drawing/2014/main" val="233576472"/>
                    </a:ext>
                  </a:extLst>
                </a:gridCol>
                <a:gridCol w="771382">
                  <a:extLst>
                    <a:ext uri="{9D8B030D-6E8A-4147-A177-3AD203B41FA5}">
                      <a16:colId xmlns:a16="http://schemas.microsoft.com/office/drawing/2014/main" val="2921311600"/>
                    </a:ext>
                  </a:extLst>
                </a:gridCol>
                <a:gridCol w="771382">
                  <a:extLst>
                    <a:ext uri="{9D8B030D-6E8A-4147-A177-3AD203B41FA5}">
                      <a16:colId xmlns:a16="http://schemas.microsoft.com/office/drawing/2014/main" val="1934340544"/>
                    </a:ext>
                  </a:extLst>
                </a:gridCol>
                <a:gridCol w="771382">
                  <a:extLst>
                    <a:ext uri="{9D8B030D-6E8A-4147-A177-3AD203B41FA5}">
                      <a16:colId xmlns:a16="http://schemas.microsoft.com/office/drawing/2014/main" val="1239718688"/>
                    </a:ext>
                  </a:extLst>
                </a:gridCol>
                <a:gridCol w="801424">
                  <a:extLst>
                    <a:ext uri="{9D8B030D-6E8A-4147-A177-3AD203B41FA5}">
                      <a16:colId xmlns:a16="http://schemas.microsoft.com/office/drawing/2014/main" val="2906342133"/>
                    </a:ext>
                  </a:extLst>
                </a:gridCol>
                <a:gridCol w="771382">
                  <a:extLst>
                    <a:ext uri="{9D8B030D-6E8A-4147-A177-3AD203B41FA5}">
                      <a16:colId xmlns:a16="http://schemas.microsoft.com/office/drawing/2014/main" val="2111876952"/>
                    </a:ext>
                  </a:extLst>
                </a:gridCol>
                <a:gridCol w="771382">
                  <a:extLst>
                    <a:ext uri="{9D8B030D-6E8A-4147-A177-3AD203B41FA5}">
                      <a16:colId xmlns:a16="http://schemas.microsoft.com/office/drawing/2014/main" val="8094902"/>
                    </a:ext>
                  </a:extLst>
                </a:gridCol>
              </a:tblGrid>
              <a:tr h="798291">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P_ID</a:t>
                      </a:r>
                    </a:p>
                  </a:txBody>
                  <a:tcPr/>
                </a:tc>
                <a:tc>
                  <a:txBody>
                    <a:bodyPr/>
                    <a:lstStyle/>
                    <a:p>
                      <a:r>
                        <a:rPr lang="en-IN" dirty="0" err="1"/>
                        <a:t>P_Name</a:t>
                      </a:r>
                      <a:endParaRPr lang="en-IN" dirty="0"/>
                    </a:p>
                  </a:txBody>
                  <a:tcPr/>
                </a:tc>
                <a:tc>
                  <a:txBody>
                    <a:bodyPr/>
                    <a:lstStyle/>
                    <a:p>
                      <a:r>
                        <a:rPr lang="en-IN" dirty="0"/>
                        <a:t>Company</a:t>
                      </a:r>
                    </a:p>
                  </a:txBody>
                  <a:tcPr/>
                </a:tc>
                <a:tc>
                  <a:txBody>
                    <a:bodyPr/>
                    <a:lstStyle/>
                    <a:p>
                      <a:r>
                        <a:rPr lang="en-IN" dirty="0"/>
                        <a:t>Model</a:t>
                      </a:r>
                    </a:p>
                  </a:txBody>
                  <a:tcPr/>
                </a:tc>
                <a:tc>
                  <a:txBody>
                    <a:bodyPr/>
                    <a:lstStyle/>
                    <a:p>
                      <a:r>
                        <a:rPr lang="en-IN" dirty="0"/>
                        <a:t>Quantity</a:t>
                      </a:r>
                    </a:p>
                  </a:txBody>
                  <a:tcPr/>
                </a:tc>
                <a:tc>
                  <a:txBody>
                    <a:bodyPr/>
                    <a:lstStyle/>
                    <a:p>
                      <a:r>
                        <a:rPr lang="en-IN" dirty="0"/>
                        <a:t>Image</a:t>
                      </a:r>
                    </a:p>
                  </a:txBody>
                  <a:tcPr/>
                </a:tc>
                <a:tc>
                  <a:txBody>
                    <a:bodyPr/>
                    <a:lstStyle/>
                    <a:p>
                      <a:r>
                        <a:rPr lang="en-IN" dirty="0"/>
                        <a:t>Price</a:t>
                      </a:r>
                    </a:p>
                  </a:txBody>
                  <a:tcPr/>
                </a:tc>
                <a:tc>
                  <a:txBody>
                    <a:bodyPr/>
                    <a:lstStyle/>
                    <a:p>
                      <a:r>
                        <a:rPr lang="en-IN" dirty="0"/>
                        <a:t>Description</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976625">
                <a:tc>
                  <a:txBody>
                    <a:bodyPr/>
                    <a:lstStyle/>
                    <a:p>
                      <a:r>
                        <a:rPr lang="en-IN" dirty="0"/>
                        <a:t>TC3</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Model</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976625">
                <a:tc>
                  <a:txBody>
                    <a:bodyPr/>
                    <a:lstStyle/>
                    <a:p>
                      <a:r>
                        <a:rPr lang="en-IN" dirty="0"/>
                        <a:t>TC4</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Quantity</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80897481"/>
                  </a:ext>
                </a:extLst>
              </a:tr>
            </a:tbl>
          </a:graphicData>
        </a:graphic>
      </p:graphicFrame>
    </p:spTree>
    <p:extLst>
      <p:ext uri="{BB962C8B-B14F-4D97-AF65-F5344CB8AC3E}">
        <p14:creationId xmlns:p14="http://schemas.microsoft.com/office/powerpoint/2010/main" val="269311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3. </a:t>
            </a:r>
            <a:r>
              <a:rPr lang="en-IN" dirty="0" err="1"/>
              <a:t>tbl_product</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43</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235243233"/>
              </p:ext>
            </p:extLst>
          </p:nvPr>
        </p:nvGraphicFramePr>
        <p:xfrm>
          <a:off x="1759436" y="2473731"/>
          <a:ext cx="9286626" cy="3579750"/>
        </p:xfrm>
        <a:graphic>
          <a:graphicData uri="http://schemas.openxmlformats.org/drawingml/2006/table">
            <a:tbl>
              <a:tblPr firstRow="1" bandRow="1">
                <a:tableStyleId>{5C22544A-7EE6-4342-B048-85BDC9FD1C3A}</a:tableStyleId>
              </a:tblPr>
              <a:tblGrid>
                <a:gridCol w="771382">
                  <a:extLst>
                    <a:ext uri="{9D8B030D-6E8A-4147-A177-3AD203B41FA5}">
                      <a16:colId xmlns:a16="http://schemas.microsoft.com/office/drawing/2014/main" val="2751000785"/>
                    </a:ext>
                  </a:extLst>
                </a:gridCol>
                <a:gridCol w="771382">
                  <a:extLst>
                    <a:ext uri="{9D8B030D-6E8A-4147-A177-3AD203B41FA5}">
                      <a16:colId xmlns:a16="http://schemas.microsoft.com/office/drawing/2014/main" val="3236145433"/>
                    </a:ext>
                  </a:extLst>
                </a:gridCol>
                <a:gridCol w="771382">
                  <a:extLst>
                    <a:ext uri="{9D8B030D-6E8A-4147-A177-3AD203B41FA5}">
                      <a16:colId xmlns:a16="http://schemas.microsoft.com/office/drawing/2014/main" val="3502748171"/>
                    </a:ext>
                  </a:extLst>
                </a:gridCol>
                <a:gridCol w="771382">
                  <a:extLst>
                    <a:ext uri="{9D8B030D-6E8A-4147-A177-3AD203B41FA5}">
                      <a16:colId xmlns:a16="http://schemas.microsoft.com/office/drawing/2014/main" val="4222427808"/>
                    </a:ext>
                  </a:extLst>
                </a:gridCol>
                <a:gridCol w="771382">
                  <a:extLst>
                    <a:ext uri="{9D8B030D-6E8A-4147-A177-3AD203B41FA5}">
                      <a16:colId xmlns:a16="http://schemas.microsoft.com/office/drawing/2014/main" val="1953379196"/>
                    </a:ext>
                  </a:extLst>
                </a:gridCol>
                <a:gridCol w="771382">
                  <a:extLst>
                    <a:ext uri="{9D8B030D-6E8A-4147-A177-3AD203B41FA5}">
                      <a16:colId xmlns:a16="http://schemas.microsoft.com/office/drawing/2014/main" val="233576472"/>
                    </a:ext>
                  </a:extLst>
                </a:gridCol>
                <a:gridCol w="771382">
                  <a:extLst>
                    <a:ext uri="{9D8B030D-6E8A-4147-A177-3AD203B41FA5}">
                      <a16:colId xmlns:a16="http://schemas.microsoft.com/office/drawing/2014/main" val="2921311600"/>
                    </a:ext>
                  </a:extLst>
                </a:gridCol>
                <a:gridCol w="771382">
                  <a:extLst>
                    <a:ext uri="{9D8B030D-6E8A-4147-A177-3AD203B41FA5}">
                      <a16:colId xmlns:a16="http://schemas.microsoft.com/office/drawing/2014/main" val="1934340544"/>
                    </a:ext>
                  </a:extLst>
                </a:gridCol>
                <a:gridCol w="771382">
                  <a:extLst>
                    <a:ext uri="{9D8B030D-6E8A-4147-A177-3AD203B41FA5}">
                      <a16:colId xmlns:a16="http://schemas.microsoft.com/office/drawing/2014/main" val="1239718688"/>
                    </a:ext>
                  </a:extLst>
                </a:gridCol>
                <a:gridCol w="801424">
                  <a:extLst>
                    <a:ext uri="{9D8B030D-6E8A-4147-A177-3AD203B41FA5}">
                      <a16:colId xmlns:a16="http://schemas.microsoft.com/office/drawing/2014/main" val="2906342133"/>
                    </a:ext>
                  </a:extLst>
                </a:gridCol>
                <a:gridCol w="771382">
                  <a:extLst>
                    <a:ext uri="{9D8B030D-6E8A-4147-A177-3AD203B41FA5}">
                      <a16:colId xmlns:a16="http://schemas.microsoft.com/office/drawing/2014/main" val="2111876952"/>
                    </a:ext>
                  </a:extLst>
                </a:gridCol>
                <a:gridCol w="771382">
                  <a:extLst>
                    <a:ext uri="{9D8B030D-6E8A-4147-A177-3AD203B41FA5}">
                      <a16:colId xmlns:a16="http://schemas.microsoft.com/office/drawing/2014/main" val="8094902"/>
                    </a:ext>
                  </a:extLst>
                </a:gridCol>
              </a:tblGrid>
              <a:tr h="798291">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P_ID</a:t>
                      </a:r>
                    </a:p>
                  </a:txBody>
                  <a:tcPr/>
                </a:tc>
                <a:tc>
                  <a:txBody>
                    <a:bodyPr/>
                    <a:lstStyle/>
                    <a:p>
                      <a:r>
                        <a:rPr lang="en-IN" dirty="0" err="1"/>
                        <a:t>P_Name</a:t>
                      </a:r>
                      <a:endParaRPr lang="en-IN" dirty="0"/>
                    </a:p>
                  </a:txBody>
                  <a:tcPr/>
                </a:tc>
                <a:tc>
                  <a:txBody>
                    <a:bodyPr/>
                    <a:lstStyle/>
                    <a:p>
                      <a:r>
                        <a:rPr lang="en-IN" dirty="0"/>
                        <a:t>Company</a:t>
                      </a:r>
                    </a:p>
                  </a:txBody>
                  <a:tcPr/>
                </a:tc>
                <a:tc>
                  <a:txBody>
                    <a:bodyPr/>
                    <a:lstStyle/>
                    <a:p>
                      <a:r>
                        <a:rPr lang="en-IN" dirty="0"/>
                        <a:t>Model</a:t>
                      </a:r>
                    </a:p>
                  </a:txBody>
                  <a:tcPr/>
                </a:tc>
                <a:tc>
                  <a:txBody>
                    <a:bodyPr/>
                    <a:lstStyle/>
                    <a:p>
                      <a:r>
                        <a:rPr lang="en-IN" dirty="0"/>
                        <a:t>Quantity</a:t>
                      </a:r>
                    </a:p>
                  </a:txBody>
                  <a:tcPr/>
                </a:tc>
                <a:tc>
                  <a:txBody>
                    <a:bodyPr/>
                    <a:lstStyle/>
                    <a:p>
                      <a:r>
                        <a:rPr lang="en-IN" dirty="0"/>
                        <a:t>Image</a:t>
                      </a:r>
                    </a:p>
                  </a:txBody>
                  <a:tcPr/>
                </a:tc>
                <a:tc>
                  <a:txBody>
                    <a:bodyPr/>
                    <a:lstStyle/>
                    <a:p>
                      <a:r>
                        <a:rPr lang="en-IN" dirty="0"/>
                        <a:t>Price</a:t>
                      </a:r>
                    </a:p>
                  </a:txBody>
                  <a:tcPr/>
                </a:tc>
                <a:tc>
                  <a:txBody>
                    <a:bodyPr/>
                    <a:lstStyle/>
                    <a:p>
                      <a:r>
                        <a:rPr lang="en-IN" dirty="0"/>
                        <a:t>Description</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976625">
                <a:tc>
                  <a:txBody>
                    <a:bodyPr/>
                    <a:lstStyle/>
                    <a:p>
                      <a:r>
                        <a:rPr lang="en-IN" dirty="0"/>
                        <a:t>TC5</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Image</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r h="976625">
                <a:tc>
                  <a:txBody>
                    <a:bodyPr/>
                    <a:lstStyle/>
                    <a:p>
                      <a:r>
                        <a:rPr lang="en-IN" dirty="0"/>
                        <a:t>TC6</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Price</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880897481"/>
                  </a:ext>
                </a:extLst>
              </a:tr>
            </a:tbl>
          </a:graphicData>
        </a:graphic>
      </p:graphicFrame>
    </p:spTree>
    <p:extLst>
      <p:ext uri="{BB962C8B-B14F-4D97-AF65-F5344CB8AC3E}">
        <p14:creationId xmlns:p14="http://schemas.microsoft.com/office/powerpoint/2010/main" val="3174645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1545-3F20-4662-960E-C0B500CD807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Test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CE6BD8-7530-4DA8-B50B-3979AB3427A4}"/>
              </a:ext>
            </a:extLst>
          </p:cNvPr>
          <p:cNvSpPr>
            <a:spLocks noGrp="1"/>
          </p:cNvSpPr>
          <p:nvPr>
            <p:ph idx="1"/>
          </p:nvPr>
        </p:nvSpPr>
        <p:spPr>
          <a:xfrm>
            <a:off x="1442787" y="2030550"/>
            <a:ext cx="9603275" cy="3450613"/>
          </a:xfrm>
        </p:spPr>
        <p:txBody>
          <a:bodyPr/>
          <a:lstStyle/>
          <a:p>
            <a:r>
              <a:rPr lang="en-IN" dirty="0"/>
              <a:t>3. </a:t>
            </a:r>
            <a:r>
              <a:rPr lang="en-IN" dirty="0" err="1"/>
              <a:t>tbl_product</a:t>
            </a:r>
            <a:r>
              <a:rPr lang="en-IN" dirty="0"/>
              <a:t>: -</a:t>
            </a:r>
          </a:p>
          <a:p>
            <a:endParaRPr lang="en-IN" dirty="0"/>
          </a:p>
        </p:txBody>
      </p:sp>
      <p:sp>
        <p:nvSpPr>
          <p:cNvPr id="4" name="Slide Number Placeholder 3">
            <a:extLst>
              <a:ext uri="{FF2B5EF4-FFF2-40B4-BE49-F238E27FC236}">
                <a16:creationId xmlns:a16="http://schemas.microsoft.com/office/drawing/2014/main" id="{54459720-8C14-40D5-83A5-728D268DE9C8}"/>
              </a:ext>
            </a:extLst>
          </p:cNvPr>
          <p:cNvSpPr>
            <a:spLocks noGrp="1"/>
          </p:cNvSpPr>
          <p:nvPr>
            <p:ph type="sldNum" sz="quarter" idx="12"/>
          </p:nvPr>
        </p:nvSpPr>
        <p:spPr/>
        <p:txBody>
          <a:bodyPr/>
          <a:lstStyle/>
          <a:p>
            <a:fld id="{8DDAA936-32AD-440D-9D36-113340945A29}" type="slidenum">
              <a:rPr lang="en-IN" smtClean="0"/>
              <a:t>44</a:t>
            </a:fld>
            <a:endParaRPr lang="en-IN"/>
          </a:p>
        </p:txBody>
      </p:sp>
      <p:graphicFrame>
        <p:nvGraphicFramePr>
          <p:cNvPr id="6" name="Table 6">
            <a:extLst>
              <a:ext uri="{FF2B5EF4-FFF2-40B4-BE49-F238E27FC236}">
                <a16:creationId xmlns:a16="http://schemas.microsoft.com/office/drawing/2014/main" id="{737F4ED6-235D-4885-9E7D-D0094415F2FA}"/>
              </a:ext>
            </a:extLst>
          </p:cNvPr>
          <p:cNvGraphicFramePr>
            <a:graphicFrameLocks noGrp="1"/>
          </p:cNvGraphicFramePr>
          <p:nvPr>
            <p:extLst>
              <p:ext uri="{D42A27DB-BD31-4B8C-83A1-F6EECF244321}">
                <p14:modId xmlns:p14="http://schemas.microsoft.com/office/powerpoint/2010/main" val="2734008172"/>
              </p:ext>
            </p:extLst>
          </p:nvPr>
        </p:nvGraphicFramePr>
        <p:xfrm>
          <a:off x="1768228" y="2588480"/>
          <a:ext cx="9286626" cy="2521395"/>
        </p:xfrm>
        <a:graphic>
          <a:graphicData uri="http://schemas.openxmlformats.org/drawingml/2006/table">
            <a:tbl>
              <a:tblPr firstRow="1" bandRow="1">
                <a:tableStyleId>{5C22544A-7EE6-4342-B048-85BDC9FD1C3A}</a:tableStyleId>
              </a:tblPr>
              <a:tblGrid>
                <a:gridCol w="771382">
                  <a:extLst>
                    <a:ext uri="{9D8B030D-6E8A-4147-A177-3AD203B41FA5}">
                      <a16:colId xmlns:a16="http://schemas.microsoft.com/office/drawing/2014/main" val="2751000785"/>
                    </a:ext>
                  </a:extLst>
                </a:gridCol>
                <a:gridCol w="771382">
                  <a:extLst>
                    <a:ext uri="{9D8B030D-6E8A-4147-A177-3AD203B41FA5}">
                      <a16:colId xmlns:a16="http://schemas.microsoft.com/office/drawing/2014/main" val="3236145433"/>
                    </a:ext>
                  </a:extLst>
                </a:gridCol>
                <a:gridCol w="771382">
                  <a:extLst>
                    <a:ext uri="{9D8B030D-6E8A-4147-A177-3AD203B41FA5}">
                      <a16:colId xmlns:a16="http://schemas.microsoft.com/office/drawing/2014/main" val="3502748171"/>
                    </a:ext>
                  </a:extLst>
                </a:gridCol>
                <a:gridCol w="771382">
                  <a:extLst>
                    <a:ext uri="{9D8B030D-6E8A-4147-A177-3AD203B41FA5}">
                      <a16:colId xmlns:a16="http://schemas.microsoft.com/office/drawing/2014/main" val="4222427808"/>
                    </a:ext>
                  </a:extLst>
                </a:gridCol>
                <a:gridCol w="771382">
                  <a:extLst>
                    <a:ext uri="{9D8B030D-6E8A-4147-A177-3AD203B41FA5}">
                      <a16:colId xmlns:a16="http://schemas.microsoft.com/office/drawing/2014/main" val="1953379196"/>
                    </a:ext>
                  </a:extLst>
                </a:gridCol>
                <a:gridCol w="771382">
                  <a:extLst>
                    <a:ext uri="{9D8B030D-6E8A-4147-A177-3AD203B41FA5}">
                      <a16:colId xmlns:a16="http://schemas.microsoft.com/office/drawing/2014/main" val="233576472"/>
                    </a:ext>
                  </a:extLst>
                </a:gridCol>
                <a:gridCol w="771382">
                  <a:extLst>
                    <a:ext uri="{9D8B030D-6E8A-4147-A177-3AD203B41FA5}">
                      <a16:colId xmlns:a16="http://schemas.microsoft.com/office/drawing/2014/main" val="2921311600"/>
                    </a:ext>
                  </a:extLst>
                </a:gridCol>
                <a:gridCol w="771382">
                  <a:extLst>
                    <a:ext uri="{9D8B030D-6E8A-4147-A177-3AD203B41FA5}">
                      <a16:colId xmlns:a16="http://schemas.microsoft.com/office/drawing/2014/main" val="1934340544"/>
                    </a:ext>
                  </a:extLst>
                </a:gridCol>
                <a:gridCol w="771382">
                  <a:extLst>
                    <a:ext uri="{9D8B030D-6E8A-4147-A177-3AD203B41FA5}">
                      <a16:colId xmlns:a16="http://schemas.microsoft.com/office/drawing/2014/main" val="1239718688"/>
                    </a:ext>
                  </a:extLst>
                </a:gridCol>
                <a:gridCol w="801424">
                  <a:extLst>
                    <a:ext uri="{9D8B030D-6E8A-4147-A177-3AD203B41FA5}">
                      <a16:colId xmlns:a16="http://schemas.microsoft.com/office/drawing/2014/main" val="2906342133"/>
                    </a:ext>
                  </a:extLst>
                </a:gridCol>
                <a:gridCol w="771382">
                  <a:extLst>
                    <a:ext uri="{9D8B030D-6E8A-4147-A177-3AD203B41FA5}">
                      <a16:colId xmlns:a16="http://schemas.microsoft.com/office/drawing/2014/main" val="2111876952"/>
                    </a:ext>
                  </a:extLst>
                </a:gridCol>
                <a:gridCol w="771382">
                  <a:extLst>
                    <a:ext uri="{9D8B030D-6E8A-4147-A177-3AD203B41FA5}">
                      <a16:colId xmlns:a16="http://schemas.microsoft.com/office/drawing/2014/main" val="8094902"/>
                    </a:ext>
                  </a:extLst>
                </a:gridCol>
              </a:tblGrid>
              <a:tr h="798291">
                <a:tc>
                  <a:txBody>
                    <a:bodyPr/>
                    <a:lstStyle/>
                    <a:p>
                      <a:r>
                        <a:rPr lang="en-IN" dirty="0" err="1"/>
                        <a:t>Tese</a:t>
                      </a:r>
                      <a:r>
                        <a:rPr lang="en-IN" dirty="0"/>
                        <a:t> Case</a:t>
                      </a:r>
                    </a:p>
                  </a:txBody>
                  <a:tcPr/>
                </a:tc>
                <a:tc>
                  <a:txBody>
                    <a:bodyPr/>
                    <a:lstStyle/>
                    <a:p>
                      <a:r>
                        <a:rPr lang="en-IN" dirty="0"/>
                        <a:t>Test Case Description</a:t>
                      </a:r>
                    </a:p>
                  </a:txBody>
                  <a:tcPr/>
                </a:tc>
                <a:tc>
                  <a:txBody>
                    <a:bodyPr/>
                    <a:lstStyle/>
                    <a:p>
                      <a:r>
                        <a:rPr lang="en-IN" dirty="0"/>
                        <a:t>P_ID</a:t>
                      </a:r>
                    </a:p>
                  </a:txBody>
                  <a:tcPr/>
                </a:tc>
                <a:tc>
                  <a:txBody>
                    <a:bodyPr/>
                    <a:lstStyle/>
                    <a:p>
                      <a:r>
                        <a:rPr lang="en-IN" dirty="0" err="1"/>
                        <a:t>P_Name</a:t>
                      </a:r>
                      <a:endParaRPr lang="en-IN" dirty="0"/>
                    </a:p>
                  </a:txBody>
                  <a:tcPr/>
                </a:tc>
                <a:tc>
                  <a:txBody>
                    <a:bodyPr/>
                    <a:lstStyle/>
                    <a:p>
                      <a:r>
                        <a:rPr lang="en-IN" dirty="0"/>
                        <a:t>Company</a:t>
                      </a:r>
                    </a:p>
                  </a:txBody>
                  <a:tcPr/>
                </a:tc>
                <a:tc>
                  <a:txBody>
                    <a:bodyPr/>
                    <a:lstStyle/>
                    <a:p>
                      <a:r>
                        <a:rPr lang="en-IN" dirty="0"/>
                        <a:t>Model</a:t>
                      </a:r>
                    </a:p>
                  </a:txBody>
                  <a:tcPr/>
                </a:tc>
                <a:tc>
                  <a:txBody>
                    <a:bodyPr/>
                    <a:lstStyle/>
                    <a:p>
                      <a:r>
                        <a:rPr lang="en-IN" dirty="0"/>
                        <a:t>Quantity</a:t>
                      </a:r>
                    </a:p>
                  </a:txBody>
                  <a:tcPr/>
                </a:tc>
                <a:tc>
                  <a:txBody>
                    <a:bodyPr/>
                    <a:lstStyle/>
                    <a:p>
                      <a:r>
                        <a:rPr lang="en-IN" dirty="0"/>
                        <a:t>Image</a:t>
                      </a:r>
                    </a:p>
                  </a:txBody>
                  <a:tcPr/>
                </a:tc>
                <a:tc>
                  <a:txBody>
                    <a:bodyPr/>
                    <a:lstStyle/>
                    <a:p>
                      <a:r>
                        <a:rPr lang="en-IN" dirty="0"/>
                        <a:t>Price</a:t>
                      </a:r>
                    </a:p>
                  </a:txBody>
                  <a:tcPr/>
                </a:tc>
                <a:tc>
                  <a:txBody>
                    <a:bodyPr/>
                    <a:lstStyle/>
                    <a:p>
                      <a:r>
                        <a:rPr lang="en-IN" dirty="0"/>
                        <a:t>Description</a:t>
                      </a:r>
                    </a:p>
                  </a:txBody>
                  <a:tcPr/>
                </a:tc>
                <a:tc>
                  <a:txBody>
                    <a:bodyPr/>
                    <a:lstStyle/>
                    <a:p>
                      <a:r>
                        <a:rPr lang="en-IN" dirty="0"/>
                        <a:t>Actual Output</a:t>
                      </a:r>
                    </a:p>
                  </a:txBody>
                  <a:tcPr/>
                </a:tc>
                <a:tc>
                  <a:txBody>
                    <a:bodyPr/>
                    <a:lstStyle/>
                    <a:p>
                      <a:r>
                        <a:rPr lang="en-IN" dirty="0"/>
                        <a:t>Remark(it self)</a:t>
                      </a:r>
                    </a:p>
                  </a:txBody>
                  <a:tcPr/>
                </a:tc>
                <a:extLst>
                  <a:ext uri="{0D108BD9-81ED-4DB2-BD59-A6C34878D82A}">
                    <a16:rowId xmlns:a16="http://schemas.microsoft.com/office/drawing/2014/main" val="2571601165"/>
                  </a:ext>
                </a:extLst>
              </a:tr>
              <a:tr h="976625">
                <a:tc>
                  <a:txBody>
                    <a:bodyPr/>
                    <a:lstStyle/>
                    <a:p>
                      <a:r>
                        <a:rPr lang="en-IN" dirty="0"/>
                        <a:t>TC7</a:t>
                      </a:r>
                    </a:p>
                  </a:txBody>
                  <a:tcPr/>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0" marR="0" marT="0" marB="0"/>
                </a:tc>
                <a:tc>
                  <a:txBody>
                    <a:bodyPr/>
                    <a:lstStyle/>
                    <a:p>
                      <a:pPr>
                        <a:lnSpc>
                          <a:spcPct val="150000"/>
                        </a:lnSpc>
                        <a:spcAft>
                          <a:spcPts val="0"/>
                        </a:spcAft>
                      </a:pPr>
                      <a:r>
                        <a:rPr lang="en-IN" sz="1600" dirty="0">
                          <a:effectLst/>
                        </a:rPr>
                        <a:t>Valid /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1600" dirty="0">
                          <a:effectLst/>
                        </a:rPr>
                        <a:t>Valid/Invalid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Valid input</a:t>
                      </a:r>
                    </a:p>
                  </a:txBody>
                  <a:tcPr marL="0" marR="0" marT="0" marB="0"/>
                </a:tc>
                <a:tc>
                  <a:txBody>
                    <a:bodyPr/>
                    <a:lstStyle/>
                    <a:p>
                      <a:pPr>
                        <a:lnSpc>
                          <a:spcPct val="150000"/>
                        </a:lnSpc>
                        <a:spcAft>
                          <a:spcPts val="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50000"/>
                        </a:lnSpc>
                        <a:spcAft>
                          <a:spcPts val="0"/>
                        </a:spcAft>
                      </a:pPr>
                      <a:r>
                        <a:rPr lang="en-IN" sz="1600" dirty="0">
                          <a:effectLst/>
                        </a:rPr>
                        <a:t>Valid 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91492496"/>
                  </a:ext>
                </a:extLst>
              </a:tr>
            </a:tbl>
          </a:graphicData>
        </a:graphic>
      </p:graphicFrame>
    </p:spTree>
    <p:extLst>
      <p:ext uri="{BB962C8B-B14F-4D97-AF65-F5344CB8AC3E}">
        <p14:creationId xmlns:p14="http://schemas.microsoft.com/office/powerpoint/2010/main" val="204536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B1B2-90BD-4C79-8733-4ADEA5ABA0C2}"/>
              </a:ext>
            </a:extLst>
          </p:cNvPr>
          <p:cNvSpPr>
            <a:spLocks noGrp="1"/>
          </p:cNvSpPr>
          <p:nvPr>
            <p:ph type="title"/>
          </p:nvPr>
        </p:nvSpPr>
        <p:spPr/>
        <p:txBody>
          <a:bodyPr/>
          <a:lstStyle/>
          <a:p>
            <a:pPr algn="ctr"/>
            <a:r>
              <a:rPr lang="en-US" sz="3200" b="1" dirty="0">
                <a:effectLst/>
                <a:latin typeface="Times New Roman" panose="02020603050405020304" pitchFamily="18" charset="0"/>
                <a:ea typeface="Calibri" panose="020F0502020204030204" pitchFamily="34" charset="0"/>
              </a:rPr>
              <a:t>System Specific Requirements</a:t>
            </a:r>
            <a:r>
              <a:rPr lang="en-US" sz="3200" dirty="0">
                <a:effectLst/>
                <a:latin typeface="Times New Roman" panose="02020603050405020304" pitchFamily="18" charset="0"/>
                <a:ea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63CE25BE-96D2-4F2A-8B1E-077516CFDF7A}"/>
              </a:ext>
            </a:extLst>
          </p:cNvPr>
          <p:cNvSpPr>
            <a:spLocks noGrp="1"/>
          </p:cNvSpPr>
          <p:nvPr>
            <p:ph idx="1"/>
          </p:nvPr>
        </p:nvSpPr>
        <p:spPr/>
        <p:txBody>
          <a:bodyPr/>
          <a:lstStyle/>
          <a:p>
            <a:r>
              <a:rPr lang="en-US" sz="20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2000" b="1" dirty="0">
                <a:solidFill>
                  <a:srgbClr val="000000"/>
                </a:solidFill>
                <a:effectLst/>
                <a:latin typeface="Times New Roman" panose="02020603050405020304" pitchFamily="18" charset="0"/>
                <a:ea typeface="Cambria" panose="02040503050406030204" pitchFamily="18" charset="0"/>
              </a:rPr>
              <a:t> Requirements:</a:t>
            </a:r>
            <a:endParaRPr lang="en-US" dirty="0"/>
          </a:p>
          <a:p>
            <a:pPr lvl="1"/>
            <a:r>
              <a:rPr lang="en-IN" dirty="0"/>
              <a:t>1. Manage User Login : </a:t>
            </a:r>
          </a:p>
          <a:p>
            <a:pPr marL="457200" lvl="1" indent="0">
              <a:buNone/>
            </a:pPr>
            <a:endParaRPr lang="en-IN" dirty="0"/>
          </a:p>
        </p:txBody>
      </p:sp>
      <p:sp>
        <p:nvSpPr>
          <p:cNvPr id="5" name="Slide Number Placeholder 4">
            <a:extLst>
              <a:ext uri="{FF2B5EF4-FFF2-40B4-BE49-F238E27FC236}">
                <a16:creationId xmlns:a16="http://schemas.microsoft.com/office/drawing/2014/main" id="{8BB1CF1C-64BB-471D-AAC2-069EE0615E1B}"/>
              </a:ext>
            </a:extLst>
          </p:cNvPr>
          <p:cNvSpPr>
            <a:spLocks noGrp="1"/>
          </p:cNvSpPr>
          <p:nvPr>
            <p:ph type="sldNum" sz="quarter" idx="12"/>
          </p:nvPr>
        </p:nvSpPr>
        <p:spPr/>
        <p:txBody>
          <a:bodyPr/>
          <a:lstStyle/>
          <a:p>
            <a:fld id="{8DDAA936-32AD-440D-9D36-113340945A29}" type="slidenum">
              <a:rPr lang="en-IN" smtClean="0"/>
              <a:t>5</a:t>
            </a:fld>
            <a:endParaRPr lang="en-IN"/>
          </a:p>
        </p:txBody>
      </p:sp>
      <p:graphicFrame>
        <p:nvGraphicFramePr>
          <p:cNvPr id="4" name="Table 4">
            <a:extLst>
              <a:ext uri="{FF2B5EF4-FFF2-40B4-BE49-F238E27FC236}">
                <a16:creationId xmlns:a16="http://schemas.microsoft.com/office/drawing/2014/main" id="{6A56BB00-703A-44A3-8A97-E1F43F6338DE}"/>
              </a:ext>
            </a:extLst>
          </p:cNvPr>
          <p:cNvGraphicFramePr>
            <a:graphicFrameLocks noGrp="1"/>
          </p:cNvGraphicFramePr>
          <p:nvPr>
            <p:extLst>
              <p:ext uri="{D42A27DB-BD31-4B8C-83A1-F6EECF244321}">
                <p14:modId xmlns:p14="http://schemas.microsoft.com/office/powerpoint/2010/main" val="1621735897"/>
              </p:ext>
            </p:extLst>
          </p:nvPr>
        </p:nvGraphicFramePr>
        <p:xfrm>
          <a:off x="2189216" y="2970496"/>
          <a:ext cx="8379138" cy="2806050"/>
        </p:xfrm>
        <a:graphic>
          <a:graphicData uri="http://schemas.openxmlformats.org/drawingml/2006/table">
            <a:tbl>
              <a:tblPr firstRow="1" bandRow="1">
                <a:tableStyleId>{5C22544A-7EE6-4342-B048-85BDC9FD1C3A}</a:tableStyleId>
              </a:tblPr>
              <a:tblGrid>
                <a:gridCol w="969916">
                  <a:extLst>
                    <a:ext uri="{9D8B030D-6E8A-4147-A177-3AD203B41FA5}">
                      <a16:colId xmlns:a16="http://schemas.microsoft.com/office/drawing/2014/main" val="1411077192"/>
                    </a:ext>
                  </a:extLst>
                </a:gridCol>
                <a:gridCol w="4616176">
                  <a:extLst>
                    <a:ext uri="{9D8B030D-6E8A-4147-A177-3AD203B41FA5}">
                      <a16:colId xmlns:a16="http://schemas.microsoft.com/office/drawing/2014/main" val="3021156589"/>
                    </a:ext>
                  </a:extLst>
                </a:gridCol>
                <a:gridCol w="2793046">
                  <a:extLst>
                    <a:ext uri="{9D8B030D-6E8A-4147-A177-3AD203B41FA5}">
                      <a16:colId xmlns:a16="http://schemas.microsoft.com/office/drawing/2014/main" val="3162902688"/>
                    </a:ext>
                  </a:extLst>
                </a:gridCol>
              </a:tblGrid>
              <a:tr h="454194">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520614079"/>
                  </a:ext>
                </a:extLst>
              </a:tr>
              <a:tr h="783952">
                <a:tc>
                  <a:txBody>
                    <a:bodyPr/>
                    <a:lstStyle/>
                    <a:p>
                      <a:r>
                        <a:rPr lang="en-US" dirty="0"/>
                        <a:t>FR1</a:t>
                      </a:r>
                      <a:endParaRPr lang="en-IN" dirty="0"/>
                    </a:p>
                  </a:txBody>
                  <a:tcPr/>
                </a:tc>
                <a:tc>
                  <a:txBody>
                    <a:bodyPr/>
                    <a:lstStyle/>
                    <a:p>
                      <a:r>
                        <a:rPr lang="en-US" dirty="0"/>
                        <a:t>Customer can login with their Unique ‘Email id’ and ‘Password’ . </a:t>
                      </a:r>
                      <a:endParaRPr lang="en-IN" dirty="0"/>
                    </a:p>
                  </a:txBody>
                  <a:tcPr/>
                </a:tc>
                <a:tc>
                  <a:txBody>
                    <a:bodyPr/>
                    <a:lstStyle/>
                    <a:p>
                      <a:r>
                        <a:rPr lang="en-IN" dirty="0"/>
                        <a:t>Login page</a:t>
                      </a:r>
                    </a:p>
                  </a:txBody>
                  <a:tcPr/>
                </a:tc>
                <a:extLst>
                  <a:ext uri="{0D108BD9-81ED-4DB2-BD59-A6C34878D82A}">
                    <a16:rowId xmlns:a16="http://schemas.microsoft.com/office/drawing/2014/main" val="1624335488"/>
                  </a:ext>
                </a:extLst>
              </a:tr>
              <a:tr h="783952">
                <a:tc>
                  <a:txBody>
                    <a:bodyPr/>
                    <a:lstStyle/>
                    <a:p>
                      <a:r>
                        <a:rPr lang="en-US" dirty="0"/>
                        <a:t>FR2</a:t>
                      </a:r>
                      <a:endParaRPr lang="en-IN" dirty="0"/>
                    </a:p>
                  </a:txBody>
                  <a:tcPr/>
                </a:tc>
                <a:tc>
                  <a:txBody>
                    <a:bodyPr/>
                    <a:lstStyle/>
                    <a:p>
                      <a:r>
                        <a:rPr lang="en-US" dirty="0"/>
                        <a:t>User will be able to use all the features after the authenticate of Username and Password. </a:t>
                      </a:r>
                      <a:endParaRPr lang="en-IN" dirty="0"/>
                    </a:p>
                  </a:txBody>
                  <a:tcPr/>
                </a:tc>
                <a:tc>
                  <a:txBody>
                    <a:bodyPr/>
                    <a:lstStyle/>
                    <a:p>
                      <a:r>
                        <a:rPr lang="en-US" dirty="0"/>
                        <a:t>Home page</a:t>
                      </a:r>
                      <a:endParaRPr lang="en-IN" dirty="0"/>
                    </a:p>
                  </a:txBody>
                  <a:tcPr/>
                </a:tc>
                <a:extLst>
                  <a:ext uri="{0D108BD9-81ED-4DB2-BD59-A6C34878D82A}">
                    <a16:rowId xmlns:a16="http://schemas.microsoft.com/office/drawing/2014/main" val="3983707950"/>
                  </a:ext>
                </a:extLst>
              </a:tr>
              <a:tr h="783952">
                <a:tc>
                  <a:txBody>
                    <a:bodyPr/>
                    <a:lstStyle/>
                    <a:p>
                      <a:r>
                        <a:rPr lang="en-US" dirty="0"/>
                        <a:t>FR3</a:t>
                      </a:r>
                      <a:endParaRPr lang="en-IN" dirty="0"/>
                    </a:p>
                  </a:txBody>
                  <a:tcPr/>
                </a:tc>
                <a:tc>
                  <a:txBody>
                    <a:bodyPr/>
                    <a:lstStyle/>
                    <a:p>
                      <a:r>
                        <a:rPr lang="en-US" dirty="0"/>
                        <a:t>User will be able to use all the features after the authenticate of Username and Password. </a:t>
                      </a:r>
                      <a:endParaRPr lang="en-IN" dirty="0"/>
                    </a:p>
                  </a:txBody>
                  <a:tcPr/>
                </a:tc>
                <a:tc>
                  <a:txBody>
                    <a:bodyPr/>
                    <a:lstStyle/>
                    <a:p>
                      <a:r>
                        <a:rPr lang="en-US" dirty="0"/>
                        <a:t>Logout page</a:t>
                      </a:r>
                      <a:endParaRPr lang="en-IN" dirty="0"/>
                    </a:p>
                  </a:txBody>
                  <a:tcPr/>
                </a:tc>
                <a:extLst>
                  <a:ext uri="{0D108BD9-81ED-4DB2-BD59-A6C34878D82A}">
                    <a16:rowId xmlns:a16="http://schemas.microsoft.com/office/drawing/2014/main" val="3949164443"/>
                  </a:ext>
                </a:extLst>
              </a:tr>
            </a:tbl>
          </a:graphicData>
        </a:graphic>
      </p:graphicFrame>
    </p:spTree>
    <p:extLst>
      <p:ext uri="{BB962C8B-B14F-4D97-AF65-F5344CB8AC3E}">
        <p14:creationId xmlns:p14="http://schemas.microsoft.com/office/powerpoint/2010/main" val="408191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493E-F78A-4EC2-99D2-1B93D1DB653B}"/>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endParaRPr lang="en-IN" dirty="0"/>
          </a:p>
        </p:txBody>
      </p:sp>
      <p:sp>
        <p:nvSpPr>
          <p:cNvPr id="3" name="Content Placeholder 2">
            <a:extLst>
              <a:ext uri="{FF2B5EF4-FFF2-40B4-BE49-F238E27FC236}">
                <a16:creationId xmlns:a16="http://schemas.microsoft.com/office/drawing/2014/main" id="{827BF932-4BA3-414C-9F27-38661EA875D0}"/>
              </a:ext>
            </a:extLst>
          </p:cNvPr>
          <p:cNvSpPr>
            <a:spLocks noGrp="1"/>
          </p:cNvSpPr>
          <p:nvPr>
            <p:ph idx="1"/>
          </p:nvPr>
        </p:nvSpPr>
        <p:spPr>
          <a:xfrm>
            <a:off x="1442787" y="2015732"/>
            <a:ext cx="9603275" cy="3450613"/>
          </a:xfrm>
        </p:spPr>
        <p:txBody>
          <a:bodyPr/>
          <a:lstStyle/>
          <a:p>
            <a:r>
              <a:rPr lang="en-IN" dirty="0"/>
              <a:t>2. Manage Staff : </a:t>
            </a:r>
          </a:p>
          <a:p>
            <a:endParaRPr lang="en-IN" dirty="0"/>
          </a:p>
        </p:txBody>
      </p:sp>
      <p:sp>
        <p:nvSpPr>
          <p:cNvPr id="5" name="Slide Number Placeholder 4">
            <a:extLst>
              <a:ext uri="{FF2B5EF4-FFF2-40B4-BE49-F238E27FC236}">
                <a16:creationId xmlns:a16="http://schemas.microsoft.com/office/drawing/2014/main" id="{F852C8D6-E579-4040-BFF4-870F14657DBF}"/>
              </a:ext>
            </a:extLst>
          </p:cNvPr>
          <p:cNvSpPr>
            <a:spLocks noGrp="1"/>
          </p:cNvSpPr>
          <p:nvPr>
            <p:ph type="sldNum" sz="quarter" idx="12"/>
          </p:nvPr>
        </p:nvSpPr>
        <p:spPr/>
        <p:txBody>
          <a:bodyPr/>
          <a:lstStyle/>
          <a:p>
            <a:fld id="{8DDAA936-32AD-440D-9D36-113340945A29}" type="slidenum">
              <a:rPr lang="en-IN" smtClean="0"/>
              <a:t>6</a:t>
            </a:fld>
            <a:endParaRPr lang="en-IN"/>
          </a:p>
        </p:txBody>
      </p:sp>
      <p:graphicFrame>
        <p:nvGraphicFramePr>
          <p:cNvPr id="4" name="Table 4">
            <a:extLst>
              <a:ext uri="{FF2B5EF4-FFF2-40B4-BE49-F238E27FC236}">
                <a16:creationId xmlns:a16="http://schemas.microsoft.com/office/drawing/2014/main" id="{5D372B85-8050-484D-90EE-070139489367}"/>
              </a:ext>
            </a:extLst>
          </p:cNvPr>
          <p:cNvGraphicFramePr>
            <a:graphicFrameLocks noGrp="1"/>
          </p:cNvGraphicFramePr>
          <p:nvPr>
            <p:extLst>
              <p:ext uri="{D42A27DB-BD31-4B8C-83A1-F6EECF244321}">
                <p14:modId xmlns:p14="http://schemas.microsoft.com/office/powerpoint/2010/main" val="1974062971"/>
              </p:ext>
            </p:extLst>
          </p:nvPr>
        </p:nvGraphicFramePr>
        <p:xfrm>
          <a:off x="1935285" y="2689143"/>
          <a:ext cx="8127999" cy="2565400"/>
        </p:xfrm>
        <a:graphic>
          <a:graphicData uri="http://schemas.openxmlformats.org/drawingml/2006/table">
            <a:tbl>
              <a:tblPr firstRow="1" bandRow="1">
                <a:tableStyleId>{5C22544A-7EE6-4342-B048-85BDC9FD1C3A}</a:tableStyleId>
              </a:tblPr>
              <a:tblGrid>
                <a:gridCol w="913423">
                  <a:extLst>
                    <a:ext uri="{9D8B030D-6E8A-4147-A177-3AD203B41FA5}">
                      <a16:colId xmlns:a16="http://schemas.microsoft.com/office/drawing/2014/main" val="3188290395"/>
                    </a:ext>
                  </a:extLst>
                </a:gridCol>
                <a:gridCol w="4505243">
                  <a:extLst>
                    <a:ext uri="{9D8B030D-6E8A-4147-A177-3AD203B41FA5}">
                      <a16:colId xmlns:a16="http://schemas.microsoft.com/office/drawing/2014/main" val="1474454790"/>
                    </a:ext>
                  </a:extLst>
                </a:gridCol>
                <a:gridCol w="2709333">
                  <a:extLst>
                    <a:ext uri="{9D8B030D-6E8A-4147-A177-3AD203B41FA5}">
                      <a16:colId xmlns:a16="http://schemas.microsoft.com/office/drawing/2014/main" val="2545453007"/>
                    </a:ext>
                  </a:extLst>
                </a:gridCol>
              </a:tblGrid>
              <a:tr h="370840">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1766859442"/>
                  </a:ext>
                </a:extLst>
              </a:tr>
              <a:tr h="370840">
                <a:tc>
                  <a:txBody>
                    <a:bodyPr/>
                    <a:lstStyle/>
                    <a:p>
                      <a:r>
                        <a:rPr lang="en-US" dirty="0"/>
                        <a:t>FR1</a:t>
                      </a:r>
                      <a:endParaRPr lang="en-IN" dirty="0"/>
                    </a:p>
                  </a:txBody>
                  <a:tcPr/>
                </a:tc>
                <a:tc>
                  <a:txBody>
                    <a:bodyPr/>
                    <a:lstStyle/>
                    <a:p>
                      <a:r>
                        <a:rPr lang="en-US" dirty="0"/>
                        <a:t>Admin / Staff can login with their unique ‘Email id’ and ‘Password’ </a:t>
                      </a:r>
                      <a:endParaRPr lang="en-IN" dirty="0"/>
                    </a:p>
                  </a:txBody>
                  <a:tcPr/>
                </a:tc>
                <a:tc>
                  <a:txBody>
                    <a:bodyPr/>
                    <a:lstStyle/>
                    <a:p>
                      <a:r>
                        <a:rPr lang="en-IN" dirty="0"/>
                        <a:t>Login page </a:t>
                      </a:r>
                    </a:p>
                  </a:txBody>
                  <a:tcPr/>
                </a:tc>
                <a:extLst>
                  <a:ext uri="{0D108BD9-81ED-4DB2-BD59-A6C34878D82A}">
                    <a16:rowId xmlns:a16="http://schemas.microsoft.com/office/drawing/2014/main" val="2285744465"/>
                  </a:ext>
                </a:extLst>
              </a:tr>
              <a:tr h="370840">
                <a:tc>
                  <a:txBody>
                    <a:bodyPr/>
                    <a:lstStyle/>
                    <a:p>
                      <a:r>
                        <a:rPr lang="en-US" dirty="0"/>
                        <a:t>FR2</a:t>
                      </a:r>
                      <a:endParaRPr lang="en-IN" dirty="0"/>
                    </a:p>
                  </a:txBody>
                  <a:tcPr/>
                </a:tc>
                <a:tc>
                  <a:txBody>
                    <a:bodyPr/>
                    <a:lstStyle/>
                    <a:p>
                      <a:r>
                        <a:rPr lang="en-US" dirty="0"/>
                        <a:t>Admin will be able to all the features after the authenticate of username and password. Like : Add , update , view and delete</a:t>
                      </a:r>
                      <a:endParaRPr lang="en-IN" dirty="0"/>
                    </a:p>
                  </a:txBody>
                  <a:tcPr/>
                </a:tc>
                <a:tc>
                  <a:txBody>
                    <a:bodyPr/>
                    <a:lstStyle/>
                    <a:p>
                      <a:r>
                        <a:rPr lang="en-IN" dirty="0"/>
                        <a:t>Add / Update page </a:t>
                      </a:r>
                    </a:p>
                  </a:txBody>
                  <a:tcPr/>
                </a:tc>
                <a:extLst>
                  <a:ext uri="{0D108BD9-81ED-4DB2-BD59-A6C34878D82A}">
                    <a16:rowId xmlns:a16="http://schemas.microsoft.com/office/drawing/2014/main" val="25400267"/>
                  </a:ext>
                </a:extLst>
              </a:tr>
              <a:tr h="370840">
                <a:tc>
                  <a:txBody>
                    <a:bodyPr/>
                    <a:lstStyle/>
                    <a:p>
                      <a:r>
                        <a:rPr lang="en-US" dirty="0"/>
                        <a:t>FR3</a:t>
                      </a:r>
                      <a:endParaRPr lang="en-IN" dirty="0"/>
                    </a:p>
                  </a:txBody>
                  <a:tcPr/>
                </a:tc>
                <a:tc>
                  <a:txBody>
                    <a:bodyPr/>
                    <a:lstStyle/>
                    <a:p>
                      <a:r>
                        <a:rPr lang="en-US" dirty="0"/>
                        <a:t>The Admin will be able to logout from the system anytime they want.</a:t>
                      </a:r>
                      <a:endParaRPr lang="en-IN" dirty="0"/>
                    </a:p>
                  </a:txBody>
                  <a:tcPr/>
                </a:tc>
                <a:tc>
                  <a:txBody>
                    <a:bodyPr/>
                    <a:lstStyle/>
                    <a:p>
                      <a:r>
                        <a:rPr lang="en-IN" dirty="0"/>
                        <a:t>Logout page </a:t>
                      </a:r>
                    </a:p>
                  </a:txBody>
                  <a:tcPr/>
                </a:tc>
                <a:extLst>
                  <a:ext uri="{0D108BD9-81ED-4DB2-BD59-A6C34878D82A}">
                    <a16:rowId xmlns:a16="http://schemas.microsoft.com/office/drawing/2014/main" val="1428250549"/>
                  </a:ext>
                </a:extLst>
              </a:tr>
            </a:tbl>
          </a:graphicData>
        </a:graphic>
      </p:graphicFrame>
    </p:spTree>
    <p:extLst>
      <p:ext uri="{BB962C8B-B14F-4D97-AF65-F5344CB8AC3E}">
        <p14:creationId xmlns:p14="http://schemas.microsoft.com/office/powerpoint/2010/main" val="200195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3. Manage Product :</a:t>
            </a:r>
          </a:p>
          <a:p>
            <a:pPr marL="0" indent="0">
              <a:buNone/>
            </a:pPr>
            <a:r>
              <a:rPr lang="en-IN" dirty="0"/>
              <a:t> </a:t>
            </a:r>
          </a:p>
        </p:txBody>
      </p:sp>
      <p:sp>
        <p:nvSpPr>
          <p:cNvPr id="5" name="Slide Number Placeholder 4">
            <a:extLst>
              <a:ext uri="{FF2B5EF4-FFF2-40B4-BE49-F238E27FC236}">
                <a16:creationId xmlns:a16="http://schemas.microsoft.com/office/drawing/2014/main" id="{DAD55CE8-792F-4EBE-A91D-9C3A8F2F9857}"/>
              </a:ext>
            </a:extLst>
          </p:cNvPr>
          <p:cNvSpPr>
            <a:spLocks noGrp="1"/>
          </p:cNvSpPr>
          <p:nvPr>
            <p:ph type="sldNum" sz="quarter" idx="12"/>
          </p:nvPr>
        </p:nvSpPr>
        <p:spPr/>
        <p:txBody>
          <a:bodyPr/>
          <a:lstStyle/>
          <a:p>
            <a:fld id="{8DDAA936-32AD-440D-9D36-113340945A29}" type="slidenum">
              <a:rPr lang="en-IN" smtClean="0"/>
              <a:t>7</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1014257690"/>
              </p:ext>
            </p:extLst>
          </p:nvPr>
        </p:nvGraphicFramePr>
        <p:xfrm>
          <a:off x="1812192" y="2680820"/>
          <a:ext cx="8127999" cy="3210560"/>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70840">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370840">
                <a:tc>
                  <a:txBody>
                    <a:bodyPr/>
                    <a:lstStyle/>
                    <a:p>
                      <a:r>
                        <a:rPr lang="en-US" dirty="0"/>
                        <a:t>FR1</a:t>
                      </a:r>
                      <a:endParaRPr lang="en-IN" dirty="0"/>
                    </a:p>
                  </a:txBody>
                  <a:tcPr/>
                </a:tc>
                <a:tc>
                  <a:txBody>
                    <a:bodyPr/>
                    <a:lstStyle/>
                    <a:p>
                      <a:r>
                        <a:rPr lang="en-US" dirty="0"/>
                        <a:t>Admin shall be able to manage all the product.</a:t>
                      </a:r>
                      <a:endParaRPr lang="en-IN" dirty="0"/>
                    </a:p>
                  </a:txBody>
                  <a:tcPr/>
                </a:tc>
                <a:tc>
                  <a:txBody>
                    <a:bodyPr/>
                    <a:lstStyle/>
                    <a:p>
                      <a:r>
                        <a:rPr lang="en-US" dirty="0"/>
                        <a:t>Product page</a:t>
                      </a:r>
                      <a:endParaRPr lang="en-IN" dirty="0"/>
                    </a:p>
                  </a:txBody>
                  <a:tcPr/>
                </a:tc>
                <a:extLst>
                  <a:ext uri="{0D108BD9-81ED-4DB2-BD59-A6C34878D82A}">
                    <a16:rowId xmlns:a16="http://schemas.microsoft.com/office/drawing/2014/main" val="16543597"/>
                  </a:ext>
                </a:extLst>
              </a:tr>
              <a:tr h="370840">
                <a:tc>
                  <a:txBody>
                    <a:bodyPr/>
                    <a:lstStyle/>
                    <a:p>
                      <a:r>
                        <a:rPr lang="en-US" dirty="0"/>
                        <a:t>FR2</a:t>
                      </a:r>
                      <a:endParaRPr lang="en-IN" dirty="0"/>
                    </a:p>
                  </a:txBody>
                  <a:tcPr/>
                </a:tc>
                <a:tc>
                  <a:txBody>
                    <a:bodyPr/>
                    <a:lstStyle/>
                    <a:p>
                      <a:r>
                        <a:rPr lang="en-US" dirty="0"/>
                        <a:t>Customer shall be able to view the products.</a:t>
                      </a:r>
                      <a:endParaRPr lang="en-IN" dirty="0"/>
                    </a:p>
                  </a:txBody>
                  <a:tcPr/>
                </a:tc>
                <a:tc>
                  <a:txBody>
                    <a:bodyPr/>
                    <a:lstStyle/>
                    <a:p>
                      <a:r>
                        <a:rPr lang="en-US" dirty="0"/>
                        <a:t>View page</a:t>
                      </a:r>
                      <a:endParaRPr lang="en-IN" dirty="0"/>
                    </a:p>
                  </a:txBody>
                  <a:tcPr/>
                </a:tc>
                <a:extLst>
                  <a:ext uri="{0D108BD9-81ED-4DB2-BD59-A6C34878D82A}">
                    <a16:rowId xmlns:a16="http://schemas.microsoft.com/office/drawing/2014/main" val="2703156243"/>
                  </a:ext>
                </a:extLst>
              </a:tr>
              <a:tr h="370840">
                <a:tc>
                  <a:txBody>
                    <a:bodyPr/>
                    <a:lstStyle/>
                    <a:p>
                      <a:r>
                        <a:rPr lang="en-US" dirty="0"/>
                        <a:t>FR3</a:t>
                      </a:r>
                      <a:endParaRPr lang="en-IN" dirty="0"/>
                    </a:p>
                  </a:txBody>
                  <a:tcPr/>
                </a:tc>
                <a:tc>
                  <a:txBody>
                    <a:bodyPr/>
                    <a:lstStyle/>
                    <a:p>
                      <a:r>
                        <a:rPr lang="en-US" dirty="0"/>
                        <a:t>The System will assign a unique id(Product key) to each product.</a:t>
                      </a:r>
                      <a:endParaRPr lang="en-IN" dirty="0"/>
                    </a:p>
                  </a:txBody>
                  <a:tcPr/>
                </a:tc>
                <a:tc>
                  <a:txBody>
                    <a:bodyPr/>
                    <a:lstStyle/>
                    <a:p>
                      <a:r>
                        <a:rPr lang="en-US" dirty="0"/>
                        <a:t>Product page</a:t>
                      </a:r>
                      <a:endParaRPr lang="en-IN" dirty="0"/>
                    </a:p>
                  </a:txBody>
                  <a:tcPr/>
                </a:tc>
                <a:extLst>
                  <a:ext uri="{0D108BD9-81ED-4DB2-BD59-A6C34878D82A}">
                    <a16:rowId xmlns:a16="http://schemas.microsoft.com/office/drawing/2014/main" val="1917987985"/>
                  </a:ext>
                </a:extLst>
              </a:tr>
              <a:tr h="370840">
                <a:tc>
                  <a:txBody>
                    <a:bodyPr/>
                    <a:lstStyle/>
                    <a:p>
                      <a:r>
                        <a:rPr lang="en-US" dirty="0"/>
                        <a:t>FR4</a:t>
                      </a:r>
                      <a:endParaRPr lang="en-IN" dirty="0"/>
                    </a:p>
                  </a:txBody>
                  <a:tcPr/>
                </a:tc>
                <a:tc>
                  <a:txBody>
                    <a:bodyPr/>
                    <a:lstStyle/>
                    <a:p>
                      <a:r>
                        <a:rPr lang="en-US" dirty="0"/>
                        <a:t>Admin will able manage many other module : • Add / Edit / View / Active and De-active </a:t>
                      </a:r>
                    </a:p>
                    <a:p>
                      <a:r>
                        <a:rPr lang="en-US" dirty="0"/>
                        <a:t>• Manage type </a:t>
                      </a:r>
                    </a:p>
                    <a:p>
                      <a:r>
                        <a:rPr lang="en-US" dirty="0"/>
                        <a:t>• Manage offer</a:t>
                      </a:r>
                      <a:endParaRPr lang="en-IN" dirty="0"/>
                    </a:p>
                  </a:txBody>
                  <a:tcPr/>
                </a:tc>
                <a:tc>
                  <a:txBody>
                    <a:bodyPr/>
                    <a:lstStyle/>
                    <a:p>
                      <a:r>
                        <a:rPr lang="en-US" dirty="0"/>
                        <a:t>Product page</a:t>
                      </a:r>
                      <a:endParaRPr lang="en-IN" dirty="0"/>
                    </a:p>
                  </a:txBody>
                  <a:tcPr/>
                </a:tc>
                <a:extLst>
                  <a:ext uri="{0D108BD9-81ED-4DB2-BD59-A6C34878D82A}">
                    <a16:rowId xmlns:a16="http://schemas.microsoft.com/office/drawing/2014/main" val="1138593889"/>
                  </a:ext>
                </a:extLst>
              </a:tr>
            </a:tbl>
          </a:graphicData>
        </a:graphic>
      </p:graphicFrame>
    </p:spTree>
    <p:extLst>
      <p:ext uri="{BB962C8B-B14F-4D97-AF65-F5344CB8AC3E}">
        <p14:creationId xmlns:p14="http://schemas.microsoft.com/office/powerpoint/2010/main" val="139774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4. Manage Customer :</a:t>
            </a:r>
          </a:p>
          <a:p>
            <a:pPr marL="0" indent="0">
              <a:buNone/>
            </a:pPr>
            <a:r>
              <a:rPr lang="en-IN" dirty="0"/>
              <a:t> </a:t>
            </a:r>
          </a:p>
        </p:txBody>
      </p:sp>
      <p:sp>
        <p:nvSpPr>
          <p:cNvPr id="5" name="Slide Number Placeholder 4">
            <a:extLst>
              <a:ext uri="{FF2B5EF4-FFF2-40B4-BE49-F238E27FC236}">
                <a16:creationId xmlns:a16="http://schemas.microsoft.com/office/drawing/2014/main" id="{2BE1ED9E-14AB-4EA9-880A-56425FD55A31}"/>
              </a:ext>
            </a:extLst>
          </p:cNvPr>
          <p:cNvSpPr>
            <a:spLocks noGrp="1"/>
          </p:cNvSpPr>
          <p:nvPr>
            <p:ph type="sldNum" sz="quarter" idx="12"/>
          </p:nvPr>
        </p:nvSpPr>
        <p:spPr/>
        <p:txBody>
          <a:bodyPr/>
          <a:lstStyle/>
          <a:p>
            <a:fld id="{8DDAA936-32AD-440D-9D36-113340945A29}" type="slidenum">
              <a:rPr lang="en-IN" smtClean="0"/>
              <a:t>8</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1319896759"/>
              </p:ext>
            </p:extLst>
          </p:nvPr>
        </p:nvGraphicFramePr>
        <p:xfrm>
          <a:off x="1812192" y="2573681"/>
          <a:ext cx="8127999" cy="3474720"/>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58193">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618251">
                <a:tc>
                  <a:txBody>
                    <a:bodyPr/>
                    <a:lstStyle/>
                    <a:p>
                      <a:r>
                        <a:rPr lang="en-US" dirty="0"/>
                        <a:t>FR1</a:t>
                      </a:r>
                      <a:endParaRPr lang="en-IN" dirty="0"/>
                    </a:p>
                  </a:txBody>
                  <a:tcPr/>
                </a:tc>
                <a:tc>
                  <a:txBody>
                    <a:bodyPr/>
                    <a:lstStyle/>
                    <a:p>
                      <a:r>
                        <a:rPr lang="en-US" dirty="0"/>
                        <a:t>This module is managed by Admin , Customer and Staff.</a:t>
                      </a:r>
                      <a:endParaRPr lang="en-IN" dirty="0"/>
                    </a:p>
                  </a:txBody>
                  <a:tcPr/>
                </a:tc>
                <a:tc>
                  <a:txBody>
                    <a:bodyPr/>
                    <a:lstStyle/>
                    <a:p>
                      <a:r>
                        <a:rPr lang="en-US" dirty="0"/>
                        <a:t>Manage Customer page</a:t>
                      </a:r>
                      <a:endParaRPr lang="en-IN" dirty="0"/>
                    </a:p>
                  </a:txBody>
                  <a:tcPr/>
                </a:tc>
                <a:extLst>
                  <a:ext uri="{0D108BD9-81ED-4DB2-BD59-A6C34878D82A}">
                    <a16:rowId xmlns:a16="http://schemas.microsoft.com/office/drawing/2014/main" val="16543597"/>
                  </a:ext>
                </a:extLst>
              </a:tr>
              <a:tr h="618251">
                <a:tc>
                  <a:txBody>
                    <a:bodyPr/>
                    <a:lstStyle/>
                    <a:p>
                      <a:r>
                        <a:rPr lang="en-US" dirty="0"/>
                        <a:t>FR2</a:t>
                      </a:r>
                      <a:endParaRPr lang="en-IN" dirty="0"/>
                    </a:p>
                  </a:txBody>
                  <a:tcPr/>
                </a:tc>
                <a:tc>
                  <a:txBody>
                    <a:bodyPr/>
                    <a:lstStyle/>
                    <a:p>
                      <a:r>
                        <a:rPr lang="en-US" dirty="0"/>
                        <a:t>The System will assign a unique id(customer id) and password</a:t>
                      </a:r>
                      <a:endParaRPr lang="en-IN" dirty="0"/>
                    </a:p>
                  </a:txBody>
                  <a:tcPr/>
                </a:tc>
                <a:tc>
                  <a:txBody>
                    <a:bodyPr/>
                    <a:lstStyle/>
                    <a:p>
                      <a:r>
                        <a:rPr lang="en-US" dirty="0"/>
                        <a:t>Add Customer page</a:t>
                      </a:r>
                      <a:endParaRPr lang="en-IN" dirty="0"/>
                    </a:p>
                  </a:txBody>
                  <a:tcPr/>
                </a:tc>
                <a:extLst>
                  <a:ext uri="{0D108BD9-81ED-4DB2-BD59-A6C34878D82A}">
                    <a16:rowId xmlns:a16="http://schemas.microsoft.com/office/drawing/2014/main" val="2703156243"/>
                  </a:ext>
                </a:extLst>
              </a:tr>
              <a:tr h="1148181">
                <a:tc>
                  <a:txBody>
                    <a:bodyPr/>
                    <a:lstStyle/>
                    <a:p>
                      <a:r>
                        <a:rPr lang="en-US" dirty="0"/>
                        <a:t>FR3</a:t>
                      </a:r>
                      <a:endParaRPr lang="en-IN" dirty="0"/>
                    </a:p>
                  </a:txBody>
                  <a:tcPr/>
                </a:tc>
                <a:tc>
                  <a:txBody>
                    <a:bodyPr/>
                    <a:lstStyle/>
                    <a:p>
                      <a:r>
                        <a:rPr lang="en-US" dirty="0"/>
                        <a:t>Customer can perform the operations like : </a:t>
                      </a:r>
                    </a:p>
                    <a:p>
                      <a:r>
                        <a:rPr lang="en-US" dirty="0"/>
                        <a:t>• Do order </a:t>
                      </a:r>
                    </a:p>
                    <a:p>
                      <a:r>
                        <a:rPr lang="en-US" dirty="0"/>
                        <a:t>• Edit profile </a:t>
                      </a:r>
                    </a:p>
                    <a:p>
                      <a:r>
                        <a:rPr lang="en-US" dirty="0"/>
                        <a:t>• Add to cart</a:t>
                      </a:r>
                      <a:endParaRPr lang="en-IN" dirty="0"/>
                    </a:p>
                  </a:txBody>
                  <a:tcPr/>
                </a:tc>
                <a:tc>
                  <a:txBody>
                    <a:bodyPr/>
                    <a:lstStyle/>
                    <a:p>
                      <a:r>
                        <a:rPr lang="en-US" dirty="0"/>
                        <a:t>Customer page</a:t>
                      </a:r>
                      <a:endParaRPr lang="en-IN" dirty="0"/>
                    </a:p>
                  </a:txBody>
                  <a:tcPr/>
                </a:tc>
                <a:extLst>
                  <a:ext uri="{0D108BD9-81ED-4DB2-BD59-A6C34878D82A}">
                    <a16:rowId xmlns:a16="http://schemas.microsoft.com/office/drawing/2014/main" val="1917987985"/>
                  </a:ext>
                </a:extLst>
              </a:tr>
              <a:tr h="618251">
                <a:tc>
                  <a:txBody>
                    <a:bodyPr/>
                    <a:lstStyle/>
                    <a:p>
                      <a:r>
                        <a:rPr lang="en-US" dirty="0"/>
                        <a:t>FR4</a:t>
                      </a:r>
                      <a:endParaRPr lang="en-IN" dirty="0"/>
                    </a:p>
                  </a:txBody>
                  <a:tcPr/>
                </a:tc>
                <a:tc>
                  <a:txBody>
                    <a:bodyPr/>
                    <a:lstStyle/>
                    <a:p>
                      <a:r>
                        <a:rPr lang="en-US" dirty="0"/>
                        <a:t>Admin shall be able to view the Customer details. </a:t>
                      </a:r>
                      <a:endParaRPr lang="en-IN" dirty="0"/>
                    </a:p>
                  </a:txBody>
                  <a:tcPr/>
                </a:tc>
                <a:tc>
                  <a:txBody>
                    <a:bodyPr/>
                    <a:lstStyle/>
                    <a:p>
                      <a:r>
                        <a:rPr lang="en-US" dirty="0"/>
                        <a:t>Customer page</a:t>
                      </a:r>
                      <a:endParaRPr lang="en-IN" dirty="0"/>
                    </a:p>
                  </a:txBody>
                  <a:tcPr/>
                </a:tc>
                <a:extLst>
                  <a:ext uri="{0D108BD9-81ED-4DB2-BD59-A6C34878D82A}">
                    <a16:rowId xmlns:a16="http://schemas.microsoft.com/office/drawing/2014/main" val="1138593889"/>
                  </a:ext>
                </a:extLst>
              </a:tr>
            </a:tbl>
          </a:graphicData>
        </a:graphic>
      </p:graphicFrame>
    </p:spTree>
    <p:extLst>
      <p:ext uri="{BB962C8B-B14F-4D97-AF65-F5344CB8AC3E}">
        <p14:creationId xmlns:p14="http://schemas.microsoft.com/office/powerpoint/2010/main" val="23519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C931-B7F9-4653-B4C9-23375C5FE3A2}"/>
              </a:ext>
            </a:extLst>
          </p:cNvPr>
          <p:cNvSpPr>
            <a:spLocks noGrp="1"/>
          </p:cNvSpPr>
          <p:nvPr>
            <p:ph type="title"/>
          </p:nvPr>
        </p:nvSpPr>
        <p:spPr/>
        <p:txBody>
          <a:bodyPr/>
          <a:lstStyle/>
          <a:p>
            <a:pPr algn="ctr"/>
            <a:r>
              <a:rPr lang="en-US" sz="3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Functional</a:t>
            </a:r>
            <a:r>
              <a:rPr lang="en-US" sz="3200" b="1" dirty="0">
                <a:solidFill>
                  <a:srgbClr val="000000"/>
                </a:solidFill>
                <a:effectLst/>
                <a:latin typeface="Times New Roman" panose="02020603050405020304" pitchFamily="18" charset="0"/>
                <a:ea typeface="Cambria" panose="02040503050406030204" pitchFamily="18" charset="0"/>
              </a:rPr>
              <a:t> Requirements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229A7511-0FF4-4862-9983-20554FB3FFD9}"/>
              </a:ext>
            </a:extLst>
          </p:cNvPr>
          <p:cNvSpPr>
            <a:spLocks noGrp="1"/>
          </p:cNvSpPr>
          <p:nvPr>
            <p:ph idx="1"/>
          </p:nvPr>
        </p:nvSpPr>
        <p:spPr/>
        <p:txBody>
          <a:bodyPr/>
          <a:lstStyle/>
          <a:p>
            <a:r>
              <a:rPr lang="en-IN" dirty="0"/>
              <a:t>5. Manage Cart :</a:t>
            </a:r>
          </a:p>
          <a:p>
            <a:pPr marL="0" indent="0">
              <a:buNone/>
            </a:pPr>
            <a:r>
              <a:rPr lang="en-IN" dirty="0"/>
              <a:t> </a:t>
            </a:r>
          </a:p>
        </p:txBody>
      </p:sp>
      <p:sp>
        <p:nvSpPr>
          <p:cNvPr id="5" name="Slide Number Placeholder 4">
            <a:extLst>
              <a:ext uri="{FF2B5EF4-FFF2-40B4-BE49-F238E27FC236}">
                <a16:creationId xmlns:a16="http://schemas.microsoft.com/office/drawing/2014/main" id="{3073543F-FF7B-45FC-8061-4C7650CE5FC7}"/>
              </a:ext>
            </a:extLst>
          </p:cNvPr>
          <p:cNvSpPr>
            <a:spLocks noGrp="1"/>
          </p:cNvSpPr>
          <p:nvPr>
            <p:ph type="sldNum" sz="quarter" idx="12"/>
          </p:nvPr>
        </p:nvSpPr>
        <p:spPr/>
        <p:txBody>
          <a:bodyPr/>
          <a:lstStyle/>
          <a:p>
            <a:fld id="{8DDAA936-32AD-440D-9D36-113340945A29}" type="slidenum">
              <a:rPr lang="en-IN" smtClean="0"/>
              <a:t>9</a:t>
            </a:fld>
            <a:endParaRPr lang="en-IN"/>
          </a:p>
        </p:txBody>
      </p:sp>
      <p:graphicFrame>
        <p:nvGraphicFramePr>
          <p:cNvPr id="4" name="Table 4">
            <a:extLst>
              <a:ext uri="{FF2B5EF4-FFF2-40B4-BE49-F238E27FC236}">
                <a16:creationId xmlns:a16="http://schemas.microsoft.com/office/drawing/2014/main" id="{4A05DEE7-25E6-43BD-8D78-CEDEC9AB4CD4}"/>
              </a:ext>
            </a:extLst>
          </p:cNvPr>
          <p:cNvGraphicFramePr>
            <a:graphicFrameLocks noGrp="1"/>
          </p:cNvGraphicFramePr>
          <p:nvPr>
            <p:extLst>
              <p:ext uri="{D42A27DB-BD31-4B8C-83A1-F6EECF244321}">
                <p14:modId xmlns:p14="http://schemas.microsoft.com/office/powerpoint/2010/main" val="813164864"/>
              </p:ext>
            </p:extLst>
          </p:nvPr>
        </p:nvGraphicFramePr>
        <p:xfrm>
          <a:off x="1812192" y="2573681"/>
          <a:ext cx="8127999" cy="3383280"/>
        </p:xfrm>
        <a:graphic>
          <a:graphicData uri="http://schemas.openxmlformats.org/drawingml/2006/table">
            <a:tbl>
              <a:tblPr firstRow="1" bandRow="1">
                <a:tableStyleId>{5C22544A-7EE6-4342-B048-85BDC9FD1C3A}</a:tableStyleId>
              </a:tblPr>
              <a:tblGrid>
                <a:gridCol w="983762">
                  <a:extLst>
                    <a:ext uri="{9D8B030D-6E8A-4147-A177-3AD203B41FA5}">
                      <a16:colId xmlns:a16="http://schemas.microsoft.com/office/drawing/2014/main" val="569349816"/>
                    </a:ext>
                  </a:extLst>
                </a:gridCol>
                <a:gridCol w="4434904">
                  <a:extLst>
                    <a:ext uri="{9D8B030D-6E8A-4147-A177-3AD203B41FA5}">
                      <a16:colId xmlns:a16="http://schemas.microsoft.com/office/drawing/2014/main" val="154776431"/>
                    </a:ext>
                  </a:extLst>
                </a:gridCol>
                <a:gridCol w="2709333">
                  <a:extLst>
                    <a:ext uri="{9D8B030D-6E8A-4147-A177-3AD203B41FA5}">
                      <a16:colId xmlns:a16="http://schemas.microsoft.com/office/drawing/2014/main" val="3261701658"/>
                    </a:ext>
                  </a:extLst>
                </a:gridCol>
              </a:tblGrid>
              <a:tr h="358193">
                <a:tc>
                  <a:txBody>
                    <a:bodyPr/>
                    <a:lstStyle/>
                    <a:p>
                      <a:r>
                        <a:rPr lang="en-US" dirty="0"/>
                        <a:t>RN</a:t>
                      </a:r>
                      <a:endParaRPr lang="en-IN" dirty="0"/>
                    </a:p>
                  </a:txBody>
                  <a:tcPr/>
                </a:tc>
                <a:tc>
                  <a:txBody>
                    <a:bodyPr/>
                    <a:lstStyle/>
                    <a:p>
                      <a:r>
                        <a:rPr lang="en-US" dirty="0"/>
                        <a:t>Description</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2858989056"/>
                  </a:ext>
                </a:extLst>
              </a:tr>
              <a:tr h="618251">
                <a:tc>
                  <a:txBody>
                    <a:bodyPr/>
                    <a:lstStyle/>
                    <a:p>
                      <a:r>
                        <a:rPr lang="en-US" dirty="0"/>
                        <a:t>FR1</a:t>
                      </a:r>
                      <a:endParaRPr lang="en-IN" dirty="0"/>
                    </a:p>
                  </a:txBody>
                  <a:tcPr/>
                </a:tc>
                <a:tc>
                  <a:txBody>
                    <a:bodyPr/>
                    <a:lstStyle/>
                    <a:p>
                      <a:r>
                        <a:rPr lang="en-US" dirty="0"/>
                        <a:t>Customer can add products to cart after Login.</a:t>
                      </a:r>
                      <a:endParaRPr lang="en-IN" dirty="0"/>
                    </a:p>
                  </a:txBody>
                  <a:tcPr/>
                </a:tc>
                <a:tc>
                  <a:txBody>
                    <a:bodyPr/>
                    <a:lstStyle/>
                    <a:p>
                      <a:r>
                        <a:rPr lang="en-US" dirty="0"/>
                        <a:t>Add to Cart page</a:t>
                      </a:r>
                      <a:endParaRPr lang="en-IN" dirty="0"/>
                    </a:p>
                  </a:txBody>
                  <a:tcPr/>
                </a:tc>
                <a:extLst>
                  <a:ext uri="{0D108BD9-81ED-4DB2-BD59-A6C34878D82A}">
                    <a16:rowId xmlns:a16="http://schemas.microsoft.com/office/drawing/2014/main" val="16543597"/>
                  </a:ext>
                </a:extLst>
              </a:tr>
              <a:tr h="618251">
                <a:tc>
                  <a:txBody>
                    <a:bodyPr/>
                    <a:lstStyle/>
                    <a:p>
                      <a:r>
                        <a:rPr lang="en-US" dirty="0"/>
                        <a:t>FR2</a:t>
                      </a:r>
                      <a:endParaRPr lang="en-IN" dirty="0"/>
                    </a:p>
                  </a:txBody>
                  <a:tcPr/>
                </a:tc>
                <a:tc>
                  <a:txBody>
                    <a:bodyPr/>
                    <a:lstStyle/>
                    <a:p>
                      <a:r>
                        <a:rPr lang="en-US" dirty="0"/>
                        <a:t>This module will be managed by Customer and Admin.</a:t>
                      </a:r>
                      <a:endParaRPr lang="en-IN" dirty="0"/>
                    </a:p>
                  </a:txBody>
                  <a:tcPr/>
                </a:tc>
                <a:tc>
                  <a:txBody>
                    <a:bodyPr/>
                    <a:lstStyle/>
                    <a:p>
                      <a:r>
                        <a:rPr lang="en-US" dirty="0"/>
                        <a:t>Add to Cart page</a:t>
                      </a:r>
                      <a:endParaRPr lang="en-IN" dirty="0"/>
                    </a:p>
                  </a:txBody>
                  <a:tcPr/>
                </a:tc>
                <a:extLst>
                  <a:ext uri="{0D108BD9-81ED-4DB2-BD59-A6C34878D82A}">
                    <a16:rowId xmlns:a16="http://schemas.microsoft.com/office/drawing/2014/main" val="2703156243"/>
                  </a:ext>
                </a:extLst>
              </a:tr>
              <a:tr h="1148181">
                <a:tc>
                  <a:txBody>
                    <a:bodyPr/>
                    <a:lstStyle/>
                    <a:p>
                      <a:r>
                        <a:rPr lang="en-US" dirty="0"/>
                        <a:t>FR3</a:t>
                      </a:r>
                      <a:endParaRPr lang="en-IN" dirty="0"/>
                    </a:p>
                  </a:txBody>
                  <a:tcPr/>
                </a:tc>
                <a:tc>
                  <a:txBody>
                    <a:bodyPr/>
                    <a:lstStyle/>
                    <a:p>
                      <a:r>
                        <a:rPr lang="en-US" dirty="0"/>
                        <a:t>Customer will be able to perform the following operations : </a:t>
                      </a:r>
                    </a:p>
                    <a:p>
                      <a:r>
                        <a:rPr lang="en-US" dirty="0"/>
                        <a:t>• Add cart </a:t>
                      </a:r>
                    </a:p>
                    <a:p>
                      <a:r>
                        <a:rPr lang="en-US" dirty="0"/>
                        <a:t>• Edit cart </a:t>
                      </a:r>
                    </a:p>
                    <a:p>
                      <a:r>
                        <a:rPr lang="en-US" dirty="0"/>
                        <a:t>• View cart </a:t>
                      </a:r>
                    </a:p>
                    <a:p>
                      <a:r>
                        <a:rPr lang="en-US" dirty="0"/>
                        <a:t>• Delete cart</a:t>
                      </a:r>
                      <a:endParaRPr lang="en-IN" dirty="0"/>
                    </a:p>
                  </a:txBody>
                  <a:tcPr/>
                </a:tc>
                <a:tc>
                  <a:txBody>
                    <a:bodyPr/>
                    <a:lstStyle/>
                    <a:p>
                      <a:r>
                        <a:rPr lang="en-US" dirty="0"/>
                        <a:t>Customer page</a:t>
                      </a:r>
                      <a:endParaRPr lang="en-IN" dirty="0"/>
                    </a:p>
                  </a:txBody>
                  <a:tcPr/>
                </a:tc>
                <a:extLst>
                  <a:ext uri="{0D108BD9-81ED-4DB2-BD59-A6C34878D82A}">
                    <a16:rowId xmlns:a16="http://schemas.microsoft.com/office/drawing/2014/main" val="1917987985"/>
                  </a:ext>
                </a:extLst>
              </a:tr>
            </a:tbl>
          </a:graphicData>
        </a:graphic>
      </p:graphicFrame>
    </p:spTree>
    <p:extLst>
      <p:ext uri="{BB962C8B-B14F-4D97-AF65-F5344CB8AC3E}">
        <p14:creationId xmlns:p14="http://schemas.microsoft.com/office/powerpoint/2010/main" val="25162734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1408</TotalTime>
  <Words>3271</Words>
  <Application>Microsoft Office PowerPoint</Application>
  <PresentationFormat>Widescreen</PresentationFormat>
  <Paragraphs>1064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vt:lpstr>
      <vt:lpstr>Gill Sans MT</vt:lpstr>
      <vt:lpstr>Times New Roman</vt:lpstr>
      <vt:lpstr>Gallery</vt:lpstr>
      <vt:lpstr>Mobile Shop Management System</vt:lpstr>
      <vt:lpstr>Problem Definition </vt:lpstr>
      <vt:lpstr>Problem objective</vt:lpstr>
      <vt:lpstr>Scope </vt:lpstr>
      <vt:lpstr>System Specific Requirements:</vt:lpstr>
      <vt:lpstr>Functional Requirements </vt:lpstr>
      <vt:lpstr>Functional Requirements   </vt:lpstr>
      <vt:lpstr>Functional Requirements   </vt:lpstr>
      <vt:lpstr>Functional Requirements   </vt:lpstr>
      <vt:lpstr>Functional Requirements   </vt:lpstr>
      <vt:lpstr>Functional Requirements   </vt:lpstr>
      <vt:lpstr>Functional Requirements   </vt:lpstr>
      <vt:lpstr>Functional Requirements   </vt:lpstr>
      <vt:lpstr>Non-Functional Requirements</vt:lpstr>
      <vt:lpstr>System design</vt:lpstr>
      <vt:lpstr>System design</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data dictionary</vt:lpstr>
      <vt:lpstr>Screenshots</vt:lpstr>
      <vt:lpstr>Test Cases</vt:lpstr>
      <vt:lpstr>Test Cases</vt:lpstr>
      <vt:lpstr>Test Cases</vt:lpstr>
      <vt:lpstr>Test Cases</vt:lpstr>
      <vt:lpstr>Test Cases</vt:lpstr>
      <vt:lpstr>Test Cases</vt:lpstr>
      <vt:lpstr>Test Cases</vt:lpstr>
      <vt:lpstr>Test Cases</vt:lpstr>
      <vt:lpstr>Test Cases</vt:lpstr>
      <vt:lpstr>Test Cases</vt:lpstr>
      <vt:lpstr>Test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Shop Management System</dc:title>
  <dc:creator>Abhishek Avaiya</dc:creator>
  <cp:lastModifiedBy>Abhishek Avaiya</cp:lastModifiedBy>
  <cp:revision>127</cp:revision>
  <dcterms:created xsi:type="dcterms:W3CDTF">2021-10-26T14:42:51Z</dcterms:created>
  <dcterms:modified xsi:type="dcterms:W3CDTF">2021-12-04T08:10:59Z</dcterms:modified>
</cp:coreProperties>
</file>