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67"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70" r:id="rId20"/>
    <p:sldId id="268" r:id="rId21"/>
    <p:sldId id="266" r:id="rId22"/>
    <p:sldId id="271" r:id="rId23"/>
    <p:sldId id="264" r:id="rId24"/>
    <p:sldId id="273" r:id="rId25"/>
    <p:sldId id="272" r:id="rId26"/>
    <p:sldId id="274" r:id="rId27"/>
    <p:sldId id="275" r:id="rId28"/>
    <p:sldId id="259" r:id="rId29"/>
    <p:sldId id="263" r:id="rId30"/>
    <p:sldId id="260" r:id="rId31"/>
    <p:sldId id="262"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47700-6318-76B8-B044-8C7A929D6A2B}" v="691" dt="2023-12-15T04:26:35.236"/>
    <p1510:client id="{200E76F0-52EC-97B4-DB76-AB6109571AE5}" v="64" dt="2023-12-15T03:08:02.746"/>
    <p1510:client id="{37F9A06D-E6CB-69F4-C7F5-B22D23766910}" v="368" dt="2023-12-15T03:02:10.623"/>
    <p1510:client id="{59A2B607-971C-B706-43C1-71C667E818D8}" v="98" dt="2023-12-15T03:17:39.803"/>
    <p1510:client id="{A4AD5724-5DB0-CC7F-2D90-AD81F861AB78}" v="69" dt="2023-12-15T02:02:38.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a:t>Click to edit Master title style</a:t>
            </a:r>
          </a:p>
        </p:txBody>
      </p:sp>
    </p:spTree>
    <p:extLst>
      <p:ext uri="{BB962C8B-B14F-4D97-AF65-F5344CB8AC3E}">
        <p14:creationId xmlns:p14="http://schemas.microsoft.com/office/powerpoint/2010/main" val="99468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0643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737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4764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4761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24467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89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4794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69525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2994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12/14/2023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9145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12/14/2023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03129629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2" r:id="rId6"/>
    <p:sldLayoutId id="2147483788" r:id="rId7"/>
    <p:sldLayoutId id="2147483789" r:id="rId8"/>
    <p:sldLayoutId id="2147483790" r:id="rId9"/>
    <p:sldLayoutId id="2147483791" r:id="rId10"/>
    <p:sldLayoutId id="2147483793"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datasets/manishkc06/patient-treatment-classific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ngall.com/meeting-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anishkc06/patient-treatment-classification/dat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italiP001/Identifying-High-Risk-Patients-for-Targeted-Prevention-and-Inter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ciencedirect.com/science/article/pii/S2352648320300702?via%3Dihub#bib9" TargetMode="External"/><Relationship Id="rId2" Type="http://schemas.openxmlformats.org/officeDocument/2006/relationships/hyperlink" Target="https://www.kaggle.com/datasets/manishkc06/patient-treatment-classification" TargetMode="External"/><Relationship Id="rId1" Type="http://schemas.openxmlformats.org/officeDocument/2006/relationships/slideLayout" Target="../slideLayouts/slideLayout2.xml"/><Relationship Id="rId5" Type="http://schemas.openxmlformats.org/officeDocument/2006/relationships/hyperlink" Target="https://scikitlearn.org/stable/documentation.html" TargetMode="External"/><Relationship Id="rId4" Type="http://schemas.openxmlformats.org/officeDocument/2006/relationships/hyperlink" Target="https://www.python.org/"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ngall.com/technology-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1139" y="957943"/>
            <a:ext cx="7399675" cy="1791314"/>
          </a:xfrm>
          <a:noFill/>
        </p:spPr>
        <p:txBody>
          <a:bodyPr vert="horz" lIns="91440" tIns="45720" rIns="91440" bIns="45720" rtlCol="0" anchor="ctr">
            <a:normAutofit/>
          </a:bodyPr>
          <a:lstStyle/>
          <a:p>
            <a:pPr>
              <a:lnSpc>
                <a:spcPct val="110000"/>
              </a:lnSpc>
            </a:pPr>
            <a:r>
              <a:rPr lang="en-US" sz="2400" kern="1200" cap="all" spc="500" baseline="0">
                <a:latin typeface="+mj-lt"/>
                <a:ea typeface="+mj-ea"/>
                <a:cs typeface="+mj-cs"/>
              </a:rPr>
              <a:t>Identifying High-Risk Patients for Targeted Prevention and Intervention</a:t>
            </a:r>
            <a:r>
              <a:rPr lang="en-US" sz="2400" spc="500"/>
              <a:t> </a:t>
            </a:r>
            <a:br>
              <a:rPr lang="en-US" sz="2400" spc="500"/>
            </a:br>
            <a:endParaRPr lang="en-US" sz="2400" kern="1200" cap="all" spc="500" baseline="0">
              <a:latin typeface="+mj-lt"/>
            </a:endParaRPr>
          </a:p>
        </p:txBody>
      </p:sp>
      <p:sp>
        <p:nvSpPr>
          <p:cNvPr id="3" name="Subtitle 2"/>
          <p:cNvSpPr>
            <a:spLocks noGrp="1"/>
          </p:cNvSpPr>
          <p:nvPr>
            <p:ph type="subTitle" idx="1"/>
          </p:nvPr>
        </p:nvSpPr>
        <p:spPr>
          <a:xfrm>
            <a:off x="231867" y="4607871"/>
            <a:ext cx="2423176" cy="2247431"/>
          </a:xfrm>
        </p:spPr>
        <p:txBody>
          <a:bodyPr vert="horz" lIns="91440" tIns="45720" rIns="91440" bIns="45720" rtlCol="0" anchor="t">
            <a:normAutofit/>
          </a:bodyPr>
          <a:lstStyle/>
          <a:p>
            <a:r>
              <a:rPr lang="en-US" b="1">
                <a:ea typeface="+mn-lt"/>
                <a:cs typeface="+mn-lt"/>
              </a:rPr>
              <a:t>Team Members:</a:t>
            </a:r>
            <a:endParaRPr lang="en-US"/>
          </a:p>
          <a:p>
            <a:r>
              <a:rPr lang="en-US">
                <a:ea typeface="+mn-lt"/>
                <a:cs typeface="+mn-lt"/>
              </a:rPr>
              <a:t>Mitali Purohit </a:t>
            </a:r>
          </a:p>
          <a:p>
            <a:r>
              <a:rPr lang="en-US">
                <a:ea typeface="+mn-lt"/>
                <a:cs typeface="+mn-lt"/>
              </a:rPr>
              <a:t>Tammy Xaypraseuth</a:t>
            </a:r>
          </a:p>
          <a:p>
            <a:r>
              <a:rPr lang="en-US">
                <a:ea typeface="+mn-lt"/>
                <a:cs typeface="+mn-lt"/>
              </a:rPr>
              <a:t>Carlos Ramirez</a:t>
            </a:r>
            <a:endParaRPr lang="en-US"/>
          </a:p>
          <a:p>
            <a:endParaRPr lang="en-US" b="1"/>
          </a:p>
          <a:p>
            <a:pPr indent="-228600">
              <a:buFont typeface="Arial" panose="020B0604020202020204" pitchFamily="34" charset="0"/>
              <a:buChar char="•"/>
            </a:pPr>
            <a:endParaRPr lang="en-US"/>
          </a:p>
          <a:p>
            <a:pPr indent="-228600">
              <a:buFont typeface="Arial" panose="020B0604020202020204" pitchFamily="34" charset="0"/>
              <a:buChar char="•"/>
            </a:pPr>
            <a:endParaRPr lang="en-US"/>
          </a:p>
          <a:p>
            <a:pPr indent="-228600">
              <a:buFont typeface="Arial" panose="020B0604020202020204" pitchFamily="34" charset="0"/>
              <a:buChar char="•"/>
            </a:pPr>
            <a:endParaRPr lang="en-US"/>
          </a:p>
          <a:p>
            <a:pPr indent="-228600">
              <a:buFont typeface="Arial" panose="020B0604020202020204" pitchFamily="34" charset="0"/>
              <a:buChar char="•"/>
            </a:pPr>
            <a:endParaRPr lang="en-US"/>
          </a:p>
        </p:txBody>
      </p:sp>
      <p:sp>
        <p:nvSpPr>
          <p:cNvPr id="50" name="Rectangle 49">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2756" y="1295400"/>
            <a:ext cx="2903844"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5BBED0B-DBFC-552C-7768-BC1CC16D34DC}"/>
              </a:ext>
            </a:extLst>
          </p:cNvPr>
          <p:cNvPicPr>
            <a:picLocks noChangeAspect="1"/>
          </p:cNvPicPr>
          <p:nvPr/>
        </p:nvPicPr>
        <p:blipFill rotWithShape="1">
          <a:blip r:embed="rId2"/>
          <a:srcRect l="36472" r="2306" b="3"/>
          <a:stretch/>
        </p:blipFill>
        <p:spPr>
          <a:xfrm>
            <a:off x="7247913" y="2025555"/>
            <a:ext cx="2943036" cy="2800117"/>
          </a:xfrm>
          <a:prstGeom prst="rect">
            <a:avLst/>
          </a:prstGeom>
        </p:spPr>
      </p:pic>
      <p:sp>
        <p:nvSpPr>
          <p:cNvPr id="7" name="Subtitle 2">
            <a:extLst>
              <a:ext uri="{FF2B5EF4-FFF2-40B4-BE49-F238E27FC236}">
                <a16:creationId xmlns:a16="http://schemas.microsoft.com/office/drawing/2014/main" id="{844E0317-231D-8C63-C551-10F0DD180AAC}"/>
              </a:ext>
            </a:extLst>
          </p:cNvPr>
          <p:cNvSpPr txBox="1">
            <a:spLocks/>
          </p:cNvSpPr>
          <p:nvPr/>
        </p:nvSpPr>
        <p:spPr>
          <a:xfrm>
            <a:off x="2987404" y="4531671"/>
            <a:ext cx="4188113" cy="204060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ea typeface="+mn-lt"/>
                <a:cs typeface="+mn-lt"/>
              </a:rPr>
              <a:t>Supervised By: </a:t>
            </a:r>
            <a:endParaRPr lang="en-US" b="1" dirty="0"/>
          </a:p>
          <a:p>
            <a:r>
              <a:rPr lang="en-US" dirty="0">
                <a:ea typeface="+mn-lt"/>
                <a:cs typeface="+mn-lt"/>
              </a:rPr>
              <a:t>Dr. Mohammad </a:t>
            </a:r>
            <a:r>
              <a:rPr lang="en-US" dirty="0" err="1">
                <a:ea typeface="+mn-lt"/>
                <a:cs typeface="+mn-lt"/>
              </a:rPr>
              <a:t>Pourhomayoun</a:t>
            </a:r>
            <a:endParaRPr lang="en-US" dirty="0" err="1"/>
          </a:p>
          <a:p>
            <a:r>
              <a:rPr lang="en-US" b="1" dirty="0">
                <a:ea typeface="+mn-lt"/>
                <a:cs typeface="+mn-lt"/>
              </a:rPr>
              <a:t>Teaching Assistants: </a:t>
            </a:r>
            <a:endParaRPr lang="en-US" b="1"/>
          </a:p>
          <a:p>
            <a:r>
              <a:rPr lang="en-US" dirty="0">
                <a:ea typeface="+mn-lt"/>
                <a:cs typeface="+mn-lt"/>
              </a:rPr>
              <a:t>Ashkan </a:t>
            </a:r>
            <a:r>
              <a:rPr lang="en-US" dirty="0" err="1">
                <a:ea typeface="+mn-lt"/>
                <a:cs typeface="+mn-lt"/>
              </a:rPr>
              <a:t>Aledavoud</a:t>
            </a:r>
            <a:r>
              <a:rPr lang="en-US" dirty="0">
                <a:ea typeface="+mn-lt"/>
                <a:cs typeface="+mn-lt"/>
              </a:rPr>
              <a:t>, Ly Jacky </a:t>
            </a:r>
            <a:r>
              <a:rPr lang="en-US" dirty="0" err="1">
                <a:ea typeface="+mn-lt"/>
                <a:cs typeface="+mn-lt"/>
              </a:rPr>
              <a:t>Nhiayi</a:t>
            </a:r>
            <a:endParaRPr lang="en-US" dirty="0" err="1"/>
          </a:p>
        </p:txBody>
      </p:sp>
      <p:sp>
        <p:nvSpPr>
          <p:cNvPr id="10" name="Title 1">
            <a:extLst>
              <a:ext uri="{FF2B5EF4-FFF2-40B4-BE49-F238E27FC236}">
                <a16:creationId xmlns:a16="http://schemas.microsoft.com/office/drawing/2014/main" id="{68FADAEE-3A6A-880C-8247-737A63DBB781}"/>
              </a:ext>
            </a:extLst>
          </p:cNvPr>
          <p:cNvSpPr txBox="1">
            <a:spLocks/>
          </p:cNvSpPr>
          <p:nvPr/>
        </p:nvSpPr>
        <p:spPr>
          <a:xfrm>
            <a:off x="231139" y="2481943"/>
            <a:ext cx="6344486" cy="673714"/>
          </a:xfrm>
          <a:prstGeom prst="rect">
            <a:avLst/>
          </a:prstGeom>
          <a:noFill/>
        </p:spPr>
        <p:txBody>
          <a:bodyPr vert="horz" lIns="91440" tIns="45720" rIns="91440" bIns="45720" rtlCol="0" anchor="ctr">
            <a:normAutofit fontScale="85000" lnSpcReduction="20000"/>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pPr>
              <a:lnSpc>
                <a:spcPct val="110000"/>
              </a:lnSpc>
            </a:pPr>
            <a:r>
              <a:rPr lang="en-US" sz="1400" spc="500" dirty="0">
                <a:ea typeface="+mj-lt"/>
                <a:cs typeface="+mj-lt"/>
              </a:rPr>
              <a:t>CS – 4661 Introduction to Data Science </a:t>
            </a:r>
            <a:r>
              <a:rPr lang="en-US" sz="1400" spc="500" dirty="0"/>
              <a:t> </a:t>
            </a:r>
            <a:br>
              <a:rPr lang="en-US" sz="1400" spc="500" dirty="0"/>
            </a:b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2D2B6-CDB5-FB9D-E303-D7C81252C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3D273-2C61-B170-D295-AACC4DFF0C96}"/>
              </a:ext>
            </a:extLst>
          </p:cNvPr>
          <p:cNvSpPr>
            <a:spLocks noGrp="1"/>
          </p:cNvSpPr>
          <p:nvPr>
            <p:ph type="title"/>
          </p:nvPr>
        </p:nvSpPr>
        <p:spPr>
          <a:xfrm>
            <a:off x="794658" y="363992"/>
            <a:ext cx="10570028" cy="1418544"/>
          </a:xfrm>
        </p:spPr>
        <p:txBody>
          <a:bodyPr>
            <a:normAutofit/>
          </a:bodyPr>
          <a:lstStyle/>
          <a:p>
            <a:r>
              <a:rPr lang="en-US" dirty="0">
                <a:ea typeface="+mj-lt"/>
                <a:cs typeface="+mj-lt"/>
              </a:rPr>
              <a:t>Code Example of </a:t>
            </a:r>
            <a:r>
              <a:rPr lang="en-US" dirty="0"/>
              <a:t>LOGISTIC REGRESSION</a:t>
            </a:r>
            <a:endParaRPr lang="en-US" dirty="0">
              <a:ea typeface="+mj-lt"/>
              <a:cs typeface="+mj-lt"/>
            </a:endParaRPr>
          </a:p>
          <a:p>
            <a:endParaRPr lang="en-US" dirty="0"/>
          </a:p>
          <a:p>
            <a:endParaRPr lang="en-US" dirty="0"/>
          </a:p>
        </p:txBody>
      </p:sp>
      <p:graphicFrame>
        <p:nvGraphicFramePr>
          <p:cNvPr id="4" name="Content Placeholder 3">
            <a:extLst>
              <a:ext uri="{FF2B5EF4-FFF2-40B4-BE49-F238E27FC236}">
                <a16:creationId xmlns:a16="http://schemas.microsoft.com/office/drawing/2014/main" id="{6DD3A6A7-78A1-E49A-EE44-B0E6E754B221}"/>
              </a:ext>
            </a:extLst>
          </p:cNvPr>
          <p:cNvGraphicFramePr>
            <a:graphicFrameLocks noGrp="1"/>
          </p:cNvGraphicFramePr>
          <p:nvPr>
            <p:ph idx="1"/>
            <p:extLst>
              <p:ext uri="{D42A27DB-BD31-4B8C-83A1-F6EECF244321}">
                <p14:modId xmlns:p14="http://schemas.microsoft.com/office/powerpoint/2010/main" val="414654107"/>
              </p:ext>
            </p:extLst>
          </p:nvPr>
        </p:nvGraphicFramePr>
        <p:xfrm>
          <a:off x="1295400" y="2262188"/>
          <a:ext cx="9573981" cy="3279443"/>
        </p:xfrm>
        <a:graphic>
          <a:graphicData uri="http://schemas.openxmlformats.org/drawingml/2006/table">
            <a:tbl>
              <a:tblPr firstRow="1" bandRow="1">
                <a:tableStyleId>{5C22544A-7EE6-4342-B048-85BDC9FD1C3A}</a:tableStyleId>
              </a:tblPr>
              <a:tblGrid>
                <a:gridCol w="9573981">
                  <a:extLst>
                    <a:ext uri="{9D8B030D-6E8A-4147-A177-3AD203B41FA5}">
                      <a16:colId xmlns:a16="http://schemas.microsoft.com/office/drawing/2014/main" val="877809277"/>
                    </a:ext>
                  </a:extLst>
                </a:gridCol>
              </a:tblGrid>
              <a:tr h="3279443">
                <a:tc>
                  <a:txBody>
                    <a:bodyPr/>
                    <a:lstStyle/>
                    <a:p>
                      <a:pPr lvl="0" algn="l">
                        <a:lnSpc>
                          <a:spcPct val="100000"/>
                        </a:lnSpc>
                        <a:spcBef>
                          <a:spcPts val="0"/>
                        </a:spcBef>
                        <a:spcAft>
                          <a:spcPts val="0"/>
                        </a:spcAft>
                        <a:buNone/>
                      </a:pPr>
                      <a:r>
                        <a:rPr lang="en-US" sz="1800" b="0" i="0" u="none" strike="noStrike" noProof="0" dirty="0"/>
                        <a:t># Initialize the Logistic Regression model</a:t>
                      </a:r>
                      <a:endParaRPr lang="en-US" dirty="0"/>
                    </a:p>
                    <a:p>
                      <a:pPr lvl="0" algn="l">
                        <a:lnSpc>
                          <a:spcPct val="100000"/>
                        </a:lnSpc>
                        <a:spcBef>
                          <a:spcPts val="0"/>
                        </a:spcBef>
                        <a:spcAft>
                          <a:spcPts val="0"/>
                        </a:spcAft>
                        <a:buNone/>
                      </a:pPr>
                      <a:r>
                        <a:rPr lang="en-US" sz="1800" b="0" i="0" u="none" strike="noStrike" noProof="0" dirty="0" err="1"/>
                        <a:t>lr_model</a:t>
                      </a:r>
                      <a:r>
                        <a:rPr lang="en-US" sz="1800" b="0" i="0" u="none" strike="noStrike" noProof="0" dirty="0"/>
                        <a:t> = </a:t>
                      </a:r>
                      <a:r>
                        <a:rPr lang="en-US" sz="1800" b="0" i="0" u="none" strike="noStrike" noProof="0" dirty="0" err="1"/>
                        <a:t>LogisticRegression</a:t>
                      </a:r>
                      <a:r>
                        <a:rPr lang="en-US" sz="1800" b="0" i="0" u="none" strike="noStrike" noProof="0" dirty="0"/>
                        <a:t>(</a:t>
                      </a:r>
                      <a:r>
                        <a:rPr lang="en-US" sz="1800" b="0" i="0" u="none" strike="noStrike" noProof="0" dirty="0" err="1"/>
                        <a:t>random_state</a:t>
                      </a:r>
                      <a:r>
                        <a:rPr lang="en-US" sz="1800" b="0" i="0" u="none" strike="noStrike" noProof="0" dirty="0"/>
                        <a:t>=42, </a:t>
                      </a:r>
                      <a:r>
                        <a:rPr lang="en-US" sz="1800" b="0" i="0" u="none" strike="noStrike" noProof="0" dirty="0" err="1"/>
                        <a:t>max_iter</a:t>
                      </a:r>
                      <a:r>
                        <a:rPr lang="en-US" sz="1800" b="0" i="0" u="none" strike="noStrike" noProof="0" dirty="0"/>
                        <a:t>=1000, solver='</a:t>
                      </a:r>
                      <a:r>
                        <a:rPr lang="en-US" sz="1800" b="0" i="0" u="none" strike="noStrike" noProof="0" dirty="0" err="1"/>
                        <a:t>liblinear</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Train the model</a:t>
                      </a:r>
                      <a:endParaRPr lang="en-US" dirty="0"/>
                    </a:p>
                    <a:p>
                      <a:pPr lvl="0" algn="l">
                        <a:lnSpc>
                          <a:spcPct val="100000"/>
                        </a:lnSpc>
                        <a:spcBef>
                          <a:spcPts val="0"/>
                        </a:spcBef>
                        <a:spcAft>
                          <a:spcPts val="0"/>
                        </a:spcAft>
                        <a:buNone/>
                      </a:pPr>
                      <a:r>
                        <a:rPr lang="en-US" sz="1800" b="0" i="0" u="none" strike="noStrike" noProof="0" dirty="0" err="1"/>
                        <a:t>lr_model.fit</a:t>
                      </a:r>
                      <a:r>
                        <a:rPr lang="en-US" sz="1800" b="0" i="0" u="none" strike="noStrike" noProof="0" dirty="0"/>
                        <a:t>(</a:t>
                      </a:r>
                      <a:r>
                        <a:rPr lang="en-US" sz="1800" b="0" i="0" u="none" strike="noStrike" noProof="0" dirty="0" err="1"/>
                        <a:t>X_train</a:t>
                      </a:r>
                      <a:r>
                        <a:rPr lang="en-US" sz="1800" b="0" i="0" u="none" strike="noStrike" noProof="0" dirty="0"/>
                        <a:t>, </a:t>
                      </a:r>
                      <a:r>
                        <a:rPr lang="en-US" sz="1800" b="0" i="0" u="none" strike="noStrike" noProof="0" dirty="0" err="1"/>
                        <a:t>y_train</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Predict and evaluate accuracy</a:t>
                      </a:r>
                      <a:endParaRPr lang="en-US" dirty="0"/>
                    </a:p>
                    <a:p>
                      <a:pPr lvl="0" algn="l">
                        <a:lnSpc>
                          <a:spcPct val="100000"/>
                        </a:lnSpc>
                        <a:spcBef>
                          <a:spcPts val="0"/>
                        </a:spcBef>
                        <a:spcAft>
                          <a:spcPts val="0"/>
                        </a:spcAft>
                        <a:buNone/>
                      </a:pPr>
                      <a:r>
                        <a:rPr lang="en-US" sz="1800" b="0" i="0" u="none" strike="noStrike" noProof="0" dirty="0" err="1"/>
                        <a:t>y_pred_lr</a:t>
                      </a:r>
                      <a:r>
                        <a:rPr lang="en-US" sz="1800" b="0" i="0" u="none" strike="noStrike" noProof="0" dirty="0"/>
                        <a:t> = </a:t>
                      </a:r>
                      <a:r>
                        <a:rPr lang="en-US" sz="1800" b="0" i="0" u="none" strike="noStrike" noProof="0" dirty="0" err="1"/>
                        <a:t>lr_model.predict</a:t>
                      </a:r>
                      <a:r>
                        <a:rPr lang="en-US" sz="1800" b="0" i="0" u="none" strike="noStrike" noProof="0" dirty="0"/>
                        <a:t>(</a:t>
                      </a:r>
                      <a:r>
                        <a:rPr lang="en-US" sz="1800" b="0" i="0" u="none" strike="noStrike" noProof="0" dirty="0" err="1"/>
                        <a:t>X_test</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err="1"/>
                        <a:t>accuracy_lr</a:t>
                      </a:r>
                      <a:r>
                        <a:rPr lang="en-US" sz="1800" b="0" i="0" u="none" strike="noStrike" noProof="0" dirty="0"/>
                        <a:t> = </a:t>
                      </a:r>
                      <a:r>
                        <a:rPr lang="en-US" sz="1800" b="0" i="0" u="none" strike="noStrike" noProof="0" dirty="0" err="1"/>
                        <a:t>accuracy_score</a:t>
                      </a:r>
                      <a:r>
                        <a:rPr lang="en-US" sz="1800" b="0" i="0" u="none" strike="noStrike" noProof="0" dirty="0"/>
                        <a:t>(</a:t>
                      </a:r>
                      <a:r>
                        <a:rPr lang="en-US" sz="1800" b="0" i="0" u="none" strike="noStrike" noProof="0" dirty="0" err="1"/>
                        <a:t>y_test</a:t>
                      </a:r>
                      <a:r>
                        <a:rPr lang="en-US" sz="1800" b="0" i="0" u="none" strike="noStrike" noProof="0" dirty="0"/>
                        <a:t>, </a:t>
                      </a:r>
                      <a:r>
                        <a:rPr lang="en-US" sz="1800" b="0" i="0" u="none" strike="noStrike" noProof="0" dirty="0" err="1"/>
                        <a:t>y_pred_lr</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a:t>print(</a:t>
                      </a:r>
                      <a:r>
                        <a:rPr lang="en-US" sz="1800" b="0" i="0" u="none" strike="noStrike" noProof="0" dirty="0" err="1"/>
                        <a:t>f"LogisticRegression</a:t>
                      </a:r>
                      <a:r>
                        <a:rPr lang="en-US" sz="1800" b="0" i="0" u="none" strike="noStrike" noProof="0" dirty="0"/>
                        <a:t> Accuracy: {accuracy_lr:.4f}")</a:t>
                      </a:r>
                      <a:endParaRPr lang="en-US" dirty="0"/>
                    </a:p>
                    <a:p>
                      <a:pPr lvl="0" algn="l">
                        <a:lnSpc>
                          <a:spcPct val="100000"/>
                        </a:lnSpc>
                        <a:spcBef>
                          <a:spcPts val="0"/>
                        </a:spcBef>
                        <a:spcAft>
                          <a:spcPts val="0"/>
                        </a:spcAft>
                        <a:buNone/>
                      </a:pPr>
                      <a:endParaRPr lang="en-US" sz="1800" b="0" i="0" u="none" strike="noStrike" noProof="0" dirty="0">
                        <a:latin typeface="Univers Light"/>
                      </a:endParaRPr>
                    </a:p>
                  </a:txBody>
                  <a:tcPr/>
                </a:tc>
                <a:extLst>
                  <a:ext uri="{0D108BD9-81ED-4DB2-BD59-A6C34878D82A}">
                    <a16:rowId xmlns:a16="http://schemas.microsoft.com/office/drawing/2014/main" val="552385936"/>
                  </a:ext>
                </a:extLst>
              </a:tr>
            </a:tbl>
          </a:graphicData>
        </a:graphic>
      </p:graphicFrame>
    </p:spTree>
    <p:extLst>
      <p:ext uri="{BB962C8B-B14F-4D97-AF65-F5344CB8AC3E}">
        <p14:creationId xmlns:p14="http://schemas.microsoft.com/office/powerpoint/2010/main" val="361185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0D61F-C404-4AFD-1550-8E3D3B9D3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2F8DB-85F1-00DA-1DC8-7DE63C391D48}"/>
              </a:ext>
            </a:extLst>
          </p:cNvPr>
          <p:cNvSpPr>
            <a:spLocks noGrp="1"/>
          </p:cNvSpPr>
          <p:nvPr>
            <p:ph type="title"/>
          </p:nvPr>
        </p:nvSpPr>
        <p:spPr>
          <a:xfrm>
            <a:off x="337458" y="59192"/>
            <a:ext cx="10787742" cy="1309687"/>
          </a:xfrm>
        </p:spPr>
        <p:txBody>
          <a:bodyPr/>
          <a:lstStyle/>
          <a:p>
            <a:r>
              <a:rPr lang="en-US" dirty="0">
                <a:ea typeface="+mj-lt"/>
                <a:cs typeface="+mj-lt"/>
              </a:rPr>
              <a:t>MACHINE LEARNING ALGORITHM WITH RESULT</a:t>
            </a:r>
          </a:p>
          <a:p>
            <a:endParaRPr lang="en-US" dirty="0"/>
          </a:p>
        </p:txBody>
      </p:sp>
      <p:sp>
        <p:nvSpPr>
          <p:cNvPr id="3" name="Content Placeholder 2">
            <a:extLst>
              <a:ext uri="{FF2B5EF4-FFF2-40B4-BE49-F238E27FC236}">
                <a16:creationId xmlns:a16="http://schemas.microsoft.com/office/drawing/2014/main" id="{54F75313-E1F2-8CD8-E59B-B5C309E0F616}"/>
              </a:ext>
            </a:extLst>
          </p:cNvPr>
          <p:cNvSpPr>
            <a:spLocks noGrp="1"/>
          </p:cNvSpPr>
          <p:nvPr>
            <p:ph idx="1"/>
          </p:nvPr>
        </p:nvSpPr>
        <p:spPr>
          <a:xfrm>
            <a:off x="1480458" y="1238931"/>
            <a:ext cx="9644739" cy="5297939"/>
          </a:xfrm>
        </p:spPr>
        <p:txBody>
          <a:bodyPr vert="horz" lIns="91440" tIns="45720" rIns="91440" bIns="45720" rtlCol="0" anchor="t">
            <a:normAutofit/>
          </a:bodyPr>
          <a:lstStyle/>
          <a:p>
            <a:pPr marL="0" indent="0">
              <a:buNone/>
            </a:pPr>
            <a:r>
              <a:rPr lang="en-US" sz="2000" b="1" dirty="0">
                <a:ea typeface="+mn-lt"/>
                <a:cs typeface="+mn-lt"/>
              </a:rPr>
              <a:t>K-NEAREST NEIGHBORS (KNN)</a:t>
            </a:r>
            <a:endParaRPr lang="en-US" b="1" dirty="0"/>
          </a:p>
          <a:p>
            <a:pPr marL="0" indent="0">
              <a:buNone/>
            </a:pPr>
            <a:r>
              <a:rPr lang="en-US" sz="2000" dirty="0">
                <a:solidFill>
                  <a:srgbClr val="FF0000"/>
                </a:solidFill>
              </a:rPr>
              <a:t>Algorithm Overview:</a:t>
            </a:r>
            <a:endParaRPr lang="en-US" sz="2000">
              <a:solidFill>
                <a:srgbClr val="FF0000"/>
              </a:solidFill>
              <a:ea typeface="+mn-lt"/>
              <a:cs typeface="+mn-lt"/>
            </a:endParaRPr>
          </a:p>
          <a:p>
            <a:pPr marL="0" indent="0">
              <a:buNone/>
            </a:pPr>
            <a:r>
              <a:rPr lang="en-US" b="1" dirty="0">
                <a:ea typeface="+mn-lt"/>
                <a:cs typeface="+mn-lt"/>
              </a:rPr>
              <a:t>Type:</a:t>
            </a:r>
            <a:r>
              <a:rPr lang="en-US" dirty="0">
                <a:ea typeface="+mn-lt"/>
                <a:cs typeface="+mn-lt"/>
              </a:rPr>
              <a:t> Instance-Based Learning - Classification</a:t>
            </a:r>
          </a:p>
          <a:p>
            <a:pPr marL="0" indent="0">
              <a:buNone/>
            </a:pPr>
            <a:r>
              <a:rPr lang="en-US" b="1" dirty="0" err="1">
                <a:ea typeface="+mn-lt"/>
                <a:cs typeface="+mn-lt"/>
              </a:rPr>
              <a:t>Purpose:</a:t>
            </a:r>
            <a:r>
              <a:rPr lang="en-US" dirty="0" err="1">
                <a:ea typeface="+mn-lt"/>
                <a:cs typeface="+mn-lt"/>
              </a:rPr>
              <a:t>Pattern</a:t>
            </a:r>
            <a:r>
              <a:rPr lang="en-US" dirty="0">
                <a:ea typeface="+mn-lt"/>
                <a:cs typeface="+mn-lt"/>
              </a:rPr>
              <a:t> recognition and classification.</a:t>
            </a:r>
          </a:p>
          <a:p>
            <a:pPr marL="0" indent="0">
              <a:buNone/>
            </a:pPr>
            <a:r>
              <a:rPr lang="en-US" dirty="0">
                <a:solidFill>
                  <a:srgbClr val="FF0000"/>
                </a:solidFill>
              </a:rPr>
              <a:t>Implementation:</a:t>
            </a:r>
          </a:p>
          <a:p>
            <a:pPr marL="0" indent="0">
              <a:buNone/>
            </a:pPr>
            <a:r>
              <a:rPr lang="en-US" dirty="0">
                <a:ea typeface="+mn-lt"/>
                <a:cs typeface="+mn-lt"/>
              </a:rPr>
              <a:t>Utilized </a:t>
            </a:r>
            <a:r>
              <a:rPr lang="en-US" dirty="0" err="1">
                <a:latin typeface="Consolas"/>
                <a:ea typeface="+mn-lt"/>
                <a:cs typeface="+mn-lt"/>
              </a:rPr>
              <a:t>KNeighborsClassifier</a:t>
            </a:r>
            <a:r>
              <a:rPr lang="en-US" dirty="0">
                <a:ea typeface="+mn-lt"/>
                <a:cs typeface="+mn-lt"/>
              </a:rPr>
              <a:t> from Scikit-learn library.</a:t>
            </a:r>
          </a:p>
          <a:p>
            <a:pPr marL="0" indent="0">
              <a:buNone/>
            </a:pPr>
            <a:r>
              <a:rPr lang="en-US" dirty="0">
                <a:solidFill>
                  <a:srgbClr val="FF0000"/>
                </a:solidFill>
              </a:rPr>
              <a:t>Results</a:t>
            </a:r>
            <a:r>
              <a:rPr lang="en-US" dirty="0"/>
              <a:t>:</a:t>
            </a:r>
          </a:p>
          <a:p>
            <a:pPr marL="0" indent="0">
              <a:buNone/>
            </a:pPr>
            <a:r>
              <a:rPr lang="en-US" b="1" dirty="0">
                <a:ea typeface="+mn-lt"/>
                <a:cs typeface="+mn-lt"/>
              </a:rPr>
              <a:t>Accuracy:</a:t>
            </a:r>
            <a:r>
              <a:rPr lang="en-US" dirty="0">
                <a:ea typeface="+mn-lt"/>
                <a:cs typeface="+mn-lt"/>
              </a:rPr>
              <a:t> 0.77777778</a:t>
            </a:r>
          </a:p>
          <a:p>
            <a:pPr marL="0" indent="0">
              <a:buNone/>
            </a:pPr>
            <a:r>
              <a:rPr lang="en-US" dirty="0">
                <a:solidFill>
                  <a:srgbClr val="FF0000"/>
                </a:solidFill>
              </a:rPr>
              <a:t>Insights:</a:t>
            </a:r>
          </a:p>
          <a:p>
            <a:pPr marL="0" indent="0">
              <a:buNone/>
            </a:pPr>
            <a:r>
              <a:rPr lang="en-US" dirty="0">
                <a:ea typeface="+mn-lt"/>
                <a:cs typeface="+mn-lt"/>
              </a:rPr>
              <a:t>KNN excels in pattern recognition and classification based on the proximity of data points.</a:t>
            </a:r>
          </a:p>
          <a:p>
            <a:pPr marL="0" indent="0">
              <a:buNone/>
            </a:pPr>
            <a:endParaRPr lang="en-US" dirty="0">
              <a:ea typeface="+mn-lt"/>
              <a:cs typeface="+mn-lt"/>
            </a:endParaRPr>
          </a:p>
          <a:p>
            <a:pPr>
              <a:buFont typeface="Arial"/>
              <a:buChar char="•"/>
            </a:pPr>
            <a:endParaRPr lang="en-US" dirty="0">
              <a:ea typeface="+mn-lt"/>
              <a:cs typeface="+mn-lt"/>
            </a:endParaRPr>
          </a:p>
          <a:p>
            <a:pPr marL="0" indent="0">
              <a:buNone/>
            </a:pPr>
            <a:endParaRPr lang="en-US" dirty="0"/>
          </a:p>
          <a:p>
            <a:pPr marL="0" indent="0">
              <a:buNone/>
            </a:pPr>
            <a:endParaRPr lang="en-US" dirty="0">
              <a:ea typeface="+mn-lt"/>
              <a:cs typeface="+mn-lt"/>
            </a:endParaRPr>
          </a:p>
          <a:p>
            <a:endParaRPr lang="en-US" dirty="0"/>
          </a:p>
          <a:p>
            <a:endParaRPr lang="en-US" dirty="0"/>
          </a:p>
          <a:p>
            <a:endParaRPr lang="en-US" dirty="0"/>
          </a:p>
        </p:txBody>
      </p:sp>
    </p:spTree>
    <p:extLst>
      <p:ext uri="{BB962C8B-B14F-4D97-AF65-F5344CB8AC3E}">
        <p14:creationId xmlns:p14="http://schemas.microsoft.com/office/powerpoint/2010/main" val="36346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68F82-9C95-9C56-041E-EE45FC370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8B25D-E811-8D92-8C8D-6444D51FD0ED}"/>
              </a:ext>
            </a:extLst>
          </p:cNvPr>
          <p:cNvSpPr>
            <a:spLocks noGrp="1"/>
          </p:cNvSpPr>
          <p:nvPr>
            <p:ph type="title"/>
          </p:nvPr>
        </p:nvSpPr>
        <p:spPr>
          <a:xfrm>
            <a:off x="195944" y="363992"/>
            <a:ext cx="11168742" cy="1418544"/>
          </a:xfrm>
        </p:spPr>
        <p:txBody>
          <a:bodyPr>
            <a:normAutofit/>
          </a:bodyPr>
          <a:lstStyle/>
          <a:p>
            <a:r>
              <a:rPr lang="en-US" dirty="0">
                <a:ea typeface="+mj-lt"/>
                <a:cs typeface="+mj-lt"/>
              </a:rPr>
              <a:t>Code Example of K-NEAREST NEIGHBORS (KNN)</a:t>
            </a:r>
          </a:p>
          <a:p>
            <a:endParaRPr lang="en-US" dirty="0"/>
          </a:p>
          <a:p>
            <a:endParaRPr lang="en-US" dirty="0"/>
          </a:p>
        </p:txBody>
      </p:sp>
      <p:graphicFrame>
        <p:nvGraphicFramePr>
          <p:cNvPr id="4" name="Content Placeholder 3">
            <a:extLst>
              <a:ext uri="{FF2B5EF4-FFF2-40B4-BE49-F238E27FC236}">
                <a16:creationId xmlns:a16="http://schemas.microsoft.com/office/drawing/2014/main" id="{6F1E73EF-E5EC-F89A-F8F2-FB9426CB8DB1}"/>
              </a:ext>
            </a:extLst>
          </p:cNvPr>
          <p:cNvGraphicFramePr>
            <a:graphicFrameLocks noGrp="1"/>
          </p:cNvGraphicFramePr>
          <p:nvPr>
            <p:ph idx="1"/>
            <p:extLst>
              <p:ext uri="{D42A27DB-BD31-4B8C-83A1-F6EECF244321}">
                <p14:modId xmlns:p14="http://schemas.microsoft.com/office/powerpoint/2010/main" val="2053804657"/>
              </p:ext>
            </p:extLst>
          </p:nvPr>
        </p:nvGraphicFramePr>
        <p:xfrm>
          <a:off x="1295400" y="1937657"/>
          <a:ext cx="9941380" cy="3320115"/>
        </p:xfrm>
        <a:graphic>
          <a:graphicData uri="http://schemas.openxmlformats.org/drawingml/2006/table">
            <a:tbl>
              <a:tblPr firstRow="1" bandRow="1">
                <a:tableStyleId>{5C22544A-7EE6-4342-B048-85BDC9FD1C3A}</a:tableStyleId>
              </a:tblPr>
              <a:tblGrid>
                <a:gridCol w="9941380">
                  <a:extLst>
                    <a:ext uri="{9D8B030D-6E8A-4147-A177-3AD203B41FA5}">
                      <a16:colId xmlns:a16="http://schemas.microsoft.com/office/drawing/2014/main" val="877809277"/>
                    </a:ext>
                  </a:extLst>
                </a:gridCol>
              </a:tblGrid>
              <a:tr h="3320115">
                <a:tc>
                  <a:txBody>
                    <a:bodyPr/>
                    <a:lstStyle/>
                    <a:p>
                      <a:pPr lvl="0" algn="l">
                        <a:lnSpc>
                          <a:spcPct val="100000"/>
                        </a:lnSpc>
                        <a:spcBef>
                          <a:spcPts val="0"/>
                        </a:spcBef>
                        <a:spcAft>
                          <a:spcPts val="0"/>
                        </a:spcAft>
                        <a:buNone/>
                      </a:pPr>
                      <a:r>
                        <a:rPr lang="en-US" sz="1800" b="0" i="0" u="none" strike="noStrike" noProof="0" dirty="0"/>
                        <a:t># Initialize the K-Nearest Neighbors model</a:t>
                      </a:r>
                      <a:endParaRPr lang="en-US" dirty="0"/>
                    </a:p>
                    <a:p>
                      <a:pPr lvl="0" algn="l">
                        <a:lnSpc>
                          <a:spcPct val="100000"/>
                        </a:lnSpc>
                        <a:spcBef>
                          <a:spcPts val="0"/>
                        </a:spcBef>
                        <a:spcAft>
                          <a:spcPts val="0"/>
                        </a:spcAft>
                        <a:buNone/>
                      </a:pPr>
                      <a:r>
                        <a:rPr lang="en-US" sz="1800" b="0" i="0" u="none" strike="noStrike" noProof="0" dirty="0" err="1"/>
                        <a:t>knn_model</a:t>
                      </a:r>
                      <a:r>
                        <a:rPr lang="en-US" sz="1800" b="0" i="0" u="none" strike="noStrike" noProof="0" dirty="0"/>
                        <a:t> = </a:t>
                      </a:r>
                      <a:r>
                        <a:rPr lang="en-US" sz="1800" b="0" i="0" u="none" strike="noStrike" noProof="0" dirty="0" err="1"/>
                        <a:t>KNeighborsClassifier</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Train the model</a:t>
                      </a:r>
                      <a:endParaRPr lang="en-US" dirty="0"/>
                    </a:p>
                    <a:p>
                      <a:pPr lvl="0" algn="l">
                        <a:lnSpc>
                          <a:spcPct val="100000"/>
                        </a:lnSpc>
                        <a:spcBef>
                          <a:spcPts val="0"/>
                        </a:spcBef>
                        <a:spcAft>
                          <a:spcPts val="0"/>
                        </a:spcAft>
                        <a:buNone/>
                      </a:pPr>
                      <a:r>
                        <a:rPr lang="en-US" sz="1800" b="0" i="0" u="none" strike="noStrike" noProof="0" dirty="0" err="1"/>
                        <a:t>knn_model.fit</a:t>
                      </a:r>
                      <a:r>
                        <a:rPr lang="en-US" sz="1800" b="0" i="0" u="none" strike="noStrike" noProof="0" dirty="0"/>
                        <a:t>(</a:t>
                      </a:r>
                      <a:r>
                        <a:rPr lang="en-US" sz="1800" b="0" i="0" u="none" strike="noStrike" noProof="0" dirty="0" err="1"/>
                        <a:t>X_train</a:t>
                      </a:r>
                      <a:r>
                        <a:rPr lang="en-US" sz="1800" b="0" i="0" u="none" strike="noStrike" noProof="0" dirty="0"/>
                        <a:t>, </a:t>
                      </a:r>
                      <a:r>
                        <a:rPr lang="en-US" sz="1800" b="0" i="0" u="none" strike="noStrike" noProof="0" dirty="0" err="1"/>
                        <a:t>y_train</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Predict and evaluate accuracy</a:t>
                      </a:r>
                      <a:endParaRPr lang="en-US" dirty="0"/>
                    </a:p>
                    <a:p>
                      <a:pPr lvl="0" algn="l">
                        <a:lnSpc>
                          <a:spcPct val="100000"/>
                        </a:lnSpc>
                        <a:spcBef>
                          <a:spcPts val="0"/>
                        </a:spcBef>
                        <a:spcAft>
                          <a:spcPts val="0"/>
                        </a:spcAft>
                        <a:buNone/>
                      </a:pPr>
                      <a:r>
                        <a:rPr lang="en-US" sz="1800" b="0" i="0" u="none" strike="noStrike" noProof="0" dirty="0" err="1"/>
                        <a:t>y_pred_knn</a:t>
                      </a:r>
                      <a:r>
                        <a:rPr lang="en-US" sz="1800" b="0" i="0" u="none" strike="noStrike" noProof="0" dirty="0"/>
                        <a:t> = </a:t>
                      </a:r>
                      <a:r>
                        <a:rPr lang="en-US" sz="1800" b="0" i="0" u="none" strike="noStrike" noProof="0" dirty="0" err="1"/>
                        <a:t>knn_model.predict</a:t>
                      </a:r>
                      <a:r>
                        <a:rPr lang="en-US" sz="1800" b="0" i="0" u="none" strike="noStrike" noProof="0" dirty="0"/>
                        <a:t>(</a:t>
                      </a:r>
                      <a:r>
                        <a:rPr lang="en-US" sz="1800" b="0" i="0" u="none" strike="noStrike" noProof="0" dirty="0" err="1"/>
                        <a:t>X_test</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err="1"/>
                        <a:t>accuracy_knn</a:t>
                      </a:r>
                      <a:r>
                        <a:rPr lang="en-US" sz="1800" b="0" i="0" u="none" strike="noStrike" noProof="0" dirty="0"/>
                        <a:t> = </a:t>
                      </a:r>
                      <a:r>
                        <a:rPr lang="en-US" sz="1800" b="0" i="0" u="none" strike="noStrike" noProof="0" dirty="0" err="1"/>
                        <a:t>accuracy_score</a:t>
                      </a:r>
                      <a:r>
                        <a:rPr lang="en-US" sz="1800" b="0" i="0" u="none" strike="noStrike" noProof="0" dirty="0"/>
                        <a:t>(</a:t>
                      </a:r>
                      <a:r>
                        <a:rPr lang="en-US" sz="1800" b="0" i="0" u="none" strike="noStrike" noProof="0" dirty="0" err="1"/>
                        <a:t>y_test</a:t>
                      </a:r>
                      <a:r>
                        <a:rPr lang="en-US" sz="1800" b="0" i="0" u="none" strike="noStrike" noProof="0" dirty="0"/>
                        <a:t>, </a:t>
                      </a:r>
                      <a:r>
                        <a:rPr lang="en-US" sz="1800" b="0" i="0" u="none" strike="noStrike" noProof="0" dirty="0" err="1"/>
                        <a:t>y_pred_knn</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a:t>print(</a:t>
                      </a:r>
                      <a:r>
                        <a:rPr lang="en-US" sz="1800" b="0" i="0" u="none" strike="noStrike" noProof="0" dirty="0" err="1"/>
                        <a:t>f"KNeighborsClassifier</a:t>
                      </a:r>
                      <a:r>
                        <a:rPr lang="en-US" sz="1800" b="0" i="0" u="none" strike="noStrike" noProof="0" dirty="0"/>
                        <a:t> Accuracy: {accuracy_knn:.4f}")</a:t>
                      </a:r>
                      <a:endParaRPr lang="en-US" dirty="0"/>
                    </a:p>
                    <a:p>
                      <a:pPr lvl="0" algn="l">
                        <a:lnSpc>
                          <a:spcPct val="100000"/>
                        </a:lnSpc>
                        <a:spcBef>
                          <a:spcPts val="0"/>
                        </a:spcBef>
                        <a:spcAft>
                          <a:spcPts val="0"/>
                        </a:spcAft>
                        <a:buNone/>
                      </a:pPr>
                      <a:endParaRPr lang="en-US" sz="1800" b="0" i="0" u="none" strike="noStrike" noProof="0" dirty="0">
                        <a:latin typeface="Univers Light"/>
                      </a:endParaRPr>
                    </a:p>
                  </a:txBody>
                  <a:tcPr/>
                </a:tc>
                <a:extLst>
                  <a:ext uri="{0D108BD9-81ED-4DB2-BD59-A6C34878D82A}">
                    <a16:rowId xmlns:a16="http://schemas.microsoft.com/office/drawing/2014/main" val="552385936"/>
                  </a:ext>
                </a:extLst>
              </a:tr>
            </a:tbl>
          </a:graphicData>
        </a:graphic>
      </p:graphicFrame>
    </p:spTree>
    <p:extLst>
      <p:ext uri="{BB962C8B-B14F-4D97-AF65-F5344CB8AC3E}">
        <p14:creationId xmlns:p14="http://schemas.microsoft.com/office/powerpoint/2010/main" val="261116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BF2AD-0709-F453-E0B5-49C93A6EE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4EF7A-4B67-D971-2ABE-82EC2B620741}"/>
              </a:ext>
            </a:extLst>
          </p:cNvPr>
          <p:cNvSpPr>
            <a:spLocks noGrp="1"/>
          </p:cNvSpPr>
          <p:nvPr>
            <p:ph type="title"/>
          </p:nvPr>
        </p:nvSpPr>
        <p:spPr>
          <a:xfrm>
            <a:off x="283029" y="59192"/>
            <a:ext cx="10842171" cy="1309687"/>
          </a:xfrm>
        </p:spPr>
        <p:txBody>
          <a:bodyPr/>
          <a:lstStyle/>
          <a:p>
            <a:r>
              <a:rPr lang="en-US" dirty="0">
                <a:ea typeface="+mj-lt"/>
                <a:cs typeface="+mj-lt"/>
              </a:rPr>
              <a:t>MACHINE LEARNING ALGORITHM WITH RESULT</a:t>
            </a:r>
          </a:p>
          <a:p>
            <a:endParaRPr lang="en-US" dirty="0"/>
          </a:p>
        </p:txBody>
      </p:sp>
      <p:sp>
        <p:nvSpPr>
          <p:cNvPr id="3" name="Content Placeholder 2">
            <a:extLst>
              <a:ext uri="{FF2B5EF4-FFF2-40B4-BE49-F238E27FC236}">
                <a16:creationId xmlns:a16="http://schemas.microsoft.com/office/drawing/2014/main" id="{04631F20-3C43-01FF-F4E8-6435415A1532}"/>
              </a:ext>
            </a:extLst>
          </p:cNvPr>
          <p:cNvSpPr>
            <a:spLocks noGrp="1"/>
          </p:cNvSpPr>
          <p:nvPr>
            <p:ph idx="1"/>
          </p:nvPr>
        </p:nvSpPr>
        <p:spPr>
          <a:xfrm>
            <a:off x="1480458" y="1238931"/>
            <a:ext cx="9644739" cy="5297939"/>
          </a:xfrm>
        </p:spPr>
        <p:txBody>
          <a:bodyPr vert="horz" lIns="91440" tIns="45720" rIns="91440" bIns="45720" rtlCol="0" anchor="t">
            <a:normAutofit/>
          </a:bodyPr>
          <a:lstStyle/>
          <a:p>
            <a:pPr marL="0" indent="0">
              <a:buNone/>
            </a:pPr>
            <a:r>
              <a:rPr lang="en-US" sz="2000" b="1" dirty="0">
                <a:ea typeface="+mn-lt"/>
                <a:cs typeface="+mn-lt"/>
              </a:rPr>
              <a:t>SUPPORT VECTOR MACHINE (SVM)</a:t>
            </a:r>
            <a:endParaRPr lang="en-US" b="1" dirty="0">
              <a:ea typeface="+mn-lt"/>
              <a:cs typeface="+mn-lt"/>
            </a:endParaRPr>
          </a:p>
          <a:p>
            <a:pPr marL="0" indent="0">
              <a:buNone/>
            </a:pPr>
            <a:r>
              <a:rPr lang="en-US" sz="2000" dirty="0">
                <a:solidFill>
                  <a:srgbClr val="FF0000"/>
                </a:solidFill>
              </a:rPr>
              <a:t>Algorithm Overview:</a:t>
            </a:r>
            <a:endParaRPr lang="en-US" sz="2000">
              <a:solidFill>
                <a:srgbClr val="FF0000"/>
              </a:solidFill>
              <a:ea typeface="+mn-lt"/>
              <a:cs typeface="+mn-lt"/>
            </a:endParaRPr>
          </a:p>
          <a:p>
            <a:pPr marL="0" indent="0">
              <a:buNone/>
            </a:pPr>
            <a:r>
              <a:rPr lang="en-US" b="1" dirty="0">
                <a:ea typeface="+mn-lt"/>
                <a:cs typeface="+mn-lt"/>
              </a:rPr>
              <a:t>Type: </a:t>
            </a:r>
            <a:r>
              <a:rPr lang="en-US" dirty="0">
                <a:ea typeface="+mn-lt"/>
                <a:cs typeface="+mn-lt"/>
              </a:rPr>
              <a:t>Supervised Learning - Classification</a:t>
            </a:r>
          </a:p>
          <a:p>
            <a:pPr marL="0" indent="0">
              <a:buNone/>
            </a:pPr>
            <a:r>
              <a:rPr lang="en-US" b="1" dirty="0" err="1">
                <a:ea typeface="+mn-lt"/>
                <a:cs typeface="+mn-lt"/>
              </a:rPr>
              <a:t>Purpose:</a:t>
            </a:r>
            <a:r>
              <a:rPr lang="en-US" dirty="0" err="1">
                <a:ea typeface="+mn-lt"/>
                <a:cs typeface="+mn-lt"/>
              </a:rPr>
              <a:t>Effective</a:t>
            </a:r>
            <a:r>
              <a:rPr lang="en-US" dirty="0">
                <a:ea typeface="+mn-lt"/>
                <a:cs typeface="+mn-lt"/>
              </a:rPr>
              <a:t> in high-dimensional spaces, especially for non-linear data.</a:t>
            </a:r>
          </a:p>
          <a:p>
            <a:pPr marL="0" indent="0">
              <a:buNone/>
            </a:pPr>
            <a:r>
              <a:rPr lang="en-US" dirty="0">
                <a:solidFill>
                  <a:srgbClr val="FF0000"/>
                </a:solidFill>
              </a:rPr>
              <a:t>Implementation:</a:t>
            </a:r>
          </a:p>
          <a:p>
            <a:pPr marL="0" indent="0">
              <a:buNone/>
            </a:pPr>
            <a:r>
              <a:rPr lang="en-US" dirty="0">
                <a:ea typeface="+mn-lt"/>
                <a:cs typeface="+mn-lt"/>
              </a:rPr>
              <a:t>Utilized </a:t>
            </a:r>
            <a:r>
              <a:rPr lang="en-US" dirty="0">
                <a:latin typeface="Consolas"/>
                <a:ea typeface="+mn-lt"/>
                <a:cs typeface="+mn-lt"/>
              </a:rPr>
              <a:t>SVC</a:t>
            </a:r>
            <a:r>
              <a:rPr lang="en-US" dirty="0">
                <a:ea typeface="+mn-lt"/>
                <a:cs typeface="+mn-lt"/>
              </a:rPr>
              <a:t> (Support Vector Classification) from Scikit-learn library.</a:t>
            </a:r>
          </a:p>
          <a:p>
            <a:pPr marL="0" indent="0">
              <a:buNone/>
            </a:pPr>
            <a:r>
              <a:rPr lang="en-US" dirty="0">
                <a:solidFill>
                  <a:srgbClr val="FF0000"/>
                </a:solidFill>
              </a:rPr>
              <a:t>Results</a:t>
            </a:r>
            <a:r>
              <a:rPr lang="en-US" dirty="0"/>
              <a:t>:</a:t>
            </a:r>
          </a:p>
          <a:p>
            <a:pPr marL="0" indent="0">
              <a:buNone/>
            </a:pPr>
            <a:r>
              <a:rPr lang="en-US" b="1" dirty="0">
                <a:ea typeface="+mn-lt"/>
                <a:cs typeface="+mn-lt"/>
              </a:rPr>
              <a:t>Accuracy:</a:t>
            </a:r>
            <a:r>
              <a:rPr lang="en-US" dirty="0">
                <a:ea typeface="+mn-lt"/>
                <a:cs typeface="+mn-lt"/>
              </a:rPr>
              <a:t>0.6918</a:t>
            </a:r>
          </a:p>
          <a:p>
            <a:pPr marL="0" indent="0">
              <a:buNone/>
            </a:pPr>
            <a:r>
              <a:rPr lang="en-US" dirty="0">
                <a:solidFill>
                  <a:srgbClr val="FF0000"/>
                </a:solidFill>
              </a:rPr>
              <a:t>Insights:</a:t>
            </a:r>
          </a:p>
          <a:p>
            <a:pPr marL="0" indent="0">
              <a:buNone/>
            </a:pPr>
            <a:r>
              <a:rPr lang="en-US" dirty="0">
                <a:ea typeface="+mn-lt"/>
                <a:cs typeface="+mn-lt"/>
              </a:rPr>
              <a:t>SVM is powerful for complex decision boundaries, particularly in scenarios with non-linear relationships.</a:t>
            </a:r>
            <a:endParaRPr lang="en-US" dirty="0"/>
          </a:p>
          <a:p>
            <a:pPr marL="0" indent="0">
              <a:buNone/>
            </a:pPr>
            <a:endParaRPr lang="en-US" dirty="0">
              <a:ea typeface="+mn-lt"/>
              <a:cs typeface="+mn-lt"/>
            </a:endParaRPr>
          </a:p>
          <a:p>
            <a:pPr>
              <a:buFont typeface="Arial"/>
              <a:buChar char="•"/>
            </a:pPr>
            <a:endParaRPr lang="en-US" dirty="0">
              <a:ea typeface="+mn-lt"/>
              <a:cs typeface="+mn-lt"/>
            </a:endParaRPr>
          </a:p>
          <a:p>
            <a:pPr marL="0" indent="0">
              <a:buNone/>
            </a:pPr>
            <a:endParaRPr lang="en-US" dirty="0"/>
          </a:p>
          <a:p>
            <a:pPr marL="0" indent="0">
              <a:buNone/>
            </a:pPr>
            <a:endParaRPr lang="en-US" dirty="0">
              <a:ea typeface="+mn-lt"/>
              <a:cs typeface="+mn-lt"/>
            </a:endParaRPr>
          </a:p>
          <a:p>
            <a:endParaRPr lang="en-US" dirty="0"/>
          </a:p>
          <a:p>
            <a:endParaRPr lang="en-US" dirty="0"/>
          </a:p>
          <a:p>
            <a:endParaRPr lang="en-US" dirty="0"/>
          </a:p>
        </p:txBody>
      </p:sp>
    </p:spTree>
    <p:extLst>
      <p:ext uri="{BB962C8B-B14F-4D97-AF65-F5344CB8AC3E}">
        <p14:creationId xmlns:p14="http://schemas.microsoft.com/office/powerpoint/2010/main" val="200110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C6DEC-1FDE-344F-0F78-15F66CB92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A1AE7-5B5E-C1EF-E732-49CDE7F9B5EF}"/>
              </a:ext>
            </a:extLst>
          </p:cNvPr>
          <p:cNvSpPr>
            <a:spLocks noGrp="1"/>
          </p:cNvSpPr>
          <p:nvPr>
            <p:ph type="title"/>
          </p:nvPr>
        </p:nvSpPr>
        <p:spPr>
          <a:xfrm>
            <a:off x="315687" y="363992"/>
            <a:ext cx="11048999" cy="1418544"/>
          </a:xfrm>
        </p:spPr>
        <p:txBody>
          <a:bodyPr>
            <a:normAutofit/>
          </a:bodyPr>
          <a:lstStyle/>
          <a:p>
            <a:r>
              <a:rPr lang="en-US" dirty="0">
                <a:ea typeface="+mj-lt"/>
                <a:cs typeface="+mj-lt"/>
              </a:rPr>
              <a:t>Code Example of SUPPORT VECTOR MACHINE </a:t>
            </a:r>
            <a:endParaRPr lang="en-US" dirty="0"/>
          </a:p>
          <a:p>
            <a:endParaRPr lang="en-US" dirty="0"/>
          </a:p>
        </p:txBody>
      </p:sp>
      <p:graphicFrame>
        <p:nvGraphicFramePr>
          <p:cNvPr id="4" name="Content Placeholder 3">
            <a:extLst>
              <a:ext uri="{FF2B5EF4-FFF2-40B4-BE49-F238E27FC236}">
                <a16:creationId xmlns:a16="http://schemas.microsoft.com/office/drawing/2014/main" id="{DB95B44E-F3C6-9BE1-2B8E-3D9823C9F480}"/>
              </a:ext>
            </a:extLst>
          </p:cNvPr>
          <p:cNvGraphicFramePr>
            <a:graphicFrameLocks noGrp="1"/>
          </p:cNvGraphicFramePr>
          <p:nvPr>
            <p:ph idx="1"/>
            <p:extLst>
              <p:ext uri="{D42A27DB-BD31-4B8C-83A1-F6EECF244321}">
                <p14:modId xmlns:p14="http://schemas.microsoft.com/office/powerpoint/2010/main" val="706247939"/>
              </p:ext>
            </p:extLst>
          </p:nvPr>
        </p:nvGraphicFramePr>
        <p:xfrm>
          <a:off x="1295400" y="1937657"/>
          <a:ext cx="9941380" cy="3383280"/>
        </p:xfrm>
        <a:graphic>
          <a:graphicData uri="http://schemas.openxmlformats.org/drawingml/2006/table">
            <a:tbl>
              <a:tblPr firstRow="1" bandRow="1">
                <a:tableStyleId>{5C22544A-7EE6-4342-B048-85BDC9FD1C3A}</a:tableStyleId>
              </a:tblPr>
              <a:tblGrid>
                <a:gridCol w="9941380">
                  <a:extLst>
                    <a:ext uri="{9D8B030D-6E8A-4147-A177-3AD203B41FA5}">
                      <a16:colId xmlns:a16="http://schemas.microsoft.com/office/drawing/2014/main" val="877809277"/>
                    </a:ext>
                  </a:extLst>
                </a:gridCol>
              </a:tblGrid>
              <a:tr h="3320115">
                <a:tc>
                  <a:txBody>
                    <a:bodyPr/>
                    <a:lstStyle/>
                    <a:p>
                      <a:pPr lvl="0" algn="l">
                        <a:lnSpc>
                          <a:spcPct val="100000"/>
                        </a:lnSpc>
                        <a:spcBef>
                          <a:spcPts val="0"/>
                        </a:spcBef>
                        <a:spcAft>
                          <a:spcPts val="0"/>
                        </a:spcAft>
                        <a:buNone/>
                      </a:pPr>
                      <a:r>
                        <a:rPr lang="en-US" sz="1800" b="0" i="0" u="none" strike="noStrike" noProof="0" dirty="0">
                          <a:latin typeface="Univers Light"/>
                        </a:rPr>
                        <a:t># Initialize the Support Vector Machine model</a:t>
                      </a:r>
                      <a:endParaRPr lang="en-US" dirty="0">
                        <a:latin typeface="Univers Light"/>
                      </a:endParaRPr>
                    </a:p>
                    <a:p>
                      <a:pPr lvl="0" algn="l">
                        <a:lnSpc>
                          <a:spcPct val="100000"/>
                        </a:lnSpc>
                        <a:spcBef>
                          <a:spcPts val="0"/>
                        </a:spcBef>
                        <a:spcAft>
                          <a:spcPts val="0"/>
                        </a:spcAft>
                        <a:buNone/>
                      </a:pPr>
                      <a:r>
                        <a:rPr lang="en-US" sz="1800" b="0" i="0" u="none" strike="noStrike" noProof="0" dirty="0" err="1">
                          <a:latin typeface="Univers Light"/>
                        </a:rPr>
                        <a:t>svm_model</a:t>
                      </a:r>
                      <a:r>
                        <a:rPr lang="en-US" sz="1800" b="0" i="0" u="none" strike="noStrike" noProof="0" dirty="0">
                          <a:latin typeface="Univers Light"/>
                        </a:rPr>
                        <a:t> = SVC(probability=True, </a:t>
                      </a:r>
                      <a:r>
                        <a:rPr lang="en-US" sz="1800" b="0" i="0" u="none" strike="noStrike" noProof="0" dirty="0" err="1">
                          <a:latin typeface="Univers Light"/>
                        </a:rPr>
                        <a:t>random_state</a:t>
                      </a:r>
                      <a:r>
                        <a:rPr lang="en-US" sz="1800" b="0" i="0" u="none" strike="noStrike" noProof="0" dirty="0">
                          <a:latin typeface="Univers Light"/>
                        </a:rPr>
                        <a:t>=42)</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Train the model</a:t>
                      </a:r>
                      <a:endParaRPr lang="en-US" dirty="0">
                        <a:latin typeface="Univers Light"/>
                      </a:endParaRPr>
                    </a:p>
                    <a:p>
                      <a:pPr lvl="0" algn="l">
                        <a:lnSpc>
                          <a:spcPct val="100000"/>
                        </a:lnSpc>
                        <a:spcBef>
                          <a:spcPts val="0"/>
                        </a:spcBef>
                        <a:spcAft>
                          <a:spcPts val="0"/>
                        </a:spcAft>
                        <a:buNone/>
                      </a:pPr>
                      <a:r>
                        <a:rPr lang="en-US" sz="1800" b="0" i="0" u="none" strike="noStrike" noProof="0" dirty="0" err="1">
                          <a:latin typeface="Univers Light"/>
                        </a:rPr>
                        <a:t>svm_model.fit</a:t>
                      </a:r>
                      <a:r>
                        <a:rPr lang="en-US" sz="1800" b="0" i="0" u="none" strike="noStrike" noProof="0" dirty="0">
                          <a:latin typeface="Univers Light"/>
                        </a:rPr>
                        <a:t>(</a:t>
                      </a:r>
                      <a:r>
                        <a:rPr lang="en-US" sz="1800" b="0" i="0" u="none" strike="noStrike" noProof="0" dirty="0" err="1">
                          <a:latin typeface="Univers Light"/>
                        </a:rPr>
                        <a:t>X_train</a:t>
                      </a:r>
                      <a:r>
                        <a:rPr lang="en-US" sz="1800" b="0" i="0" u="none" strike="noStrike" noProof="0" dirty="0">
                          <a:latin typeface="Univers Light"/>
                        </a:rPr>
                        <a:t>, </a:t>
                      </a:r>
                      <a:r>
                        <a:rPr lang="en-US" sz="1800" b="0" i="0" u="none" strike="noStrike" noProof="0" dirty="0" err="1">
                          <a:latin typeface="Univers Light"/>
                        </a:rPr>
                        <a:t>y_train</a:t>
                      </a:r>
                      <a:r>
                        <a:rPr lang="en-US" sz="1800" b="0" i="0" u="none" strike="noStrike" noProof="0" dirty="0">
                          <a:latin typeface="Univers Light"/>
                        </a:rPr>
                        <a:t>)</a:t>
                      </a:r>
                      <a:endParaRPr lang="en-US" dirty="0">
                        <a:latin typeface="Univers Light"/>
                      </a:endParaRPr>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Predict and evaluate accuracy</a:t>
                      </a:r>
                      <a:endParaRPr lang="en-US" dirty="0">
                        <a:latin typeface="Univers Light"/>
                      </a:endParaRPr>
                    </a:p>
                    <a:p>
                      <a:pPr lvl="0" algn="l">
                        <a:lnSpc>
                          <a:spcPct val="100000"/>
                        </a:lnSpc>
                        <a:spcBef>
                          <a:spcPts val="0"/>
                        </a:spcBef>
                        <a:spcAft>
                          <a:spcPts val="0"/>
                        </a:spcAft>
                        <a:buNone/>
                      </a:pPr>
                      <a:r>
                        <a:rPr lang="en-US" sz="1800" b="0" i="0" u="none" strike="noStrike" noProof="0" dirty="0" err="1">
                          <a:latin typeface="Univers Light"/>
                        </a:rPr>
                        <a:t>y_pred_svm</a:t>
                      </a:r>
                      <a:r>
                        <a:rPr lang="en-US" sz="1800" b="0" i="0" u="none" strike="noStrike" noProof="0" dirty="0">
                          <a:latin typeface="Univers Light"/>
                        </a:rPr>
                        <a:t> = </a:t>
                      </a:r>
                      <a:r>
                        <a:rPr lang="en-US" sz="1800" b="0" i="0" u="none" strike="noStrike" noProof="0" dirty="0" err="1">
                          <a:latin typeface="Univers Light"/>
                        </a:rPr>
                        <a:t>svm_model.predict</a:t>
                      </a:r>
                      <a:r>
                        <a:rPr lang="en-US" sz="1800" b="0" i="0" u="none" strike="noStrike" noProof="0" dirty="0">
                          <a:latin typeface="Univers Light"/>
                        </a:rPr>
                        <a:t>(</a:t>
                      </a:r>
                      <a:r>
                        <a:rPr lang="en-US" sz="1800" b="0" i="0" u="none" strike="noStrike" noProof="0" dirty="0" err="1">
                          <a:latin typeface="Univers Light"/>
                        </a:rPr>
                        <a:t>X_test</a:t>
                      </a:r>
                      <a:r>
                        <a:rPr lang="en-US" sz="1800" b="0" i="0" u="none" strike="noStrike" noProof="0" dirty="0">
                          <a:latin typeface="Univers Light"/>
                        </a:rPr>
                        <a:t>)</a:t>
                      </a:r>
                      <a:endParaRPr lang="en-US" dirty="0">
                        <a:latin typeface="Univers Light"/>
                      </a:endParaRPr>
                    </a:p>
                    <a:p>
                      <a:pPr lvl="0" algn="l">
                        <a:lnSpc>
                          <a:spcPct val="100000"/>
                        </a:lnSpc>
                        <a:spcBef>
                          <a:spcPts val="0"/>
                        </a:spcBef>
                        <a:spcAft>
                          <a:spcPts val="0"/>
                        </a:spcAft>
                        <a:buNone/>
                      </a:pPr>
                      <a:r>
                        <a:rPr lang="en-US" sz="1800" b="0" i="0" u="none" strike="noStrike" noProof="0" dirty="0" err="1">
                          <a:latin typeface="Univers Light"/>
                        </a:rPr>
                        <a:t>accuracy_svm</a:t>
                      </a:r>
                      <a:r>
                        <a:rPr lang="en-US" sz="1800" b="0" i="0" u="none" strike="noStrike" noProof="0" dirty="0">
                          <a:latin typeface="Univers Light"/>
                        </a:rPr>
                        <a:t> = </a:t>
                      </a:r>
                      <a:r>
                        <a:rPr lang="en-US" sz="1800" b="0" i="0" u="none" strike="noStrike" noProof="0" dirty="0" err="1">
                          <a:latin typeface="Univers Light"/>
                        </a:rPr>
                        <a:t>accuracy_score</a:t>
                      </a:r>
                      <a:r>
                        <a:rPr lang="en-US" sz="1800" b="0" i="0" u="none" strike="noStrike" noProof="0" dirty="0">
                          <a:latin typeface="Univers Light"/>
                        </a:rPr>
                        <a:t>(</a:t>
                      </a:r>
                      <a:r>
                        <a:rPr lang="en-US" sz="1800" b="0" i="0" u="none" strike="noStrike" noProof="0" dirty="0" err="1">
                          <a:latin typeface="Univers Light"/>
                        </a:rPr>
                        <a:t>y_test</a:t>
                      </a:r>
                      <a:r>
                        <a:rPr lang="en-US" sz="1800" b="0" i="0" u="none" strike="noStrike" noProof="0" dirty="0">
                          <a:latin typeface="Univers Light"/>
                        </a:rPr>
                        <a:t>, </a:t>
                      </a:r>
                      <a:r>
                        <a:rPr lang="en-US" sz="1800" b="0" i="0" u="none" strike="noStrike" noProof="0" dirty="0" err="1">
                          <a:latin typeface="Univers Light"/>
                        </a:rPr>
                        <a:t>y_pred_svm</a:t>
                      </a:r>
                      <a:r>
                        <a:rPr lang="en-US" sz="1800" b="0" i="0" u="none" strike="noStrike" noProof="0" dirty="0">
                          <a:latin typeface="Univers Light"/>
                        </a:rPr>
                        <a:t>)</a:t>
                      </a:r>
                      <a:endParaRPr lang="en-US" dirty="0">
                        <a:latin typeface="Univers Light"/>
                      </a:endParaRPr>
                    </a:p>
                    <a:p>
                      <a:pPr lvl="0" algn="l">
                        <a:lnSpc>
                          <a:spcPct val="100000"/>
                        </a:lnSpc>
                        <a:spcBef>
                          <a:spcPts val="0"/>
                        </a:spcBef>
                        <a:spcAft>
                          <a:spcPts val="0"/>
                        </a:spcAft>
                        <a:buNone/>
                      </a:pPr>
                      <a:r>
                        <a:rPr lang="en-US" sz="1800" b="0" i="0" u="none" strike="noStrike" noProof="0" dirty="0">
                          <a:latin typeface="Univers Light"/>
                        </a:rPr>
                        <a:t>print(</a:t>
                      </a:r>
                      <a:r>
                        <a:rPr lang="en-US" sz="1800" b="0" i="0" u="none" strike="noStrike" noProof="0" dirty="0" err="1">
                          <a:latin typeface="Univers Light"/>
                        </a:rPr>
                        <a:t>f"SVC</a:t>
                      </a:r>
                      <a:r>
                        <a:rPr lang="en-US" sz="1800" b="0" i="0" u="none" strike="noStrike" noProof="0" dirty="0">
                          <a:latin typeface="Univers Light"/>
                        </a:rPr>
                        <a:t> Accuracy: {accuracy_svm:.4f}")</a:t>
                      </a:r>
                      <a:endParaRPr lang="en-US" dirty="0">
                        <a:latin typeface="Univers Light"/>
                      </a:endParaRPr>
                    </a:p>
                    <a:p>
                      <a:pPr lvl="0" algn="l">
                        <a:lnSpc>
                          <a:spcPct val="100000"/>
                        </a:lnSpc>
                        <a:spcBef>
                          <a:spcPts val="0"/>
                        </a:spcBef>
                        <a:spcAft>
                          <a:spcPts val="0"/>
                        </a:spcAft>
                        <a:buNone/>
                      </a:pPr>
                      <a:endParaRPr lang="en-US" sz="1800" b="0" i="0" u="none" strike="noStrike" noProof="0" dirty="0"/>
                    </a:p>
                    <a:p>
                      <a:pPr lvl="0" algn="l">
                        <a:lnSpc>
                          <a:spcPct val="100000"/>
                        </a:lnSpc>
                        <a:spcBef>
                          <a:spcPts val="0"/>
                        </a:spcBef>
                        <a:spcAft>
                          <a:spcPts val="0"/>
                        </a:spcAft>
                        <a:buNone/>
                      </a:pPr>
                      <a:endParaRPr lang="en-US" sz="1800" b="0" i="0" u="none" strike="noStrike" noProof="0" dirty="0">
                        <a:latin typeface="Univers Light"/>
                      </a:endParaRPr>
                    </a:p>
                  </a:txBody>
                  <a:tcPr/>
                </a:tc>
                <a:extLst>
                  <a:ext uri="{0D108BD9-81ED-4DB2-BD59-A6C34878D82A}">
                    <a16:rowId xmlns:a16="http://schemas.microsoft.com/office/drawing/2014/main" val="552385936"/>
                  </a:ext>
                </a:extLst>
              </a:tr>
            </a:tbl>
          </a:graphicData>
        </a:graphic>
      </p:graphicFrame>
    </p:spTree>
    <p:extLst>
      <p:ext uri="{BB962C8B-B14F-4D97-AF65-F5344CB8AC3E}">
        <p14:creationId xmlns:p14="http://schemas.microsoft.com/office/powerpoint/2010/main" val="8744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3F3C4-7153-FE65-049C-5DCB03059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75C5F-61CE-073B-2C97-564F9E97312D}"/>
              </a:ext>
            </a:extLst>
          </p:cNvPr>
          <p:cNvSpPr>
            <a:spLocks noGrp="1"/>
          </p:cNvSpPr>
          <p:nvPr>
            <p:ph type="title"/>
          </p:nvPr>
        </p:nvSpPr>
        <p:spPr>
          <a:xfrm>
            <a:off x="261258" y="59192"/>
            <a:ext cx="10863942" cy="1309687"/>
          </a:xfrm>
        </p:spPr>
        <p:txBody>
          <a:bodyPr/>
          <a:lstStyle/>
          <a:p>
            <a:r>
              <a:rPr lang="en-US" dirty="0">
                <a:ea typeface="+mj-lt"/>
                <a:cs typeface="+mj-lt"/>
              </a:rPr>
              <a:t>MACHINE LEARNING ALGORITHM WITH RESULT</a:t>
            </a:r>
          </a:p>
          <a:p>
            <a:endParaRPr lang="en-US" dirty="0"/>
          </a:p>
        </p:txBody>
      </p:sp>
      <p:sp>
        <p:nvSpPr>
          <p:cNvPr id="3" name="Content Placeholder 2">
            <a:extLst>
              <a:ext uri="{FF2B5EF4-FFF2-40B4-BE49-F238E27FC236}">
                <a16:creationId xmlns:a16="http://schemas.microsoft.com/office/drawing/2014/main" id="{52D66B82-2D64-FDDF-3A46-FB80AFCA15BD}"/>
              </a:ext>
            </a:extLst>
          </p:cNvPr>
          <p:cNvSpPr>
            <a:spLocks noGrp="1"/>
          </p:cNvSpPr>
          <p:nvPr>
            <p:ph idx="1"/>
          </p:nvPr>
        </p:nvSpPr>
        <p:spPr>
          <a:xfrm>
            <a:off x="1480458" y="1238931"/>
            <a:ext cx="9644739" cy="5297939"/>
          </a:xfrm>
        </p:spPr>
        <p:txBody>
          <a:bodyPr vert="horz" lIns="91440" tIns="45720" rIns="91440" bIns="45720" rtlCol="0" anchor="t">
            <a:normAutofit/>
          </a:bodyPr>
          <a:lstStyle/>
          <a:p>
            <a:pPr marL="0" indent="0">
              <a:buNone/>
            </a:pPr>
            <a:r>
              <a:rPr lang="en-US" sz="2000" b="1" dirty="0">
                <a:ea typeface="+mn-lt"/>
                <a:cs typeface="+mn-lt"/>
              </a:rPr>
              <a:t>LINEAR REGRESSION</a:t>
            </a:r>
            <a:endParaRPr lang="en-US" b="1" dirty="0"/>
          </a:p>
          <a:p>
            <a:pPr marL="0" indent="0">
              <a:buNone/>
            </a:pPr>
            <a:r>
              <a:rPr lang="en-US" sz="2000" dirty="0">
                <a:solidFill>
                  <a:srgbClr val="FF0000"/>
                </a:solidFill>
              </a:rPr>
              <a:t>Algorithm Overview:</a:t>
            </a:r>
            <a:endParaRPr lang="en-US" sz="2000">
              <a:solidFill>
                <a:srgbClr val="FF0000"/>
              </a:solidFill>
              <a:ea typeface="+mn-lt"/>
              <a:cs typeface="+mn-lt"/>
            </a:endParaRPr>
          </a:p>
          <a:p>
            <a:pPr marL="0" indent="0">
              <a:buNone/>
            </a:pPr>
            <a:r>
              <a:rPr lang="en-US" b="1" dirty="0">
                <a:ea typeface="+mn-lt"/>
                <a:cs typeface="+mn-lt"/>
              </a:rPr>
              <a:t>Type: </a:t>
            </a:r>
            <a:r>
              <a:rPr lang="en-US" dirty="0">
                <a:ea typeface="+mn-lt"/>
                <a:cs typeface="+mn-lt"/>
              </a:rPr>
              <a:t>Supervised Learning - Regression</a:t>
            </a:r>
          </a:p>
          <a:p>
            <a:pPr marL="0" indent="0">
              <a:buNone/>
            </a:pPr>
            <a:r>
              <a:rPr lang="en-US" b="1" dirty="0">
                <a:ea typeface="+mn-lt"/>
                <a:cs typeface="+mn-lt"/>
              </a:rPr>
              <a:t>Purpose: </a:t>
            </a:r>
            <a:r>
              <a:rPr lang="en-US" dirty="0">
                <a:ea typeface="+mn-lt"/>
                <a:cs typeface="+mn-lt"/>
              </a:rPr>
              <a:t>Predicting continuous numeric outcomes.</a:t>
            </a:r>
          </a:p>
          <a:p>
            <a:pPr marL="0" indent="0">
              <a:buNone/>
            </a:pPr>
            <a:r>
              <a:rPr lang="en-US" dirty="0">
                <a:solidFill>
                  <a:srgbClr val="FF0000"/>
                </a:solidFill>
              </a:rPr>
              <a:t>Implementation:</a:t>
            </a:r>
          </a:p>
          <a:p>
            <a:pPr marL="0" indent="0">
              <a:buNone/>
            </a:pPr>
            <a:r>
              <a:rPr lang="en-US" dirty="0">
                <a:ea typeface="+mn-lt"/>
                <a:cs typeface="+mn-lt"/>
              </a:rPr>
              <a:t>Utilized </a:t>
            </a:r>
            <a:r>
              <a:rPr lang="en-US" dirty="0" err="1">
                <a:latin typeface="Consolas"/>
                <a:ea typeface="+mn-lt"/>
                <a:cs typeface="+mn-lt"/>
              </a:rPr>
              <a:t>LinearRegression</a:t>
            </a:r>
            <a:r>
              <a:rPr lang="en-US" dirty="0">
                <a:ea typeface="+mn-lt"/>
                <a:cs typeface="+mn-lt"/>
              </a:rPr>
              <a:t> from Scikit-learn library.</a:t>
            </a:r>
          </a:p>
          <a:p>
            <a:pPr marL="0" indent="0">
              <a:buNone/>
            </a:pPr>
            <a:r>
              <a:rPr lang="en-US" dirty="0">
                <a:solidFill>
                  <a:srgbClr val="FF0000"/>
                </a:solidFill>
              </a:rPr>
              <a:t>Results</a:t>
            </a:r>
            <a:r>
              <a:rPr lang="en-US" dirty="0"/>
              <a:t>:</a:t>
            </a:r>
          </a:p>
          <a:p>
            <a:pPr marL="0" indent="0">
              <a:buNone/>
            </a:pPr>
            <a:r>
              <a:rPr lang="en-US" b="1" dirty="0">
                <a:ea typeface="+mn-lt"/>
                <a:cs typeface="+mn-lt"/>
              </a:rPr>
              <a:t>Predictive Result: </a:t>
            </a:r>
            <a:r>
              <a:rPr lang="en-US" dirty="0">
                <a:ea typeface="+mn-lt"/>
                <a:cs typeface="+mn-lt"/>
              </a:rPr>
              <a:t>[0.49636383, 0.25300368, 0.29486361, ..., 0.39888323, 0.28209421, 0.52865609]</a:t>
            </a:r>
            <a:endParaRPr lang="en-US" dirty="0"/>
          </a:p>
          <a:p>
            <a:pPr marL="0" indent="0">
              <a:buNone/>
            </a:pPr>
            <a:r>
              <a:rPr lang="en-US" dirty="0">
                <a:solidFill>
                  <a:srgbClr val="FF0000"/>
                </a:solidFill>
              </a:rPr>
              <a:t>Insights:</a:t>
            </a:r>
          </a:p>
          <a:p>
            <a:pPr marL="0" indent="0">
              <a:buNone/>
            </a:pPr>
            <a:r>
              <a:rPr lang="en-US" dirty="0">
                <a:ea typeface="+mn-lt"/>
                <a:cs typeface="+mn-lt"/>
              </a:rPr>
              <a:t>Linear Regression is suitable for predicting continuous values, making it useful for tasks like outcome prediction.</a:t>
            </a:r>
          </a:p>
          <a:p>
            <a:pPr marL="0" indent="0">
              <a:buNone/>
            </a:pPr>
            <a:endParaRPr lang="en-US" dirty="0"/>
          </a:p>
          <a:p>
            <a:pPr marL="0" indent="0">
              <a:buNone/>
            </a:pPr>
            <a:endParaRPr lang="en-US" dirty="0">
              <a:ea typeface="+mn-lt"/>
              <a:cs typeface="+mn-lt"/>
            </a:endParaRPr>
          </a:p>
          <a:p>
            <a:pPr>
              <a:buFont typeface="Arial"/>
              <a:buChar char="•"/>
            </a:pPr>
            <a:endParaRPr lang="en-US" dirty="0">
              <a:ea typeface="+mn-lt"/>
              <a:cs typeface="+mn-lt"/>
            </a:endParaRPr>
          </a:p>
          <a:p>
            <a:pPr marL="0" indent="0">
              <a:buNone/>
            </a:pPr>
            <a:endParaRPr lang="en-US" dirty="0"/>
          </a:p>
          <a:p>
            <a:pPr marL="0" indent="0">
              <a:buNone/>
            </a:pPr>
            <a:endParaRPr lang="en-US" dirty="0">
              <a:ea typeface="+mn-lt"/>
              <a:cs typeface="+mn-lt"/>
            </a:endParaRPr>
          </a:p>
          <a:p>
            <a:endParaRPr lang="en-US" dirty="0"/>
          </a:p>
          <a:p>
            <a:endParaRPr lang="en-US" dirty="0"/>
          </a:p>
          <a:p>
            <a:endParaRPr lang="en-US" dirty="0"/>
          </a:p>
        </p:txBody>
      </p:sp>
    </p:spTree>
    <p:extLst>
      <p:ext uri="{BB962C8B-B14F-4D97-AF65-F5344CB8AC3E}">
        <p14:creationId xmlns:p14="http://schemas.microsoft.com/office/powerpoint/2010/main" val="242983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778F1-749A-DB53-09FB-394645180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4ADA9-E373-9578-6C0A-522101258F61}"/>
              </a:ext>
            </a:extLst>
          </p:cNvPr>
          <p:cNvSpPr>
            <a:spLocks noGrp="1"/>
          </p:cNvSpPr>
          <p:nvPr>
            <p:ph type="title"/>
          </p:nvPr>
        </p:nvSpPr>
        <p:spPr>
          <a:xfrm>
            <a:off x="794658" y="363992"/>
            <a:ext cx="10570028" cy="1418544"/>
          </a:xfrm>
        </p:spPr>
        <p:txBody>
          <a:bodyPr>
            <a:normAutofit/>
          </a:bodyPr>
          <a:lstStyle/>
          <a:p>
            <a:r>
              <a:rPr lang="en-US" dirty="0">
                <a:ea typeface="+mj-lt"/>
                <a:cs typeface="+mj-lt"/>
              </a:rPr>
              <a:t>Code Example of LINEAR REGRESSION</a:t>
            </a:r>
          </a:p>
          <a:p>
            <a:endParaRPr lang="en-US" dirty="0"/>
          </a:p>
          <a:p>
            <a:endParaRPr lang="en-US" dirty="0"/>
          </a:p>
        </p:txBody>
      </p:sp>
      <p:graphicFrame>
        <p:nvGraphicFramePr>
          <p:cNvPr id="4" name="Content Placeholder 3">
            <a:extLst>
              <a:ext uri="{FF2B5EF4-FFF2-40B4-BE49-F238E27FC236}">
                <a16:creationId xmlns:a16="http://schemas.microsoft.com/office/drawing/2014/main" id="{8C59D868-403F-186B-F279-D7EDE9DF0C8E}"/>
              </a:ext>
            </a:extLst>
          </p:cNvPr>
          <p:cNvGraphicFramePr>
            <a:graphicFrameLocks noGrp="1"/>
          </p:cNvGraphicFramePr>
          <p:nvPr>
            <p:ph idx="1"/>
            <p:extLst>
              <p:ext uri="{D42A27DB-BD31-4B8C-83A1-F6EECF244321}">
                <p14:modId xmlns:p14="http://schemas.microsoft.com/office/powerpoint/2010/main" val="4174318910"/>
              </p:ext>
            </p:extLst>
          </p:nvPr>
        </p:nvGraphicFramePr>
        <p:xfrm>
          <a:off x="1295400" y="1937657"/>
          <a:ext cx="9941380" cy="3320115"/>
        </p:xfrm>
        <a:graphic>
          <a:graphicData uri="http://schemas.openxmlformats.org/drawingml/2006/table">
            <a:tbl>
              <a:tblPr firstRow="1" bandRow="1">
                <a:tableStyleId>{5C22544A-7EE6-4342-B048-85BDC9FD1C3A}</a:tableStyleId>
              </a:tblPr>
              <a:tblGrid>
                <a:gridCol w="9941380">
                  <a:extLst>
                    <a:ext uri="{9D8B030D-6E8A-4147-A177-3AD203B41FA5}">
                      <a16:colId xmlns:a16="http://schemas.microsoft.com/office/drawing/2014/main" val="877809277"/>
                    </a:ext>
                  </a:extLst>
                </a:gridCol>
              </a:tblGrid>
              <a:tr h="3320115">
                <a:tc>
                  <a:txBody>
                    <a:bodyPr/>
                    <a:lstStyle/>
                    <a:p>
                      <a:pPr lvl="0" algn="l">
                        <a:lnSpc>
                          <a:spcPct val="100000"/>
                        </a:lnSpc>
                        <a:spcBef>
                          <a:spcPts val="0"/>
                        </a:spcBef>
                        <a:spcAft>
                          <a:spcPts val="0"/>
                        </a:spcAft>
                        <a:buNone/>
                      </a:pPr>
                      <a:r>
                        <a:rPr lang="en-US" sz="1800" b="0" i="0" u="none" strike="noStrike" noProof="0" dirty="0"/>
                        <a:t># Initialize the Linear Regression model</a:t>
                      </a:r>
                      <a:endParaRPr lang="en-US" dirty="0"/>
                    </a:p>
                    <a:p>
                      <a:pPr lvl="0" algn="l">
                        <a:lnSpc>
                          <a:spcPct val="100000"/>
                        </a:lnSpc>
                        <a:spcBef>
                          <a:spcPts val="0"/>
                        </a:spcBef>
                        <a:spcAft>
                          <a:spcPts val="0"/>
                        </a:spcAft>
                        <a:buNone/>
                      </a:pPr>
                      <a:r>
                        <a:rPr lang="en-US" sz="1800" b="0" i="0" u="none" strike="noStrike" noProof="0" dirty="0" err="1"/>
                        <a:t>lr_regression_model</a:t>
                      </a:r>
                      <a:r>
                        <a:rPr lang="en-US" sz="1800" b="0" i="0" u="none" strike="noStrike" noProof="0" dirty="0"/>
                        <a:t> = </a:t>
                      </a:r>
                      <a:r>
                        <a:rPr lang="en-US" sz="1800" b="0" i="0" u="none" strike="noStrike" noProof="0" dirty="0" err="1"/>
                        <a:t>LinearRegression</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Train the model</a:t>
                      </a:r>
                      <a:endParaRPr lang="en-US" dirty="0"/>
                    </a:p>
                    <a:p>
                      <a:pPr lvl="0" algn="l">
                        <a:lnSpc>
                          <a:spcPct val="100000"/>
                        </a:lnSpc>
                        <a:spcBef>
                          <a:spcPts val="0"/>
                        </a:spcBef>
                        <a:spcAft>
                          <a:spcPts val="0"/>
                        </a:spcAft>
                        <a:buNone/>
                      </a:pPr>
                      <a:r>
                        <a:rPr lang="en-US" sz="1800" b="0" i="0" u="none" strike="noStrike" noProof="0" dirty="0" err="1"/>
                        <a:t>lr_regression_model.fit</a:t>
                      </a:r>
                      <a:r>
                        <a:rPr lang="en-US" sz="1800" b="0" i="0" u="none" strike="noStrike" noProof="0" dirty="0"/>
                        <a:t>(</a:t>
                      </a:r>
                      <a:r>
                        <a:rPr lang="en-US" sz="1800" b="0" i="0" u="none" strike="noStrike" noProof="0" dirty="0" err="1"/>
                        <a:t>X_train</a:t>
                      </a:r>
                      <a:r>
                        <a:rPr lang="en-US" sz="1800" b="0" i="0" u="none" strike="noStrike" noProof="0" dirty="0"/>
                        <a:t>, </a:t>
                      </a:r>
                      <a:r>
                        <a:rPr lang="en-US" sz="1800" b="0" i="0" u="none" strike="noStrike" noProof="0" dirty="0" err="1"/>
                        <a:t>y_train</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Predict and obtain predictive results</a:t>
                      </a:r>
                      <a:endParaRPr lang="en-US" dirty="0"/>
                    </a:p>
                    <a:p>
                      <a:pPr lvl="0" algn="l">
                        <a:lnSpc>
                          <a:spcPct val="100000"/>
                        </a:lnSpc>
                        <a:spcBef>
                          <a:spcPts val="0"/>
                        </a:spcBef>
                        <a:spcAft>
                          <a:spcPts val="0"/>
                        </a:spcAft>
                        <a:buNone/>
                      </a:pPr>
                      <a:r>
                        <a:rPr lang="en-US" sz="1800" b="0" i="0" u="none" strike="noStrike" noProof="0" dirty="0" err="1"/>
                        <a:t>y_pred_lr_regression</a:t>
                      </a:r>
                      <a:r>
                        <a:rPr lang="en-US" sz="1800" b="0" i="0" u="none" strike="noStrike" noProof="0" dirty="0"/>
                        <a:t> = </a:t>
                      </a:r>
                      <a:r>
                        <a:rPr lang="en-US" sz="1800" b="0" i="0" u="none" strike="noStrike" noProof="0" dirty="0" err="1"/>
                        <a:t>lr_regression_model.predict</a:t>
                      </a:r>
                      <a:r>
                        <a:rPr lang="en-US" sz="1800" b="0" i="0" u="none" strike="noStrike" noProof="0" dirty="0"/>
                        <a:t>(</a:t>
                      </a:r>
                      <a:r>
                        <a:rPr lang="en-US" sz="1800" b="0" i="0" u="none" strike="noStrike" noProof="0" dirty="0" err="1"/>
                        <a:t>X_test</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a:t>print(</a:t>
                      </a:r>
                      <a:r>
                        <a:rPr lang="en-US" sz="1800" b="0" i="0" u="none" strike="noStrike" noProof="0" dirty="0" err="1"/>
                        <a:t>f"Predictive</a:t>
                      </a:r>
                      <a:r>
                        <a:rPr lang="en-US" sz="1800" b="0" i="0" u="none" strike="noStrike" noProof="0" dirty="0"/>
                        <a:t> Result Is: {</a:t>
                      </a:r>
                      <a:r>
                        <a:rPr lang="en-US" sz="1800" b="0" i="0" u="none" strike="noStrike" noProof="0" dirty="0" err="1"/>
                        <a:t>y_pred_lr_regression</a:t>
                      </a:r>
                      <a:r>
                        <a:rPr lang="en-US" sz="1800" b="0" i="0" u="none" strike="noStrike" noProof="0" dirty="0"/>
                        <a:t>}")</a:t>
                      </a:r>
                      <a:endParaRPr lang="en-US" dirty="0"/>
                    </a:p>
                    <a:p>
                      <a:pPr lvl="0" algn="l">
                        <a:lnSpc>
                          <a:spcPct val="100000"/>
                        </a:lnSpc>
                        <a:spcBef>
                          <a:spcPts val="0"/>
                        </a:spcBef>
                        <a:spcAft>
                          <a:spcPts val="0"/>
                        </a:spcAft>
                        <a:buNone/>
                      </a:pPr>
                      <a:endParaRPr lang="en-US" sz="1800" b="0" i="0" u="none" strike="noStrike" noProof="0" dirty="0"/>
                    </a:p>
                  </a:txBody>
                  <a:tcPr/>
                </a:tc>
                <a:extLst>
                  <a:ext uri="{0D108BD9-81ED-4DB2-BD59-A6C34878D82A}">
                    <a16:rowId xmlns:a16="http://schemas.microsoft.com/office/drawing/2014/main" val="552385936"/>
                  </a:ext>
                </a:extLst>
              </a:tr>
            </a:tbl>
          </a:graphicData>
        </a:graphic>
      </p:graphicFrame>
    </p:spTree>
    <p:extLst>
      <p:ext uri="{BB962C8B-B14F-4D97-AF65-F5344CB8AC3E}">
        <p14:creationId xmlns:p14="http://schemas.microsoft.com/office/powerpoint/2010/main" val="359839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361B-378F-303D-0E88-FC5A28AAA30E}"/>
              </a:ext>
            </a:extLst>
          </p:cNvPr>
          <p:cNvSpPr>
            <a:spLocks noGrp="1"/>
          </p:cNvSpPr>
          <p:nvPr>
            <p:ph type="title"/>
          </p:nvPr>
        </p:nvSpPr>
        <p:spPr>
          <a:xfrm>
            <a:off x="1295400" y="70078"/>
            <a:ext cx="9601200" cy="1309687"/>
          </a:xfrm>
        </p:spPr>
        <p:txBody>
          <a:bodyPr/>
          <a:lstStyle/>
          <a:p>
            <a:r>
              <a:rPr lang="en-US" dirty="0">
                <a:ea typeface="+mj-lt"/>
                <a:cs typeface="+mj-lt"/>
              </a:rPr>
              <a:t>Data Splitting for Model Training</a:t>
            </a:r>
            <a:endParaRPr lang="en-US" dirty="0"/>
          </a:p>
        </p:txBody>
      </p:sp>
      <p:sp>
        <p:nvSpPr>
          <p:cNvPr id="3" name="Content Placeholder 2">
            <a:extLst>
              <a:ext uri="{FF2B5EF4-FFF2-40B4-BE49-F238E27FC236}">
                <a16:creationId xmlns:a16="http://schemas.microsoft.com/office/drawing/2014/main" id="{18B8E858-BA6B-6A77-DC52-E9E0D6C3A86A}"/>
              </a:ext>
            </a:extLst>
          </p:cNvPr>
          <p:cNvSpPr>
            <a:spLocks noGrp="1"/>
          </p:cNvSpPr>
          <p:nvPr>
            <p:ph idx="1"/>
          </p:nvPr>
        </p:nvSpPr>
        <p:spPr>
          <a:xfrm>
            <a:off x="1295400" y="1042988"/>
            <a:ext cx="9601200" cy="965427"/>
          </a:xfrm>
        </p:spPr>
        <p:txBody>
          <a:bodyPr vert="horz" lIns="91440" tIns="45720" rIns="91440" bIns="45720" rtlCol="0" anchor="t">
            <a:normAutofit/>
          </a:bodyPr>
          <a:lstStyle/>
          <a:p>
            <a:pPr marL="0" indent="0">
              <a:buNone/>
            </a:pPr>
            <a:r>
              <a:rPr lang="en-US" dirty="0">
                <a:ea typeface="+mn-lt"/>
                <a:cs typeface="+mn-lt"/>
              </a:rPr>
              <a:t>One crucial step in building machine learning models is to split the dataset into training and testing sets.</a:t>
            </a:r>
            <a:endParaRPr lang="en-US" dirty="0"/>
          </a:p>
          <a:p>
            <a:endParaRPr lang="en-US" dirty="0"/>
          </a:p>
        </p:txBody>
      </p:sp>
      <p:graphicFrame>
        <p:nvGraphicFramePr>
          <p:cNvPr id="4" name="Table 3">
            <a:extLst>
              <a:ext uri="{FF2B5EF4-FFF2-40B4-BE49-F238E27FC236}">
                <a16:creationId xmlns:a16="http://schemas.microsoft.com/office/drawing/2014/main" id="{6727D57A-2233-AEF3-B4EC-41C2B82669C8}"/>
              </a:ext>
            </a:extLst>
          </p:cNvPr>
          <p:cNvGraphicFramePr>
            <a:graphicFrameLocks noGrp="1"/>
          </p:cNvGraphicFramePr>
          <p:nvPr>
            <p:extLst>
              <p:ext uri="{D42A27DB-BD31-4B8C-83A1-F6EECF244321}">
                <p14:modId xmlns:p14="http://schemas.microsoft.com/office/powerpoint/2010/main" val="2300674159"/>
              </p:ext>
            </p:extLst>
          </p:nvPr>
        </p:nvGraphicFramePr>
        <p:xfrm>
          <a:off x="1349829" y="2013857"/>
          <a:ext cx="9012293" cy="4653833"/>
        </p:xfrm>
        <a:graphic>
          <a:graphicData uri="http://schemas.openxmlformats.org/drawingml/2006/table">
            <a:tbl>
              <a:tblPr firstRow="1" bandRow="1">
                <a:tableStyleId>{5C22544A-7EE6-4342-B048-85BDC9FD1C3A}</a:tableStyleId>
              </a:tblPr>
              <a:tblGrid>
                <a:gridCol w="9012293">
                  <a:extLst>
                    <a:ext uri="{9D8B030D-6E8A-4147-A177-3AD203B41FA5}">
                      <a16:colId xmlns:a16="http://schemas.microsoft.com/office/drawing/2014/main" val="251545656"/>
                    </a:ext>
                  </a:extLst>
                </a:gridCol>
              </a:tblGrid>
              <a:tr h="4653833">
                <a:tc>
                  <a:txBody>
                    <a:bodyPr/>
                    <a:lstStyle/>
                    <a:p>
                      <a:pPr lvl="0" algn="l">
                        <a:lnSpc>
                          <a:spcPct val="100000"/>
                        </a:lnSpc>
                        <a:spcBef>
                          <a:spcPts val="0"/>
                        </a:spcBef>
                        <a:spcAft>
                          <a:spcPts val="0"/>
                        </a:spcAft>
                        <a:buNone/>
                      </a:pPr>
                      <a:r>
                        <a:rPr lang="en-US" sz="1800" b="0" i="0" u="none" strike="noStrike" noProof="0" dirty="0">
                          <a:latin typeface="Univers Light"/>
                        </a:rPr>
                        <a:t>import pandas as pd</a:t>
                      </a:r>
                      <a:endParaRPr lang="en-US" dirty="0"/>
                    </a:p>
                    <a:p>
                      <a:pPr lvl="0" algn="l">
                        <a:lnSpc>
                          <a:spcPct val="100000"/>
                        </a:lnSpc>
                        <a:spcBef>
                          <a:spcPts val="0"/>
                        </a:spcBef>
                        <a:spcAft>
                          <a:spcPts val="0"/>
                        </a:spcAft>
                        <a:buNone/>
                      </a:pPr>
                      <a:r>
                        <a:rPr lang="en-US" sz="1800" b="0" i="0" u="none" strike="noStrike" noProof="0" dirty="0">
                          <a:latin typeface="Univers Light"/>
                        </a:rPr>
                        <a:t>from </a:t>
                      </a:r>
                      <a:r>
                        <a:rPr lang="en-US" sz="1800" b="0" i="0" u="none" strike="noStrike" noProof="0" dirty="0" err="1">
                          <a:latin typeface="Univers Light"/>
                        </a:rPr>
                        <a:t>sklearn.model_selection</a:t>
                      </a:r>
                      <a:r>
                        <a:rPr lang="en-US" sz="1800" b="0" i="0" u="none" strike="noStrike" noProof="0" dirty="0">
                          <a:latin typeface="Univers Light"/>
                        </a:rPr>
                        <a:t> import </a:t>
                      </a:r>
                      <a:r>
                        <a:rPr lang="en-US" sz="1800" b="0" i="0" u="none" strike="noStrike" noProof="0" dirty="0" err="1">
                          <a:latin typeface="Univers Light"/>
                        </a:rPr>
                        <a:t>train_test_split</a:t>
                      </a:r>
                      <a:endParaRPr lang="en-US" dirty="0" err="1"/>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Load the dataset</a:t>
                      </a:r>
                      <a:endParaRPr lang="en-US" dirty="0"/>
                    </a:p>
                    <a:p>
                      <a:pPr lvl="0" algn="l">
                        <a:lnSpc>
                          <a:spcPct val="100000"/>
                        </a:lnSpc>
                        <a:spcBef>
                          <a:spcPts val="0"/>
                        </a:spcBef>
                        <a:spcAft>
                          <a:spcPts val="0"/>
                        </a:spcAft>
                        <a:buNone/>
                      </a:pPr>
                      <a:r>
                        <a:rPr lang="en-US" sz="1800" b="0" i="0" u="none" strike="noStrike" noProof="0" dirty="0" err="1"/>
                        <a:t>url</a:t>
                      </a:r>
                      <a:r>
                        <a:rPr lang="en-US" sz="1800" b="0" i="0" u="none" strike="noStrike" noProof="0" dirty="0"/>
                        <a:t> = "https://raw.githubusercontent.com/MitaliP001/patient-treatment-classification/main/training_set.csv"</a:t>
                      </a:r>
                      <a:endParaRPr lang="en-US" dirty="0"/>
                    </a:p>
                    <a:p>
                      <a:pPr lvl="0" algn="l">
                        <a:lnSpc>
                          <a:spcPct val="100000"/>
                        </a:lnSpc>
                        <a:spcBef>
                          <a:spcPts val="0"/>
                        </a:spcBef>
                        <a:spcAft>
                          <a:spcPts val="0"/>
                        </a:spcAft>
                        <a:buNone/>
                      </a:pPr>
                      <a:r>
                        <a:rPr lang="en-US" sz="1800" b="0" i="0" u="none" strike="noStrike" noProof="0" dirty="0">
                          <a:latin typeface="Univers Light"/>
                        </a:rPr>
                        <a:t>data = </a:t>
                      </a:r>
                      <a:r>
                        <a:rPr lang="en-US" sz="1800" b="0" i="0" u="none" strike="noStrike" noProof="0" dirty="0" err="1">
                          <a:latin typeface="Univers Light"/>
                        </a:rPr>
                        <a:t>pd.read_csv</a:t>
                      </a:r>
                      <a:r>
                        <a:rPr lang="en-US" sz="1800" b="0" i="0" u="none" strike="noStrike" noProof="0" dirty="0">
                          <a:latin typeface="Univers Light"/>
                        </a:rPr>
                        <a:t>(</a:t>
                      </a:r>
                      <a:r>
                        <a:rPr lang="en-US" sz="1800" b="0" i="0" u="none" strike="noStrike" noProof="0" dirty="0" err="1">
                          <a:latin typeface="Univers Light"/>
                        </a:rPr>
                        <a:t>url</a:t>
                      </a:r>
                      <a:r>
                        <a:rPr lang="en-US" sz="1800" b="0" i="0" u="none" strike="noStrike" noProof="0" dirty="0">
                          <a:latin typeface="Univers Light"/>
                        </a:rPr>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Separate features and target variable</a:t>
                      </a:r>
                      <a:endParaRPr lang="en-US" dirty="0"/>
                    </a:p>
                    <a:p>
                      <a:pPr lvl="0" algn="l">
                        <a:lnSpc>
                          <a:spcPct val="100000"/>
                        </a:lnSpc>
                        <a:spcBef>
                          <a:spcPts val="0"/>
                        </a:spcBef>
                        <a:spcAft>
                          <a:spcPts val="0"/>
                        </a:spcAft>
                        <a:buNone/>
                      </a:pPr>
                      <a:r>
                        <a:rPr lang="en-US" sz="1800" b="0" i="0" u="none" strike="noStrike" noProof="0" dirty="0">
                          <a:latin typeface="Univers Light"/>
                        </a:rPr>
                        <a:t>X = data[['HAEMATOCRIT', 'HAEMOGLOBINS', 'ERYTHROCYTE', 'LEUCOCYTE', 'THROMBOCYTE', 'MCH', 'MCHC', 'MCV', 'AGE', 'SEX']]</a:t>
                      </a:r>
                      <a:endParaRPr lang="en-US" dirty="0"/>
                    </a:p>
                    <a:p>
                      <a:pPr lvl="0" algn="l">
                        <a:lnSpc>
                          <a:spcPct val="100000"/>
                        </a:lnSpc>
                        <a:spcBef>
                          <a:spcPts val="0"/>
                        </a:spcBef>
                        <a:spcAft>
                          <a:spcPts val="0"/>
                        </a:spcAft>
                        <a:buNone/>
                      </a:pPr>
                      <a:r>
                        <a:rPr lang="en-US" sz="1800" b="0" i="0" u="none" strike="noStrike" noProof="0" dirty="0">
                          <a:latin typeface="Univers Light"/>
                        </a:rPr>
                        <a:t>y = data['SOURCE']</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Split the dataset into training and testing sets</a:t>
                      </a:r>
                      <a:endParaRPr lang="en-US" dirty="0"/>
                    </a:p>
                    <a:p>
                      <a:pPr lvl="0" algn="l">
                        <a:lnSpc>
                          <a:spcPct val="100000"/>
                        </a:lnSpc>
                        <a:spcBef>
                          <a:spcPts val="0"/>
                        </a:spcBef>
                        <a:spcAft>
                          <a:spcPts val="0"/>
                        </a:spcAft>
                        <a:buNone/>
                      </a:pPr>
                      <a:r>
                        <a:rPr lang="en-US" sz="1800" b="0" i="0" u="none" strike="noStrike" noProof="0" dirty="0" err="1">
                          <a:latin typeface="Univers Light"/>
                        </a:rPr>
                        <a:t>X_train</a:t>
                      </a:r>
                      <a:r>
                        <a:rPr lang="en-US" sz="1800" b="0" i="0" u="none" strike="noStrike" noProof="0" dirty="0">
                          <a:latin typeface="Univers Light"/>
                        </a:rPr>
                        <a:t>, </a:t>
                      </a:r>
                      <a:r>
                        <a:rPr lang="en-US" sz="1800" b="0" i="0" u="none" strike="noStrike" noProof="0" dirty="0" err="1">
                          <a:latin typeface="Univers Light"/>
                        </a:rPr>
                        <a:t>X_test</a:t>
                      </a:r>
                      <a:r>
                        <a:rPr lang="en-US" sz="1800" b="0" i="0" u="none" strike="noStrike" noProof="0" dirty="0">
                          <a:latin typeface="Univers Light"/>
                        </a:rPr>
                        <a:t>, </a:t>
                      </a:r>
                      <a:r>
                        <a:rPr lang="en-US" sz="1800" b="0" i="0" u="none" strike="noStrike" noProof="0" dirty="0" err="1">
                          <a:latin typeface="Univers Light"/>
                        </a:rPr>
                        <a:t>y_train</a:t>
                      </a:r>
                      <a:r>
                        <a:rPr lang="en-US" sz="1800" b="0" i="0" u="none" strike="noStrike" noProof="0" dirty="0">
                          <a:latin typeface="Univers Light"/>
                        </a:rPr>
                        <a:t>, </a:t>
                      </a:r>
                      <a:r>
                        <a:rPr lang="en-US" sz="1800" b="0" i="0" u="none" strike="noStrike" noProof="0" dirty="0" err="1">
                          <a:latin typeface="Univers Light"/>
                        </a:rPr>
                        <a:t>y_test</a:t>
                      </a:r>
                      <a:r>
                        <a:rPr lang="en-US" sz="1800" b="0" i="0" u="none" strike="noStrike" noProof="0" dirty="0">
                          <a:latin typeface="Univers Light"/>
                        </a:rPr>
                        <a:t> = </a:t>
                      </a:r>
                      <a:r>
                        <a:rPr lang="en-US" sz="1800" b="0" i="0" u="none" strike="noStrike" noProof="0" dirty="0" err="1">
                          <a:latin typeface="Univers Light"/>
                        </a:rPr>
                        <a:t>train_test_split</a:t>
                      </a:r>
                      <a:r>
                        <a:rPr lang="en-US" sz="1800" b="0" i="0" u="none" strike="noStrike" noProof="0" dirty="0">
                          <a:latin typeface="Univers Light"/>
                        </a:rPr>
                        <a:t>(X, y, </a:t>
                      </a:r>
                      <a:r>
                        <a:rPr lang="en-US" sz="1800" b="0" i="0" u="none" strike="noStrike" noProof="0" dirty="0" err="1">
                          <a:latin typeface="Univers Light"/>
                        </a:rPr>
                        <a:t>test_size</a:t>
                      </a:r>
                      <a:r>
                        <a:rPr lang="en-US" sz="1800" b="0" i="0" u="none" strike="noStrike" noProof="0" dirty="0">
                          <a:latin typeface="Univers Light"/>
                        </a:rPr>
                        <a:t>=0.2, </a:t>
                      </a:r>
                      <a:r>
                        <a:rPr lang="en-US" sz="1800" b="0" i="0" u="none" strike="noStrike" noProof="0" dirty="0" err="1">
                          <a:latin typeface="Univers Light"/>
                        </a:rPr>
                        <a:t>random_state</a:t>
                      </a:r>
                      <a:r>
                        <a:rPr lang="en-US" sz="1800" b="0" i="0" u="none" strike="noStrike" noProof="0" dirty="0">
                          <a:latin typeface="Univers Light"/>
                        </a:rPr>
                        <a:t>=42)</a:t>
                      </a:r>
                      <a:endParaRPr lang="en-US" dirty="0"/>
                    </a:p>
                    <a:p>
                      <a:pPr lvl="0">
                        <a:buNone/>
                      </a:pPr>
                      <a:endParaRPr lang="en-US" dirty="0"/>
                    </a:p>
                  </a:txBody>
                  <a:tcPr/>
                </a:tc>
                <a:extLst>
                  <a:ext uri="{0D108BD9-81ED-4DB2-BD59-A6C34878D82A}">
                    <a16:rowId xmlns:a16="http://schemas.microsoft.com/office/drawing/2014/main" val="577242253"/>
                  </a:ext>
                </a:extLst>
              </a:tr>
            </a:tbl>
          </a:graphicData>
        </a:graphic>
      </p:graphicFrame>
    </p:spTree>
    <p:extLst>
      <p:ext uri="{BB962C8B-B14F-4D97-AF65-F5344CB8AC3E}">
        <p14:creationId xmlns:p14="http://schemas.microsoft.com/office/powerpoint/2010/main" val="18572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C5B0-CFBD-B7F3-5A44-9CBB05BF09C6}"/>
              </a:ext>
            </a:extLst>
          </p:cNvPr>
          <p:cNvSpPr>
            <a:spLocks noGrp="1"/>
          </p:cNvSpPr>
          <p:nvPr>
            <p:ph type="title"/>
          </p:nvPr>
        </p:nvSpPr>
        <p:spPr/>
        <p:txBody>
          <a:bodyPr/>
          <a:lstStyle/>
          <a:p>
            <a:r>
              <a:rPr lang="en-US" dirty="0">
                <a:ea typeface="+mj-lt"/>
                <a:cs typeface="+mj-lt"/>
              </a:rPr>
              <a:t>Code Explanation for DATA SPLITTING FOR MODEL TRAINING</a:t>
            </a:r>
          </a:p>
          <a:p>
            <a:endParaRPr lang="en-US" dirty="0"/>
          </a:p>
        </p:txBody>
      </p:sp>
      <p:sp>
        <p:nvSpPr>
          <p:cNvPr id="3" name="Content Placeholder 2">
            <a:extLst>
              <a:ext uri="{FF2B5EF4-FFF2-40B4-BE49-F238E27FC236}">
                <a16:creationId xmlns:a16="http://schemas.microsoft.com/office/drawing/2014/main" id="{EDA27B8F-CFDE-0803-653B-900C5B91F228}"/>
              </a:ext>
            </a:extLst>
          </p:cNvPr>
          <p:cNvSpPr>
            <a:spLocks noGrp="1"/>
          </p:cNvSpPr>
          <p:nvPr>
            <p:ph idx="1"/>
          </p:nvPr>
        </p:nvSpPr>
        <p:spPr/>
        <p:txBody>
          <a:bodyPr vert="horz" lIns="91440" tIns="45720" rIns="91440" bIns="45720" rtlCol="0" anchor="t">
            <a:normAutofit/>
          </a:bodyPr>
          <a:lstStyle/>
          <a:p>
            <a:r>
              <a:rPr lang="en-US" dirty="0">
                <a:ea typeface="+mn-lt"/>
                <a:cs typeface="+mn-lt"/>
              </a:rPr>
              <a:t>The provided Python code utilizes the </a:t>
            </a:r>
            <a:r>
              <a:rPr lang="en-US" dirty="0" err="1">
                <a:latin typeface="Consolas"/>
              </a:rPr>
              <a:t>train_test_split</a:t>
            </a:r>
            <a:r>
              <a:rPr lang="en-US" dirty="0">
                <a:ea typeface="+mn-lt"/>
                <a:cs typeface="+mn-lt"/>
              </a:rPr>
              <a:t> function from </a:t>
            </a:r>
            <a:r>
              <a:rPr lang="en-US" dirty="0" err="1">
                <a:latin typeface="Consolas"/>
              </a:rPr>
              <a:t>sklearn.model_selection</a:t>
            </a:r>
            <a:r>
              <a:rPr lang="en-US" dirty="0">
                <a:ea typeface="+mn-lt"/>
                <a:cs typeface="+mn-lt"/>
              </a:rPr>
              <a:t> to divide the dataset.</a:t>
            </a:r>
            <a:endParaRPr lang="en-US" dirty="0"/>
          </a:p>
          <a:p>
            <a:r>
              <a:rPr lang="en-US" dirty="0">
                <a:ea typeface="+mn-lt"/>
                <a:cs typeface="+mn-lt"/>
              </a:rPr>
              <a:t>Features (</a:t>
            </a:r>
            <a:r>
              <a:rPr lang="en-US" dirty="0">
                <a:latin typeface="Consolas"/>
              </a:rPr>
              <a:t>X</a:t>
            </a:r>
            <a:r>
              <a:rPr lang="en-US" dirty="0">
                <a:ea typeface="+mn-lt"/>
                <a:cs typeface="+mn-lt"/>
              </a:rPr>
              <a:t>) and the target variable (</a:t>
            </a:r>
            <a:r>
              <a:rPr lang="en-US" dirty="0">
                <a:latin typeface="Consolas"/>
              </a:rPr>
              <a:t>y</a:t>
            </a:r>
            <a:r>
              <a:rPr lang="en-US" dirty="0">
                <a:ea typeface="+mn-lt"/>
                <a:cs typeface="+mn-lt"/>
              </a:rPr>
              <a:t>) are separated.</a:t>
            </a:r>
            <a:endParaRPr lang="en-US" dirty="0"/>
          </a:p>
          <a:p>
            <a:r>
              <a:rPr lang="en-US" dirty="0">
                <a:ea typeface="+mn-lt"/>
                <a:cs typeface="+mn-lt"/>
              </a:rPr>
              <a:t>The </a:t>
            </a:r>
            <a:r>
              <a:rPr lang="en-US" dirty="0" err="1">
                <a:latin typeface="Consolas"/>
              </a:rPr>
              <a:t>test_size</a:t>
            </a:r>
            <a:r>
              <a:rPr lang="en-US" dirty="0">
                <a:ea typeface="+mn-lt"/>
                <a:cs typeface="+mn-lt"/>
              </a:rPr>
              <a:t> parameter determines the proportion of the dataset for testing, here set to 20%.</a:t>
            </a:r>
            <a:endParaRPr lang="en-US" dirty="0"/>
          </a:p>
          <a:p>
            <a:r>
              <a:rPr lang="en-US" dirty="0" err="1">
                <a:latin typeface="Consolas"/>
              </a:rPr>
              <a:t>random_state</a:t>
            </a:r>
            <a:r>
              <a:rPr lang="en-US" dirty="0">
                <a:ea typeface="+mn-lt"/>
                <a:cs typeface="+mn-lt"/>
              </a:rPr>
              <a:t> ensures reproducibility of the split.</a:t>
            </a:r>
            <a:endParaRPr lang="en-US" dirty="0"/>
          </a:p>
          <a:p>
            <a:endParaRPr lang="en-US" dirty="0"/>
          </a:p>
        </p:txBody>
      </p:sp>
    </p:spTree>
    <p:extLst>
      <p:ext uri="{BB962C8B-B14F-4D97-AF65-F5344CB8AC3E}">
        <p14:creationId xmlns:p14="http://schemas.microsoft.com/office/powerpoint/2010/main" val="50244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FD85-087C-CC21-4B49-0C035AA8B0EF}"/>
              </a:ext>
            </a:extLst>
          </p:cNvPr>
          <p:cNvSpPr>
            <a:spLocks noGrp="1"/>
          </p:cNvSpPr>
          <p:nvPr>
            <p:ph type="title"/>
          </p:nvPr>
        </p:nvSpPr>
        <p:spPr>
          <a:xfrm>
            <a:off x="2460171" y="189820"/>
            <a:ext cx="9601200" cy="874259"/>
          </a:xfrm>
        </p:spPr>
        <p:txBody>
          <a:bodyPr/>
          <a:lstStyle/>
          <a:p>
            <a:r>
              <a:rPr lang="en-US">
                <a:ea typeface="+mj-lt"/>
                <a:cs typeface="+mj-lt"/>
              </a:rPr>
              <a:t>DATA EXPLORATION</a:t>
            </a:r>
          </a:p>
          <a:p>
            <a:endParaRPr lang="en-US"/>
          </a:p>
        </p:txBody>
      </p:sp>
      <p:sp>
        <p:nvSpPr>
          <p:cNvPr id="3" name="Content Placeholder 2">
            <a:extLst>
              <a:ext uri="{FF2B5EF4-FFF2-40B4-BE49-F238E27FC236}">
                <a16:creationId xmlns:a16="http://schemas.microsoft.com/office/drawing/2014/main" id="{5D0A3627-29ED-617F-D271-3CC248C46AF3}"/>
              </a:ext>
            </a:extLst>
          </p:cNvPr>
          <p:cNvSpPr>
            <a:spLocks noGrp="1"/>
          </p:cNvSpPr>
          <p:nvPr>
            <p:ph idx="1"/>
          </p:nvPr>
        </p:nvSpPr>
        <p:spPr>
          <a:xfrm>
            <a:off x="141514" y="1206274"/>
            <a:ext cx="5823858" cy="5167310"/>
          </a:xfrm>
        </p:spPr>
        <p:txBody>
          <a:bodyPr vert="horz" lIns="91440" tIns="45720" rIns="91440" bIns="45720" rtlCol="0" anchor="t">
            <a:normAutofit/>
          </a:bodyPr>
          <a:lstStyle/>
          <a:p>
            <a:pPr marL="0" indent="0" algn="ctr">
              <a:buNone/>
            </a:pPr>
            <a:r>
              <a:rPr lang="en-US" sz="2000" b="1">
                <a:latin typeface="Segoe UI"/>
                <a:cs typeface="Segoe UI"/>
              </a:rPr>
              <a:t>Exploratory data analysis (EDA)</a:t>
            </a:r>
            <a:endParaRPr lang="en-US" sz="2000">
              <a:latin typeface="Segoe UI"/>
              <a:cs typeface="Segoe UI"/>
            </a:endParaRPr>
          </a:p>
          <a:p>
            <a:pPr algn="just"/>
            <a:r>
              <a:rPr lang="en-US">
                <a:latin typeface="Segoe UI"/>
                <a:cs typeface="Segoe UI"/>
              </a:rPr>
              <a:t>In this phase, we conducted a thorough exploration of the dataset to uncover patterns and relationships among different features. The heatmap below illustrates the correlation matrix, providing insights into how variables correlate with each other.</a:t>
            </a:r>
          </a:p>
          <a:p>
            <a:pPr algn="just"/>
            <a:r>
              <a:rPr lang="en-US">
                <a:latin typeface="Segoe UI"/>
                <a:cs typeface="Segoe UI"/>
              </a:rPr>
              <a:t> The intensity of colors signifies the strength and direction of the correlation. Positive correlations are represented in warm colors, while negative correlations are depicted in cool colors. This visual aid aids in understanding feature relationships, guiding subsequent modeling decisions.</a:t>
            </a:r>
          </a:p>
          <a:p>
            <a:endParaRPr lang="en-US">
              <a:latin typeface="Segoe UI"/>
              <a:cs typeface="Segoe UI"/>
            </a:endParaRPr>
          </a:p>
          <a:p>
            <a:endParaRPr lang="en-US">
              <a:latin typeface="Segoe UI"/>
              <a:cs typeface="Segoe UI"/>
            </a:endParaRPr>
          </a:p>
          <a:p>
            <a:endParaRPr lang="en-US"/>
          </a:p>
        </p:txBody>
      </p:sp>
      <p:pic>
        <p:nvPicPr>
          <p:cNvPr id="5" name="Picture 4">
            <a:extLst>
              <a:ext uri="{FF2B5EF4-FFF2-40B4-BE49-F238E27FC236}">
                <a16:creationId xmlns:a16="http://schemas.microsoft.com/office/drawing/2014/main" id="{5461D282-62DC-EF14-D83A-A1DA211E08A9}"/>
              </a:ext>
            </a:extLst>
          </p:cNvPr>
          <p:cNvPicPr>
            <a:picLocks noChangeAspect="1"/>
          </p:cNvPicPr>
          <p:nvPr/>
        </p:nvPicPr>
        <p:blipFill>
          <a:blip r:embed="rId2"/>
          <a:stretch>
            <a:fillRect/>
          </a:stretch>
        </p:blipFill>
        <p:spPr>
          <a:xfrm>
            <a:off x="6297386" y="1208314"/>
            <a:ext cx="5442857" cy="49530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368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8577-920D-CA4B-70B6-39788FDD67D4}"/>
              </a:ext>
            </a:extLst>
          </p:cNvPr>
          <p:cNvSpPr>
            <a:spLocks noGrp="1"/>
          </p:cNvSpPr>
          <p:nvPr>
            <p:ph type="title"/>
          </p:nvPr>
        </p:nvSpPr>
        <p:spPr/>
        <p:txBody>
          <a:bodyPr/>
          <a:lstStyle/>
          <a:p>
            <a:r>
              <a:rPr lang="en-US"/>
              <a:t>Project Overview</a:t>
            </a:r>
          </a:p>
          <a:p>
            <a:endParaRPr lang="en-US"/>
          </a:p>
        </p:txBody>
      </p:sp>
      <p:sp>
        <p:nvSpPr>
          <p:cNvPr id="3" name="Content Placeholder 2">
            <a:extLst>
              <a:ext uri="{FF2B5EF4-FFF2-40B4-BE49-F238E27FC236}">
                <a16:creationId xmlns:a16="http://schemas.microsoft.com/office/drawing/2014/main" id="{00D4E96E-989B-B3EC-FABC-A4373EE535F3}"/>
              </a:ext>
            </a:extLst>
          </p:cNvPr>
          <p:cNvSpPr>
            <a:spLocks noGrp="1"/>
          </p:cNvSpPr>
          <p:nvPr>
            <p:ph idx="1"/>
          </p:nvPr>
        </p:nvSpPr>
        <p:spPr>
          <a:xfrm>
            <a:off x="1295400" y="1641703"/>
            <a:ext cx="9601200" cy="4764539"/>
          </a:xfrm>
        </p:spPr>
        <p:txBody>
          <a:bodyPr vert="horz" lIns="91440" tIns="45720" rIns="91440" bIns="45720" rtlCol="0" anchor="t">
            <a:normAutofit/>
          </a:bodyPr>
          <a:lstStyle/>
          <a:p>
            <a:r>
              <a:rPr lang="en-US">
                <a:ea typeface="+mn-lt"/>
                <a:cs typeface="+mn-lt"/>
              </a:rPr>
              <a:t>"Identifying High-Risk Patients for Targeted Prevention and Intervention" in healthcare.</a:t>
            </a:r>
            <a:endParaRPr lang="en-US"/>
          </a:p>
          <a:p>
            <a:r>
              <a:rPr lang="en-US">
                <a:ea typeface="+mn-lt"/>
                <a:cs typeface="+mn-lt"/>
              </a:rPr>
              <a:t>Leverages advanced machine learning for improved patient outcomes and resource allocation</a:t>
            </a:r>
            <a:endParaRPr lang="en-US"/>
          </a:p>
          <a:p>
            <a:r>
              <a:rPr lang="en-US" b="1">
                <a:ea typeface="+mn-lt"/>
                <a:cs typeface="+mn-lt"/>
              </a:rPr>
              <a:t>Innovation and Impact:</a:t>
            </a:r>
            <a:endParaRPr lang="en-US"/>
          </a:p>
          <a:p>
            <a:r>
              <a:rPr lang="en-US">
                <a:ea typeface="+mn-lt"/>
                <a:cs typeface="+mn-lt"/>
              </a:rPr>
              <a:t>Intersects healthcare expertise and cutting-edge data science.</a:t>
            </a:r>
            <a:endParaRPr lang="en-US"/>
          </a:p>
          <a:p>
            <a:r>
              <a:rPr lang="en-US">
                <a:ea typeface="+mn-lt"/>
                <a:cs typeface="+mn-lt"/>
              </a:rPr>
              <a:t>Aims to set new benchmarks, explore additional ML algorithms, and integrate emerging technologies.</a:t>
            </a:r>
            <a:endParaRPr lang="en-US"/>
          </a:p>
          <a:p>
            <a:r>
              <a:rPr lang="en-US" b="1">
                <a:ea typeface="+mn-lt"/>
                <a:cs typeface="+mn-lt"/>
              </a:rPr>
              <a:t>Future Directions:</a:t>
            </a:r>
            <a:endParaRPr lang="en-US"/>
          </a:p>
          <a:p>
            <a:r>
              <a:rPr lang="en-US">
                <a:ea typeface="+mn-lt"/>
                <a:cs typeface="+mn-lt"/>
              </a:rPr>
              <a:t>Continuous refinement of models based on real-world feedback.</a:t>
            </a:r>
            <a:endParaRPr lang="en-US"/>
          </a:p>
          <a:p>
            <a:r>
              <a:rPr lang="en-US">
                <a:ea typeface="+mn-lt"/>
                <a:cs typeface="+mn-lt"/>
              </a:rPr>
              <a:t>Integration of explainable AI for enhanced interpretability in healthcare analytics.</a:t>
            </a:r>
            <a:endParaRPr lang="en-US"/>
          </a:p>
          <a:p>
            <a:endParaRPr lang="en-US"/>
          </a:p>
        </p:txBody>
      </p:sp>
    </p:spTree>
    <p:extLst>
      <p:ext uri="{BB962C8B-B14F-4D97-AF65-F5344CB8AC3E}">
        <p14:creationId xmlns:p14="http://schemas.microsoft.com/office/powerpoint/2010/main" val="39345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3A5C76-8DA4-6501-3791-9CF202B86F25}"/>
              </a:ext>
            </a:extLst>
          </p:cNvPr>
          <p:cNvPicPr>
            <a:picLocks noGrp="1" noChangeAspect="1"/>
          </p:cNvPicPr>
          <p:nvPr>
            <p:ph idx="1"/>
          </p:nvPr>
        </p:nvPicPr>
        <p:blipFill>
          <a:blip r:embed="rId2"/>
          <a:stretch>
            <a:fillRect/>
          </a:stretch>
        </p:blipFill>
        <p:spPr>
          <a:xfrm>
            <a:off x="5721865" y="1369559"/>
            <a:ext cx="6202011" cy="3969883"/>
          </a:xfrm>
          <a:prstGeom prst="rect">
            <a:avLst/>
          </a:prstGeom>
          <a:ln w="6350" cap="sq">
            <a:solidFill>
              <a:schemeClr val="tx1"/>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8897860-6B52-276D-9FD9-EEA1B9A55F05}"/>
              </a:ext>
            </a:extLst>
          </p:cNvPr>
          <p:cNvSpPr txBox="1"/>
          <p:nvPr/>
        </p:nvSpPr>
        <p:spPr>
          <a:xfrm>
            <a:off x="1115786" y="185057"/>
            <a:ext cx="105917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dirty="0">
                <a:ea typeface="+mn-lt"/>
                <a:cs typeface="+mn-lt"/>
              </a:rPr>
              <a:t>Distribution of Accuracy Scores for Different Algorithms</a:t>
            </a:r>
            <a:endParaRPr lang="en-US" dirty="0"/>
          </a:p>
          <a:p>
            <a:endParaRPr lang="en-US" sz="2400"/>
          </a:p>
        </p:txBody>
      </p:sp>
      <p:sp>
        <p:nvSpPr>
          <p:cNvPr id="8" name="TextBox 7">
            <a:extLst>
              <a:ext uri="{FF2B5EF4-FFF2-40B4-BE49-F238E27FC236}">
                <a16:creationId xmlns:a16="http://schemas.microsoft.com/office/drawing/2014/main" id="{4ADD30C5-A230-AC03-6E4A-0497729C1CE1}"/>
              </a:ext>
            </a:extLst>
          </p:cNvPr>
          <p:cNvSpPr txBox="1"/>
          <p:nvPr/>
        </p:nvSpPr>
        <p:spPr>
          <a:xfrm>
            <a:off x="149677" y="879022"/>
            <a:ext cx="5573486"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histogram below illustrates the diversity in accuracy scores obtained from various machine learning algorithms.</a:t>
            </a:r>
            <a:endParaRPr lang="en-US"/>
          </a:p>
          <a:p>
            <a:endParaRPr lang="en-US">
              <a:ea typeface="+mn-lt"/>
              <a:cs typeface="+mn-lt"/>
            </a:endParaRPr>
          </a:p>
          <a:p>
            <a:r>
              <a:rPr lang="en-US">
                <a:ea typeface="+mn-lt"/>
                <a:cs typeface="+mn-lt"/>
              </a:rPr>
              <a:t>Each bar represents an algorithm, showcasing its corresponding accuracy score.</a:t>
            </a:r>
            <a:endParaRPr lang="en-US"/>
          </a:p>
          <a:p>
            <a:pPr marL="285750" indent="-285750">
              <a:buFont typeface="Arial"/>
              <a:buChar char="•"/>
            </a:pPr>
            <a:endParaRPr lang="en-US"/>
          </a:p>
          <a:p>
            <a:r>
              <a:rPr lang="en-US" sz="2000"/>
              <a:t>Algorithmic Performance:</a:t>
            </a:r>
          </a:p>
          <a:p>
            <a:pPr>
              <a:buFont typeface="Arial"/>
            </a:pPr>
            <a:endParaRPr lang="en-US">
              <a:ea typeface="+mn-lt"/>
              <a:cs typeface="+mn-lt"/>
            </a:endParaRPr>
          </a:p>
          <a:p>
            <a:r>
              <a:rPr lang="en-US" b="1">
                <a:ea typeface="+mn-lt"/>
                <a:cs typeface="+mn-lt"/>
              </a:rPr>
              <a:t>Decision Tree Classifier Accuracy:</a:t>
            </a:r>
            <a:r>
              <a:rPr lang="en-US">
                <a:ea typeface="+mn-lt"/>
                <a:cs typeface="+mn-lt"/>
              </a:rPr>
              <a:t> 0.6647</a:t>
            </a:r>
          </a:p>
          <a:p>
            <a:r>
              <a:rPr lang="en-US" b="1">
                <a:ea typeface="+mn-lt"/>
                <a:cs typeface="+mn-lt"/>
              </a:rPr>
              <a:t>Random Forest Classifier Accuracy:</a:t>
            </a:r>
            <a:r>
              <a:rPr lang="en-US">
                <a:ea typeface="+mn-lt"/>
                <a:cs typeface="+mn-lt"/>
              </a:rPr>
              <a:t> 0.7402</a:t>
            </a:r>
            <a:endParaRPr lang="en-US"/>
          </a:p>
          <a:p>
            <a:r>
              <a:rPr lang="en-US" b="1">
                <a:ea typeface="+mn-lt"/>
                <a:cs typeface="+mn-lt"/>
              </a:rPr>
              <a:t>Logistic Regression Accuracy:</a:t>
            </a:r>
            <a:r>
              <a:rPr lang="en-US">
                <a:ea typeface="+mn-lt"/>
                <a:cs typeface="+mn-lt"/>
              </a:rPr>
              <a:t> 0.6994</a:t>
            </a:r>
            <a:endParaRPr lang="en-US"/>
          </a:p>
          <a:p>
            <a:r>
              <a:rPr lang="en-US" b="1">
                <a:ea typeface="+mn-lt"/>
                <a:cs typeface="+mn-lt"/>
              </a:rPr>
              <a:t>K-Nearest Neighbors (KNN) Accuracy:</a:t>
            </a:r>
            <a:r>
              <a:rPr lang="en-US">
                <a:ea typeface="+mn-lt"/>
                <a:cs typeface="+mn-lt"/>
              </a:rPr>
              <a:t> 0.6918</a:t>
            </a:r>
            <a:endParaRPr lang="en-US"/>
          </a:p>
          <a:p>
            <a:r>
              <a:rPr lang="en-US" b="1">
                <a:ea typeface="+mn-lt"/>
                <a:cs typeface="+mn-lt"/>
              </a:rPr>
              <a:t>Support Vector Machine (SVM) Accuracy:</a:t>
            </a:r>
            <a:r>
              <a:rPr lang="en-US">
                <a:ea typeface="+mn-lt"/>
                <a:cs typeface="+mn-lt"/>
              </a:rPr>
              <a:t> 0.6918</a:t>
            </a:r>
            <a:endParaRPr lang="en-US"/>
          </a:p>
          <a:p>
            <a:endParaRPr lang="en-US"/>
          </a:p>
          <a:p>
            <a:r>
              <a:rPr lang="en-US"/>
              <a:t>Insights:</a:t>
            </a:r>
          </a:p>
          <a:p>
            <a:endParaRPr lang="en-US">
              <a:ea typeface="+mn-lt"/>
              <a:cs typeface="+mn-lt"/>
            </a:endParaRPr>
          </a:p>
          <a:p>
            <a:r>
              <a:rPr lang="en-US">
                <a:ea typeface="+mn-lt"/>
                <a:cs typeface="+mn-lt"/>
              </a:rPr>
              <a:t>The varying accuracy scores highlight the importance of algorithm selection for predicting patient treatment outcomes.</a:t>
            </a:r>
          </a:p>
          <a:p>
            <a:endParaRPr lang="en-US">
              <a:ea typeface="+mn-lt"/>
              <a:cs typeface="+mn-lt"/>
            </a:endParaRPr>
          </a:p>
          <a:p>
            <a:endParaRPr lang="en-US"/>
          </a:p>
          <a:p>
            <a:pPr marL="285750" indent="-285750">
              <a:buFont typeface="Arial"/>
              <a:buChar char="•"/>
            </a:pPr>
            <a:endParaRPr lang="en-US"/>
          </a:p>
          <a:p>
            <a:endParaRPr lang="en-US"/>
          </a:p>
        </p:txBody>
      </p:sp>
    </p:spTree>
    <p:extLst>
      <p:ext uri="{BB962C8B-B14F-4D97-AF65-F5344CB8AC3E}">
        <p14:creationId xmlns:p14="http://schemas.microsoft.com/office/powerpoint/2010/main" val="136761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655F-8C88-0A93-AFB1-AA579E4C965E}"/>
              </a:ext>
            </a:extLst>
          </p:cNvPr>
          <p:cNvSpPr>
            <a:spLocks noGrp="1"/>
          </p:cNvSpPr>
          <p:nvPr>
            <p:ph type="title"/>
          </p:nvPr>
        </p:nvSpPr>
        <p:spPr>
          <a:xfrm>
            <a:off x="2928257" y="320449"/>
            <a:ext cx="7750629" cy="939573"/>
          </a:xfrm>
        </p:spPr>
        <p:txBody>
          <a:bodyPr/>
          <a:lstStyle/>
          <a:p>
            <a:r>
              <a:rPr lang="en-US"/>
              <a:t>Data Preprocessing</a:t>
            </a:r>
          </a:p>
          <a:p>
            <a:endParaRPr lang="en-US"/>
          </a:p>
        </p:txBody>
      </p:sp>
      <p:sp>
        <p:nvSpPr>
          <p:cNvPr id="3" name="Content Placeholder 2">
            <a:extLst>
              <a:ext uri="{FF2B5EF4-FFF2-40B4-BE49-F238E27FC236}">
                <a16:creationId xmlns:a16="http://schemas.microsoft.com/office/drawing/2014/main" id="{F7F0A4BD-311E-7399-2BCC-D659A0ADDFE3}"/>
              </a:ext>
            </a:extLst>
          </p:cNvPr>
          <p:cNvSpPr>
            <a:spLocks noGrp="1"/>
          </p:cNvSpPr>
          <p:nvPr>
            <p:ph idx="1"/>
          </p:nvPr>
        </p:nvSpPr>
        <p:spPr>
          <a:xfrm>
            <a:off x="751115" y="1010331"/>
            <a:ext cx="10809513" cy="5602740"/>
          </a:xfrm>
        </p:spPr>
        <p:txBody>
          <a:bodyPr vert="horz" lIns="91440" tIns="45720" rIns="91440" bIns="45720" rtlCol="0" anchor="t">
            <a:normAutofit fontScale="92500" lnSpcReduction="10000"/>
          </a:bodyPr>
          <a:lstStyle/>
          <a:p>
            <a:r>
              <a:rPr lang="en-US" dirty="0">
                <a:ea typeface="+mn-lt"/>
                <a:cs typeface="+mn-lt"/>
              </a:rPr>
              <a:t>Prepare raw data for machine learning models by addressing inconsistencies and ensuring compatibility.</a:t>
            </a:r>
            <a:endParaRPr lang="en-US" dirty="0"/>
          </a:p>
          <a:p>
            <a:pPr marL="0" indent="0">
              <a:buNone/>
            </a:pPr>
            <a:r>
              <a:rPr lang="en-US" dirty="0"/>
              <a:t>STEPS TAKEN:</a:t>
            </a:r>
          </a:p>
          <a:p>
            <a:r>
              <a:rPr lang="en-US" b="1" dirty="0">
                <a:ea typeface="+mn-lt"/>
                <a:cs typeface="+mn-lt"/>
              </a:rPr>
              <a:t>Data Loading:</a:t>
            </a:r>
            <a:endParaRPr lang="en-US" dirty="0"/>
          </a:p>
          <a:p>
            <a:pPr marL="474980" lvl="1"/>
            <a:r>
              <a:rPr lang="en-US" dirty="0">
                <a:ea typeface="+mn-lt"/>
                <a:cs typeface="+mn-lt"/>
              </a:rPr>
              <a:t>Imported the dataset from </a:t>
            </a:r>
            <a:r>
              <a:rPr lang="en-US" dirty="0">
                <a:ea typeface="+mn-lt"/>
                <a:cs typeface="+mn-lt"/>
                <a:hlinkClick r:id="rId2"/>
              </a:rPr>
              <a:t>Kaggle</a:t>
            </a:r>
            <a:r>
              <a:rPr lang="en-US" dirty="0">
                <a:ea typeface="+mn-lt"/>
                <a:cs typeface="+mn-lt"/>
              </a:rPr>
              <a:t>.</a:t>
            </a:r>
            <a:endParaRPr lang="en-US" dirty="0"/>
          </a:p>
          <a:p>
            <a:pPr marL="474980" lvl="1"/>
            <a:r>
              <a:rPr lang="en-US" dirty="0">
                <a:ea typeface="+mn-lt"/>
                <a:cs typeface="+mn-lt"/>
              </a:rPr>
              <a:t>Utilized the Pandas library to load data into a </a:t>
            </a:r>
            <a:r>
              <a:rPr lang="en-US" dirty="0" err="1">
                <a:ea typeface="+mn-lt"/>
                <a:cs typeface="+mn-lt"/>
              </a:rPr>
              <a:t>DataFrame</a:t>
            </a:r>
            <a:r>
              <a:rPr lang="en-US" dirty="0">
                <a:ea typeface="+mn-lt"/>
                <a:cs typeface="+mn-lt"/>
              </a:rPr>
              <a:t>.</a:t>
            </a:r>
            <a:endParaRPr lang="en-US" dirty="0"/>
          </a:p>
          <a:p>
            <a:r>
              <a:rPr lang="en-US" b="1" dirty="0">
                <a:ea typeface="+mn-lt"/>
                <a:cs typeface="+mn-lt"/>
              </a:rPr>
              <a:t>Categorical Encoding:</a:t>
            </a:r>
            <a:endParaRPr lang="en-US" dirty="0"/>
          </a:p>
          <a:p>
            <a:pPr marL="474980" lvl="1"/>
            <a:r>
              <a:rPr lang="en-US" dirty="0">
                <a:ea typeface="+mn-lt"/>
                <a:cs typeface="+mn-lt"/>
              </a:rPr>
              <a:t>Applied label encoding to the 'SEX' column using Scikit-</a:t>
            </a:r>
            <a:r>
              <a:rPr lang="en-US" dirty="0" err="1">
                <a:ea typeface="+mn-lt"/>
                <a:cs typeface="+mn-lt"/>
              </a:rPr>
              <a:t>learn's</a:t>
            </a:r>
            <a:r>
              <a:rPr lang="en-US" dirty="0">
                <a:ea typeface="+mn-lt"/>
                <a:cs typeface="+mn-lt"/>
              </a:rPr>
              <a:t> </a:t>
            </a:r>
            <a:r>
              <a:rPr lang="en-US" dirty="0" err="1">
                <a:ea typeface="+mn-lt"/>
                <a:cs typeface="+mn-lt"/>
              </a:rPr>
              <a:t>LabelEncoder</a:t>
            </a:r>
            <a:r>
              <a:rPr lang="en-US" dirty="0">
                <a:ea typeface="+mn-lt"/>
                <a:cs typeface="+mn-lt"/>
              </a:rPr>
              <a:t>.</a:t>
            </a:r>
            <a:endParaRPr lang="en-US" dirty="0"/>
          </a:p>
          <a:p>
            <a:pPr marL="474980" lvl="1"/>
            <a:r>
              <a:rPr lang="en-US" dirty="0">
                <a:ea typeface="+mn-lt"/>
                <a:cs typeface="+mn-lt"/>
              </a:rPr>
              <a:t>Transformed categorical values into numeric representations for model compatibility.</a:t>
            </a:r>
            <a:endParaRPr lang="en-US" dirty="0"/>
          </a:p>
          <a:p>
            <a:r>
              <a:rPr lang="en-US" b="1" dirty="0">
                <a:ea typeface="+mn-lt"/>
                <a:cs typeface="+mn-lt"/>
              </a:rPr>
              <a:t>Feature-Target Separation:</a:t>
            </a:r>
            <a:endParaRPr lang="en-US" dirty="0"/>
          </a:p>
          <a:p>
            <a:pPr marL="474980" lvl="1"/>
            <a:r>
              <a:rPr lang="en-US" dirty="0">
                <a:ea typeface="+mn-lt"/>
                <a:cs typeface="+mn-lt"/>
              </a:rPr>
              <a:t>Isolated features (X) and the target variable (y) for subsequent model training.</a:t>
            </a:r>
            <a:endParaRPr lang="en-US" dirty="0"/>
          </a:p>
          <a:p>
            <a:pPr marL="474980" lvl="1"/>
            <a:r>
              <a:rPr lang="en-US" dirty="0">
                <a:ea typeface="+mn-lt"/>
                <a:cs typeface="+mn-lt"/>
              </a:rPr>
              <a:t>Features: 'HAEMATOCRIT', 'HAEMOGLOBINS', 'ERYTHROCYTE', 'LEUCOCYTE', 'THROMBOCYTE', 'MCH', 'MCHC', 'MCV', 'AGE', 'SEX'.</a:t>
            </a:r>
            <a:endParaRPr lang="en-US" dirty="0"/>
          </a:p>
          <a:p>
            <a:pPr marL="474980" lvl="1"/>
            <a:r>
              <a:rPr lang="en-US" dirty="0">
                <a:ea typeface="+mn-lt"/>
                <a:cs typeface="+mn-lt"/>
              </a:rPr>
              <a:t>Target: 'SOURCE'.</a:t>
            </a:r>
            <a:endParaRPr lang="en-US" dirty="0"/>
          </a:p>
          <a:p>
            <a:r>
              <a:rPr lang="en-US" b="1" dirty="0">
                <a:ea typeface="+mn-lt"/>
                <a:cs typeface="+mn-lt"/>
              </a:rPr>
              <a:t>Training-Testing Split:</a:t>
            </a:r>
            <a:endParaRPr lang="en-US" dirty="0"/>
          </a:p>
          <a:p>
            <a:pPr marL="474980" lvl="1"/>
            <a:r>
              <a:rPr lang="en-US" dirty="0">
                <a:ea typeface="+mn-lt"/>
                <a:cs typeface="+mn-lt"/>
              </a:rPr>
              <a:t>Divided the dataset into training and testing sets using Scikit-</a:t>
            </a:r>
            <a:r>
              <a:rPr lang="en-US" dirty="0" err="1">
                <a:ea typeface="+mn-lt"/>
                <a:cs typeface="+mn-lt"/>
              </a:rPr>
              <a:t>learn's</a:t>
            </a:r>
            <a:r>
              <a:rPr lang="en-US" dirty="0">
                <a:ea typeface="+mn-lt"/>
                <a:cs typeface="+mn-lt"/>
              </a:rPr>
              <a:t> </a:t>
            </a:r>
            <a:r>
              <a:rPr lang="en-US" dirty="0" err="1">
                <a:latin typeface="Consolas"/>
              </a:rPr>
              <a:t>train_test_split</a:t>
            </a:r>
            <a:r>
              <a:rPr lang="en-US" dirty="0">
                <a:ea typeface="+mn-lt"/>
                <a:cs typeface="+mn-lt"/>
              </a:rPr>
              <a:t> function.</a:t>
            </a:r>
            <a:endParaRPr lang="en-US" dirty="0"/>
          </a:p>
          <a:p>
            <a:pPr marL="474980" lvl="1"/>
            <a:r>
              <a:rPr lang="en-US" dirty="0">
                <a:ea typeface="+mn-lt"/>
                <a:cs typeface="+mn-lt"/>
              </a:rPr>
              <a:t>Achieved an 80-20 split, ensuring a robust evaluation of model performance.</a:t>
            </a:r>
            <a:endParaRPr lang="en-US" dirty="0"/>
          </a:p>
          <a:p>
            <a:endParaRPr lang="en-US"/>
          </a:p>
        </p:txBody>
      </p:sp>
    </p:spTree>
    <p:extLst>
      <p:ext uri="{BB962C8B-B14F-4D97-AF65-F5344CB8AC3E}">
        <p14:creationId xmlns:p14="http://schemas.microsoft.com/office/powerpoint/2010/main" val="3297011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F117-1D2A-8187-E8BF-8C1096C7D7D0}"/>
              </a:ext>
            </a:extLst>
          </p:cNvPr>
          <p:cNvSpPr>
            <a:spLocks noGrp="1"/>
          </p:cNvSpPr>
          <p:nvPr>
            <p:ph type="title"/>
          </p:nvPr>
        </p:nvSpPr>
        <p:spPr>
          <a:xfrm>
            <a:off x="1132114" y="200706"/>
            <a:ext cx="9601200" cy="1309687"/>
          </a:xfrm>
        </p:spPr>
        <p:txBody>
          <a:bodyPr/>
          <a:lstStyle/>
          <a:p>
            <a:r>
              <a:rPr lang="en-US"/>
              <a:t>EXAMPLE CODE:</a:t>
            </a:r>
          </a:p>
          <a:p>
            <a:endParaRPr lang="en-US"/>
          </a:p>
        </p:txBody>
      </p:sp>
      <p:graphicFrame>
        <p:nvGraphicFramePr>
          <p:cNvPr id="5" name="Content Placeholder 4">
            <a:extLst>
              <a:ext uri="{FF2B5EF4-FFF2-40B4-BE49-F238E27FC236}">
                <a16:creationId xmlns:a16="http://schemas.microsoft.com/office/drawing/2014/main" id="{C5A9CC4A-96AF-1F64-8B4D-A77C8EE96CC8}"/>
              </a:ext>
            </a:extLst>
          </p:cNvPr>
          <p:cNvGraphicFramePr>
            <a:graphicFrameLocks noGrp="1"/>
          </p:cNvGraphicFramePr>
          <p:nvPr>
            <p:ph idx="1"/>
            <p:extLst>
              <p:ext uri="{D42A27DB-BD31-4B8C-83A1-F6EECF244321}">
                <p14:modId xmlns:p14="http://schemas.microsoft.com/office/powerpoint/2010/main" val="4201717252"/>
              </p:ext>
            </p:extLst>
          </p:nvPr>
        </p:nvGraphicFramePr>
        <p:xfrm>
          <a:off x="261257" y="1110342"/>
          <a:ext cx="11519815" cy="5306799"/>
        </p:xfrm>
        <a:graphic>
          <a:graphicData uri="http://schemas.openxmlformats.org/drawingml/2006/table">
            <a:tbl>
              <a:tblPr firstRow="1" bandRow="1">
                <a:tableStyleId>{5C22544A-7EE6-4342-B048-85BDC9FD1C3A}</a:tableStyleId>
              </a:tblPr>
              <a:tblGrid>
                <a:gridCol w="11519815">
                  <a:extLst>
                    <a:ext uri="{9D8B030D-6E8A-4147-A177-3AD203B41FA5}">
                      <a16:colId xmlns:a16="http://schemas.microsoft.com/office/drawing/2014/main" val="2823394883"/>
                    </a:ext>
                  </a:extLst>
                </a:gridCol>
              </a:tblGrid>
              <a:tr h="5306799">
                <a:tc>
                  <a:txBody>
                    <a:bodyPr/>
                    <a:lstStyle/>
                    <a:p>
                      <a:pPr lvl="0" algn="l">
                        <a:lnSpc>
                          <a:spcPct val="100000"/>
                        </a:lnSpc>
                        <a:spcBef>
                          <a:spcPts val="0"/>
                        </a:spcBef>
                        <a:spcAft>
                          <a:spcPts val="0"/>
                        </a:spcAft>
                        <a:buNone/>
                      </a:pPr>
                      <a:r>
                        <a:rPr lang="en-US" sz="1800" b="0" i="0" u="none" strike="noStrike" noProof="0">
                          <a:latin typeface="Univers Light"/>
                        </a:rPr>
                        <a:t># Load the dataset</a:t>
                      </a:r>
                      <a:endParaRPr lang="en-US"/>
                    </a:p>
                    <a:p>
                      <a:pPr lvl="0" algn="l">
                        <a:lnSpc>
                          <a:spcPct val="100000"/>
                        </a:lnSpc>
                        <a:spcBef>
                          <a:spcPts val="0"/>
                        </a:spcBef>
                        <a:spcAft>
                          <a:spcPts val="0"/>
                        </a:spcAft>
                        <a:buNone/>
                      </a:pPr>
                      <a:r>
                        <a:rPr lang="en-US" sz="1800" b="0" i="0" u="none" strike="noStrike" noProof="0">
                          <a:latin typeface="Univers Light"/>
                        </a:rPr>
                        <a:t>data = pd.read_csv("https://raw.githubusercontent.com/MitaliP001/patient-treatment-classification/main/training_set.csv")</a:t>
                      </a:r>
                      <a:endParaRPr lang="en-US"/>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a:latin typeface="Univers Light"/>
                        </a:rPr>
                        <a:t># Encode categorical variables</a:t>
                      </a:r>
                      <a:endParaRPr lang="en-US"/>
                    </a:p>
                    <a:p>
                      <a:pPr lvl="0" algn="l">
                        <a:lnSpc>
                          <a:spcPct val="100000"/>
                        </a:lnSpc>
                        <a:spcBef>
                          <a:spcPts val="0"/>
                        </a:spcBef>
                        <a:spcAft>
                          <a:spcPts val="0"/>
                        </a:spcAft>
                        <a:buNone/>
                      </a:pPr>
                      <a:r>
                        <a:rPr lang="en-US" sz="1800" b="0" i="0" u="none" strike="noStrike" noProof="0">
                          <a:latin typeface="Univers Light"/>
                        </a:rPr>
                        <a:t>label_encoder = LabelEncoder()</a:t>
                      </a:r>
                      <a:endParaRPr lang="en-US"/>
                    </a:p>
                    <a:p>
                      <a:pPr lvl="0" algn="l">
                        <a:lnSpc>
                          <a:spcPct val="100000"/>
                        </a:lnSpc>
                        <a:spcBef>
                          <a:spcPts val="0"/>
                        </a:spcBef>
                        <a:spcAft>
                          <a:spcPts val="0"/>
                        </a:spcAft>
                        <a:buNone/>
                      </a:pPr>
                      <a:r>
                        <a:rPr lang="en-US" sz="1800" b="0" i="0" u="none" strike="noStrike" noProof="0">
                          <a:latin typeface="Univers Light"/>
                        </a:rPr>
                        <a:t>data['SEX'] = label_encoder.fit_transform(data['SEX'])</a:t>
                      </a:r>
                      <a:endParaRPr lang="en-US"/>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a:latin typeface="Univers Light"/>
                        </a:rPr>
                        <a:t># Separate features and target variable</a:t>
                      </a:r>
                      <a:endParaRPr lang="en-US"/>
                    </a:p>
                    <a:p>
                      <a:pPr lvl="0" algn="l">
                        <a:lnSpc>
                          <a:spcPct val="100000"/>
                        </a:lnSpc>
                        <a:spcBef>
                          <a:spcPts val="0"/>
                        </a:spcBef>
                        <a:spcAft>
                          <a:spcPts val="0"/>
                        </a:spcAft>
                        <a:buNone/>
                      </a:pPr>
                      <a:r>
                        <a:rPr lang="en-US" sz="1800" b="0" i="0" u="none" strike="noStrike" noProof="0">
                          <a:latin typeface="Univers Light"/>
                        </a:rPr>
                        <a:t>X = data[['HAEMATOCRIT', 'HAEMOGLOBINS', 'ERYTHROCYTE', 'LEUCOCYTE', 'THROMBOCYTE', 'MCH', 'MCHC', 'MCV', 'AGE', 'SEX']]</a:t>
                      </a:r>
                      <a:endParaRPr lang="en-US"/>
                    </a:p>
                    <a:p>
                      <a:pPr lvl="0" algn="l">
                        <a:lnSpc>
                          <a:spcPct val="100000"/>
                        </a:lnSpc>
                        <a:spcBef>
                          <a:spcPts val="0"/>
                        </a:spcBef>
                        <a:spcAft>
                          <a:spcPts val="0"/>
                        </a:spcAft>
                        <a:buNone/>
                      </a:pPr>
                      <a:r>
                        <a:rPr lang="en-US" sz="1800" b="0" i="0" u="none" strike="noStrike" noProof="0">
                          <a:latin typeface="Univers Light"/>
                        </a:rPr>
                        <a:t>y = data['SOURCE']</a:t>
                      </a:r>
                      <a:endParaRPr lang="en-US"/>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a:latin typeface="Univers Light"/>
                        </a:rPr>
                        <a:t># Split the dataset into training and testing sets</a:t>
                      </a:r>
                      <a:endParaRPr lang="en-US"/>
                    </a:p>
                    <a:p>
                      <a:pPr lvl="0" algn="l">
                        <a:lnSpc>
                          <a:spcPct val="100000"/>
                        </a:lnSpc>
                        <a:spcBef>
                          <a:spcPts val="0"/>
                        </a:spcBef>
                        <a:spcAft>
                          <a:spcPts val="0"/>
                        </a:spcAft>
                        <a:buNone/>
                      </a:pPr>
                      <a:r>
                        <a:rPr lang="en-US" sz="1800" b="0" i="0" u="none" strike="noStrike" noProof="0">
                          <a:latin typeface="Univers Light"/>
                        </a:rPr>
                        <a:t>X_train, X_test, y_train, y_test = train_test_split(X, y, test_size=0.2, random_state=42)</a:t>
                      </a:r>
                      <a:endParaRPr lang="en-US"/>
                    </a:p>
                    <a:p>
                      <a:pPr lvl="0">
                        <a:buNone/>
                      </a:pPr>
                      <a:endParaRPr lang="en-US"/>
                    </a:p>
                  </a:txBody>
                  <a:tcPr/>
                </a:tc>
                <a:extLst>
                  <a:ext uri="{0D108BD9-81ED-4DB2-BD59-A6C34878D82A}">
                    <a16:rowId xmlns:a16="http://schemas.microsoft.com/office/drawing/2014/main" val="1322934549"/>
                  </a:ext>
                </a:extLst>
              </a:tr>
            </a:tbl>
          </a:graphicData>
        </a:graphic>
      </p:graphicFrame>
    </p:spTree>
    <p:extLst>
      <p:ext uri="{BB962C8B-B14F-4D97-AF65-F5344CB8AC3E}">
        <p14:creationId xmlns:p14="http://schemas.microsoft.com/office/powerpoint/2010/main" val="4159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ACDF-5D9E-31D1-744A-63710E96CEFA}"/>
              </a:ext>
            </a:extLst>
          </p:cNvPr>
          <p:cNvSpPr>
            <a:spLocks noGrp="1"/>
          </p:cNvSpPr>
          <p:nvPr>
            <p:ph type="title"/>
          </p:nvPr>
        </p:nvSpPr>
        <p:spPr>
          <a:xfrm>
            <a:off x="1360714" y="353106"/>
            <a:ext cx="9601200" cy="1309687"/>
          </a:xfrm>
        </p:spPr>
        <p:txBody>
          <a:bodyPr/>
          <a:lstStyle/>
          <a:p>
            <a:r>
              <a:rPr lang="en-US"/>
              <a:t>Comparison of Algorithms</a:t>
            </a:r>
          </a:p>
          <a:p>
            <a:endParaRPr lang="en-US"/>
          </a:p>
        </p:txBody>
      </p:sp>
      <p:sp>
        <p:nvSpPr>
          <p:cNvPr id="5" name="TextBox 4">
            <a:extLst>
              <a:ext uri="{FF2B5EF4-FFF2-40B4-BE49-F238E27FC236}">
                <a16:creationId xmlns:a16="http://schemas.microsoft.com/office/drawing/2014/main" id="{442DCFDD-93CA-FEFE-C5EC-EC035C201328}"/>
              </a:ext>
            </a:extLst>
          </p:cNvPr>
          <p:cNvSpPr txBox="1"/>
          <p:nvPr/>
        </p:nvSpPr>
        <p:spPr>
          <a:xfrm>
            <a:off x="1091293" y="1382486"/>
            <a:ext cx="8458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Evaluate and compare the performance of different machine learning algorithms for patient treatment classification.</a:t>
            </a:r>
            <a:endParaRPr lang="en-US" dirty="0"/>
          </a:p>
          <a:p>
            <a:pPr marL="285750" indent="-285750" algn="ctr">
              <a:buFont typeface="Arial"/>
              <a:buChar char="•"/>
            </a:pPr>
            <a:endParaRPr lang="en-US" dirty="0"/>
          </a:p>
        </p:txBody>
      </p:sp>
      <p:sp>
        <p:nvSpPr>
          <p:cNvPr id="7" name="Content Placeholder 6">
            <a:extLst>
              <a:ext uri="{FF2B5EF4-FFF2-40B4-BE49-F238E27FC236}">
                <a16:creationId xmlns:a16="http://schemas.microsoft.com/office/drawing/2014/main" id="{D3990855-AEA7-9F66-0A2F-B0DAE93B67F2}"/>
              </a:ext>
            </a:extLst>
          </p:cNvPr>
          <p:cNvSpPr>
            <a:spLocks noGrp="1"/>
          </p:cNvSpPr>
          <p:nvPr>
            <p:ph idx="1"/>
          </p:nvPr>
        </p:nvSpPr>
        <p:spPr>
          <a:xfrm>
            <a:off x="3243943" y="2512560"/>
            <a:ext cx="6106885" cy="3207885"/>
          </a:xfrm>
        </p:spPr>
        <p:txBody>
          <a:bodyPr vert="horz" lIns="91440" tIns="45720" rIns="91440" bIns="45720" rtlCol="0" anchor="t">
            <a:normAutofit/>
          </a:bodyPr>
          <a:lstStyle/>
          <a:p>
            <a:pPr marL="0" indent="0">
              <a:buNone/>
            </a:pPr>
            <a:r>
              <a:rPr lang="en-US" dirty="0"/>
              <a:t>ALGORITHMS UNDER EVALUATION:</a:t>
            </a:r>
          </a:p>
          <a:p>
            <a:pPr>
              <a:buFont typeface="Wingdings" panose="020B0604020202020204" pitchFamily="34" charset="0"/>
              <a:buChar char="v"/>
            </a:pPr>
            <a:r>
              <a:rPr lang="en-US" b="1" dirty="0">
                <a:ea typeface="+mn-lt"/>
                <a:cs typeface="+mn-lt"/>
              </a:rPr>
              <a:t>Decision Tree Classifier</a:t>
            </a:r>
            <a:endParaRPr lang="en-US" dirty="0"/>
          </a:p>
          <a:p>
            <a:pPr>
              <a:buFont typeface="Wingdings" panose="020B0604020202020204" pitchFamily="34" charset="0"/>
              <a:buChar char="v"/>
            </a:pPr>
            <a:r>
              <a:rPr lang="en-US" b="1" dirty="0">
                <a:ea typeface="+mn-lt"/>
                <a:cs typeface="+mn-lt"/>
              </a:rPr>
              <a:t>Random Forest Classifier</a:t>
            </a:r>
            <a:endParaRPr lang="en-US" dirty="0"/>
          </a:p>
          <a:p>
            <a:pPr>
              <a:buFont typeface="Wingdings" panose="020B0604020202020204" pitchFamily="34" charset="0"/>
              <a:buChar char="v"/>
            </a:pPr>
            <a:r>
              <a:rPr lang="en-US" b="1" dirty="0">
                <a:ea typeface="+mn-lt"/>
                <a:cs typeface="+mn-lt"/>
              </a:rPr>
              <a:t>Logistic Regression</a:t>
            </a:r>
            <a:endParaRPr lang="en-US" dirty="0"/>
          </a:p>
          <a:p>
            <a:pPr>
              <a:buFont typeface="Wingdings" panose="020B0604020202020204" pitchFamily="34" charset="0"/>
              <a:buChar char="v"/>
            </a:pPr>
            <a:r>
              <a:rPr lang="en-US" b="1" dirty="0">
                <a:ea typeface="+mn-lt"/>
                <a:cs typeface="+mn-lt"/>
              </a:rPr>
              <a:t>K-Nearest Neighbors (KNN)</a:t>
            </a:r>
            <a:endParaRPr lang="en-US" dirty="0"/>
          </a:p>
          <a:p>
            <a:pPr>
              <a:buFont typeface="Wingdings" panose="020B0604020202020204" pitchFamily="34" charset="0"/>
              <a:buChar char="v"/>
            </a:pPr>
            <a:r>
              <a:rPr lang="en-US" b="1" dirty="0">
                <a:ea typeface="+mn-lt"/>
                <a:cs typeface="+mn-lt"/>
              </a:rPr>
              <a:t>Support Vector Machine (SVM)</a:t>
            </a:r>
            <a:endParaRPr lang="en-US" dirty="0"/>
          </a:p>
          <a:p>
            <a:pPr marL="0" indent="0">
              <a:buNone/>
            </a:pPr>
            <a:endParaRPr lang="en-US" dirty="0"/>
          </a:p>
        </p:txBody>
      </p:sp>
    </p:spTree>
    <p:extLst>
      <p:ext uri="{BB962C8B-B14F-4D97-AF65-F5344CB8AC3E}">
        <p14:creationId xmlns:p14="http://schemas.microsoft.com/office/powerpoint/2010/main" val="31843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7915B-739A-52E2-F2FB-793E43770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1EFD0-7998-ADC6-E566-CC1283DCBF3B}"/>
              </a:ext>
            </a:extLst>
          </p:cNvPr>
          <p:cNvSpPr>
            <a:spLocks noGrp="1"/>
          </p:cNvSpPr>
          <p:nvPr>
            <p:ph type="title"/>
          </p:nvPr>
        </p:nvSpPr>
        <p:spPr>
          <a:xfrm>
            <a:off x="1360714" y="353106"/>
            <a:ext cx="9601200" cy="1309687"/>
          </a:xfrm>
        </p:spPr>
        <p:txBody>
          <a:bodyPr/>
          <a:lstStyle/>
          <a:p>
            <a:endParaRPr lang="en-US" dirty="0"/>
          </a:p>
          <a:p>
            <a:endParaRPr lang="en-US"/>
          </a:p>
        </p:txBody>
      </p:sp>
      <p:sp>
        <p:nvSpPr>
          <p:cNvPr id="5" name="TextBox 4">
            <a:extLst>
              <a:ext uri="{FF2B5EF4-FFF2-40B4-BE49-F238E27FC236}">
                <a16:creationId xmlns:a16="http://schemas.microsoft.com/office/drawing/2014/main" id="{1EC901A4-032E-6ED4-B35F-93CE86727AB9}"/>
              </a:ext>
            </a:extLst>
          </p:cNvPr>
          <p:cNvSpPr txBox="1"/>
          <p:nvPr/>
        </p:nvSpPr>
        <p:spPr>
          <a:xfrm>
            <a:off x="1091293" y="1382486"/>
            <a:ext cx="8458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Arial"/>
              <a:buChar char="•"/>
            </a:pPr>
            <a:endParaRPr lang="en-US" dirty="0"/>
          </a:p>
        </p:txBody>
      </p:sp>
      <p:sp>
        <p:nvSpPr>
          <p:cNvPr id="7" name="Content Placeholder 6">
            <a:extLst>
              <a:ext uri="{FF2B5EF4-FFF2-40B4-BE49-F238E27FC236}">
                <a16:creationId xmlns:a16="http://schemas.microsoft.com/office/drawing/2014/main" id="{DB20CF09-5EA3-B3C8-6838-3C39BF09BEB1}"/>
              </a:ext>
            </a:extLst>
          </p:cNvPr>
          <p:cNvSpPr>
            <a:spLocks noGrp="1"/>
          </p:cNvSpPr>
          <p:nvPr>
            <p:ph idx="1"/>
          </p:nvPr>
        </p:nvSpPr>
        <p:spPr>
          <a:xfrm>
            <a:off x="424543" y="357189"/>
            <a:ext cx="10461170" cy="6147026"/>
          </a:xfrm>
        </p:spPr>
        <p:txBody>
          <a:bodyPr vert="horz" lIns="91440" tIns="45720" rIns="91440" bIns="45720" rtlCol="0" anchor="t">
            <a:normAutofit fontScale="92500"/>
          </a:bodyPr>
          <a:lstStyle/>
          <a:p>
            <a:pPr marL="0" indent="0">
              <a:buNone/>
            </a:pPr>
            <a:r>
              <a:rPr lang="en-US" cap="all" dirty="0">
                <a:latin typeface="Univers Light"/>
                <a:ea typeface="+mn-lt"/>
                <a:cs typeface="Calibri"/>
              </a:rPr>
              <a:t>METHODOLOGY:</a:t>
            </a:r>
            <a:endParaRPr lang="en-US" dirty="0">
              <a:latin typeface="Univers Light"/>
              <a:ea typeface="+mn-lt"/>
              <a:cs typeface="Calibri"/>
            </a:endParaRPr>
          </a:p>
          <a:p>
            <a:pPr marL="0" indent="0">
              <a:buNone/>
            </a:pPr>
            <a:endParaRPr lang="en-US" cap="all" dirty="0">
              <a:latin typeface="Univers Light"/>
              <a:ea typeface="+mn-lt"/>
              <a:cs typeface="Calibri"/>
            </a:endParaRPr>
          </a:p>
          <a:p>
            <a:pPr>
              <a:buFont typeface="Arial"/>
              <a:buChar char="•"/>
            </a:pPr>
            <a:r>
              <a:rPr lang="en-US" dirty="0">
                <a:ea typeface="+mn-lt"/>
                <a:cs typeface="+mn-lt"/>
              </a:rPr>
              <a:t>Utilized Receiver Operating Characteristic (ROC) curves and Area Under the Curve (AUC) metrics to assess classification performance.</a:t>
            </a:r>
            <a:endParaRPr lang="en-US" dirty="0"/>
          </a:p>
          <a:p>
            <a:pPr>
              <a:buFont typeface="Arial"/>
              <a:buChar char="•"/>
            </a:pPr>
            <a:r>
              <a:rPr lang="en-US" dirty="0">
                <a:ea typeface="+mn-lt"/>
                <a:cs typeface="+mn-lt"/>
              </a:rPr>
              <a:t>Trained each algorithm on the dataset and computed the ROC curves for predicting patient treatment outcomes.</a:t>
            </a:r>
          </a:p>
          <a:p>
            <a:pPr>
              <a:buFont typeface="Arial"/>
              <a:buChar char="•"/>
            </a:pPr>
            <a:r>
              <a:rPr lang="en-US" dirty="0">
                <a:ea typeface="+mn-lt"/>
                <a:cs typeface="+mn-lt"/>
              </a:rPr>
              <a:t>Plotted the ROC curves for visual comparison of algorithm performance.</a:t>
            </a:r>
          </a:p>
          <a:p>
            <a:pPr marL="0" indent="0">
              <a:buNone/>
            </a:pPr>
            <a:endParaRPr lang="en-US" dirty="0"/>
          </a:p>
          <a:p>
            <a:pPr>
              <a:buNone/>
            </a:pPr>
            <a:r>
              <a:rPr lang="en-US" dirty="0"/>
              <a:t>KEY FINDINGS:</a:t>
            </a:r>
          </a:p>
          <a:p>
            <a:pPr>
              <a:buNone/>
            </a:pPr>
            <a:endParaRPr lang="en-US" dirty="0">
              <a:ea typeface="+mn-lt"/>
              <a:cs typeface="+mn-lt"/>
            </a:endParaRPr>
          </a:p>
          <a:p>
            <a:pPr>
              <a:buFont typeface="Arial"/>
              <a:buChar char="•"/>
            </a:pPr>
            <a:r>
              <a:rPr lang="en-US" b="1" dirty="0">
                <a:ea typeface="+mn-lt"/>
                <a:cs typeface="+mn-lt"/>
              </a:rPr>
              <a:t>Random Forest Classifier</a:t>
            </a:r>
            <a:r>
              <a:rPr lang="en-US" dirty="0">
                <a:ea typeface="+mn-lt"/>
                <a:cs typeface="+mn-lt"/>
              </a:rPr>
              <a:t> demonstrated the highest AUC, indicating superior predictive performance.</a:t>
            </a:r>
          </a:p>
          <a:p>
            <a:pPr>
              <a:buFont typeface="Arial"/>
              <a:buChar char="•"/>
            </a:pPr>
            <a:r>
              <a:rPr lang="en-US" b="1" dirty="0">
                <a:ea typeface="+mn-lt"/>
                <a:cs typeface="+mn-lt"/>
              </a:rPr>
              <a:t>Decision Tree Classifier</a:t>
            </a:r>
            <a:r>
              <a:rPr lang="en-US" dirty="0">
                <a:ea typeface="+mn-lt"/>
                <a:cs typeface="+mn-lt"/>
              </a:rPr>
              <a:t> and </a:t>
            </a:r>
            <a:r>
              <a:rPr lang="en-US" b="1" dirty="0">
                <a:ea typeface="+mn-lt"/>
                <a:cs typeface="+mn-lt"/>
              </a:rPr>
              <a:t>Logistic Regression</a:t>
            </a:r>
            <a:r>
              <a:rPr lang="en-US" dirty="0">
                <a:ea typeface="+mn-lt"/>
                <a:cs typeface="+mn-lt"/>
              </a:rPr>
              <a:t> also performed well, showcasing the effectiveness of different approaches.</a:t>
            </a:r>
          </a:p>
          <a:p>
            <a:pPr>
              <a:buFont typeface="Arial"/>
              <a:buChar char="•"/>
            </a:pPr>
            <a:r>
              <a:rPr lang="en-US" b="1" dirty="0">
                <a:ea typeface="+mn-lt"/>
                <a:cs typeface="+mn-lt"/>
              </a:rPr>
              <a:t>Support Vector Machine (SVM)</a:t>
            </a:r>
            <a:r>
              <a:rPr lang="en-US" dirty="0">
                <a:ea typeface="+mn-lt"/>
                <a:cs typeface="+mn-lt"/>
              </a:rPr>
              <a:t> and </a:t>
            </a:r>
            <a:r>
              <a:rPr lang="en-US" b="1" dirty="0">
                <a:ea typeface="+mn-lt"/>
                <a:cs typeface="+mn-lt"/>
              </a:rPr>
              <a:t>K-Nearest Neighbors (KNN)</a:t>
            </a:r>
            <a:r>
              <a:rPr lang="en-US" dirty="0">
                <a:ea typeface="+mn-lt"/>
                <a:cs typeface="+mn-lt"/>
              </a:rPr>
              <a:t> exhibited comparable performance but with slightly lower AUC values.</a:t>
            </a:r>
          </a:p>
          <a:p>
            <a:pPr marL="0" indent="0">
              <a:buNone/>
            </a:pPr>
            <a:endParaRPr lang="en-US" dirty="0"/>
          </a:p>
        </p:txBody>
      </p:sp>
    </p:spTree>
    <p:extLst>
      <p:ext uri="{BB962C8B-B14F-4D97-AF65-F5344CB8AC3E}">
        <p14:creationId xmlns:p14="http://schemas.microsoft.com/office/powerpoint/2010/main" val="995165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E38-E4F4-9A1F-35A8-C8DF95FD7554}"/>
              </a:ext>
            </a:extLst>
          </p:cNvPr>
          <p:cNvSpPr>
            <a:spLocks noGrp="1"/>
          </p:cNvSpPr>
          <p:nvPr>
            <p:ph type="title"/>
          </p:nvPr>
        </p:nvSpPr>
        <p:spPr>
          <a:xfrm>
            <a:off x="4180114" y="211592"/>
            <a:ext cx="5410200" cy="558574"/>
          </a:xfrm>
        </p:spPr>
        <p:txBody>
          <a:bodyPr>
            <a:normAutofit fontScale="90000"/>
          </a:bodyPr>
          <a:lstStyle/>
          <a:p>
            <a:r>
              <a:rPr lang="en-US" dirty="0"/>
              <a:t>ROC CURVES</a:t>
            </a:r>
          </a:p>
          <a:p>
            <a:endParaRPr lang="en-US" dirty="0"/>
          </a:p>
        </p:txBody>
      </p:sp>
      <p:pic>
        <p:nvPicPr>
          <p:cNvPr id="12" name="Content Placeholder 3">
            <a:extLst>
              <a:ext uri="{FF2B5EF4-FFF2-40B4-BE49-F238E27FC236}">
                <a16:creationId xmlns:a16="http://schemas.microsoft.com/office/drawing/2014/main" id="{BD25AEC1-6A73-BF04-22AC-DF035032D597}"/>
              </a:ext>
            </a:extLst>
          </p:cNvPr>
          <p:cNvPicPr>
            <a:picLocks noChangeAspect="1"/>
          </p:cNvPicPr>
          <p:nvPr/>
        </p:nvPicPr>
        <p:blipFill>
          <a:blip r:embed="rId2"/>
          <a:stretch>
            <a:fillRect/>
          </a:stretch>
        </p:blipFill>
        <p:spPr>
          <a:xfrm>
            <a:off x="2758171" y="781731"/>
            <a:ext cx="7089315" cy="5863997"/>
          </a:xfrm>
          <a:prstGeom prst="rect">
            <a:avLst/>
          </a:prstGeom>
        </p:spPr>
      </p:pic>
    </p:spTree>
    <p:extLst>
      <p:ext uri="{BB962C8B-B14F-4D97-AF65-F5344CB8AC3E}">
        <p14:creationId xmlns:p14="http://schemas.microsoft.com/office/powerpoint/2010/main" val="170884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DA9-5CE9-DA66-0473-EE905D8B3512}"/>
              </a:ext>
            </a:extLst>
          </p:cNvPr>
          <p:cNvSpPr>
            <a:spLocks noGrp="1"/>
          </p:cNvSpPr>
          <p:nvPr>
            <p:ph type="title"/>
          </p:nvPr>
        </p:nvSpPr>
        <p:spPr>
          <a:xfrm>
            <a:off x="1382486" y="244249"/>
            <a:ext cx="9601200" cy="1309687"/>
          </a:xfrm>
        </p:spPr>
        <p:txBody>
          <a:bodyPr/>
          <a:lstStyle/>
          <a:p>
            <a:r>
              <a:rPr lang="en-US" dirty="0">
                <a:ea typeface="+mj-lt"/>
                <a:cs typeface="+mj-lt"/>
              </a:rPr>
              <a:t>CROSS-VALIDATION TECHNIQUES</a:t>
            </a:r>
            <a:endParaRPr lang="en-US" dirty="0"/>
          </a:p>
        </p:txBody>
      </p:sp>
      <p:sp>
        <p:nvSpPr>
          <p:cNvPr id="3" name="Content Placeholder 2">
            <a:extLst>
              <a:ext uri="{FF2B5EF4-FFF2-40B4-BE49-F238E27FC236}">
                <a16:creationId xmlns:a16="http://schemas.microsoft.com/office/drawing/2014/main" id="{D7B066BD-D50B-BC55-3683-D623A989A2F9}"/>
              </a:ext>
            </a:extLst>
          </p:cNvPr>
          <p:cNvSpPr>
            <a:spLocks noGrp="1"/>
          </p:cNvSpPr>
          <p:nvPr>
            <p:ph idx="1"/>
          </p:nvPr>
        </p:nvSpPr>
        <p:spPr>
          <a:xfrm>
            <a:off x="1219200" y="1598159"/>
            <a:ext cx="9470572" cy="747712"/>
          </a:xfrm>
        </p:spPr>
        <p:txBody>
          <a:bodyPr vert="horz" lIns="91440" tIns="45720" rIns="91440" bIns="45720" rtlCol="0" anchor="t">
            <a:normAutofit/>
          </a:bodyPr>
          <a:lstStyle/>
          <a:p>
            <a:pPr marL="0" indent="0">
              <a:buNone/>
            </a:pPr>
            <a:r>
              <a:rPr lang="en-US" dirty="0">
                <a:ea typeface="+mn-lt"/>
                <a:cs typeface="+mn-lt"/>
              </a:rPr>
              <a:t>Explore cross-validation strategies to assess model performance and generalization.</a:t>
            </a:r>
            <a:endParaRPr lang="en-US" dirty="0"/>
          </a:p>
          <a:p>
            <a:pPr marL="0" indent="0">
              <a:buNone/>
            </a:pPr>
            <a:endParaRPr lang="en-US" dirty="0"/>
          </a:p>
        </p:txBody>
      </p:sp>
      <p:sp>
        <p:nvSpPr>
          <p:cNvPr id="5" name="TextBox 4">
            <a:extLst>
              <a:ext uri="{FF2B5EF4-FFF2-40B4-BE49-F238E27FC236}">
                <a16:creationId xmlns:a16="http://schemas.microsoft.com/office/drawing/2014/main" id="{81D57638-CC2F-FDE6-8BA6-9423255A0347}"/>
              </a:ext>
            </a:extLst>
          </p:cNvPr>
          <p:cNvSpPr txBox="1"/>
          <p:nvPr/>
        </p:nvSpPr>
        <p:spPr>
          <a:xfrm>
            <a:off x="1221921" y="2422071"/>
            <a:ext cx="857794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METHODOLOGY:</a:t>
            </a:r>
          </a:p>
          <a:p>
            <a:pPr marL="285750" indent="-285750">
              <a:buFont typeface="Arial"/>
              <a:buChar char="•"/>
            </a:pPr>
            <a:r>
              <a:rPr lang="en-US" dirty="0">
                <a:ea typeface="+mn-lt"/>
                <a:cs typeface="+mn-lt"/>
              </a:rPr>
              <a:t>Utilized cross-validation to evaluate the machine learning model's performance.</a:t>
            </a:r>
            <a:endParaRPr lang="en-US" dirty="0"/>
          </a:p>
          <a:p>
            <a:pPr marL="285750" indent="-285750">
              <a:buFont typeface="Arial"/>
              <a:buChar char="•"/>
            </a:pPr>
            <a:r>
              <a:rPr lang="en-US" dirty="0">
                <a:ea typeface="+mn-lt"/>
                <a:cs typeface="+mn-lt"/>
              </a:rPr>
              <a:t>Applied k-fold cross-validation to obtain reliable estimates of model accuracy.</a:t>
            </a:r>
            <a:endParaRPr lang="en-US" dirty="0"/>
          </a:p>
          <a:p>
            <a:pPr marL="285750" indent="-285750" algn="l">
              <a:buFont typeface="Arial"/>
              <a:buChar char="•"/>
            </a:pPr>
            <a:endParaRPr lang="en-US" dirty="0">
              <a:ea typeface="+mn-lt"/>
              <a:cs typeface="+mn-lt"/>
            </a:endParaRPr>
          </a:p>
          <a:p>
            <a:r>
              <a:rPr lang="en-US" dirty="0"/>
              <a:t>INTERPRETATION:</a:t>
            </a:r>
          </a:p>
          <a:p>
            <a:pPr marL="285750" indent="-285750">
              <a:buFont typeface="Arial"/>
              <a:buChar char="•"/>
            </a:pPr>
            <a:r>
              <a:rPr lang="en-US" dirty="0">
                <a:ea typeface="+mn-lt"/>
                <a:cs typeface="+mn-lt"/>
              </a:rPr>
              <a:t>The mean accuracy provides a central measure of the model's predictive performance.</a:t>
            </a:r>
            <a:endParaRPr lang="en-US" dirty="0"/>
          </a:p>
          <a:p>
            <a:pPr marL="285750" indent="-285750">
              <a:buFont typeface="Arial"/>
              <a:buChar char="•"/>
            </a:pPr>
            <a:r>
              <a:rPr lang="en-US" dirty="0">
                <a:ea typeface="+mn-lt"/>
                <a:cs typeface="+mn-lt"/>
              </a:rPr>
              <a:t>The narrow confidence interval indicates the precision of the accuracy estimate.</a:t>
            </a:r>
            <a:endParaRPr lang="en-US" dirty="0"/>
          </a:p>
          <a:p>
            <a:pPr>
              <a:buFont typeface="Arial"/>
            </a:pPr>
            <a:endParaRPr lang="en-US" dirty="0">
              <a:ea typeface="+mn-lt"/>
              <a:cs typeface="+mn-lt"/>
            </a:endParaRPr>
          </a:p>
          <a:p>
            <a:r>
              <a:rPr lang="en-US" dirty="0"/>
              <a:t>BENEFITS OF CROSS-VALIDATION:</a:t>
            </a:r>
          </a:p>
          <a:p>
            <a:pPr marL="285750" indent="-285750">
              <a:buFont typeface="Arial"/>
              <a:buChar char="•"/>
            </a:pPr>
            <a:r>
              <a:rPr lang="en-US" dirty="0">
                <a:ea typeface="+mn-lt"/>
                <a:cs typeface="+mn-lt"/>
              </a:rPr>
              <a:t>Mitigates overfitting by assessing model performance on multiple subsets of the dataset.</a:t>
            </a:r>
          </a:p>
          <a:p>
            <a:pPr marL="285750" indent="-285750">
              <a:buFont typeface="Arial"/>
              <a:buChar char="•"/>
            </a:pPr>
            <a:r>
              <a:rPr lang="en-US" dirty="0">
                <a:ea typeface="+mn-lt"/>
                <a:cs typeface="+mn-lt"/>
              </a:rPr>
              <a:t>Provides more robust and reliable estimates of predictive accuracy.</a:t>
            </a:r>
          </a:p>
          <a:p>
            <a:pPr>
              <a:buFont typeface="Arial"/>
            </a:pPr>
            <a:endParaRPr lang="en-US" dirty="0">
              <a:ea typeface="+mn-lt"/>
              <a:cs typeface="+mn-lt"/>
            </a:endParaRPr>
          </a:p>
          <a:p>
            <a:endParaRPr lang="en-US" dirty="0"/>
          </a:p>
        </p:txBody>
      </p:sp>
    </p:spTree>
    <p:extLst>
      <p:ext uri="{BB962C8B-B14F-4D97-AF65-F5344CB8AC3E}">
        <p14:creationId xmlns:p14="http://schemas.microsoft.com/office/powerpoint/2010/main" val="3693016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2814-6BCE-E4B6-811F-70002594DF0C}"/>
              </a:ext>
            </a:extLst>
          </p:cNvPr>
          <p:cNvSpPr>
            <a:spLocks noGrp="1"/>
          </p:cNvSpPr>
          <p:nvPr>
            <p:ph type="title"/>
          </p:nvPr>
        </p:nvSpPr>
        <p:spPr>
          <a:xfrm>
            <a:off x="4561114" y="48306"/>
            <a:ext cx="2471058" cy="972229"/>
          </a:xfrm>
        </p:spPr>
        <p:txBody>
          <a:bodyPr/>
          <a:lstStyle/>
          <a:p>
            <a:r>
              <a:rPr lang="en-US" dirty="0"/>
              <a:t>Result</a:t>
            </a:r>
          </a:p>
        </p:txBody>
      </p:sp>
      <p:sp>
        <p:nvSpPr>
          <p:cNvPr id="3" name="Content Placeholder 2">
            <a:extLst>
              <a:ext uri="{FF2B5EF4-FFF2-40B4-BE49-F238E27FC236}">
                <a16:creationId xmlns:a16="http://schemas.microsoft.com/office/drawing/2014/main" id="{D9F166F0-8365-9AF1-CE72-54DEA33A824B}"/>
              </a:ext>
            </a:extLst>
          </p:cNvPr>
          <p:cNvSpPr>
            <a:spLocks noGrp="1"/>
          </p:cNvSpPr>
          <p:nvPr>
            <p:ph idx="1"/>
          </p:nvPr>
        </p:nvSpPr>
        <p:spPr>
          <a:xfrm>
            <a:off x="2754086" y="5310187"/>
            <a:ext cx="5453744" cy="1553256"/>
          </a:xfrm>
        </p:spPr>
        <p:txBody>
          <a:bodyPr vert="horz" lIns="91440" tIns="45720" rIns="91440" bIns="45720" rtlCol="0" anchor="b">
            <a:normAutofit/>
          </a:bodyPr>
          <a:lstStyle/>
          <a:p>
            <a:pPr marL="0" indent="0" algn="ctr">
              <a:buNone/>
            </a:pPr>
            <a:endParaRPr lang="en-US" dirty="0">
              <a:ea typeface="+mn-lt"/>
              <a:cs typeface="+mn-lt"/>
            </a:endParaRPr>
          </a:p>
          <a:p>
            <a:pPr algn="ctr"/>
            <a:r>
              <a:rPr lang="en-US" dirty="0">
                <a:ea typeface="+mn-lt"/>
                <a:cs typeface="+mn-lt"/>
              </a:rPr>
              <a:t>Mean Accuracy: 0.75</a:t>
            </a:r>
            <a:endParaRPr lang="en-US" dirty="0"/>
          </a:p>
          <a:p>
            <a:pPr algn="ctr"/>
            <a:r>
              <a:rPr lang="en-US">
                <a:ea typeface="+mn-lt"/>
                <a:cs typeface="+mn-lt"/>
              </a:rPr>
              <a:t>95% Confidence Interval: ±0.02</a:t>
            </a:r>
            <a:endParaRPr lang="en-US"/>
          </a:p>
          <a:p>
            <a:endParaRPr lang="en-US" dirty="0"/>
          </a:p>
        </p:txBody>
      </p:sp>
      <p:graphicFrame>
        <p:nvGraphicFramePr>
          <p:cNvPr id="4" name="Table 3">
            <a:extLst>
              <a:ext uri="{FF2B5EF4-FFF2-40B4-BE49-F238E27FC236}">
                <a16:creationId xmlns:a16="http://schemas.microsoft.com/office/drawing/2014/main" id="{937B3C61-228C-42E0-FCDC-D7C7A0E40E72}"/>
              </a:ext>
            </a:extLst>
          </p:cNvPr>
          <p:cNvGraphicFramePr>
            <a:graphicFrameLocks noGrp="1"/>
          </p:cNvGraphicFramePr>
          <p:nvPr>
            <p:extLst>
              <p:ext uri="{D42A27DB-BD31-4B8C-83A1-F6EECF244321}">
                <p14:modId xmlns:p14="http://schemas.microsoft.com/office/powerpoint/2010/main" val="282232077"/>
              </p:ext>
            </p:extLst>
          </p:nvPr>
        </p:nvGraphicFramePr>
        <p:xfrm>
          <a:off x="370113" y="1219199"/>
          <a:ext cx="11121424" cy="3973285"/>
        </p:xfrm>
        <a:graphic>
          <a:graphicData uri="http://schemas.openxmlformats.org/drawingml/2006/table">
            <a:tbl>
              <a:tblPr firstRow="1" bandRow="1">
                <a:tableStyleId>{5C22544A-7EE6-4342-B048-85BDC9FD1C3A}</a:tableStyleId>
              </a:tblPr>
              <a:tblGrid>
                <a:gridCol w="11121424">
                  <a:extLst>
                    <a:ext uri="{9D8B030D-6E8A-4147-A177-3AD203B41FA5}">
                      <a16:colId xmlns:a16="http://schemas.microsoft.com/office/drawing/2014/main" val="3520973649"/>
                    </a:ext>
                  </a:extLst>
                </a:gridCol>
              </a:tblGrid>
              <a:tr h="3973285">
                <a:tc>
                  <a:txBody>
                    <a:bodyPr/>
                    <a:lstStyle/>
                    <a:p>
                      <a:pPr lvl="0" algn="l">
                        <a:lnSpc>
                          <a:spcPct val="100000"/>
                        </a:lnSpc>
                        <a:spcBef>
                          <a:spcPts val="0"/>
                        </a:spcBef>
                        <a:spcAft>
                          <a:spcPts val="0"/>
                        </a:spcAft>
                        <a:buNone/>
                      </a:pPr>
                      <a:r>
                        <a:rPr lang="en-US" sz="2000" b="0" i="0" u="none" strike="noStrike" noProof="0" dirty="0">
                          <a:latin typeface="Univers Light"/>
                        </a:rPr>
                        <a:t># Example code for implementing k-fold cross-validation</a:t>
                      </a:r>
                      <a:endParaRPr lang="en-US" sz="2000" dirty="0"/>
                    </a:p>
                    <a:p>
                      <a:pPr lvl="0" algn="l">
                        <a:lnSpc>
                          <a:spcPct val="100000"/>
                        </a:lnSpc>
                        <a:spcBef>
                          <a:spcPts val="0"/>
                        </a:spcBef>
                        <a:spcAft>
                          <a:spcPts val="0"/>
                        </a:spcAft>
                        <a:buNone/>
                      </a:pPr>
                      <a:r>
                        <a:rPr lang="en-US" sz="2000" b="0" i="0" u="none" strike="noStrike" noProof="0" dirty="0">
                          <a:latin typeface="Univers Light"/>
                        </a:rPr>
                        <a:t>from </a:t>
                      </a:r>
                      <a:r>
                        <a:rPr lang="en-US" sz="2000" b="0" i="0" u="none" strike="noStrike" noProof="0" dirty="0" err="1">
                          <a:latin typeface="Univers Light"/>
                        </a:rPr>
                        <a:t>sklearn.model_selection</a:t>
                      </a:r>
                      <a:r>
                        <a:rPr lang="en-US" sz="2000" b="0" i="0" u="none" strike="noStrike" noProof="0" dirty="0">
                          <a:latin typeface="Univers Light"/>
                        </a:rPr>
                        <a:t> import </a:t>
                      </a:r>
                      <a:r>
                        <a:rPr lang="en-US" sz="2000" b="0" i="0" u="none" strike="noStrike" noProof="0" dirty="0" err="1">
                          <a:latin typeface="Univers Light"/>
                        </a:rPr>
                        <a:t>cross_val_score</a:t>
                      </a:r>
                      <a:endParaRPr lang="en-US" sz="2000" dirty="0"/>
                    </a:p>
                    <a:p>
                      <a:pPr lvl="0" algn="l">
                        <a:lnSpc>
                          <a:spcPct val="100000"/>
                        </a:lnSpc>
                        <a:spcBef>
                          <a:spcPts val="0"/>
                        </a:spcBef>
                        <a:spcAft>
                          <a:spcPts val="0"/>
                        </a:spcAft>
                        <a:buNone/>
                      </a:pPr>
                      <a:endParaRPr lang="en-US" sz="2000" dirty="0"/>
                    </a:p>
                    <a:p>
                      <a:pPr lvl="0" algn="l">
                        <a:lnSpc>
                          <a:spcPct val="100000"/>
                        </a:lnSpc>
                        <a:spcBef>
                          <a:spcPts val="0"/>
                        </a:spcBef>
                        <a:spcAft>
                          <a:spcPts val="0"/>
                        </a:spcAft>
                        <a:buNone/>
                      </a:pPr>
                      <a:r>
                        <a:rPr lang="en-US" sz="2000" b="0" i="0" u="none" strike="noStrike" noProof="0" dirty="0">
                          <a:latin typeface="Univers Light"/>
                        </a:rPr>
                        <a:t># Initialize the model (replace '</a:t>
                      </a:r>
                      <a:r>
                        <a:rPr lang="en-US" sz="2000" b="0" i="0" u="none" strike="noStrike" noProof="0" dirty="0" err="1">
                          <a:latin typeface="Univers Light"/>
                        </a:rPr>
                        <a:t>YourModel</a:t>
                      </a:r>
                      <a:r>
                        <a:rPr lang="en-US" sz="2000" b="0" i="0" u="none" strike="noStrike" noProof="0" dirty="0">
                          <a:latin typeface="Univers Light"/>
                        </a:rPr>
                        <a:t>' with the actual model class)</a:t>
                      </a:r>
                      <a:endParaRPr lang="en-US" sz="2000" dirty="0"/>
                    </a:p>
                    <a:p>
                      <a:pPr lvl="0" algn="l">
                        <a:lnSpc>
                          <a:spcPct val="100000"/>
                        </a:lnSpc>
                        <a:spcBef>
                          <a:spcPts val="0"/>
                        </a:spcBef>
                        <a:spcAft>
                          <a:spcPts val="0"/>
                        </a:spcAft>
                        <a:buNone/>
                      </a:pPr>
                      <a:r>
                        <a:rPr lang="en-US" sz="2000" b="0" i="0" u="none" strike="noStrike" noProof="0" dirty="0">
                          <a:latin typeface="Univers Light"/>
                        </a:rPr>
                        <a:t>model = </a:t>
                      </a:r>
                      <a:r>
                        <a:rPr lang="en-US" sz="2000" b="0" i="0" u="none" strike="noStrike" noProof="0" dirty="0" err="1">
                          <a:latin typeface="Univers Light"/>
                        </a:rPr>
                        <a:t>YourModel</a:t>
                      </a:r>
                      <a:r>
                        <a:rPr lang="en-US" sz="2000" b="0" i="0" u="none" strike="noStrike" noProof="0" dirty="0">
                          <a:latin typeface="Univers Light"/>
                        </a:rPr>
                        <a:t>()</a:t>
                      </a:r>
                      <a:endParaRPr lang="en-US" sz="2000" dirty="0"/>
                    </a:p>
                    <a:p>
                      <a:pPr lvl="0" algn="l">
                        <a:lnSpc>
                          <a:spcPct val="100000"/>
                        </a:lnSpc>
                        <a:spcBef>
                          <a:spcPts val="0"/>
                        </a:spcBef>
                        <a:spcAft>
                          <a:spcPts val="0"/>
                        </a:spcAft>
                        <a:buNone/>
                      </a:pPr>
                      <a:endParaRPr lang="en-US" sz="2000" dirty="0"/>
                    </a:p>
                    <a:p>
                      <a:pPr lvl="0" algn="l">
                        <a:lnSpc>
                          <a:spcPct val="100000"/>
                        </a:lnSpc>
                        <a:spcBef>
                          <a:spcPts val="0"/>
                        </a:spcBef>
                        <a:spcAft>
                          <a:spcPts val="0"/>
                        </a:spcAft>
                        <a:buNone/>
                      </a:pPr>
                      <a:r>
                        <a:rPr lang="en-US" sz="2000" b="0" i="0" u="none" strike="noStrike" noProof="0" dirty="0">
                          <a:latin typeface="Univers Light"/>
                        </a:rPr>
                        <a:t># Perform k-fold cross-validation</a:t>
                      </a:r>
                      <a:endParaRPr lang="en-US" sz="2000" dirty="0"/>
                    </a:p>
                    <a:p>
                      <a:pPr lvl="0" algn="l">
                        <a:lnSpc>
                          <a:spcPct val="100000"/>
                        </a:lnSpc>
                        <a:spcBef>
                          <a:spcPts val="0"/>
                        </a:spcBef>
                        <a:spcAft>
                          <a:spcPts val="0"/>
                        </a:spcAft>
                        <a:buNone/>
                      </a:pPr>
                      <a:r>
                        <a:rPr lang="en-US" sz="2000" b="0" i="0" u="none" strike="noStrike" noProof="0" dirty="0" err="1">
                          <a:latin typeface="Univers Light"/>
                        </a:rPr>
                        <a:t>cv_scores</a:t>
                      </a:r>
                      <a:r>
                        <a:rPr lang="en-US" sz="2000" b="0" i="0" u="none" strike="noStrike" noProof="0" dirty="0">
                          <a:latin typeface="Univers Light"/>
                        </a:rPr>
                        <a:t> = </a:t>
                      </a:r>
                      <a:r>
                        <a:rPr lang="en-US" sz="2000" b="0" i="0" u="none" strike="noStrike" noProof="0" dirty="0" err="1">
                          <a:latin typeface="Univers Light"/>
                        </a:rPr>
                        <a:t>cross_val_score</a:t>
                      </a:r>
                      <a:r>
                        <a:rPr lang="en-US" sz="2000" b="0" i="0" u="none" strike="noStrike" noProof="0" dirty="0">
                          <a:latin typeface="Univers Light"/>
                        </a:rPr>
                        <a:t>(model, X, y, cv=5)  # Use an appropriate number of folds</a:t>
                      </a:r>
                      <a:endParaRPr lang="en-US" sz="2000" dirty="0"/>
                    </a:p>
                    <a:p>
                      <a:pPr lvl="0" algn="l">
                        <a:lnSpc>
                          <a:spcPct val="100000"/>
                        </a:lnSpc>
                        <a:spcBef>
                          <a:spcPts val="0"/>
                        </a:spcBef>
                        <a:spcAft>
                          <a:spcPts val="0"/>
                        </a:spcAft>
                        <a:buNone/>
                      </a:pPr>
                      <a:endParaRPr lang="en-US" sz="2000" dirty="0"/>
                    </a:p>
                    <a:p>
                      <a:pPr lvl="0" algn="l">
                        <a:lnSpc>
                          <a:spcPct val="100000"/>
                        </a:lnSpc>
                        <a:spcBef>
                          <a:spcPts val="0"/>
                        </a:spcBef>
                        <a:spcAft>
                          <a:spcPts val="0"/>
                        </a:spcAft>
                        <a:buNone/>
                      </a:pPr>
                      <a:r>
                        <a:rPr lang="en-US" sz="2000" b="0" i="0" u="none" strike="noStrike" noProof="0" dirty="0">
                          <a:latin typeface="Univers Light"/>
                        </a:rPr>
                        <a:t># Display mean accuracy and confidence interval</a:t>
                      </a:r>
                      <a:endParaRPr lang="en-US" sz="2000" dirty="0"/>
                    </a:p>
                    <a:p>
                      <a:pPr lvl="0" algn="l">
                        <a:lnSpc>
                          <a:spcPct val="100000"/>
                        </a:lnSpc>
                        <a:spcBef>
                          <a:spcPts val="0"/>
                        </a:spcBef>
                        <a:spcAft>
                          <a:spcPts val="0"/>
                        </a:spcAft>
                        <a:buNone/>
                      </a:pPr>
                      <a:r>
                        <a:rPr lang="en-US" sz="2000" b="0" i="0" u="none" strike="noStrike" noProof="0" dirty="0">
                          <a:latin typeface="Univers Light"/>
                        </a:rPr>
                        <a:t>print(</a:t>
                      </a:r>
                      <a:r>
                        <a:rPr lang="en-US" sz="2000" b="0" i="0" u="none" strike="noStrike" noProof="0" dirty="0" err="1">
                          <a:latin typeface="Univers Light"/>
                        </a:rPr>
                        <a:t>f"Mean</a:t>
                      </a:r>
                      <a:r>
                        <a:rPr lang="en-US" sz="2000" b="0" i="0" u="none" strike="noStrike" noProof="0" dirty="0">
                          <a:latin typeface="Univers Light"/>
                        </a:rPr>
                        <a:t> Accuracy: {</a:t>
                      </a:r>
                      <a:r>
                        <a:rPr lang="en-US" sz="2000" b="0" i="0" u="none" strike="noStrike" noProof="0" dirty="0" err="1">
                          <a:latin typeface="Univers Light"/>
                        </a:rPr>
                        <a:t>cv_scores.mean</a:t>
                      </a:r>
                      <a:r>
                        <a:rPr lang="en-US" sz="2000" b="0" i="0" u="none" strike="noStrike" noProof="0" dirty="0">
                          <a:latin typeface="Univers Light"/>
                        </a:rPr>
                        <a:t>():.2f} (+/- {</a:t>
                      </a:r>
                      <a:r>
                        <a:rPr lang="en-US" sz="2000" b="0" i="0" u="none" strike="noStrike" noProof="0" dirty="0" err="1">
                          <a:latin typeface="Univers Light"/>
                        </a:rPr>
                        <a:t>cv_scores.std</a:t>
                      </a:r>
                      <a:r>
                        <a:rPr lang="en-US" sz="2000" b="0" i="0" u="none" strike="noStrike" noProof="0" dirty="0">
                          <a:latin typeface="Univers Light"/>
                        </a:rPr>
                        <a:t>() * 2:.2f})")</a:t>
                      </a:r>
                      <a:endParaRPr lang="en-US" sz="2000" dirty="0"/>
                    </a:p>
                    <a:p>
                      <a:pPr lvl="0">
                        <a:buNone/>
                      </a:pPr>
                      <a:endParaRPr lang="en-US" dirty="0"/>
                    </a:p>
                  </a:txBody>
                  <a:tcPr/>
                </a:tc>
                <a:extLst>
                  <a:ext uri="{0D108BD9-81ED-4DB2-BD59-A6C34878D82A}">
                    <a16:rowId xmlns:a16="http://schemas.microsoft.com/office/drawing/2014/main" val="1349460498"/>
                  </a:ext>
                </a:extLst>
              </a:tr>
            </a:tbl>
          </a:graphicData>
        </a:graphic>
      </p:graphicFrame>
    </p:spTree>
    <p:extLst>
      <p:ext uri="{BB962C8B-B14F-4D97-AF65-F5344CB8AC3E}">
        <p14:creationId xmlns:p14="http://schemas.microsoft.com/office/powerpoint/2010/main" val="3210931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98FB-569F-55D2-631A-71F7AD077B4F}"/>
              </a:ext>
            </a:extLst>
          </p:cNvPr>
          <p:cNvSpPr>
            <a:spLocks noGrp="1"/>
          </p:cNvSpPr>
          <p:nvPr>
            <p:ph type="title"/>
          </p:nvPr>
        </p:nvSpPr>
        <p:spPr>
          <a:xfrm>
            <a:off x="1230086" y="309563"/>
            <a:ext cx="9601200" cy="1309687"/>
          </a:xfrm>
        </p:spPr>
        <p:txBody>
          <a:bodyPr/>
          <a:lstStyle/>
          <a:p>
            <a:r>
              <a:rPr lang="en-US"/>
              <a:t>Team Members and Responsibilities</a:t>
            </a:r>
          </a:p>
          <a:p>
            <a:endParaRPr lang="en-US"/>
          </a:p>
          <a:p>
            <a:endParaRPr lang="en-US">
              <a:ea typeface="+mj-lt"/>
              <a:cs typeface="+mj-lt"/>
            </a:endParaRPr>
          </a:p>
        </p:txBody>
      </p:sp>
      <p:sp>
        <p:nvSpPr>
          <p:cNvPr id="3" name="Content Placeholder 2">
            <a:extLst>
              <a:ext uri="{FF2B5EF4-FFF2-40B4-BE49-F238E27FC236}">
                <a16:creationId xmlns:a16="http://schemas.microsoft.com/office/drawing/2014/main" id="{9B7BCBD8-7765-3350-33E5-48C140E4365F}"/>
              </a:ext>
            </a:extLst>
          </p:cNvPr>
          <p:cNvSpPr>
            <a:spLocks noGrp="1"/>
          </p:cNvSpPr>
          <p:nvPr>
            <p:ph idx="1"/>
          </p:nvPr>
        </p:nvSpPr>
        <p:spPr>
          <a:xfrm>
            <a:off x="1273629" y="923246"/>
            <a:ext cx="7946572" cy="4873396"/>
          </a:xfrm>
        </p:spPr>
        <p:txBody>
          <a:bodyPr vert="horz" lIns="91440" tIns="45720" rIns="91440" bIns="45720" rtlCol="0" anchor="t">
            <a:normAutofit lnSpcReduction="10000"/>
          </a:bodyPr>
          <a:lstStyle/>
          <a:p>
            <a:pPr marL="0" indent="0">
              <a:buNone/>
            </a:pPr>
            <a:r>
              <a:rPr lang="en-US" b="1"/>
              <a:t>Mitali Purohit (Project Lead):</a:t>
            </a:r>
            <a:endParaRPr lang="en-US" b="1">
              <a:ea typeface="+mn-lt"/>
              <a:cs typeface="+mn-lt"/>
            </a:endParaRPr>
          </a:p>
          <a:p>
            <a:r>
              <a:rPr lang="en-US">
                <a:ea typeface="+mn-lt"/>
                <a:cs typeface="+mn-lt"/>
              </a:rPr>
              <a:t>Orchestrating team efforts</a:t>
            </a:r>
            <a:endParaRPr lang="en-US"/>
          </a:p>
          <a:p>
            <a:r>
              <a:rPr lang="en-US">
                <a:ea typeface="+mn-lt"/>
                <a:cs typeface="+mn-lt"/>
              </a:rPr>
              <a:t>Maintaining project timelines</a:t>
            </a:r>
            <a:endParaRPr lang="en-US"/>
          </a:p>
          <a:p>
            <a:r>
              <a:rPr lang="en-US">
                <a:ea typeface="+mn-lt"/>
                <a:cs typeface="+mn-lt"/>
              </a:rPr>
              <a:t>Active contribution to data preprocessing and model development</a:t>
            </a:r>
            <a:endParaRPr lang="en-US"/>
          </a:p>
          <a:p>
            <a:pPr marL="0" indent="0">
              <a:buNone/>
            </a:pPr>
            <a:r>
              <a:rPr lang="en-US" b="1"/>
              <a:t>Tammy </a:t>
            </a:r>
            <a:r>
              <a:rPr lang="en-US" b="1" err="1"/>
              <a:t>Xaypraseuth</a:t>
            </a:r>
            <a:r>
              <a:rPr lang="en-US" b="1"/>
              <a:t> (</a:t>
            </a:r>
            <a:r>
              <a:rPr lang="en-US" b="1">
                <a:ea typeface="+mn-lt"/>
                <a:cs typeface="+mn-lt"/>
              </a:rPr>
              <a:t>Data Exploration Expert)</a:t>
            </a:r>
            <a:r>
              <a:rPr lang="en-US" b="1"/>
              <a:t>:</a:t>
            </a:r>
          </a:p>
          <a:p>
            <a:r>
              <a:rPr lang="en-US">
                <a:ea typeface="+mn-lt"/>
                <a:cs typeface="+mn-lt"/>
              </a:rPr>
              <a:t>Contributes valuable insights, significantly boosting the model's robustness. </a:t>
            </a:r>
            <a:endParaRPr lang="en-US"/>
          </a:p>
          <a:p>
            <a:r>
              <a:rPr lang="en-US">
                <a:ea typeface="+mn-lt"/>
                <a:cs typeface="+mn-lt"/>
              </a:rPr>
              <a:t>Key role in identifying features and leading feature engineering activities</a:t>
            </a:r>
            <a:endParaRPr lang="en-US"/>
          </a:p>
          <a:p>
            <a:pPr marL="0" indent="0">
              <a:buNone/>
            </a:pPr>
            <a:r>
              <a:rPr lang="en-US" b="1"/>
              <a:t>Carlos Ramirez (</a:t>
            </a:r>
            <a:r>
              <a:rPr lang="en-US" b="1">
                <a:ea typeface="+mn-lt"/>
                <a:cs typeface="+mn-lt"/>
              </a:rPr>
              <a:t>Modeling and Algorithm Development Lead)</a:t>
            </a:r>
            <a:r>
              <a:rPr lang="en-US" b="1"/>
              <a:t>:</a:t>
            </a:r>
          </a:p>
          <a:p>
            <a:r>
              <a:rPr lang="en-US">
                <a:ea typeface="+mn-lt"/>
                <a:cs typeface="+mn-lt"/>
              </a:rPr>
              <a:t>Leading modeling and algorithm development</a:t>
            </a:r>
            <a:endParaRPr lang="en-US"/>
          </a:p>
          <a:p>
            <a:r>
              <a:rPr lang="en-US">
                <a:ea typeface="+mn-lt"/>
                <a:cs typeface="+mn-lt"/>
              </a:rPr>
              <a:t>Ensuring effective implementation and fine-tuning of machine learning models</a:t>
            </a:r>
            <a:endParaRPr lang="en-US"/>
          </a:p>
          <a:p>
            <a:pPr marL="0" indent="0">
              <a:buNone/>
            </a:pPr>
            <a:endParaRPr lang="en-US"/>
          </a:p>
        </p:txBody>
      </p:sp>
      <p:pic>
        <p:nvPicPr>
          <p:cNvPr id="4" name="Picture 3" descr="A group of men sitting at a table with laptops&#10;&#10;Description automatically generated">
            <a:extLst>
              <a:ext uri="{FF2B5EF4-FFF2-40B4-BE49-F238E27FC236}">
                <a16:creationId xmlns:a16="http://schemas.microsoft.com/office/drawing/2014/main" id="{5DE38FF1-D651-B121-3BB1-88D782E463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72588" y="5057587"/>
            <a:ext cx="3344512" cy="1750255"/>
          </a:xfrm>
          <a:prstGeom prst="rect">
            <a:avLst/>
          </a:prstGeom>
        </p:spPr>
      </p:pic>
      <p:sp>
        <p:nvSpPr>
          <p:cNvPr id="5" name="TextBox 4">
            <a:extLst>
              <a:ext uri="{FF2B5EF4-FFF2-40B4-BE49-F238E27FC236}">
                <a16:creationId xmlns:a16="http://schemas.microsoft.com/office/drawing/2014/main" id="{C30DA1C4-D2B9-6B97-4FB8-CFD5D4656FFB}"/>
              </a:ext>
            </a:extLst>
          </p:cNvPr>
          <p:cNvSpPr txBox="1"/>
          <p:nvPr/>
        </p:nvSpPr>
        <p:spPr>
          <a:xfrm>
            <a:off x="1968500" y="5556250"/>
            <a:ext cx="82550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253294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B998F-0866-F6C6-EBE2-B19E9F0AC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E228A-7E64-6B9E-E5DD-29495F279ADB}"/>
              </a:ext>
            </a:extLst>
          </p:cNvPr>
          <p:cNvSpPr>
            <a:spLocks noGrp="1"/>
          </p:cNvSpPr>
          <p:nvPr>
            <p:ph type="title"/>
          </p:nvPr>
        </p:nvSpPr>
        <p:spPr/>
        <p:txBody>
          <a:bodyPr/>
          <a:lstStyle/>
          <a:p>
            <a:r>
              <a:rPr lang="en-US"/>
              <a:t>Conclusion</a:t>
            </a:r>
          </a:p>
          <a:p>
            <a:endParaRPr lang="en-US">
              <a:ea typeface="+mj-lt"/>
              <a:cs typeface="+mj-lt"/>
            </a:endParaRPr>
          </a:p>
        </p:txBody>
      </p:sp>
      <p:sp>
        <p:nvSpPr>
          <p:cNvPr id="3" name="Content Placeholder 2">
            <a:extLst>
              <a:ext uri="{FF2B5EF4-FFF2-40B4-BE49-F238E27FC236}">
                <a16:creationId xmlns:a16="http://schemas.microsoft.com/office/drawing/2014/main" id="{FD322DD9-C627-C4F3-8EE4-3C287DD1A673}"/>
              </a:ext>
            </a:extLst>
          </p:cNvPr>
          <p:cNvSpPr>
            <a:spLocks noGrp="1"/>
          </p:cNvSpPr>
          <p:nvPr>
            <p:ph idx="1"/>
          </p:nvPr>
        </p:nvSpPr>
        <p:spPr>
          <a:xfrm>
            <a:off x="1295400" y="1717903"/>
            <a:ext cx="9601200" cy="4677454"/>
          </a:xfrm>
        </p:spPr>
        <p:txBody>
          <a:bodyPr vert="horz" lIns="91440" tIns="45720" rIns="91440" bIns="45720" rtlCol="0" anchor="t">
            <a:normAutofit/>
          </a:bodyPr>
          <a:lstStyle/>
          <a:p>
            <a:pPr>
              <a:buFont typeface="Arial"/>
              <a:buChar char="•"/>
            </a:pPr>
            <a:r>
              <a:rPr lang="en-US" b="1">
                <a:ea typeface="+mn-lt"/>
                <a:cs typeface="+mn-lt"/>
              </a:rPr>
              <a:t>Innovation in Healthcare:</a:t>
            </a:r>
            <a:r>
              <a:rPr lang="en-US">
                <a:ea typeface="+mn-lt"/>
                <a:cs typeface="+mn-lt"/>
              </a:rPr>
              <a:t> The "Identifying High-Risk Patients for Targeted Prevention and Intervention" project concludes as a beacon of innovation, offering new perspectives in healthcare practices.</a:t>
            </a:r>
            <a:endParaRPr lang="en-US"/>
          </a:p>
          <a:p>
            <a:pPr>
              <a:buFont typeface="Arial"/>
              <a:buChar char="•"/>
            </a:pPr>
            <a:r>
              <a:rPr lang="en-US" b="1">
                <a:ea typeface="+mn-lt"/>
                <a:cs typeface="+mn-lt"/>
              </a:rPr>
              <a:t>Continual Evolution:</a:t>
            </a:r>
            <a:r>
              <a:rPr lang="en-US">
                <a:ea typeface="+mn-lt"/>
                <a:cs typeface="+mn-lt"/>
              </a:rPr>
              <a:t> As the project concludes, it sets the tone for a continual evolution in healthcare analytics, emphasizing ongoing refinement of models and the incorporation of cutting-edge technologies.</a:t>
            </a:r>
          </a:p>
          <a:p>
            <a:pPr>
              <a:buFont typeface="Arial"/>
              <a:buChar char="•"/>
            </a:pPr>
            <a:r>
              <a:rPr lang="en-US" b="1">
                <a:ea typeface="+mn-lt"/>
                <a:cs typeface="+mn-lt"/>
              </a:rPr>
              <a:t>Patient-Centric Approach:</a:t>
            </a:r>
            <a:r>
              <a:rPr lang="en-US">
                <a:ea typeface="+mn-lt"/>
                <a:cs typeface="+mn-lt"/>
              </a:rPr>
              <a:t> The commitment to a patient-centric approach remains at the forefront, ensuring that insights derived from machine learning empower healthcare providers to make informed, impactful decisions.</a:t>
            </a:r>
          </a:p>
          <a:p>
            <a:pPr>
              <a:buFont typeface="Arial"/>
              <a:buChar char="•"/>
            </a:pPr>
            <a:r>
              <a:rPr lang="en-US" b="1">
                <a:ea typeface="+mn-lt"/>
                <a:cs typeface="+mn-lt"/>
              </a:rPr>
              <a:t>Data-Driven Future:</a:t>
            </a:r>
            <a:r>
              <a:rPr lang="en-US">
                <a:ea typeface="+mn-lt"/>
                <a:cs typeface="+mn-lt"/>
              </a:rPr>
              <a:t> As the project concludes, it sets the stage for a data-driven future in healthcare, emphasizing continuous exploration of advanced algorithms and integration of emerging technologies for enhanced patient outcomes.</a:t>
            </a:r>
            <a:endParaRPr lang="en-US"/>
          </a:p>
          <a:p>
            <a:pPr marL="0" indent="0">
              <a:buNone/>
            </a:pPr>
            <a:endParaRPr lang="en-US" b="1"/>
          </a:p>
        </p:txBody>
      </p:sp>
    </p:spTree>
    <p:extLst>
      <p:ext uri="{BB962C8B-B14F-4D97-AF65-F5344CB8AC3E}">
        <p14:creationId xmlns:p14="http://schemas.microsoft.com/office/powerpoint/2010/main" val="56827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5461-5261-352B-F7F7-EFBF67FFA246}"/>
              </a:ext>
            </a:extLst>
          </p:cNvPr>
          <p:cNvSpPr>
            <a:spLocks noGrp="1"/>
          </p:cNvSpPr>
          <p:nvPr>
            <p:ph type="title"/>
          </p:nvPr>
        </p:nvSpPr>
        <p:spPr>
          <a:xfrm>
            <a:off x="1404257" y="331334"/>
            <a:ext cx="9601200" cy="1309687"/>
          </a:xfrm>
        </p:spPr>
        <p:txBody>
          <a:bodyPr/>
          <a:lstStyle/>
          <a:p>
            <a:r>
              <a:rPr lang="en-US"/>
              <a:t>Introduction to </a:t>
            </a:r>
            <a:r>
              <a:rPr lang="en-US" err="1"/>
              <a:t>DataSET</a:t>
            </a:r>
          </a:p>
          <a:p>
            <a:endParaRPr lang="en-US"/>
          </a:p>
        </p:txBody>
      </p:sp>
      <p:sp>
        <p:nvSpPr>
          <p:cNvPr id="3" name="Content Placeholder 2">
            <a:extLst>
              <a:ext uri="{FF2B5EF4-FFF2-40B4-BE49-F238E27FC236}">
                <a16:creationId xmlns:a16="http://schemas.microsoft.com/office/drawing/2014/main" id="{F8CEDD04-4AC1-E9E3-0D60-0855DFF0407B}"/>
              </a:ext>
            </a:extLst>
          </p:cNvPr>
          <p:cNvSpPr>
            <a:spLocks noGrp="1"/>
          </p:cNvSpPr>
          <p:nvPr>
            <p:ph idx="1"/>
          </p:nvPr>
        </p:nvSpPr>
        <p:spPr>
          <a:xfrm>
            <a:off x="1295400" y="1521960"/>
            <a:ext cx="9601200" cy="1618571"/>
          </a:xfrm>
        </p:spPr>
        <p:txBody>
          <a:bodyPr vert="horz" lIns="91440" tIns="45720" rIns="91440" bIns="45720" rtlCol="0" anchor="t">
            <a:normAutofit lnSpcReduction="10000"/>
          </a:bodyPr>
          <a:lstStyle/>
          <a:p>
            <a:r>
              <a:rPr lang="en-US">
                <a:ea typeface="+mn-lt"/>
                <a:cs typeface="+mn-lt"/>
              </a:rPr>
              <a:t>Data Source: </a:t>
            </a:r>
            <a:r>
              <a:rPr lang="en-US">
                <a:ea typeface="+mn-lt"/>
                <a:cs typeface="+mn-lt"/>
                <a:hlinkClick r:id="rId2"/>
              </a:rPr>
              <a:t>Kaggle Datasets</a:t>
            </a:r>
            <a:r>
              <a:rPr lang="en-US">
                <a:ea typeface="+mn-lt"/>
                <a:cs typeface="+mn-lt"/>
              </a:rPr>
              <a:t> </a:t>
            </a:r>
            <a:endParaRPr lang="en-US"/>
          </a:p>
          <a:p>
            <a:r>
              <a:rPr lang="en-US">
                <a:ea typeface="+mn-lt"/>
                <a:cs typeface="+mn-lt"/>
              </a:rPr>
              <a:t>Dataset Title: Patient Treatment Classification Dataset</a:t>
            </a:r>
            <a:endParaRPr lang="en-US"/>
          </a:p>
          <a:p>
            <a:r>
              <a:rPr lang="en-US">
                <a:ea typeface="+mn-lt"/>
                <a:cs typeface="+mn-lt"/>
              </a:rPr>
              <a:t>Number of Features: 10 (HAEMATOCRIT, HAEMOGLOBINS, ERYTHROCYTE, LEUCOCYTE, THROMBOCYTE, MCH, MCHC, MCV, AGE, SEX)</a:t>
            </a:r>
            <a:endParaRPr lang="en-US"/>
          </a:p>
          <a:p>
            <a:endParaRPr lang="en-US"/>
          </a:p>
          <a:p>
            <a:endParaRPr lang="en-US"/>
          </a:p>
        </p:txBody>
      </p:sp>
      <p:graphicFrame>
        <p:nvGraphicFramePr>
          <p:cNvPr id="4" name="Table 3">
            <a:extLst>
              <a:ext uri="{FF2B5EF4-FFF2-40B4-BE49-F238E27FC236}">
                <a16:creationId xmlns:a16="http://schemas.microsoft.com/office/drawing/2014/main" id="{A4024349-E0B5-DD5E-E3DE-41A9844CA081}"/>
              </a:ext>
            </a:extLst>
          </p:cNvPr>
          <p:cNvGraphicFramePr>
            <a:graphicFrameLocks noGrp="1"/>
          </p:cNvGraphicFramePr>
          <p:nvPr>
            <p:extLst>
              <p:ext uri="{D42A27DB-BD31-4B8C-83A1-F6EECF244321}">
                <p14:modId xmlns:p14="http://schemas.microsoft.com/office/powerpoint/2010/main" val="1880909306"/>
              </p:ext>
            </p:extLst>
          </p:nvPr>
        </p:nvGraphicFramePr>
        <p:xfrm>
          <a:off x="185057" y="4223657"/>
          <a:ext cx="11870033" cy="1795282"/>
        </p:xfrm>
        <a:graphic>
          <a:graphicData uri="http://schemas.openxmlformats.org/drawingml/2006/table">
            <a:tbl>
              <a:tblPr firstRow="1" bandRow="1">
                <a:tableStyleId>{5C22544A-7EE6-4342-B048-85BDC9FD1C3A}</a:tableStyleId>
              </a:tblPr>
              <a:tblGrid>
                <a:gridCol w="1592034">
                  <a:extLst>
                    <a:ext uri="{9D8B030D-6E8A-4147-A177-3AD203B41FA5}">
                      <a16:colId xmlns:a16="http://schemas.microsoft.com/office/drawing/2014/main" val="2683000056"/>
                    </a:ext>
                  </a:extLst>
                </a:gridCol>
                <a:gridCol w="1741713">
                  <a:extLst>
                    <a:ext uri="{9D8B030D-6E8A-4147-A177-3AD203B41FA5}">
                      <a16:colId xmlns:a16="http://schemas.microsoft.com/office/drawing/2014/main" val="3686499192"/>
                    </a:ext>
                  </a:extLst>
                </a:gridCol>
                <a:gridCol w="1673678">
                  <a:extLst>
                    <a:ext uri="{9D8B030D-6E8A-4147-A177-3AD203B41FA5}">
                      <a16:colId xmlns:a16="http://schemas.microsoft.com/office/drawing/2014/main" val="4018041311"/>
                    </a:ext>
                  </a:extLst>
                </a:gridCol>
                <a:gridCol w="1360714">
                  <a:extLst>
                    <a:ext uri="{9D8B030D-6E8A-4147-A177-3AD203B41FA5}">
                      <a16:colId xmlns:a16="http://schemas.microsoft.com/office/drawing/2014/main" val="3805718842"/>
                    </a:ext>
                  </a:extLst>
                </a:gridCol>
                <a:gridCol w="1634695">
                  <a:extLst>
                    <a:ext uri="{9D8B030D-6E8A-4147-A177-3AD203B41FA5}">
                      <a16:colId xmlns:a16="http://schemas.microsoft.com/office/drawing/2014/main" val="3708897775"/>
                    </a:ext>
                  </a:extLst>
                </a:gridCol>
                <a:gridCol w="672770">
                  <a:extLst>
                    <a:ext uri="{9D8B030D-6E8A-4147-A177-3AD203B41FA5}">
                      <a16:colId xmlns:a16="http://schemas.microsoft.com/office/drawing/2014/main" val="2712544178"/>
                    </a:ext>
                  </a:extLst>
                </a:gridCol>
                <a:gridCol w="892651">
                  <a:extLst>
                    <a:ext uri="{9D8B030D-6E8A-4147-A177-3AD203B41FA5}">
                      <a16:colId xmlns:a16="http://schemas.microsoft.com/office/drawing/2014/main" val="2018293391"/>
                    </a:ext>
                  </a:extLst>
                </a:gridCol>
                <a:gridCol w="754060">
                  <a:extLst>
                    <a:ext uri="{9D8B030D-6E8A-4147-A177-3AD203B41FA5}">
                      <a16:colId xmlns:a16="http://schemas.microsoft.com/office/drawing/2014/main" val="1796349090"/>
                    </a:ext>
                  </a:extLst>
                </a:gridCol>
                <a:gridCol w="727932">
                  <a:extLst>
                    <a:ext uri="{9D8B030D-6E8A-4147-A177-3AD203B41FA5}">
                      <a16:colId xmlns:a16="http://schemas.microsoft.com/office/drawing/2014/main" val="413483255"/>
                    </a:ext>
                  </a:extLst>
                </a:gridCol>
                <a:gridCol w="819786">
                  <a:extLst>
                    <a:ext uri="{9D8B030D-6E8A-4147-A177-3AD203B41FA5}">
                      <a16:colId xmlns:a16="http://schemas.microsoft.com/office/drawing/2014/main" val="2459245222"/>
                    </a:ext>
                  </a:extLst>
                </a:gridCol>
              </a:tblGrid>
              <a:tr h="1155202">
                <a:tc>
                  <a:txBody>
                    <a:bodyPr/>
                    <a:lstStyle/>
                    <a:p>
                      <a:pPr lvl="0">
                        <a:buNone/>
                      </a:pPr>
                      <a:r>
                        <a:rPr lang="en-US" sz="1800" b="0" i="0" u="none" strike="noStrike" noProof="0">
                          <a:latin typeface="Consolas"/>
                        </a:rPr>
                        <a:t>HAEMATOCRIT</a:t>
                      </a:r>
                      <a:endParaRPr lang="en-US"/>
                    </a:p>
                  </a:txBody>
                  <a:tcPr/>
                </a:tc>
                <a:tc>
                  <a:txBody>
                    <a:bodyPr/>
                    <a:lstStyle/>
                    <a:p>
                      <a:pPr lvl="0">
                        <a:buNone/>
                      </a:pPr>
                      <a:r>
                        <a:rPr lang="en-US" sz="1800" b="0" i="0" u="none" strike="noStrike" noProof="0">
                          <a:latin typeface="Consolas"/>
                        </a:rPr>
                        <a:t>HAEMOGLOBINS</a:t>
                      </a:r>
                      <a:endParaRPr lang="en-US"/>
                    </a:p>
                  </a:txBody>
                  <a:tcPr/>
                </a:tc>
                <a:tc>
                  <a:txBody>
                    <a:bodyPr/>
                    <a:lstStyle/>
                    <a:p>
                      <a:pPr lvl="0">
                        <a:buNone/>
                      </a:pPr>
                      <a:r>
                        <a:rPr lang="en-US" sz="1800" b="0" i="0" u="none" strike="noStrike" noProof="0">
                          <a:latin typeface="Consolas"/>
                        </a:rPr>
                        <a:t>ERYTHROCYTE</a:t>
                      </a:r>
                      <a:endParaRPr lang="en-US"/>
                    </a:p>
                  </a:txBody>
                  <a:tcPr/>
                </a:tc>
                <a:tc>
                  <a:txBody>
                    <a:bodyPr/>
                    <a:lstStyle/>
                    <a:p>
                      <a:pPr lvl="0">
                        <a:buNone/>
                      </a:pPr>
                      <a:r>
                        <a:rPr lang="en-US" sz="1800" b="0" i="0" u="none" strike="noStrike" noProof="0">
                          <a:latin typeface="Consolas"/>
                        </a:rPr>
                        <a:t>LEUCOCYTE</a:t>
                      </a:r>
                      <a:endParaRPr lang="en-US"/>
                    </a:p>
                  </a:txBody>
                  <a:tcPr/>
                </a:tc>
                <a:tc>
                  <a:txBody>
                    <a:bodyPr/>
                    <a:lstStyle/>
                    <a:p>
                      <a:pPr lvl="0">
                        <a:buNone/>
                      </a:pPr>
                      <a:r>
                        <a:rPr lang="en-US" sz="1800" b="0" i="0" u="none" strike="noStrike" noProof="0">
                          <a:latin typeface="Consolas"/>
                        </a:rPr>
                        <a:t>THROMBOCYTE</a:t>
                      </a:r>
                      <a:endParaRPr lang="en-US"/>
                    </a:p>
                  </a:txBody>
                  <a:tcPr/>
                </a:tc>
                <a:tc>
                  <a:txBody>
                    <a:bodyPr/>
                    <a:lstStyle/>
                    <a:p>
                      <a:pPr lvl="0">
                        <a:buNone/>
                      </a:pPr>
                      <a:r>
                        <a:rPr lang="en-US" sz="1800" b="0" i="0" u="none" strike="noStrike" noProof="0">
                          <a:latin typeface="Consolas"/>
                        </a:rPr>
                        <a:t>MCH</a:t>
                      </a:r>
                      <a:endParaRPr lang="en-US"/>
                    </a:p>
                  </a:txBody>
                  <a:tcPr/>
                </a:tc>
                <a:tc>
                  <a:txBody>
                    <a:bodyPr/>
                    <a:lstStyle/>
                    <a:p>
                      <a:pPr lvl="0">
                        <a:buNone/>
                      </a:pPr>
                      <a:r>
                        <a:rPr lang="en-US" sz="1800" b="0" i="0" u="none" strike="noStrike" noProof="0">
                          <a:latin typeface="Consolas"/>
                        </a:rPr>
                        <a:t>MCHC</a:t>
                      </a:r>
                      <a:endParaRPr lang="en-US"/>
                    </a:p>
                  </a:txBody>
                  <a:tcPr/>
                </a:tc>
                <a:tc>
                  <a:txBody>
                    <a:bodyPr/>
                    <a:lstStyle/>
                    <a:p>
                      <a:pPr lvl="0">
                        <a:buNone/>
                      </a:pPr>
                      <a:r>
                        <a:rPr lang="en-US" sz="1800" b="0" i="0" u="none" strike="noStrike" noProof="0">
                          <a:latin typeface="Consolas"/>
                        </a:rPr>
                        <a:t>MCV</a:t>
                      </a:r>
                      <a:endParaRPr lang="en-US"/>
                    </a:p>
                  </a:txBody>
                  <a:tcPr/>
                </a:tc>
                <a:tc>
                  <a:txBody>
                    <a:bodyPr/>
                    <a:lstStyle/>
                    <a:p>
                      <a:pPr lvl="0">
                        <a:buNone/>
                      </a:pPr>
                      <a:r>
                        <a:rPr lang="en-US" sz="1800" b="0" i="0" u="none" strike="noStrike" noProof="0">
                          <a:latin typeface="Consolas"/>
                        </a:rPr>
                        <a:t>AGE</a:t>
                      </a:r>
                      <a:endParaRPr lang="en-US"/>
                    </a:p>
                  </a:txBody>
                  <a:tcPr/>
                </a:tc>
                <a:tc>
                  <a:txBody>
                    <a:bodyPr/>
                    <a:lstStyle/>
                    <a:p>
                      <a:pPr lvl="0">
                        <a:buNone/>
                      </a:pPr>
                      <a:r>
                        <a:rPr lang="en-US" sz="1800" b="0" i="0" u="none" strike="noStrike" noProof="0">
                          <a:latin typeface="Consolas"/>
                        </a:rPr>
                        <a:t>SEX</a:t>
                      </a:r>
                      <a:endParaRPr lang="en-US"/>
                    </a:p>
                  </a:txBody>
                  <a:tcPr/>
                </a:tc>
                <a:extLst>
                  <a:ext uri="{0D108BD9-81ED-4DB2-BD59-A6C34878D82A}">
                    <a16:rowId xmlns:a16="http://schemas.microsoft.com/office/drawing/2014/main" val="1691062772"/>
                  </a:ext>
                </a:extLst>
              </a:tr>
              <a:tr h="611578">
                <a:tc>
                  <a:txBody>
                    <a:bodyPr/>
                    <a:lstStyle/>
                    <a:p>
                      <a:pPr lvl="0">
                        <a:buNone/>
                      </a:pPr>
                      <a:r>
                        <a:rPr lang="en-US" sz="1800" b="0" i="0" u="none" strike="noStrike" noProof="0">
                          <a:latin typeface="Consolas"/>
                        </a:rPr>
                        <a:t>33.8</a:t>
                      </a:r>
                      <a:endParaRPr lang="en-US"/>
                    </a:p>
                  </a:txBody>
                  <a:tcPr/>
                </a:tc>
                <a:tc>
                  <a:txBody>
                    <a:bodyPr/>
                    <a:lstStyle/>
                    <a:p>
                      <a:pPr lvl="0">
                        <a:buNone/>
                      </a:pPr>
                      <a:r>
                        <a:rPr lang="en-US" sz="1800" b="0" i="0" u="none" strike="noStrike" noProof="0">
                          <a:latin typeface="Consolas"/>
                        </a:rPr>
                        <a:t>11.1</a:t>
                      </a:r>
                      <a:endParaRPr lang="en-US"/>
                    </a:p>
                  </a:txBody>
                  <a:tcPr/>
                </a:tc>
                <a:tc>
                  <a:txBody>
                    <a:bodyPr/>
                    <a:lstStyle/>
                    <a:p>
                      <a:pPr lvl="0">
                        <a:buNone/>
                      </a:pPr>
                      <a:r>
                        <a:rPr lang="en-US" sz="1800" b="0" i="0" u="none" strike="noStrike" noProof="0">
                          <a:latin typeface="Consolas"/>
                        </a:rPr>
                        <a:t>4.18</a:t>
                      </a:r>
                      <a:endParaRPr lang="en-US"/>
                    </a:p>
                  </a:txBody>
                  <a:tcPr/>
                </a:tc>
                <a:tc>
                  <a:txBody>
                    <a:bodyPr/>
                    <a:lstStyle/>
                    <a:p>
                      <a:pPr lvl="0">
                        <a:buNone/>
                      </a:pPr>
                      <a:r>
                        <a:rPr lang="en-US" sz="1800" b="0" i="0" u="none" strike="noStrike" noProof="0">
                          <a:latin typeface="Consolas"/>
                        </a:rPr>
                        <a:t>4.6</a:t>
                      </a:r>
                      <a:endParaRPr lang="en-US"/>
                    </a:p>
                  </a:txBody>
                  <a:tcPr/>
                </a:tc>
                <a:tc>
                  <a:txBody>
                    <a:bodyPr/>
                    <a:lstStyle/>
                    <a:p>
                      <a:pPr lvl="0">
                        <a:buNone/>
                      </a:pPr>
                      <a:r>
                        <a:rPr lang="en-US" sz="1800" b="0" i="0" u="none" strike="noStrike" noProof="0">
                          <a:latin typeface="Consolas"/>
                        </a:rPr>
                        <a:t>150</a:t>
                      </a:r>
                      <a:endParaRPr lang="en-US"/>
                    </a:p>
                  </a:txBody>
                  <a:tcPr/>
                </a:tc>
                <a:tc>
                  <a:txBody>
                    <a:bodyPr/>
                    <a:lstStyle/>
                    <a:p>
                      <a:pPr lvl="0">
                        <a:buNone/>
                      </a:pPr>
                      <a:r>
                        <a:rPr lang="en-US" sz="1800" b="0" i="0" u="none" strike="noStrike" noProof="0">
                          <a:latin typeface="Consolas"/>
                        </a:rPr>
                        <a:t>26.6</a:t>
                      </a:r>
                      <a:endParaRPr lang="en-US"/>
                    </a:p>
                  </a:txBody>
                  <a:tcPr/>
                </a:tc>
                <a:tc>
                  <a:txBody>
                    <a:bodyPr/>
                    <a:lstStyle/>
                    <a:p>
                      <a:pPr lvl="0">
                        <a:buNone/>
                      </a:pPr>
                      <a:r>
                        <a:rPr lang="en-US" sz="1800" b="0" i="0" u="none" strike="noStrike" noProof="0">
                          <a:latin typeface="Consolas"/>
                        </a:rPr>
                        <a:t>32.8</a:t>
                      </a:r>
                      <a:endParaRPr lang="en-US"/>
                    </a:p>
                  </a:txBody>
                  <a:tcPr/>
                </a:tc>
                <a:tc>
                  <a:txBody>
                    <a:bodyPr/>
                    <a:lstStyle/>
                    <a:p>
                      <a:pPr lvl="0">
                        <a:buNone/>
                      </a:pPr>
                      <a:r>
                        <a:rPr lang="en-US" sz="1800" b="0" i="0" u="none" strike="noStrike" noProof="0">
                          <a:latin typeface="Consolas"/>
                        </a:rPr>
                        <a:t>80.9</a:t>
                      </a:r>
                      <a:endParaRPr lang="en-US"/>
                    </a:p>
                  </a:txBody>
                  <a:tcPr/>
                </a:tc>
                <a:tc>
                  <a:txBody>
                    <a:bodyPr/>
                    <a:lstStyle/>
                    <a:p>
                      <a:pPr lvl="0">
                        <a:buNone/>
                      </a:pPr>
                      <a:r>
                        <a:rPr lang="en-US" sz="1800" b="0" i="0" u="none" strike="noStrike" noProof="0">
                          <a:latin typeface="Consolas"/>
                        </a:rPr>
                        <a:t>33</a:t>
                      </a:r>
                      <a:endParaRPr lang="en-US"/>
                    </a:p>
                  </a:txBody>
                  <a:tcPr/>
                </a:tc>
                <a:tc>
                  <a:txBody>
                    <a:bodyPr/>
                    <a:lstStyle/>
                    <a:p>
                      <a:r>
                        <a:rPr lang="en-US" b="1"/>
                        <a:t>F</a:t>
                      </a:r>
                    </a:p>
                  </a:txBody>
                  <a:tcPr/>
                </a:tc>
                <a:extLst>
                  <a:ext uri="{0D108BD9-81ED-4DB2-BD59-A6C34878D82A}">
                    <a16:rowId xmlns:a16="http://schemas.microsoft.com/office/drawing/2014/main" val="914836255"/>
                  </a:ext>
                </a:extLst>
              </a:tr>
            </a:tbl>
          </a:graphicData>
        </a:graphic>
      </p:graphicFrame>
      <p:sp>
        <p:nvSpPr>
          <p:cNvPr id="5" name="TextBox 4">
            <a:extLst>
              <a:ext uri="{FF2B5EF4-FFF2-40B4-BE49-F238E27FC236}">
                <a16:creationId xmlns:a16="http://schemas.microsoft.com/office/drawing/2014/main" id="{C4B9817A-1EDF-E092-607A-81CEF745381A}"/>
              </a:ext>
            </a:extLst>
          </p:cNvPr>
          <p:cNvSpPr txBox="1"/>
          <p:nvPr/>
        </p:nvSpPr>
        <p:spPr>
          <a:xfrm>
            <a:off x="4552950" y="356235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Example Dataset Entry:</a:t>
            </a:r>
            <a:endParaRPr lang="en-US" b="1"/>
          </a:p>
        </p:txBody>
      </p:sp>
    </p:spTree>
    <p:extLst>
      <p:ext uri="{BB962C8B-B14F-4D97-AF65-F5344CB8AC3E}">
        <p14:creationId xmlns:p14="http://schemas.microsoft.com/office/powerpoint/2010/main" val="1477417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9979-E3E6-3B0F-B011-C0C936358A1E}"/>
              </a:ext>
            </a:extLst>
          </p:cNvPr>
          <p:cNvSpPr>
            <a:spLocks noGrp="1"/>
          </p:cNvSpPr>
          <p:nvPr>
            <p:ph type="title"/>
          </p:nvPr>
        </p:nvSpPr>
        <p:spPr>
          <a:xfrm>
            <a:off x="1447800" y="396649"/>
            <a:ext cx="9601200" cy="1309687"/>
          </a:xfrm>
        </p:spPr>
        <p:txBody>
          <a:bodyPr/>
          <a:lstStyle/>
          <a:p>
            <a:r>
              <a:rPr lang="en-US"/>
              <a:t>Future Work</a:t>
            </a:r>
          </a:p>
          <a:p>
            <a:endParaRPr lang="en-US"/>
          </a:p>
        </p:txBody>
      </p:sp>
      <p:sp>
        <p:nvSpPr>
          <p:cNvPr id="3" name="Content Placeholder 2">
            <a:extLst>
              <a:ext uri="{FF2B5EF4-FFF2-40B4-BE49-F238E27FC236}">
                <a16:creationId xmlns:a16="http://schemas.microsoft.com/office/drawing/2014/main" id="{5EB0811F-E626-A10A-A2A3-D63459B216A7}"/>
              </a:ext>
            </a:extLst>
          </p:cNvPr>
          <p:cNvSpPr>
            <a:spLocks noGrp="1"/>
          </p:cNvSpPr>
          <p:nvPr>
            <p:ph idx="1"/>
          </p:nvPr>
        </p:nvSpPr>
        <p:spPr>
          <a:xfrm>
            <a:off x="1295400" y="1630817"/>
            <a:ext cx="9601200" cy="4013426"/>
          </a:xfrm>
        </p:spPr>
        <p:txBody>
          <a:bodyPr vert="horz" lIns="91440" tIns="45720" rIns="91440" bIns="45720" rtlCol="0" anchor="t">
            <a:normAutofit fontScale="92500" lnSpcReduction="10000"/>
          </a:bodyPr>
          <a:lstStyle/>
          <a:p>
            <a:r>
              <a:rPr lang="en-US">
                <a:ea typeface="+mn-lt"/>
                <a:cs typeface="+mn-lt"/>
              </a:rPr>
              <a:t>The project has successfully achieved its primary goal of developing a predictive model for patient classification. Future work may involve refining the model further, exploring additional features, and considering real-world deployment challenges.</a:t>
            </a:r>
          </a:p>
          <a:p>
            <a:r>
              <a:rPr lang="en-US" b="1">
                <a:ea typeface="+mn-lt"/>
                <a:cs typeface="+mn-lt"/>
              </a:rPr>
              <a:t>Model Refinement:</a:t>
            </a:r>
            <a:r>
              <a:rPr lang="en-US">
                <a:ea typeface="+mn-lt"/>
                <a:cs typeface="+mn-lt"/>
              </a:rPr>
              <a:t> Continue refining the predictive model to enhance its accuracy and robustness.</a:t>
            </a:r>
          </a:p>
          <a:p>
            <a:r>
              <a:rPr lang="en-US" b="1">
                <a:ea typeface="+mn-lt"/>
                <a:cs typeface="+mn-lt"/>
              </a:rPr>
              <a:t>Feature Exploration:</a:t>
            </a:r>
            <a:r>
              <a:rPr lang="en-US">
                <a:ea typeface="+mn-lt"/>
                <a:cs typeface="+mn-lt"/>
              </a:rPr>
              <a:t> Explore additional features to potentially improve the model's predictive performance.</a:t>
            </a:r>
            <a:endParaRPr lang="en-US"/>
          </a:p>
          <a:p>
            <a:r>
              <a:rPr lang="en-US" b="1">
                <a:ea typeface="+mn-lt"/>
                <a:cs typeface="+mn-lt"/>
              </a:rPr>
              <a:t>Real-world Deployment:</a:t>
            </a:r>
            <a:r>
              <a:rPr lang="en-US">
                <a:ea typeface="+mn-lt"/>
                <a:cs typeface="+mn-lt"/>
              </a:rPr>
              <a:t> Address challenges related to deploying the model in real-world healthcare scenarios.</a:t>
            </a:r>
            <a:endParaRPr lang="en-US"/>
          </a:p>
          <a:p>
            <a:r>
              <a:rPr lang="en-US" b="1">
                <a:ea typeface="+mn-lt"/>
                <a:cs typeface="+mn-lt"/>
              </a:rPr>
              <a:t>Open Repository:</a:t>
            </a:r>
            <a:r>
              <a:rPr lang="en-US">
                <a:ea typeface="+mn-lt"/>
                <a:cs typeface="+mn-lt"/>
              </a:rPr>
              <a:t> Access the public GitHub repository to contribute, collaborate, and stay updated on the project's progress: </a:t>
            </a:r>
            <a:r>
              <a:rPr lang="en-US">
                <a:ea typeface="+mn-lt"/>
                <a:cs typeface="+mn-lt"/>
                <a:hlinkClick r:id="rId2"/>
              </a:rPr>
              <a:t>GitHub Repository</a:t>
            </a:r>
            <a:endParaRPr lang="en-US"/>
          </a:p>
          <a:p>
            <a:endParaRPr lang="en-US">
              <a:ea typeface="+mn-lt"/>
              <a:cs typeface="+mn-lt"/>
            </a:endParaRPr>
          </a:p>
        </p:txBody>
      </p:sp>
    </p:spTree>
    <p:extLst>
      <p:ext uri="{BB962C8B-B14F-4D97-AF65-F5344CB8AC3E}">
        <p14:creationId xmlns:p14="http://schemas.microsoft.com/office/powerpoint/2010/main" val="860258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65F3-1A4A-7994-415E-A2ED45D1B97A}"/>
              </a:ext>
            </a:extLst>
          </p:cNvPr>
          <p:cNvSpPr>
            <a:spLocks noGrp="1"/>
          </p:cNvSpPr>
          <p:nvPr>
            <p:ph type="title"/>
          </p:nvPr>
        </p:nvSpPr>
        <p:spPr/>
        <p:txBody>
          <a:bodyPr/>
          <a:lstStyle/>
          <a:p>
            <a:r>
              <a:rPr lang="en-US">
                <a:ea typeface="+mj-lt"/>
                <a:cs typeface="+mj-lt"/>
              </a:rPr>
              <a:t>References</a:t>
            </a:r>
            <a:endParaRPr lang="en-US"/>
          </a:p>
        </p:txBody>
      </p:sp>
      <p:sp>
        <p:nvSpPr>
          <p:cNvPr id="3" name="Content Placeholder 2">
            <a:extLst>
              <a:ext uri="{FF2B5EF4-FFF2-40B4-BE49-F238E27FC236}">
                <a16:creationId xmlns:a16="http://schemas.microsoft.com/office/drawing/2014/main" id="{D02EA725-2111-851F-A37C-D6B25B520275}"/>
              </a:ext>
            </a:extLst>
          </p:cNvPr>
          <p:cNvSpPr>
            <a:spLocks noGrp="1"/>
          </p:cNvSpPr>
          <p:nvPr>
            <p:ph idx="1"/>
          </p:nvPr>
        </p:nvSpPr>
        <p:spPr/>
        <p:txBody>
          <a:bodyPr vert="horz" lIns="91440" tIns="45720" rIns="91440" bIns="45720" rtlCol="0" anchor="t">
            <a:normAutofit/>
          </a:bodyPr>
          <a:lstStyle/>
          <a:p>
            <a:r>
              <a:rPr lang="en-US">
                <a:ea typeface="+mn-lt"/>
                <a:cs typeface="+mn-lt"/>
              </a:rPr>
              <a:t>Kaggle Datasets. (n.d.). "Patient Treatment Classification Dataset." Available online at: </a:t>
            </a:r>
            <a:r>
              <a:rPr lang="en-US">
                <a:ea typeface="+mn-lt"/>
                <a:cs typeface="+mn-lt"/>
                <a:hlinkClick r:id="rId2"/>
              </a:rPr>
              <a:t>https://www.kaggle.com/datasets/manishkc06/patient-treatment-classification</a:t>
            </a:r>
            <a:endParaRPr lang="en-US"/>
          </a:p>
          <a:p>
            <a:r>
              <a:rPr lang="en-US">
                <a:ea typeface="+mn-lt"/>
                <a:cs typeface="+mn-lt"/>
              </a:rPr>
              <a:t>M. </a:t>
            </a:r>
            <a:r>
              <a:rPr lang="en-US" err="1">
                <a:ea typeface="+mn-lt"/>
                <a:cs typeface="+mn-lt"/>
              </a:rPr>
              <a:t>Pourhomayoun</a:t>
            </a:r>
            <a:r>
              <a:rPr lang="en-US">
                <a:ea typeface="+mn-lt"/>
                <a:cs typeface="+mn-lt"/>
              </a:rPr>
              <a:t>, M. </a:t>
            </a:r>
            <a:r>
              <a:rPr lang="en-US" err="1">
                <a:ea typeface="+mn-lt"/>
                <a:cs typeface="+mn-lt"/>
              </a:rPr>
              <a:t>Shakibi</a:t>
            </a:r>
            <a:r>
              <a:rPr lang="en-US">
                <a:ea typeface="+mn-lt"/>
                <a:cs typeface="+mn-lt"/>
              </a:rPr>
              <a:t>, “</a:t>
            </a:r>
            <a:r>
              <a:rPr lang="en-US">
                <a:ea typeface="+mn-lt"/>
                <a:cs typeface="+mn-lt"/>
                <a:hlinkClick r:id="rId3"/>
              </a:rPr>
              <a:t>Predicting Mortality Risk in Patients with COVID-19 Using Artificial Intelligence to Help Medical Decision-Making,</a:t>
            </a:r>
            <a:r>
              <a:rPr lang="en-US">
                <a:ea typeface="+mn-lt"/>
                <a:cs typeface="+mn-lt"/>
              </a:rPr>
              <a:t>” the Journal of Elsevier Smart Health, 2020.</a:t>
            </a:r>
          </a:p>
          <a:p>
            <a:r>
              <a:rPr lang="en-US">
                <a:ea typeface="+mn-lt"/>
                <a:cs typeface="+mn-lt"/>
              </a:rPr>
              <a:t>Python Software Foundation. (n.d.). "Python Programming Language." Available online at: </a:t>
            </a:r>
            <a:r>
              <a:rPr lang="en-US">
                <a:ea typeface="+mn-lt"/>
                <a:cs typeface="+mn-lt"/>
                <a:hlinkClick r:id="rId4"/>
              </a:rPr>
              <a:t>https://www.python.org/</a:t>
            </a:r>
            <a:endParaRPr lang="en-US">
              <a:ea typeface="+mn-lt"/>
              <a:cs typeface="+mn-lt"/>
            </a:endParaRPr>
          </a:p>
          <a:p>
            <a:r>
              <a:rPr lang="en-US">
                <a:ea typeface="+mn-lt"/>
                <a:cs typeface="+mn-lt"/>
              </a:rPr>
              <a:t>Scikit-learn. (n.d.). "Scikit-learn Documentation." Available online at: </a:t>
            </a:r>
            <a:r>
              <a:rPr lang="en-US">
                <a:ea typeface="+mn-lt"/>
                <a:cs typeface="+mn-lt"/>
                <a:hlinkClick r:id="rId5"/>
              </a:rPr>
              <a:t>https://scikitlearn.org/stable/documentation.html</a:t>
            </a:r>
            <a:r>
              <a:rPr lang="en-US">
                <a:ea typeface="+mn-lt"/>
                <a:cs typeface="+mn-lt"/>
              </a:rPr>
              <a:t> </a:t>
            </a: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913184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30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E330-1E4A-D2BD-D431-0E441BC90B50}"/>
              </a:ext>
            </a:extLst>
          </p:cNvPr>
          <p:cNvSpPr>
            <a:spLocks noGrp="1"/>
          </p:cNvSpPr>
          <p:nvPr>
            <p:ph type="title"/>
          </p:nvPr>
        </p:nvSpPr>
        <p:spPr>
          <a:xfrm>
            <a:off x="2590800" y="516392"/>
            <a:ext cx="6172200" cy="1320572"/>
          </a:xfrm>
        </p:spPr>
        <p:txBody>
          <a:bodyPr/>
          <a:lstStyle/>
          <a:p>
            <a:r>
              <a:rPr lang="en-US">
                <a:ea typeface="+mj-lt"/>
                <a:cs typeface="+mj-lt"/>
              </a:rPr>
              <a:t>Technology Stack</a:t>
            </a:r>
            <a:endParaRPr lang="en-US"/>
          </a:p>
        </p:txBody>
      </p:sp>
      <p:sp>
        <p:nvSpPr>
          <p:cNvPr id="3" name="Content Placeholder 2">
            <a:extLst>
              <a:ext uri="{FF2B5EF4-FFF2-40B4-BE49-F238E27FC236}">
                <a16:creationId xmlns:a16="http://schemas.microsoft.com/office/drawing/2014/main" id="{6C6E314F-61F3-C5C8-9983-3FE81A0DC2AD}"/>
              </a:ext>
            </a:extLst>
          </p:cNvPr>
          <p:cNvSpPr>
            <a:spLocks noGrp="1"/>
          </p:cNvSpPr>
          <p:nvPr>
            <p:ph idx="1"/>
          </p:nvPr>
        </p:nvSpPr>
        <p:spPr>
          <a:xfrm>
            <a:off x="2656115" y="2131560"/>
            <a:ext cx="6041572" cy="3207884"/>
          </a:xfrm>
        </p:spPr>
        <p:txBody>
          <a:bodyPr vert="horz" lIns="91440" tIns="45720" rIns="91440" bIns="45720" rtlCol="0" anchor="t">
            <a:normAutofit/>
          </a:bodyPr>
          <a:lstStyle/>
          <a:p>
            <a:r>
              <a:rPr lang="en-US" b="1">
                <a:ea typeface="+mn-lt"/>
                <a:cs typeface="+mn-lt"/>
              </a:rPr>
              <a:t>Programming Language:</a:t>
            </a:r>
            <a:r>
              <a:rPr lang="en-US">
                <a:ea typeface="+mn-lt"/>
                <a:cs typeface="+mn-lt"/>
              </a:rPr>
              <a:t> Python</a:t>
            </a:r>
            <a:endParaRPr lang="en-US"/>
          </a:p>
          <a:p>
            <a:r>
              <a:rPr lang="en-US" b="1">
                <a:ea typeface="+mn-lt"/>
                <a:cs typeface="+mn-lt"/>
              </a:rPr>
              <a:t>Data Processing Libraries:</a:t>
            </a:r>
            <a:r>
              <a:rPr lang="en-US">
                <a:ea typeface="+mn-lt"/>
                <a:cs typeface="+mn-lt"/>
              </a:rPr>
              <a:t> pandas, NumPy</a:t>
            </a:r>
            <a:endParaRPr lang="en-US"/>
          </a:p>
          <a:p>
            <a:r>
              <a:rPr lang="en-US" b="1">
                <a:ea typeface="+mn-lt"/>
                <a:cs typeface="+mn-lt"/>
              </a:rPr>
              <a:t>Machine Learning Libraries:</a:t>
            </a:r>
            <a:r>
              <a:rPr lang="en-US">
                <a:ea typeface="+mn-lt"/>
                <a:cs typeface="+mn-lt"/>
              </a:rPr>
              <a:t> scikit-learn</a:t>
            </a:r>
            <a:endParaRPr lang="en-US"/>
          </a:p>
          <a:p>
            <a:r>
              <a:rPr lang="en-US" b="1">
                <a:ea typeface="+mn-lt"/>
                <a:cs typeface="+mn-lt"/>
              </a:rPr>
              <a:t>Visualization Libraries:</a:t>
            </a:r>
            <a:r>
              <a:rPr lang="en-US">
                <a:ea typeface="+mn-lt"/>
                <a:cs typeface="+mn-lt"/>
              </a:rPr>
              <a:t> Matplotlib, Seaborn</a:t>
            </a:r>
            <a:endParaRPr lang="en-US"/>
          </a:p>
          <a:p>
            <a:r>
              <a:rPr lang="en-US" b="1">
                <a:ea typeface="+mn-lt"/>
                <a:cs typeface="+mn-lt"/>
              </a:rPr>
              <a:t>Version Control:</a:t>
            </a:r>
            <a:r>
              <a:rPr lang="en-US">
                <a:ea typeface="+mn-lt"/>
                <a:cs typeface="+mn-lt"/>
              </a:rPr>
              <a:t> Git, GitHub</a:t>
            </a:r>
            <a:endParaRPr lang="en-US"/>
          </a:p>
          <a:p>
            <a:pPr marL="0" indent="0">
              <a:buNone/>
            </a:pPr>
            <a:endParaRPr lang="en-US"/>
          </a:p>
        </p:txBody>
      </p:sp>
      <p:pic>
        <p:nvPicPr>
          <p:cNvPr id="4" name="Picture 3" descr="A tree with icons on it&#10;&#10;Description automatically generated">
            <a:extLst>
              <a:ext uri="{FF2B5EF4-FFF2-40B4-BE49-F238E27FC236}">
                <a16:creationId xmlns:a16="http://schemas.microsoft.com/office/drawing/2014/main" id="{10E2BF85-9E8E-B63C-772C-244790011DC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89920" y="2332087"/>
            <a:ext cx="4909845" cy="4528458"/>
          </a:xfrm>
          <a:prstGeom prst="rect">
            <a:avLst/>
          </a:prstGeom>
        </p:spPr>
      </p:pic>
      <p:sp>
        <p:nvSpPr>
          <p:cNvPr id="5" name="TextBox 4">
            <a:extLst>
              <a:ext uri="{FF2B5EF4-FFF2-40B4-BE49-F238E27FC236}">
                <a16:creationId xmlns:a16="http://schemas.microsoft.com/office/drawing/2014/main" id="{5A89730B-0425-38D9-1DFE-ACBE9F6B977B}"/>
              </a:ext>
            </a:extLst>
          </p:cNvPr>
          <p:cNvSpPr txBox="1"/>
          <p:nvPr/>
        </p:nvSpPr>
        <p:spPr>
          <a:xfrm>
            <a:off x="5899831" y="6286500"/>
            <a:ext cx="6727825"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300549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861-05E3-05E3-6983-189B1284C4BB}"/>
              </a:ext>
            </a:extLst>
          </p:cNvPr>
          <p:cNvSpPr>
            <a:spLocks noGrp="1"/>
          </p:cNvSpPr>
          <p:nvPr>
            <p:ph type="title"/>
          </p:nvPr>
        </p:nvSpPr>
        <p:spPr>
          <a:xfrm>
            <a:off x="381000" y="59192"/>
            <a:ext cx="11299371" cy="1320572"/>
          </a:xfrm>
        </p:spPr>
        <p:txBody>
          <a:bodyPr/>
          <a:lstStyle/>
          <a:p>
            <a:r>
              <a:rPr lang="en-US" dirty="0">
                <a:ea typeface="+mj-lt"/>
                <a:cs typeface="+mj-lt"/>
              </a:rPr>
              <a:t>MACHINE LEARNING ALGORITHM WITH RESULT</a:t>
            </a:r>
          </a:p>
          <a:p>
            <a:endParaRPr lang="en-US" dirty="0"/>
          </a:p>
        </p:txBody>
      </p:sp>
      <p:sp>
        <p:nvSpPr>
          <p:cNvPr id="3" name="Content Placeholder 2">
            <a:extLst>
              <a:ext uri="{FF2B5EF4-FFF2-40B4-BE49-F238E27FC236}">
                <a16:creationId xmlns:a16="http://schemas.microsoft.com/office/drawing/2014/main" id="{4194872A-169B-1A29-0CD9-2E40259AFF96}"/>
              </a:ext>
            </a:extLst>
          </p:cNvPr>
          <p:cNvSpPr>
            <a:spLocks noGrp="1"/>
          </p:cNvSpPr>
          <p:nvPr>
            <p:ph idx="1"/>
          </p:nvPr>
        </p:nvSpPr>
        <p:spPr>
          <a:xfrm>
            <a:off x="1480458" y="1238931"/>
            <a:ext cx="9644739" cy="5297939"/>
          </a:xfrm>
        </p:spPr>
        <p:txBody>
          <a:bodyPr vert="horz" lIns="91440" tIns="45720" rIns="91440" bIns="45720" rtlCol="0" anchor="t">
            <a:normAutofit/>
          </a:bodyPr>
          <a:lstStyle/>
          <a:p>
            <a:pPr marL="0" indent="0">
              <a:buNone/>
            </a:pPr>
            <a:r>
              <a:rPr lang="en-US" sz="2000" b="1" dirty="0"/>
              <a:t>DECISION TREE CLASSIFIER</a:t>
            </a:r>
          </a:p>
          <a:p>
            <a:pPr marL="0" indent="0">
              <a:buNone/>
            </a:pPr>
            <a:r>
              <a:rPr lang="en-US" sz="2000" dirty="0">
                <a:solidFill>
                  <a:srgbClr val="FF0000"/>
                </a:solidFill>
              </a:rPr>
              <a:t>Algorithm Overview:</a:t>
            </a:r>
            <a:endParaRPr lang="en-US" sz="2000">
              <a:solidFill>
                <a:srgbClr val="FF0000"/>
              </a:solidFill>
              <a:ea typeface="+mn-lt"/>
              <a:cs typeface="+mn-lt"/>
            </a:endParaRPr>
          </a:p>
          <a:p>
            <a:pPr marL="0" indent="0">
              <a:buNone/>
            </a:pPr>
            <a:r>
              <a:rPr lang="en-US" b="1" dirty="0">
                <a:ea typeface="+mn-lt"/>
                <a:cs typeface="+mn-lt"/>
              </a:rPr>
              <a:t>Type:</a:t>
            </a:r>
            <a:r>
              <a:rPr lang="en-US" dirty="0">
                <a:ea typeface="+mn-lt"/>
                <a:cs typeface="+mn-lt"/>
              </a:rPr>
              <a:t> Supervised Learning - Classification</a:t>
            </a:r>
            <a:endParaRPr lang="en-US" dirty="0"/>
          </a:p>
          <a:p>
            <a:pPr marL="0" indent="0">
              <a:buNone/>
            </a:pPr>
            <a:r>
              <a:rPr lang="en-US" b="1" dirty="0">
                <a:ea typeface="+mn-lt"/>
                <a:cs typeface="+mn-lt"/>
              </a:rPr>
              <a:t>Purpose:</a:t>
            </a:r>
            <a:r>
              <a:rPr lang="en-US" dirty="0">
                <a:ea typeface="+mn-lt"/>
                <a:cs typeface="+mn-lt"/>
              </a:rPr>
              <a:t> Feature importance analysis and decision-making processes.</a:t>
            </a:r>
            <a:endParaRPr lang="en-US" dirty="0"/>
          </a:p>
          <a:p>
            <a:pPr marL="0" indent="0">
              <a:buNone/>
            </a:pPr>
            <a:r>
              <a:rPr lang="en-US" dirty="0">
                <a:solidFill>
                  <a:srgbClr val="FF0000"/>
                </a:solidFill>
              </a:rPr>
              <a:t>Implementation:</a:t>
            </a:r>
          </a:p>
          <a:p>
            <a:pPr marL="0" indent="0">
              <a:buNone/>
            </a:pPr>
            <a:r>
              <a:rPr lang="en-US" dirty="0">
                <a:ea typeface="+mn-lt"/>
                <a:cs typeface="+mn-lt"/>
              </a:rPr>
              <a:t>Utilized </a:t>
            </a:r>
            <a:r>
              <a:rPr lang="en-US" dirty="0" err="1">
                <a:latin typeface="Consolas"/>
                <a:ea typeface="+mn-lt"/>
                <a:cs typeface="+mn-lt"/>
              </a:rPr>
              <a:t>DecisionTreeClassifier</a:t>
            </a:r>
            <a:r>
              <a:rPr lang="en-US" dirty="0">
                <a:ea typeface="+mn-lt"/>
                <a:cs typeface="+mn-lt"/>
              </a:rPr>
              <a:t> from Scikit-learn library.</a:t>
            </a:r>
            <a:endParaRPr lang="en-US" dirty="0"/>
          </a:p>
          <a:p>
            <a:pPr marL="0" indent="0">
              <a:buNone/>
            </a:pPr>
            <a:r>
              <a:rPr lang="en-US" dirty="0">
                <a:solidFill>
                  <a:srgbClr val="FF0000"/>
                </a:solidFill>
              </a:rPr>
              <a:t>Results</a:t>
            </a:r>
            <a:r>
              <a:rPr lang="en-US" dirty="0"/>
              <a:t>:</a:t>
            </a:r>
          </a:p>
          <a:p>
            <a:pPr marL="0" indent="0">
              <a:buNone/>
            </a:pPr>
            <a:r>
              <a:rPr lang="en-US" b="1" dirty="0">
                <a:ea typeface="+mn-lt"/>
                <a:cs typeface="+mn-lt"/>
              </a:rPr>
              <a:t>Accuracy:</a:t>
            </a:r>
            <a:r>
              <a:rPr lang="en-US" dirty="0">
                <a:ea typeface="+mn-lt"/>
                <a:cs typeface="+mn-lt"/>
              </a:rPr>
              <a:t> 0.6647</a:t>
            </a:r>
            <a:endParaRPr lang="en-US" dirty="0"/>
          </a:p>
          <a:p>
            <a:pPr marL="0" indent="0">
              <a:buNone/>
            </a:pPr>
            <a:r>
              <a:rPr lang="en-US" dirty="0">
                <a:solidFill>
                  <a:srgbClr val="FF0000"/>
                </a:solidFill>
              </a:rPr>
              <a:t>Insights:</a:t>
            </a:r>
          </a:p>
          <a:p>
            <a:pPr marL="0" indent="0">
              <a:buNone/>
            </a:pPr>
            <a:r>
              <a:rPr lang="en-US" dirty="0">
                <a:ea typeface="+mn-lt"/>
                <a:cs typeface="+mn-lt"/>
              </a:rPr>
              <a:t>Decision Trees provide interpretable results, allowing us to understand key features in patient treatment classification.</a:t>
            </a:r>
            <a:endParaRPr lang="en-US" dirty="0"/>
          </a:p>
          <a:p>
            <a:pPr marL="0" indent="0">
              <a:buNone/>
            </a:pPr>
            <a:endParaRPr lang="en-US" dirty="0">
              <a:ea typeface="+mn-lt"/>
              <a:cs typeface="+mn-lt"/>
            </a:endParaRPr>
          </a:p>
          <a:p>
            <a:endParaRPr lang="en-US" dirty="0"/>
          </a:p>
          <a:p>
            <a:endParaRPr lang="en-US" dirty="0"/>
          </a:p>
          <a:p>
            <a:endParaRPr lang="en-US" dirty="0"/>
          </a:p>
        </p:txBody>
      </p:sp>
    </p:spTree>
    <p:extLst>
      <p:ext uri="{BB962C8B-B14F-4D97-AF65-F5344CB8AC3E}">
        <p14:creationId xmlns:p14="http://schemas.microsoft.com/office/powerpoint/2010/main" val="428475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1EA4-92BB-E0C7-05B8-4C3E1229364C}"/>
              </a:ext>
            </a:extLst>
          </p:cNvPr>
          <p:cNvSpPr>
            <a:spLocks noGrp="1"/>
          </p:cNvSpPr>
          <p:nvPr>
            <p:ph type="title"/>
          </p:nvPr>
        </p:nvSpPr>
        <p:spPr>
          <a:xfrm>
            <a:off x="468086" y="842963"/>
            <a:ext cx="10744199" cy="1287916"/>
          </a:xfrm>
        </p:spPr>
        <p:txBody>
          <a:bodyPr/>
          <a:lstStyle/>
          <a:p>
            <a:r>
              <a:rPr lang="en-US" dirty="0"/>
              <a:t>Code Example of DECISION TREE CLASSIFIER</a:t>
            </a:r>
          </a:p>
          <a:p>
            <a:endParaRPr lang="en-US" dirty="0"/>
          </a:p>
        </p:txBody>
      </p:sp>
      <p:graphicFrame>
        <p:nvGraphicFramePr>
          <p:cNvPr id="4" name="Content Placeholder 3">
            <a:extLst>
              <a:ext uri="{FF2B5EF4-FFF2-40B4-BE49-F238E27FC236}">
                <a16:creationId xmlns:a16="http://schemas.microsoft.com/office/drawing/2014/main" id="{EA34CF94-7FD8-5E2C-F4CA-D3D70C4AD61D}"/>
              </a:ext>
            </a:extLst>
          </p:cNvPr>
          <p:cNvGraphicFramePr>
            <a:graphicFrameLocks noGrp="1"/>
          </p:cNvGraphicFramePr>
          <p:nvPr>
            <p:ph idx="1"/>
            <p:extLst>
              <p:ext uri="{D42A27DB-BD31-4B8C-83A1-F6EECF244321}">
                <p14:modId xmlns:p14="http://schemas.microsoft.com/office/powerpoint/2010/main" val="2749544472"/>
              </p:ext>
            </p:extLst>
          </p:nvPr>
        </p:nvGraphicFramePr>
        <p:xfrm>
          <a:off x="1295400" y="2262188"/>
          <a:ext cx="9573981" cy="3279443"/>
        </p:xfrm>
        <a:graphic>
          <a:graphicData uri="http://schemas.openxmlformats.org/drawingml/2006/table">
            <a:tbl>
              <a:tblPr firstRow="1" bandRow="1">
                <a:tableStyleId>{5C22544A-7EE6-4342-B048-85BDC9FD1C3A}</a:tableStyleId>
              </a:tblPr>
              <a:tblGrid>
                <a:gridCol w="9573981">
                  <a:extLst>
                    <a:ext uri="{9D8B030D-6E8A-4147-A177-3AD203B41FA5}">
                      <a16:colId xmlns:a16="http://schemas.microsoft.com/office/drawing/2014/main" val="877809277"/>
                    </a:ext>
                  </a:extLst>
                </a:gridCol>
              </a:tblGrid>
              <a:tr h="3279443">
                <a:tc>
                  <a:txBody>
                    <a:bodyPr/>
                    <a:lstStyle/>
                    <a:p>
                      <a:pPr lvl="0" algn="l">
                        <a:lnSpc>
                          <a:spcPct val="100000"/>
                        </a:lnSpc>
                        <a:spcBef>
                          <a:spcPts val="0"/>
                        </a:spcBef>
                        <a:spcAft>
                          <a:spcPts val="0"/>
                        </a:spcAft>
                        <a:buNone/>
                      </a:pPr>
                      <a:r>
                        <a:rPr lang="en-US" sz="1800" b="0" i="0" u="none" strike="noStrike" noProof="0" dirty="0">
                          <a:latin typeface="Univers Light"/>
                        </a:rPr>
                        <a:t># Initialize the Decision Tree model</a:t>
                      </a:r>
                      <a:endParaRPr lang="en-US" dirty="0"/>
                    </a:p>
                    <a:p>
                      <a:pPr lvl="0" algn="l">
                        <a:lnSpc>
                          <a:spcPct val="100000"/>
                        </a:lnSpc>
                        <a:spcBef>
                          <a:spcPts val="0"/>
                        </a:spcBef>
                        <a:spcAft>
                          <a:spcPts val="0"/>
                        </a:spcAft>
                        <a:buNone/>
                      </a:pPr>
                      <a:r>
                        <a:rPr lang="en-US" sz="1800" b="0" i="0" u="none" strike="noStrike" noProof="0" dirty="0" err="1">
                          <a:latin typeface="Univers Light"/>
                        </a:rPr>
                        <a:t>dt_model</a:t>
                      </a:r>
                      <a:r>
                        <a:rPr lang="en-US" sz="1800" b="0" i="0" u="none" strike="noStrike" noProof="0" dirty="0">
                          <a:latin typeface="Univers Light"/>
                        </a:rPr>
                        <a:t> = </a:t>
                      </a:r>
                      <a:r>
                        <a:rPr lang="en-US" sz="1800" b="0" i="0" u="none" strike="noStrike" noProof="0" dirty="0" err="1">
                          <a:latin typeface="Univers Light"/>
                        </a:rPr>
                        <a:t>DecisionTreeClassifier</a:t>
                      </a:r>
                      <a:r>
                        <a:rPr lang="en-US" sz="1800" b="0" i="0" u="none" strike="noStrike" noProof="0" dirty="0">
                          <a:latin typeface="Univers Light"/>
                        </a:rPr>
                        <a:t>(</a:t>
                      </a:r>
                      <a:r>
                        <a:rPr lang="en-US" sz="1800" b="0" i="0" u="none" strike="noStrike" noProof="0" dirty="0" err="1">
                          <a:latin typeface="Univers Light"/>
                        </a:rPr>
                        <a:t>random_state</a:t>
                      </a:r>
                      <a:r>
                        <a:rPr lang="en-US" sz="1800" b="0" i="0" u="none" strike="noStrike" noProof="0" dirty="0">
                          <a:latin typeface="Univers Light"/>
                        </a:rPr>
                        <a:t>=42)</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Train the model</a:t>
                      </a:r>
                      <a:endParaRPr lang="en-US"/>
                    </a:p>
                    <a:p>
                      <a:pPr lvl="0" algn="l">
                        <a:lnSpc>
                          <a:spcPct val="100000"/>
                        </a:lnSpc>
                        <a:spcBef>
                          <a:spcPts val="0"/>
                        </a:spcBef>
                        <a:spcAft>
                          <a:spcPts val="0"/>
                        </a:spcAft>
                        <a:buNone/>
                      </a:pPr>
                      <a:r>
                        <a:rPr lang="en-US" sz="1800" b="0" i="0" u="none" strike="noStrike" noProof="0" dirty="0" err="1">
                          <a:latin typeface="Univers Light"/>
                        </a:rPr>
                        <a:t>dt_model.fit</a:t>
                      </a:r>
                      <a:r>
                        <a:rPr lang="en-US" sz="1800" b="0" i="0" u="none" strike="noStrike" noProof="0" dirty="0">
                          <a:latin typeface="Univers Light"/>
                        </a:rPr>
                        <a:t>(</a:t>
                      </a:r>
                      <a:r>
                        <a:rPr lang="en-US" sz="1800" b="0" i="0" u="none" strike="noStrike" noProof="0" dirty="0" err="1">
                          <a:latin typeface="Univers Light"/>
                        </a:rPr>
                        <a:t>X_train</a:t>
                      </a:r>
                      <a:r>
                        <a:rPr lang="en-US" sz="1800" b="0" i="0" u="none" strike="noStrike" noProof="0" dirty="0">
                          <a:latin typeface="Univers Light"/>
                        </a:rPr>
                        <a:t>, </a:t>
                      </a:r>
                      <a:r>
                        <a:rPr lang="en-US" sz="1800" b="0" i="0" u="none" strike="noStrike" noProof="0" dirty="0" err="1">
                          <a:latin typeface="Univers Light"/>
                        </a:rPr>
                        <a:t>y_train</a:t>
                      </a:r>
                      <a:r>
                        <a:rPr lang="en-US" sz="1800" b="0" i="0" u="none" strike="noStrike" noProof="0" dirty="0">
                          <a:latin typeface="Univers Light"/>
                        </a:rPr>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latin typeface="Univers Light"/>
                        </a:rPr>
                        <a:t># Predict and evaluate accuracy</a:t>
                      </a:r>
                      <a:endParaRPr lang="en-US" dirty="0"/>
                    </a:p>
                    <a:p>
                      <a:pPr lvl="0" algn="l">
                        <a:lnSpc>
                          <a:spcPct val="100000"/>
                        </a:lnSpc>
                        <a:spcBef>
                          <a:spcPts val="0"/>
                        </a:spcBef>
                        <a:spcAft>
                          <a:spcPts val="0"/>
                        </a:spcAft>
                        <a:buNone/>
                      </a:pPr>
                      <a:r>
                        <a:rPr lang="en-US" sz="1800" b="0" i="0" u="none" strike="noStrike" noProof="0" dirty="0" err="1">
                          <a:latin typeface="Univers Light"/>
                        </a:rPr>
                        <a:t>y_pred_dt</a:t>
                      </a:r>
                      <a:r>
                        <a:rPr lang="en-US" sz="1800" b="0" i="0" u="none" strike="noStrike" noProof="0" dirty="0">
                          <a:latin typeface="Univers Light"/>
                        </a:rPr>
                        <a:t> = </a:t>
                      </a:r>
                      <a:r>
                        <a:rPr lang="en-US" sz="1800" b="0" i="0" u="none" strike="noStrike" noProof="0" dirty="0" err="1">
                          <a:latin typeface="Univers Light"/>
                        </a:rPr>
                        <a:t>dt_model.predict</a:t>
                      </a:r>
                      <a:r>
                        <a:rPr lang="en-US" sz="1800" b="0" i="0" u="none" strike="noStrike" noProof="0" dirty="0">
                          <a:latin typeface="Univers Light"/>
                        </a:rPr>
                        <a:t>(</a:t>
                      </a:r>
                      <a:r>
                        <a:rPr lang="en-US" sz="1800" b="0" i="0" u="none" strike="noStrike" noProof="0" dirty="0" err="1">
                          <a:latin typeface="Univers Light"/>
                        </a:rPr>
                        <a:t>X_test</a:t>
                      </a:r>
                      <a:r>
                        <a:rPr lang="en-US" sz="1800" b="0" i="0" u="none" strike="noStrike" noProof="0" dirty="0">
                          <a:latin typeface="Univers Light"/>
                        </a:rPr>
                        <a:t>)</a:t>
                      </a:r>
                      <a:endParaRPr lang="en-US" dirty="0"/>
                    </a:p>
                    <a:p>
                      <a:pPr lvl="0" algn="l">
                        <a:lnSpc>
                          <a:spcPct val="100000"/>
                        </a:lnSpc>
                        <a:spcBef>
                          <a:spcPts val="0"/>
                        </a:spcBef>
                        <a:spcAft>
                          <a:spcPts val="0"/>
                        </a:spcAft>
                        <a:buNone/>
                      </a:pPr>
                      <a:r>
                        <a:rPr lang="en-US" sz="1800" b="0" i="0" u="none" strike="noStrike" noProof="0" dirty="0" err="1">
                          <a:latin typeface="Univers Light"/>
                        </a:rPr>
                        <a:t>accuracy_dt</a:t>
                      </a:r>
                      <a:r>
                        <a:rPr lang="en-US" sz="1800" b="0" i="0" u="none" strike="noStrike" noProof="0" dirty="0">
                          <a:latin typeface="Univers Light"/>
                        </a:rPr>
                        <a:t> = </a:t>
                      </a:r>
                      <a:r>
                        <a:rPr lang="en-US" sz="1800" b="0" i="0" u="none" strike="noStrike" noProof="0" dirty="0" err="1">
                          <a:latin typeface="Univers Light"/>
                        </a:rPr>
                        <a:t>accuracy_score</a:t>
                      </a:r>
                      <a:r>
                        <a:rPr lang="en-US" sz="1800" b="0" i="0" u="none" strike="noStrike" noProof="0" dirty="0">
                          <a:latin typeface="Univers Light"/>
                        </a:rPr>
                        <a:t>(</a:t>
                      </a:r>
                      <a:r>
                        <a:rPr lang="en-US" sz="1800" b="0" i="0" u="none" strike="noStrike" noProof="0" dirty="0" err="1">
                          <a:latin typeface="Univers Light"/>
                        </a:rPr>
                        <a:t>y_test</a:t>
                      </a:r>
                      <a:r>
                        <a:rPr lang="en-US" sz="1800" b="0" i="0" u="none" strike="noStrike" noProof="0" dirty="0">
                          <a:latin typeface="Univers Light"/>
                        </a:rPr>
                        <a:t>, </a:t>
                      </a:r>
                      <a:r>
                        <a:rPr lang="en-US" sz="1800" b="0" i="0" u="none" strike="noStrike" noProof="0" dirty="0" err="1">
                          <a:latin typeface="Univers Light"/>
                        </a:rPr>
                        <a:t>y_pred_dt</a:t>
                      </a:r>
                      <a:r>
                        <a:rPr lang="en-US" sz="1800" b="0" i="0" u="none" strike="noStrike" noProof="0" dirty="0">
                          <a:latin typeface="Univers Light"/>
                        </a:rPr>
                        <a:t>)</a:t>
                      </a:r>
                      <a:endParaRPr lang="en-US" dirty="0"/>
                    </a:p>
                    <a:p>
                      <a:pPr lvl="0" algn="l">
                        <a:lnSpc>
                          <a:spcPct val="100000"/>
                        </a:lnSpc>
                        <a:spcBef>
                          <a:spcPts val="0"/>
                        </a:spcBef>
                        <a:spcAft>
                          <a:spcPts val="0"/>
                        </a:spcAft>
                        <a:buNone/>
                      </a:pPr>
                      <a:r>
                        <a:rPr lang="en-US" sz="1800" b="0" i="0" u="none" strike="noStrike" noProof="0" dirty="0">
                          <a:latin typeface="Univers Light"/>
                        </a:rPr>
                        <a:t>print(</a:t>
                      </a:r>
                      <a:r>
                        <a:rPr lang="en-US" sz="1800" b="0" i="0" u="none" strike="noStrike" noProof="0" dirty="0" err="1">
                          <a:latin typeface="Univers Light"/>
                        </a:rPr>
                        <a:t>f"DecisionTreeClassifier</a:t>
                      </a:r>
                      <a:r>
                        <a:rPr lang="en-US" sz="1800" b="0" i="0" u="none" strike="noStrike" noProof="0" dirty="0">
                          <a:latin typeface="Univers Light"/>
                        </a:rPr>
                        <a:t> Accuracy: {accuracy_dt:.4f}")</a:t>
                      </a:r>
                      <a:endParaRPr lang="en-US" dirty="0"/>
                    </a:p>
                    <a:p>
                      <a:pPr lvl="0">
                        <a:buNone/>
                      </a:pPr>
                      <a:endParaRPr lang="en-US" dirty="0"/>
                    </a:p>
                  </a:txBody>
                  <a:tcPr/>
                </a:tc>
                <a:extLst>
                  <a:ext uri="{0D108BD9-81ED-4DB2-BD59-A6C34878D82A}">
                    <a16:rowId xmlns:a16="http://schemas.microsoft.com/office/drawing/2014/main" val="552385936"/>
                  </a:ext>
                </a:extLst>
              </a:tr>
            </a:tbl>
          </a:graphicData>
        </a:graphic>
      </p:graphicFrame>
    </p:spTree>
    <p:extLst>
      <p:ext uri="{BB962C8B-B14F-4D97-AF65-F5344CB8AC3E}">
        <p14:creationId xmlns:p14="http://schemas.microsoft.com/office/powerpoint/2010/main" val="98003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2F0FA-1BE2-6F36-33AB-61D870472D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64CFBC-3D24-7901-583F-42E637896665}"/>
              </a:ext>
            </a:extLst>
          </p:cNvPr>
          <p:cNvSpPr>
            <a:spLocks noGrp="1"/>
          </p:cNvSpPr>
          <p:nvPr>
            <p:ph type="title"/>
          </p:nvPr>
        </p:nvSpPr>
        <p:spPr>
          <a:xfrm>
            <a:off x="228600" y="59192"/>
            <a:ext cx="10896600" cy="1309687"/>
          </a:xfrm>
        </p:spPr>
        <p:txBody>
          <a:bodyPr/>
          <a:lstStyle/>
          <a:p>
            <a:r>
              <a:rPr lang="en-US" dirty="0">
                <a:ea typeface="+mj-lt"/>
                <a:cs typeface="+mj-lt"/>
              </a:rPr>
              <a:t>MACHINE LEARNING ALGORITHM WITH RESULT</a:t>
            </a:r>
          </a:p>
          <a:p>
            <a:endParaRPr lang="en-US" dirty="0"/>
          </a:p>
        </p:txBody>
      </p:sp>
      <p:sp>
        <p:nvSpPr>
          <p:cNvPr id="3" name="Content Placeholder 2">
            <a:extLst>
              <a:ext uri="{FF2B5EF4-FFF2-40B4-BE49-F238E27FC236}">
                <a16:creationId xmlns:a16="http://schemas.microsoft.com/office/drawing/2014/main" id="{8E07277E-C2A7-E5ED-5352-5F554B4C6080}"/>
              </a:ext>
            </a:extLst>
          </p:cNvPr>
          <p:cNvSpPr>
            <a:spLocks noGrp="1"/>
          </p:cNvSpPr>
          <p:nvPr>
            <p:ph idx="1"/>
          </p:nvPr>
        </p:nvSpPr>
        <p:spPr>
          <a:xfrm>
            <a:off x="1480458" y="1238931"/>
            <a:ext cx="9644739" cy="5297939"/>
          </a:xfrm>
        </p:spPr>
        <p:txBody>
          <a:bodyPr vert="horz" lIns="91440" tIns="45720" rIns="91440" bIns="45720" rtlCol="0" anchor="t">
            <a:normAutofit/>
          </a:bodyPr>
          <a:lstStyle/>
          <a:p>
            <a:pPr marL="0" indent="0">
              <a:buNone/>
            </a:pPr>
            <a:r>
              <a:rPr lang="en-US" sz="2000" b="1" dirty="0">
                <a:ea typeface="+mn-lt"/>
                <a:cs typeface="+mn-lt"/>
              </a:rPr>
              <a:t>RANDOM FOREST CLASSIFIER</a:t>
            </a:r>
            <a:endParaRPr lang="en-US" b="1" dirty="0">
              <a:ea typeface="+mn-lt"/>
              <a:cs typeface="+mn-lt"/>
            </a:endParaRPr>
          </a:p>
          <a:p>
            <a:pPr marL="0" indent="0">
              <a:buNone/>
            </a:pPr>
            <a:r>
              <a:rPr lang="en-US" sz="2000" dirty="0">
                <a:solidFill>
                  <a:srgbClr val="FF0000"/>
                </a:solidFill>
              </a:rPr>
              <a:t>Algorithm Overview:</a:t>
            </a:r>
            <a:endParaRPr lang="en-US" sz="2000">
              <a:solidFill>
                <a:srgbClr val="FF0000"/>
              </a:solidFill>
              <a:ea typeface="+mn-lt"/>
              <a:cs typeface="+mn-lt"/>
            </a:endParaRPr>
          </a:p>
          <a:p>
            <a:pPr marL="0" indent="0">
              <a:buNone/>
            </a:pPr>
            <a:r>
              <a:rPr lang="en-US" b="1" dirty="0">
                <a:ea typeface="+mn-lt"/>
                <a:cs typeface="+mn-lt"/>
              </a:rPr>
              <a:t>Type:</a:t>
            </a:r>
            <a:r>
              <a:rPr lang="en-US" dirty="0">
                <a:ea typeface="+mn-lt"/>
                <a:cs typeface="+mn-lt"/>
              </a:rPr>
              <a:t> Ensemble Learning - Classification</a:t>
            </a:r>
          </a:p>
          <a:p>
            <a:pPr marL="0" indent="0">
              <a:buNone/>
            </a:pPr>
            <a:r>
              <a:rPr lang="en-US" b="1" dirty="0">
                <a:ea typeface="+mn-lt"/>
                <a:cs typeface="+mn-lt"/>
              </a:rPr>
              <a:t>Purpose:</a:t>
            </a:r>
            <a:r>
              <a:rPr lang="en-US" dirty="0">
                <a:ea typeface="+mn-lt"/>
                <a:cs typeface="+mn-lt"/>
              </a:rPr>
              <a:t> Improved predictive performance through the combination of multiple decision trees.</a:t>
            </a:r>
          </a:p>
          <a:p>
            <a:pPr marL="0" indent="0">
              <a:buNone/>
            </a:pPr>
            <a:r>
              <a:rPr lang="en-US" dirty="0">
                <a:solidFill>
                  <a:srgbClr val="FF0000"/>
                </a:solidFill>
              </a:rPr>
              <a:t>Implementation:</a:t>
            </a:r>
          </a:p>
          <a:p>
            <a:pPr marL="0" indent="0">
              <a:buNone/>
            </a:pPr>
            <a:r>
              <a:rPr lang="en-US" dirty="0">
                <a:ea typeface="+mn-lt"/>
                <a:cs typeface="+mn-lt"/>
              </a:rPr>
              <a:t>Utilized </a:t>
            </a:r>
            <a:r>
              <a:rPr lang="en-US" dirty="0" err="1">
                <a:latin typeface="Consolas"/>
                <a:ea typeface="+mn-lt"/>
                <a:cs typeface="+mn-lt"/>
              </a:rPr>
              <a:t>RandomForestClassifier</a:t>
            </a:r>
            <a:r>
              <a:rPr lang="en-US" dirty="0">
                <a:ea typeface="+mn-lt"/>
                <a:cs typeface="+mn-lt"/>
              </a:rPr>
              <a:t> from Scikit-learn library.</a:t>
            </a:r>
          </a:p>
          <a:p>
            <a:pPr marL="0" indent="0">
              <a:buNone/>
            </a:pPr>
            <a:r>
              <a:rPr lang="en-US" dirty="0">
                <a:solidFill>
                  <a:srgbClr val="FF0000"/>
                </a:solidFill>
              </a:rPr>
              <a:t>Results</a:t>
            </a:r>
            <a:r>
              <a:rPr lang="en-US" dirty="0"/>
              <a:t>:</a:t>
            </a:r>
          </a:p>
          <a:p>
            <a:pPr marL="0" indent="0">
              <a:buNone/>
            </a:pPr>
            <a:r>
              <a:rPr lang="en-US" b="1" dirty="0">
                <a:ea typeface="+mn-lt"/>
                <a:cs typeface="+mn-lt"/>
              </a:rPr>
              <a:t>Accuracy:</a:t>
            </a:r>
            <a:r>
              <a:rPr lang="en-US" dirty="0">
                <a:ea typeface="+mn-lt"/>
                <a:cs typeface="+mn-lt"/>
              </a:rPr>
              <a:t> 0.7402</a:t>
            </a:r>
            <a:endParaRPr lang="en-US" dirty="0"/>
          </a:p>
          <a:p>
            <a:pPr marL="0" indent="0">
              <a:buNone/>
            </a:pPr>
            <a:r>
              <a:rPr lang="en-US" dirty="0">
                <a:solidFill>
                  <a:srgbClr val="FF0000"/>
                </a:solidFill>
              </a:rPr>
              <a:t>Insights:</a:t>
            </a:r>
          </a:p>
          <a:p>
            <a:pPr marL="0" indent="0">
              <a:buNone/>
            </a:pPr>
            <a:r>
              <a:rPr lang="en-US" dirty="0">
                <a:ea typeface="+mn-lt"/>
                <a:cs typeface="+mn-lt"/>
              </a:rPr>
              <a:t>Random Forests offer enhanced accuracy by aggregating the outputs of multiple decision trees.</a:t>
            </a:r>
          </a:p>
          <a:p>
            <a:pPr marL="0" indent="0">
              <a:buNone/>
            </a:pPr>
            <a:endParaRPr lang="en-US" dirty="0"/>
          </a:p>
          <a:p>
            <a:pPr marL="0" indent="0">
              <a:buNone/>
            </a:pPr>
            <a:endParaRPr lang="en-US" dirty="0">
              <a:ea typeface="+mn-lt"/>
              <a:cs typeface="+mn-lt"/>
            </a:endParaRPr>
          </a:p>
          <a:p>
            <a:endParaRPr lang="en-US" dirty="0"/>
          </a:p>
          <a:p>
            <a:endParaRPr lang="en-US" dirty="0"/>
          </a:p>
          <a:p>
            <a:endParaRPr lang="en-US" dirty="0"/>
          </a:p>
        </p:txBody>
      </p:sp>
    </p:spTree>
    <p:extLst>
      <p:ext uri="{BB962C8B-B14F-4D97-AF65-F5344CB8AC3E}">
        <p14:creationId xmlns:p14="http://schemas.microsoft.com/office/powerpoint/2010/main" val="379733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0EF71-2FAC-EE4A-12B2-B377C0E40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0544B-6B57-4F18-6262-59B7FB476C6B}"/>
              </a:ext>
            </a:extLst>
          </p:cNvPr>
          <p:cNvSpPr>
            <a:spLocks noGrp="1"/>
          </p:cNvSpPr>
          <p:nvPr>
            <p:ph type="title"/>
          </p:nvPr>
        </p:nvSpPr>
        <p:spPr>
          <a:xfrm>
            <a:off x="293916" y="363992"/>
            <a:ext cx="11070770" cy="1418544"/>
          </a:xfrm>
        </p:spPr>
        <p:txBody>
          <a:bodyPr>
            <a:normAutofit/>
          </a:bodyPr>
          <a:lstStyle/>
          <a:p>
            <a:r>
              <a:rPr lang="en-US" dirty="0"/>
              <a:t>Code Example of RANDOM FOREST CLASSIFIER</a:t>
            </a:r>
          </a:p>
          <a:p>
            <a:endParaRPr lang="en-US" dirty="0"/>
          </a:p>
        </p:txBody>
      </p:sp>
      <p:graphicFrame>
        <p:nvGraphicFramePr>
          <p:cNvPr id="4" name="Content Placeholder 3">
            <a:extLst>
              <a:ext uri="{FF2B5EF4-FFF2-40B4-BE49-F238E27FC236}">
                <a16:creationId xmlns:a16="http://schemas.microsoft.com/office/drawing/2014/main" id="{EBA275DE-E991-611D-C4C7-920175DF653C}"/>
              </a:ext>
            </a:extLst>
          </p:cNvPr>
          <p:cNvGraphicFramePr>
            <a:graphicFrameLocks noGrp="1"/>
          </p:cNvGraphicFramePr>
          <p:nvPr>
            <p:ph idx="1"/>
            <p:extLst>
              <p:ext uri="{D42A27DB-BD31-4B8C-83A1-F6EECF244321}">
                <p14:modId xmlns:p14="http://schemas.microsoft.com/office/powerpoint/2010/main" val="2702013820"/>
              </p:ext>
            </p:extLst>
          </p:nvPr>
        </p:nvGraphicFramePr>
        <p:xfrm>
          <a:off x="1295400" y="2262188"/>
          <a:ext cx="9573981" cy="3279443"/>
        </p:xfrm>
        <a:graphic>
          <a:graphicData uri="http://schemas.openxmlformats.org/drawingml/2006/table">
            <a:tbl>
              <a:tblPr firstRow="1" bandRow="1">
                <a:tableStyleId>{5C22544A-7EE6-4342-B048-85BDC9FD1C3A}</a:tableStyleId>
              </a:tblPr>
              <a:tblGrid>
                <a:gridCol w="9573981">
                  <a:extLst>
                    <a:ext uri="{9D8B030D-6E8A-4147-A177-3AD203B41FA5}">
                      <a16:colId xmlns:a16="http://schemas.microsoft.com/office/drawing/2014/main" val="877809277"/>
                    </a:ext>
                  </a:extLst>
                </a:gridCol>
              </a:tblGrid>
              <a:tr h="3279443">
                <a:tc>
                  <a:txBody>
                    <a:bodyPr/>
                    <a:lstStyle/>
                    <a:p>
                      <a:pPr lvl="0" algn="l">
                        <a:lnSpc>
                          <a:spcPct val="100000"/>
                        </a:lnSpc>
                        <a:spcBef>
                          <a:spcPts val="0"/>
                        </a:spcBef>
                        <a:spcAft>
                          <a:spcPts val="0"/>
                        </a:spcAft>
                        <a:buNone/>
                      </a:pPr>
                      <a:r>
                        <a:rPr lang="en-US" sz="1800" b="0" i="0" u="none" strike="noStrike" noProof="0" dirty="0"/>
                        <a:t># Initialize the Random Forest model</a:t>
                      </a:r>
                      <a:endParaRPr lang="en-US" dirty="0"/>
                    </a:p>
                    <a:p>
                      <a:pPr lvl="0" algn="l">
                        <a:lnSpc>
                          <a:spcPct val="100000"/>
                        </a:lnSpc>
                        <a:spcBef>
                          <a:spcPts val="0"/>
                        </a:spcBef>
                        <a:spcAft>
                          <a:spcPts val="0"/>
                        </a:spcAft>
                        <a:buNone/>
                      </a:pPr>
                      <a:r>
                        <a:rPr lang="en-US" sz="1800" b="0" i="0" u="none" strike="noStrike" noProof="0" dirty="0" err="1"/>
                        <a:t>rf_model</a:t>
                      </a:r>
                      <a:r>
                        <a:rPr lang="en-US" sz="1800" b="0" i="0" u="none" strike="noStrike" noProof="0" dirty="0"/>
                        <a:t> = </a:t>
                      </a:r>
                      <a:r>
                        <a:rPr lang="en-US" sz="1800" b="0" i="0" u="none" strike="noStrike" noProof="0" dirty="0" err="1"/>
                        <a:t>RandomForestClassifier</a:t>
                      </a:r>
                      <a:r>
                        <a:rPr lang="en-US" sz="1800" b="0" i="0" u="none" strike="noStrike" noProof="0" dirty="0"/>
                        <a:t>(</a:t>
                      </a:r>
                      <a:r>
                        <a:rPr lang="en-US" sz="1800" b="0" i="0" u="none" strike="noStrike" noProof="0" dirty="0" err="1"/>
                        <a:t>random_state</a:t>
                      </a:r>
                      <a:r>
                        <a:rPr lang="en-US" sz="1800" b="0" i="0" u="none" strike="noStrike" noProof="0" dirty="0"/>
                        <a:t>=42)</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Train the model</a:t>
                      </a:r>
                      <a:endParaRPr lang="en-US" dirty="0"/>
                    </a:p>
                    <a:p>
                      <a:pPr lvl="0" algn="l">
                        <a:lnSpc>
                          <a:spcPct val="100000"/>
                        </a:lnSpc>
                        <a:spcBef>
                          <a:spcPts val="0"/>
                        </a:spcBef>
                        <a:spcAft>
                          <a:spcPts val="0"/>
                        </a:spcAft>
                        <a:buNone/>
                      </a:pPr>
                      <a:r>
                        <a:rPr lang="en-US" sz="1800" b="0" i="0" u="none" strike="noStrike" noProof="0" dirty="0" err="1"/>
                        <a:t>rf_model.fit</a:t>
                      </a:r>
                      <a:r>
                        <a:rPr lang="en-US" sz="1800" b="0" i="0" u="none" strike="noStrike" noProof="0" dirty="0"/>
                        <a:t>(</a:t>
                      </a:r>
                      <a:r>
                        <a:rPr lang="en-US" sz="1800" b="0" i="0" u="none" strike="noStrike" noProof="0" dirty="0" err="1"/>
                        <a:t>X_train</a:t>
                      </a:r>
                      <a:r>
                        <a:rPr lang="en-US" sz="1800" b="0" i="0" u="none" strike="noStrike" noProof="0" dirty="0"/>
                        <a:t>, </a:t>
                      </a:r>
                      <a:r>
                        <a:rPr lang="en-US" sz="1800" b="0" i="0" u="none" strike="noStrike" noProof="0" dirty="0" err="1"/>
                        <a:t>y_train</a:t>
                      </a:r>
                      <a:r>
                        <a:rPr lang="en-US" sz="1800" b="0" i="0" u="none" strike="noStrike" noProof="0" dirty="0"/>
                        <a:t>)</a:t>
                      </a:r>
                      <a:endParaRPr lang="en-US" dirty="0"/>
                    </a:p>
                    <a:p>
                      <a:pPr lvl="0" algn="l">
                        <a:lnSpc>
                          <a:spcPct val="100000"/>
                        </a:lnSpc>
                        <a:spcBef>
                          <a:spcPts val="0"/>
                        </a:spcBef>
                        <a:spcAft>
                          <a:spcPts val="0"/>
                        </a:spcAft>
                        <a:buNone/>
                      </a:pPr>
                      <a:endParaRPr lang="en-US"/>
                    </a:p>
                    <a:p>
                      <a:pPr lvl="0" algn="l">
                        <a:lnSpc>
                          <a:spcPct val="100000"/>
                        </a:lnSpc>
                        <a:spcBef>
                          <a:spcPts val="0"/>
                        </a:spcBef>
                        <a:spcAft>
                          <a:spcPts val="0"/>
                        </a:spcAft>
                        <a:buNone/>
                      </a:pPr>
                      <a:r>
                        <a:rPr lang="en-US" sz="1800" b="0" i="0" u="none" strike="noStrike" noProof="0" dirty="0"/>
                        <a:t># Predict and evaluate accuracy</a:t>
                      </a:r>
                      <a:endParaRPr lang="en-US" dirty="0"/>
                    </a:p>
                    <a:p>
                      <a:pPr lvl="0" algn="l">
                        <a:lnSpc>
                          <a:spcPct val="100000"/>
                        </a:lnSpc>
                        <a:spcBef>
                          <a:spcPts val="0"/>
                        </a:spcBef>
                        <a:spcAft>
                          <a:spcPts val="0"/>
                        </a:spcAft>
                        <a:buNone/>
                      </a:pPr>
                      <a:r>
                        <a:rPr lang="en-US" sz="1800" b="0" i="0" u="none" strike="noStrike" noProof="0" dirty="0" err="1"/>
                        <a:t>y_pred_rf</a:t>
                      </a:r>
                      <a:r>
                        <a:rPr lang="en-US" sz="1800" b="0" i="0" u="none" strike="noStrike" noProof="0" dirty="0"/>
                        <a:t> = </a:t>
                      </a:r>
                      <a:r>
                        <a:rPr lang="en-US" sz="1800" b="0" i="0" u="none" strike="noStrike" noProof="0" dirty="0" err="1"/>
                        <a:t>rf_model.predict</a:t>
                      </a:r>
                      <a:r>
                        <a:rPr lang="en-US" sz="1800" b="0" i="0" u="none" strike="noStrike" noProof="0" dirty="0"/>
                        <a:t>(</a:t>
                      </a:r>
                      <a:r>
                        <a:rPr lang="en-US" sz="1800" b="0" i="0" u="none" strike="noStrike" noProof="0" dirty="0" err="1"/>
                        <a:t>X_test</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err="1"/>
                        <a:t>accuracy_rf</a:t>
                      </a:r>
                      <a:r>
                        <a:rPr lang="en-US" sz="1800" b="0" i="0" u="none" strike="noStrike" noProof="0" dirty="0"/>
                        <a:t> = </a:t>
                      </a:r>
                      <a:r>
                        <a:rPr lang="en-US" sz="1800" b="0" i="0" u="none" strike="noStrike" noProof="0" dirty="0" err="1"/>
                        <a:t>accuracy_score</a:t>
                      </a:r>
                      <a:r>
                        <a:rPr lang="en-US" sz="1800" b="0" i="0" u="none" strike="noStrike" noProof="0" dirty="0"/>
                        <a:t>(</a:t>
                      </a:r>
                      <a:r>
                        <a:rPr lang="en-US" sz="1800" b="0" i="0" u="none" strike="noStrike" noProof="0" dirty="0" err="1"/>
                        <a:t>y_test</a:t>
                      </a:r>
                      <a:r>
                        <a:rPr lang="en-US" sz="1800" b="0" i="0" u="none" strike="noStrike" noProof="0" dirty="0"/>
                        <a:t>, </a:t>
                      </a:r>
                      <a:r>
                        <a:rPr lang="en-US" sz="1800" b="0" i="0" u="none" strike="noStrike" noProof="0" dirty="0" err="1"/>
                        <a:t>y_pred_rf</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a:t>print(</a:t>
                      </a:r>
                      <a:r>
                        <a:rPr lang="en-US" sz="1800" b="0" i="0" u="none" strike="noStrike" noProof="0" dirty="0" err="1"/>
                        <a:t>f"RandomForestClassifier</a:t>
                      </a:r>
                      <a:r>
                        <a:rPr lang="en-US" sz="1800" b="0" i="0" u="none" strike="noStrike" noProof="0" dirty="0"/>
                        <a:t> Accuracy: {accuracy_rf:.4f}")</a:t>
                      </a:r>
                      <a:endParaRPr lang="en-US" dirty="0"/>
                    </a:p>
                    <a:p>
                      <a:pPr lvl="0" algn="l">
                        <a:lnSpc>
                          <a:spcPct val="100000"/>
                        </a:lnSpc>
                        <a:spcBef>
                          <a:spcPts val="0"/>
                        </a:spcBef>
                        <a:spcAft>
                          <a:spcPts val="0"/>
                        </a:spcAft>
                        <a:buNone/>
                      </a:pPr>
                      <a:endParaRPr lang="en-US" sz="1800" b="0" i="0" u="none" strike="noStrike" noProof="0" dirty="0"/>
                    </a:p>
                  </a:txBody>
                  <a:tcPr/>
                </a:tc>
                <a:extLst>
                  <a:ext uri="{0D108BD9-81ED-4DB2-BD59-A6C34878D82A}">
                    <a16:rowId xmlns:a16="http://schemas.microsoft.com/office/drawing/2014/main" val="552385936"/>
                  </a:ext>
                </a:extLst>
              </a:tr>
            </a:tbl>
          </a:graphicData>
        </a:graphic>
      </p:graphicFrame>
    </p:spTree>
    <p:extLst>
      <p:ext uri="{BB962C8B-B14F-4D97-AF65-F5344CB8AC3E}">
        <p14:creationId xmlns:p14="http://schemas.microsoft.com/office/powerpoint/2010/main" val="210653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AD25-3FC2-C8F9-4BB9-1B5A4B1AE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1D832-E0AB-E86D-B190-26E0EF523229}"/>
              </a:ext>
            </a:extLst>
          </p:cNvPr>
          <p:cNvSpPr>
            <a:spLocks noGrp="1"/>
          </p:cNvSpPr>
          <p:nvPr>
            <p:ph type="title"/>
          </p:nvPr>
        </p:nvSpPr>
        <p:spPr>
          <a:xfrm>
            <a:off x="402772" y="59192"/>
            <a:ext cx="10765970" cy="1168174"/>
          </a:xfrm>
        </p:spPr>
        <p:txBody>
          <a:bodyPr/>
          <a:lstStyle/>
          <a:p>
            <a:r>
              <a:rPr lang="en-US" dirty="0">
                <a:ea typeface="+mj-lt"/>
                <a:cs typeface="+mj-lt"/>
              </a:rPr>
              <a:t>Machine Learning </a:t>
            </a:r>
            <a:r>
              <a:rPr lang="en-US">
                <a:ea typeface="+mj-lt"/>
                <a:cs typeface="+mj-lt"/>
              </a:rPr>
              <a:t>Algorithm WITH</a:t>
            </a:r>
            <a:r>
              <a:rPr lang="en-US" dirty="0">
                <a:ea typeface="+mj-lt"/>
                <a:cs typeface="+mj-lt"/>
              </a:rPr>
              <a:t> RESULT</a:t>
            </a:r>
            <a:endParaRPr lang="en-US" dirty="0"/>
          </a:p>
        </p:txBody>
      </p:sp>
      <p:sp>
        <p:nvSpPr>
          <p:cNvPr id="3" name="Content Placeholder 2">
            <a:extLst>
              <a:ext uri="{FF2B5EF4-FFF2-40B4-BE49-F238E27FC236}">
                <a16:creationId xmlns:a16="http://schemas.microsoft.com/office/drawing/2014/main" id="{E322DCD2-F4F1-3ABC-63A1-D6F7C3F4012C}"/>
              </a:ext>
            </a:extLst>
          </p:cNvPr>
          <p:cNvSpPr>
            <a:spLocks noGrp="1"/>
          </p:cNvSpPr>
          <p:nvPr>
            <p:ph idx="1"/>
          </p:nvPr>
        </p:nvSpPr>
        <p:spPr>
          <a:xfrm>
            <a:off x="1480458" y="1238931"/>
            <a:ext cx="9644739" cy="5297939"/>
          </a:xfrm>
        </p:spPr>
        <p:txBody>
          <a:bodyPr vert="horz" lIns="91440" tIns="45720" rIns="91440" bIns="45720" rtlCol="0" anchor="t">
            <a:normAutofit/>
          </a:bodyPr>
          <a:lstStyle/>
          <a:p>
            <a:pPr marL="0" indent="0">
              <a:buNone/>
            </a:pPr>
            <a:r>
              <a:rPr lang="en-US" sz="2000" b="1" dirty="0">
                <a:ea typeface="+mn-lt"/>
                <a:cs typeface="+mn-lt"/>
              </a:rPr>
              <a:t>LOGISTIC REGRESSION</a:t>
            </a:r>
          </a:p>
          <a:p>
            <a:pPr marL="0" indent="0">
              <a:buNone/>
            </a:pPr>
            <a:r>
              <a:rPr lang="en-US" sz="2000" dirty="0">
                <a:solidFill>
                  <a:srgbClr val="FF0000"/>
                </a:solidFill>
              </a:rPr>
              <a:t>Algorithm Overview:</a:t>
            </a:r>
            <a:endParaRPr lang="en-US" sz="2000">
              <a:solidFill>
                <a:srgbClr val="FF0000"/>
              </a:solidFill>
              <a:ea typeface="+mn-lt"/>
              <a:cs typeface="+mn-lt"/>
            </a:endParaRPr>
          </a:p>
          <a:p>
            <a:pPr marL="0" indent="0">
              <a:buNone/>
            </a:pPr>
            <a:r>
              <a:rPr lang="en-US" b="1" dirty="0">
                <a:ea typeface="+mn-lt"/>
                <a:cs typeface="+mn-lt"/>
              </a:rPr>
              <a:t>Type:</a:t>
            </a:r>
            <a:r>
              <a:rPr lang="en-US" dirty="0">
                <a:ea typeface="+mn-lt"/>
                <a:cs typeface="+mn-lt"/>
              </a:rPr>
              <a:t> Supervised Learning - Classification</a:t>
            </a:r>
          </a:p>
          <a:p>
            <a:pPr marL="0" indent="0">
              <a:buNone/>
            </a:pPr>
            <a:r>
              <a:rPr lang="en-US" b="1" dirty="0" err="1">
                <a:ea typeface="+mn-lt"/>
                <a:cs typeface="+mn-lt"/>
              </a:rPr>
              <a:t>Purpose:</a:t>
            </a:r>
            <a:r>
              <a:rPr lang="en-US" dirty="0" err="1">
                <a:ea typeface="+mn-lt"/>
                <a:cs typeface="+mn-lt"/>
              </a:rPr>
              <a:t>Binary</a:t>
            </a:r>
            <a:r>
              <a:rPr lang="en-US" dirty="0">
                <a:ea typeface="+mn-lt"/>
                <a:cs typeface="+mn-lt"/>
              </a:rPr>
              <a:t> classification tasks with interpretable model coefficients.</a:t>
            </a:r>
          </a:p>
          <a:p>
            <a:pPr marL="0" indent="0">
              <a:buNone/>
            </a:pPr>
            <a:r>
              <a:rPr lang="en-US" dirty="0">
                <a:solidFill>
                  <a:srgbClr val="FF0000"/>
                </a:solidFill>
              </a:rPr>
              <a:t>Implementation:</a:t>
            </a:r>
          </a:p>
          <a:p>
            <a:pPr marL="0" indent="0">
              <a:buNone/>
            </a:pPr>
            <a:r>
              <a:rPr lang="en-US" dirty="0">
                <a:ea typeface="+mn-lt"/>
                <a:cs typeface="+mn-lt"/>
              </a:rPr>
              <a:t>Utilized </a:t>
            </a:r>
            <a:r>
              <a:rPr lang="en-US" dirty="0" err="1">
                <a:latin typeface="Consolas"/>
                <a:ea typeface="+mn-lt"/>
                <a:cs typeface="+mn-lt"/>
              </a:rPr>
              <a:t>LogisticRegression</a:t>
            </a:r>
            <a:r>
              <a:rPr lang="en-US" dirty="0">
                <a:ea typeface="+mn-lt"/>
                <a:cs typeface="+mn-lt"/>
              </a:rPr>
              <a:t> from Scikit-learn library.</a:t>
            </a:r>
          </a:p>
          <a:p>
            <a:pPr marL="0" indent="0">
              <a:buNone/>
            </a:pPr>
            <a:r>
              <a:rPr lang="en-US" dirty="0">
                <a:solidFill>
                  <a:srgbClr val="FF0000"/>
                </a:solidFill>
              </a:rPr>
              <a:t>Results</a:t>
            </a:r>
            <a:r>
              <a:rPr lang="en-US" dirty="0"/>
              <a:t>:</a:t>
            </a:r>
          </a:p>
          <a:p>
            <a:pPr marL="0" indent="0">
              <a:buNone/>
            </a:pPr>
            <a:r>
              <a:rPr lang="en-US" b="1" dirty="0">
                <a:ea typeface="+mn-lt"/>
                <a:cs typeface="+mn-lt"/>
              </a:rPr>
              <a:t>Accuracy:</a:t>
            </a:r>
            <a:r>
              <a:rPr lang="en-US" dirty="0">
                <a:ea typeface="+mn-lt"/>
                <a:cs typeface="+mn-lt"/>
              </a:rPr>
              <a:t> 0.6994</a:t>
            </a:r>
          </a:p>
          <a:p>
            <a:pPr marL="0" indent="0">
              <a:buNone/>
            </a:pPr>
            <a:r>
              <a:rPr lang="en-US" dirty="0">
                <a:solidFill>
                  <a:srgbClr val="FF0000"/>
                </a:solidFill>
              </a:rPr>
              <a:t>Insights:</a:t>
            </a:r>
          </a:p>
          <a:p>
            <a:pPr marL="0" indent="0">
              <a:buNone/>
            </a:pPr>
            <a:r>
              <a:rPr lang="en-US" dirty="0">
                <a:ea typeface="+mn-lt"/>
                <a:cs typeface="+mn-lt"/>
              </a:rPr>
              <a:t>Logistic Regression provides interpretable coefficients, aiding in understanding the impact of features on patient classification.</a:t>
            </a:r>
          </a:p>
          <a:p>
            <a:pPr>
              <a:buFont typeface="Arial"/>
              <a:buChar char="•"/>
            </a:pPr>
            <a:endParaRPr lang="en-US" dirty="0">
              <a:ea typeface="+mn-lt"/>
              <a:cs typeface="+mn-lt"/>
            </a:endParaRPr>
          </a:p>
          <a:p>
            <a:pPr marL="0" indent="0">
              <a:buNone/>
            </a:pPr>
            <a:endParaRPr lang="en-US" dirty="0"/>
          </a:p>
          <a:p>
            <a:pPr marL="0" indent="0">
              <a:buNone/>
            </a:pPr>
            <a:endParaRPr lang="en-US" dirty="0">
              <a:ea typeface="+mn-lt"/>
              <a:cs typeface="+mn-lt"/>
            </a:endParaRPr>
          </a:p>
          <a:p>
            <a:endParaRPr lang="en-US" dirty="0"/>
          </a:p>
          <a:p>
            <a:endParaRPr lang="en-US" dirty="0"/>
          </a:p>
          <a:p>
            <a:endParaRPr lang="en-US" dirty="0"/>
          </a:p>
        </p:txBody>
      </p:sp>
    </p:spTree>
    <p:extLst>
      <p:ext uri="{BB962C8B-B14F-4D97-AF65-F5344CB8AC3E}">
        <p14:creationId xmlns:p14="http://schemas.microsoft.com/office/powerpoint/2010/main" val="2518138408"/>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PoiseVTI</vt:lpstr>
      <vt:lpstr>Identifying High-Risk Patients for Targeted Prevention and Intervention  </vt:lpstr>
      <vt:lpstr>Project Overview </vt:lpstr>
      <vt:lpstr>Introduction to DataSET </vt:lpstr>
      <vt:lpstr>Technology Stack</vt:lpstr>
      <vt:lpstr>MACHINE LEARNING ALGORITHM WITH RESULT </vt:lpstr>
      <vt:lpstr>Code Example of DECISION TREE CLASSIFIER </vt:lpstr>
      <vt:lpstr>MACHINE LEARNING ALGORITHM WITH RESULT </vt:lpstr>
      <vt:lpstr>Code Example of RANDOM FOREST CLASSIFIER </vt:lpstr>
      <vt:lpstr>Machine Learning Algorithm WITH RESULT</vt:lpstr>
      <vt:lpstr>Code Example of LOGISTIC REGRESSION  </vt:lpstr>
      <vt:lpstr>MACHINE LEARNING ALGORITHM WITH RESULT </vt:lpstr>
      <vt:lpstr>Code Example of K-NEAREST NEIGHBORS (KNN)  </vt:lpstr>
      <vt:lpstr>MACHINE LEARNING ALGORITHM WITH RESULT </vt:lpstr>
      <vt:lpstr>Code Example of SUPPORT VECTOR MACHINE  </vt:lpstr>
      <vt:lpstr>MACHINE LEARNING ALGORITHM WITH RESULT </vt:lpstr>
      <vt:lpstr>Code Example of LINEAR REGRESSION  </vt:lpstr>
      <vt:lpstr>Data Splitting for Model Training</vt:lpstr>
      <vt:lpstr>Code Explanation for DATA SPLITTING FOR MODEL TRAINING </vt:lpstr>
      <vt:lpstr>DATA EXPLORATION </vt:lpstr>
      <vt:lpstr>PowerPoint Presentation</vt:lpstr>
      <vt:lpstr>Data Preprocessing </vt:lpstr>
      <vt:lpstr>EXAMPLE CODE: </vt:lpstr>
      <vt:lpstr>Comparison of Algorithms </vt:lpstr>
      <vt:lpstr> </vt:lpstr>
      <vt:lpstr>ROC CURVES </vt:lpstr>
      <vt:lpstr>CROSS-VALIDATION TECHNIQUES</vt:lpstr>
      <vt:lpstr>Result</vt:lpstr>
      <vt:lpstr>Team Members and Responsibilities  </vt:lpstr>
      <vt:lpstr>Conclusion </vt:lpstr>
      <vt:lpstr>Future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265</cp:revision>
  <dcterms:created xsi:type="dcterms:W3CDTF">2023-12-15T01:54:40Z</dcterms:created>
  <dcterms:modified xsi:type="dcterms:W3CDTF">2023-12-15T04:27:10Z</dcterms:modified>
</cp:coreProperties>
</file>