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68" r:id="rId6"/>
    <p:sldId id="267" r:id="rId7"/>
    <p:sldId id="273" r:id="rId8"/>
    <p:sldId id="269" r:id="rId9"/>
    <p:sldId id="272" r:id="rId10"/>
    <p:sldId id="274" r:id="rId11"/>
    <p:sldId id="275" r:id="rId12"/>
    <p:sldId id="276" r:id="rId13"/>
    <p:sldId id="277" r:id="rId14"/>
    <p:sldId id="278" r:id="rId15"/>
    <p:sldId id="279" r:id="rId16"/>
    <p:sldId id="280" r:id="rId17"/>
    <p:sldId id="281" r:id="rId18"/>
    <p:sldId id="282" r:id="rId19"/>
    <p:sldId id="283" r:id="rId20"/>
    <p:sldId id="287" r:id="rId21"/>
    <p:sldId id="289" r:id="rId22"/>
    <p:sldId id="261" r:id="rId23"/>
    <p:sldId id="288"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62" autoAdjust="0"/>
    <p:restoredTop sz="94660"/>
  </p:normalViewPr>
  <p:slideViewPr>
    <p:cSldViewPr>
      <p:cViewPr varScale="1">
        <p:scale>
          <a:sx n="78" d="100"/>
          <a:sy n="78" d="100"/>
        </p:scale>
        <p:origin x="379" y="58"/>
      </p:cViewPr>
      <p:guideLst>
        <p:guide orient="horz" pos="2160"/>
        <p:guide pos="3839"/>
      </p:guideLst>
    </p:cSldViewPr>
  </p:slideViewPr>
  <p:notesTextViewPr>
    <p:cViewPr>
      <p:scale>
        <a:sx n="1" d="1"/>
        <a:sy n="1" d="1"/>
      </p:scale>
      <p:origin x="0" y="0"/>
    </p:cViewPr>
  </p:notesTextViewPr>
  <p:sorterViewPr>
    <p:cViewPr>
      <p:scale>
        <a:sx n="100" d="100"/>
        <a:sy n="100" d="100"/>
      </p:scale>
      <p:origin x="0" y="-3782"/>
    </p:cViewPr>
  </p:sorter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7/31/2025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7/31/2025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7/31/2025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7/31/2025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7/31/2025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7/31/2025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7/31/2025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7/31/2025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7/31/2025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7/31/2025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908720"/>
            <a:ext cx="8735325" cy="1424187"/>
          </a:xfrm>
        </p:spPr>
        <p:txBody>
          <a:bodyPr/>
          <a:lstStyle/>
          <a:p>
            <a:r>
              <a:rPr lang="en-US" dirty="0"/>
              <a:t>Data Analysis on Spotify</a:t>
            </a:r>
          </a:p>
        </p:txBody>
      </p:sp>
      <p:sp>
        <p:nvSpPr>
          <p:cNvPr id="5" name="Subtitle 4"/>
          <p:cNvSpPr>
            <a:spLocks noGrp="1"/>
          </p:cNvSpPr>
          <p:nvPr>
            <p:ph type="subTitle" idx="1"/>
          </p:nvPr>
        </p:nvSpPr>
        <p:spPr>
          <a:xfrm>
            <a:off x="4438228" y="2616200"/>
            <a:ext cx="5922273" cy="812800"/>
          </a:xfrm>
        </p:spPr>
        <p:txBody>
          <a:bodyPr/>
          <a:lstStyle/>
          <a:p>
            <a:pPr algn="r"/>
            <a:r>
              <a:rPr lang="en-US" dirty="0"/>
              <a:t>~by Mitali sawant</a:t>
            </a:r>
          </a:p>
        </p:txBody>
      </p:sp>
      <p:pic>
        <p:nvPicPr>
          <p:cNvPr id="4" name="Picture 3">
            <a:extLst>
              <a:ext uri="{FF2B5EF4-FFF2-40B4-BE49-F238E27FC236}">
                <a16:creationId xmlns:a16="http://schemas.microsoft.com/office/drawing/2014/main" id="{91126594-962F-A46F-1FA8-1E1871DBB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707" y="2852936"/>
            <a:ext cx="2699041" cy="2880320"/>
          </a:xfrm>
          <a:prstGeom prst="ellipse">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9A970-CB67-B4F1-46AC-90F4DA69CC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9F5E0-EBD8-FF19-1EF2-062F65D11018}"/>
              </a:ext>
            </a:extLst>
          </p:cNvPr>
          <p:cNvSpPr>
            <a:spLocks noGrp="1"/>
          </p:cNvSpPr>
          <p:nvPr>
            <p:ph sz="half" idx="1"/>
          </p:nvPr>
        </p:nvSpPr>
        <p:spPr>
          <a:xfrm>
            <a:off x="1290891" y="1052736"/>
            <a:ext cx="9556049" cy="714008"/>
          </a:xfrm>
        </p:spPr>
        <p:txBody>
          <a:bodyPr/>
          <a:lstStyle/>
          <a:p>
            <a:pPr marL="0" indent="0">
              <a:buNone/>
            </a:pPr>
            <a:r>
              <a:rPr lang="en-US" dirty="0"/>
              <a:t>Que 5. Artists most frequently skipped</a:t>
            </a:r>
          </a:p>
        </p:txBody>
      </p:sp>
      <p:sp>
        <p:nvSpPr>
          <p:cNvPr id="9" name="Content Placeholder 2">
            <a:extLst>
              <a:ext uri="{FF2B5EF4-FFF2-40B4-BE49-F238E27FC236}">
                <a16:creationId xmlns:a16="http://schemas.microsoft.com/office/drawing/2014/main" id="{7DD52364-887B-FB0B-9901-868EE40A17E3}"/>
              </a:ext>
            </a:extLst>
          </p:cNvPr>
          <p:cNvSpPr txBox="1">
            <a:spLocks/>
          </p:cNvSpPr>
          <p:nvPr/>
        </p:nvSpPr>
        <p:spPr>
          <a:xfrm>
            <a:off x="1290891" y="292494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15C53B8F-306B-3A12-DAB9-8643C9AF8522}"/>
              </a:ext>
            </a:extLst>
          </p:cNvPr>
          <p:cNvPicPr>
            <a:picLocks noChangeAspect="1"/>
          </p:cNvPicPr>
          <p:nvPr/>
        </p:nvPicPr>
        <p:blipFill>
          <a:blip r:embed="rId2"/>
          <a:stretch>
            <a:fillRect/>
          </a:stretch>
        </p:blipFill>
        <p:spPr>
          <a:xfrm>
            <a:off x="1413892" y="1689603"/>
            <a:ext cx="7220958" cy="1019317"/>
          </a:xfrm>
          <a:prstGeom prst="rect">
            <a:avLst/>
          </a:prstGeom>
        </p:spPr>
      </p:pic>
      <p:pic>
        <p:nvPicPr>
          <p:cNvPr id="5" name="Picture 4">
            <a:extLst>
              <a:ext uri="{FF2B5EF4-FFF2-40B4-BE49-F238E27FC236}">
                <a16:creationId xmlns:a16="http://schemas.microsoft.com/office/drawing/2014/main" id="{B9499EAA-F215-8878-2AB1-40974047E419}"/>
              </a:ext>
            </a:extLst>
          </p:cNvPr>
          <p:cNvPicPr>
            <a:picLocks noChangeAspect="1"/>
          </p:cNvPicPr>
          <p:nvPr/>
        </p:nvPicPr>
        <p:blipFill>
          <a:blip r:embed="rId3"/>
          <a:stretch>
            <a:fillRect/>
          </a:stretch>
        </p:blipFill>
        <p:spPr>
          <a:xfrm>
            <a:off x="3862164" y="3212976"/>
            <a:ext cx="3384376" cy="2089596"/>
          </a:xfrm>
          <a:prstGeom prst="rect">
            <a:avLst/>
          </a:prstGeom>
        </p:spPr>
      </p:pic>
    </p:spTree>
    <p:extLst>
      <p:ext uri="{BB962C8B-B14F-4D97-AF65-F5344CB8AC3E}">
        <p14:creationId xmlns:p14="http://schemas.microsoft.com/office/powerpoint/2010/main" val="24325949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88119-84E1-4942-70B0-56D95BF354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DDCDA-858E-60B0-E171-58348A6CF53C}"/>
              </a:ext>
            </a:extLst>
          </p:cNvPr>
          <p:cNvSpPr>
            <a:spLocks noGrp="1"/>
          </p:cNvSpPr>
          <p:nvPr>
            <p:ph sz="half" idx="1"/>
          </p:nvPr>
        </p:nvSpPr>
        <p:spPr>
          <a:xfrm>
            <a:off x="1290891" y="1052736"/>
            <a:ext cx="9556049" cy="714008"/>
          </a:xfrm>
        </p:spPr>
        <p:txBody>
          <a:bodyPr/>
          <a:lstStyle/>
          <a:p>
            <a:pPr marL="0" indent="0">
              <a:buNone/>
            </a:pPr>
            <a:r>
              <a:rPr lang="en-US" dirty="0"/>
              <a:t>Que 6. skipped rate of popular songs </a:t>
            </a:r>
          </a:p>
        </p:txBody>
      </p:sp>
      <p:sp>
        <p:nvSpPr>
          <p:cNvPr id="9" name="Content Placeholder 2">
            <a:extLst>
              <a:ext uri="{FF2B5EF4-FFF2-40B4-BE49-F238E27FC236}">
                <a16:creationId xmlns:a16="http://schemas.microsoft.com/office/drawing/2014/main" id="{C1B37701-36D9-DA4A-5385-50A615A5B3B0}"/>
              </a:ext>
            </a:extLst>
          </p:cNvPr>
          <p:cNvSpPr txBox="1">
            <a:spLocks/>
          </p:cNvSpPr>
          <p:nvPr/>
        </p:nvSpPr>
        <p:spPr>
          <a:xfrm>
            <a:off x="1290891" y="3071996"/>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0B5BE038-94D3-1361-9CD0-4545C1D12C2D}"/>
              </a:ext>
            </a:extLst>
          </p:cNvPr>
          <p:cNvPicPr>
            <a:picLocks noChangeAspect="1"/>
          </p:cNvPicPr>
          <p:nvPr/>
        </p:nvPicPr>
        <p:blipFill>
          <a:blip r:embed="rId2"/>
          <a:stretch>
            <a:fillRect/>
          </a:stretch>
        </p:blipFill>
        <p:spPr>
          <a:xfrm>
            <a:off x="1485900" y="1569225"/>
            <a:ext cx="8225044" cy="1275125"/>
          </a:xfrm>
          <a:prstGeom prst="rect">
            <a:avLst/>
          </a:prstGeom>
        </p:spPr>
      </p:pic>
      <p:pic>
        <p:nvPicPr>
          <p:cNvPr id="6" name="Picture 5">
            <a:extLst>
              <a:ext uri="{FF2B5EF4-FFF2-40B4-BE49-F238E27FC236}">
                <a16:creationId xmlns:a16="http://schemas.microsoft.com/office/drawing/2014/main" id="{A35423DE-88F5-A939-7AF3-E97D3046816F}"/>
              </a:ext>
            </a:extLst>
          </p:cNvPr>
          <p:cNvPicPr>
            <a:picLocks noChangeAspect="1"/>
          </p:cNvPicPr>
          <p:nvPr/>
        </p:nvPicPr>
        <p:blipFill>
          <a:blip r:embed="rId3"/>
          <a:stretch>
            <a:fillRect/>
          </a:stretch>
        </p:blipFill>
        <p:spPr>
          <a:xfrm>
            <a:off x="3291091" y="3212976"/>
            <a:ext cx="6445585" cy="2718903"/>
          </a:xfrm>
          <a:prstGeom prst="rect">
            <a:avLst/>
          </a:prstGeom>
        </p:spPr>
      </p:pic>
    </p:spTree>
    <p:extLst>
      <p:ext uri="{BB962C8B-B14F-4D97-AF65-F5344CB8AC3E}">
        <p14:creationId xmlns:p14="http://schemas.microsoft.com/office/powerpoint/2010/main" val="39979677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4A462-CC58-BFE5-E1F7-AB19131371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CAF1A-D4AA-8891-D516-58F59B55C40D}"/>
              </a:ext>
            </a:extLst>
          </p:cNvPr>
          <p:cNvSpPr>
            <a:spLocks noGrp="1"/>
          </p:cNvSpPr>
          <p:nvPr>
            <p:ph sz="half" idx="1"/>
          </p:nvPr>
        </p:nvSpPr>
        <p:spPr>
          <a:xfrm>
            <a:off x="1290891" y="1052736"/>
            <a:ext cx="9556049" cy="714008"/>
          </a:xfrm>
        </p:spPr>
        <p:txBody>
          <a:bodyPr/>
          <a:lstStyle/>
          <a:p>
            <a:pPr marL="0" indent="0">
              <a:buNone/>
            </a:pPr>
            <a:r>
              <a:rPr lang="en-US" dirty="0"/>
              <a:t>Que 7. Most listened albums</a:t>
            </a:r>
          </a:p>
        </p:txBody>
      </p:sp>
      <p:sp>
        <p:nvSpPr>
          <p:cNvPr id="9" name="Content Placeholder 2">
            <a:extLst>
              <a:ext uri="{FF2B5EF4-FFF2-40B4-BE49-F238E27FC236}">
                <a16:creationId xmlns:a16="http://schemas.microsoft.com/office/drawing/2014/main" id="{3854392F-58B8-88A0-5307-D4D74FA2B300}"/>
              </a:ext>
            </a:extLst>
          </p:cNvPr>
          <p:cNvSpPr txBox="1">
            <a:spLocks/>
          </p:cNvSpPr>
          <p:nvPr/>
        </p:nvSpPr>
        <p:spPr>
          <a:xfrm>
            <a:off x="1290891" y="292494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A032F4FB-48D6-74B1-FF17-12E9881CFAE2}"/>
              </a:ext>
            </a:extLst>
          </p:cNvPr>
          <p:cNvPicPr>
            <a:picLocks noChangeAspect="1"/>
          </p:cNvPicPr>
          <p:nvPr/>
        </p:nvPicPr>
        <p:blipFill>
          <a:blip r:embed="rId2"/>
          <a:stretch>
            <a:fillRect/>
          </a:stretch>
        </p:blipFill>
        <p:spPr>
          <a:xfrm>
            <a:off x="1485900" y="1628800"/>
            <a:ext cx="8252955" cy="1080120"/>
          </a:xfrm>
          <a:prstGeom prst="rect">
            <a:avLst/>
          </a:prstGeom>
        </p:spPr>
      </p:pic>
      <p:pic>
        <p:nvPicPr>
          <p:cNvPr id="6" name="Picture 5">
            <a:extLst>
              <a:ext uri="{FF2B5EF4-FFF2-40B4-BE49-F238E27FC236}">
                <a16:creationId xmlns:a16="http://schemas.microsoft.com/office/drawing/2014/main" id="{5619BBC6-5E9E-82C2-BFF8-7A2C9203DED6}"/>
              </a:ext>
            </a:extLst>
          </p:cNvPr>
          <p:cNvPicPr>
            <a:picLocks noChangeAspect="1"/>
          </p:cNvPicPr>
          <p:nvPr/>
        </p:nvPicPr>
        <p:blipFill>
          <a:blip r:embed="rId3"/>
          <a:stretch>
            <a:fillRect/>
          </a:stretch>
        </p:blipFill>
        <p:spPr>
          <a:xfrm>
            <a:off x="3862163" y="2952120"/>
            <a:ext cx="3976965" cy="1917040"/>
          </a:xfrm>
          <a:prstGeom prst="rect">
            <a:avLst/>
          </a:prstGeom>
        </p:spPr>
      </p:pic>
    </p:spTree>
    <p:extLst>
      <p:ext uri="{BB962C8B-B14F-4D97-AF65-F5344CB8AC3E}">
        <p14:creationId xmlns:p14="http://schemas.microsoft.com/office/powerpoint/2010/main" val="34178761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71A29-3464-31B2-27F8-D70EA0EA78D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58973-9363-B7DE-7A23-94C4FD1A183C}"/>
              </a:ext>
            </a:extLst>
          </p:cNvPr>
          <p:cNvSpPr>
            <a:spLocks noGrp="1"/>
          </p:cNvSpPr>
          <p:nvPr>
            <p:ph sz="half" idx="1"/>
          </p:nvPr>
        </p:nvSpPr>
        <p:spPr>
          <a:xfrm>
            <a:off x="1290891" y="1052736"/>
            <a:ext cx="9556049" cy="714008"/>
          </a:xfrm>
        </p:spPr>
        <p:txBody>
          <a:bodyPr/>
          <a:lstStyle/>
          <a:p>
            <a:pPr marL="0" indent="0">
              <a:buNone/>
            </a:pPr>
            <a:r>
              <a:rPr lang="en-US" dirty="0"/>
              <a:t>Que 8. Count of </a:t>
            </a:r>
            <a:r>
              <a:rPr lang="en-US" dirty="0" err="1"/>
              <a:t>suffles</a:t>
            </a:r>
            <a:r>
              <a:rPr lang="en-US" dirty="0"/>
              <a:t> and manual plays</a:t>
            </a:r>
          </a:p>
        </p:txBody>
      </p:sp>
      <p:sp>
        <p:nvSpPr>
          <p:cNvPr id="9" name="Content Placeholder 2">
            <a:extLst>
              <a:ext uri="{FF2B5EF4-FFF2-40B4-BE49-F238E27FC236}">
                <a16:creationId xmlns:a16="http://schemas.microsoft.com/office/drawing/2014/main" id="{C5E1B800-802A-03AE-F075-20EC458996F1}"/>
              </a:ext>
            </a:extLst>
          </p:cNvPr>
          <p:cNvSpPr txBox="1">
            <a:spLocks/>
          </p:cNvSpPr>
          <p:nvPr/>
        </p:nvSpPr>
        <p:spPr>
          <a:xfrm>
            <a:off x="1290891" y="292494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AD6DE19-73BC-EF13-1537-26BD7F98A0C4}"/>
              </a:ext>
            </a:extLst>
          </p:cNvPr>
          <p:cNvPicPr>
            <a:picLocks noChangeAspect="1"/>
          </p:cNvPicPr>
          <p:nvPr/>
        </p:nvPicPr>
        <p:blipFill>
          <a:blip r:embed="rId2"/>
          <a:stretch>
            <a:fillRect/>
          </a:stretch>
        </p:blipFill>
        <p:spPr>
          <a:xfrm>
            <a:off x="1485900" y="1700808"/>
            <a:ext cx="6151490" cy="871567"/>
          </a:xfrm>
          <a:prstGeom prst="rect">
            <a:avLst/>
          </a:prstGeom>
        </p:spPr>
      </p:pic>
      <p:pic>
        <p:nvPicPr>
          <p:cNvPr id="6" name="Picture 5">
            <a:extLst>
              <a:ext uri="{FF2B5EF4-FFF2-40B4-BE49-F238E27FC236}">
                <a16:creationId xmlns:a16="http://schemas.microsoft.com/office/drawing/2014/main" id="{AADD9978-704D-BCF7-291D-BB0FF40AC6EC}"/>
              </a:ext>
            </a:extLst>
          </p:cNvPr>
          <p:cNvPicPr>
            <a:picLocks noChangeAspect="1"/>
          </p:cNvPicPr>
          <p:nvPr/>
        </p:nvPicPr>
        <p:blipFill>
          <a:blip r:embed="rId3"/>
          <a:stretch>
            <a:fillRect/>
          </a:stretch>
        </p:blipFill>
        <p:spPr>
          <a:xfrm>
            <a:off x="3790155" y="3154407"/>
            <a:ext cx="2790509" cy="1210697"/>
          </a:xfrm>
          <a:prstGeom prst="rect">
            <a:avLst/>
          </a:prstGeom>
        </p:spPr>
      </p:pic>
    </p:spTree>
    <p:extLst>
      <p:ext uri="{BB962C8B-B14F-4D97-AF65-F5344CB8AC3E}">
        <p14:creationId xmlns:p14="http://schemas.microsoft.com/office/powerpoint/2010/main" val="4499200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9D3D1-76C1-43AB-91EB-4105F383795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64073-25EE-F1A4-C6E5-2764FDE9EEFF}"/>
              </a:ext>
            </a:extLst>
          </p:cNvPr>
          <p:cNvSpPr>
            <a:spLocks noGrp="1"/>
          </p:cNvSpPr>
          <p:nvPr>
            <p:ph sz="half" idx="1"/>
          </p:nvPr>
        </p:nvSpPr>
        <p:spPr>
          <a:xfrm>
            <a:off x="1290891" y="1052736"/>
            <a:ext cx="9556049" cy="714008"/>
          </a:xfrm>
        </p:spPr>
        <p:txBody>
          <a:bodyPr/>
          <a:lstStyle/>
          <a:p>
            <a:pPr marL="0" indent="0">
              <a:buNone/>
            </a:pPr>
            <a:r>
              <a:rPr lang="en-US" dirty="0"/>
              <a:t>Que 9. How often autoplay was used</a:t>
            </a:r>
          </a:p>
        </p:txBody>
      </p:sp>
      <p:sp>
        <p:nvSpPr>
          <p:cNvPr id="9" name="Content Placeholder 2">
            <a:extLst>
              <a:ext uri="{FF2B5EF4-FFF2-40B4-BE49-F238E27FC236}">
                <a16:creationId xmlns:a16="http://schemas.microsoft.com/office/drawing/2014/main" id="{85B033AF-8FA1-AA61-BE63-42D964714347}"/>
              </a:ext>
            </a:extLst>
          </p:cNvPr>
          <p:cNvSpPr txBox="1">
            <a:spLocks/>
          </p:cNvSpPr>
          <p:nvPr/>
        </p:nvSpPr>
        <p:spPr>
          <a:xfrm>
            <a:off x="1290891" y="292494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65C83182-D7DC-494D-4D34-1BBF55B41661}"/>
              </a:ext>
            </a:extLst>
          </p:cNvPr>
          <p:cNvPicPr>
            <a:picLocks noChangeAspect="1"/>
          </p:cNvPicPr>
          <p:nvPr/>
        </p:nvPicPr>
        <p:blipFill>
          <a:blip r:embed="rId2"/>
          <a:stretch>
            <a:fillRect/>
          </a:stretch>
        </p:blipFill>
        <p:spPr>
          <a:xfrm>
            <a:off x="1485900" y="1700808"/>
            <a:ext cx="8406263" cy="864096"/>
          </a:xfrm>
          <a:prstGeom prst="rect">
            <a:avLst/>
          </a:prstGeom>
        </p:spPr>
      </p:pic>
      <p:pic>
        <p:nvPicPr>
          <p:cNvPr id="6" name="Picture 5">
            <a:extLst>
              <a:ext uri="{FF2B5EF4-FFF2-40B4-BE49-F238E27FC236}">
                <a16:creationId xmlns:a16="http://schemas.microsoft.com/office/drawing/2014/main" id="{046289DB-BE63-2E04-8C70-9C700DC7B773}"/>
              </a:ext>
            </a:extLst>
          </p:cNvPr>
          <p:cNvPicPr>
            <a:picLocks noChangeAspect="1"/>
          </p:cNvPicPr>
          <p:nvPr/>
        </p:nvPicPr>
        <p:blipFill>
          <a:blip r:embed="rId3"/>
          <a:stretch>
            <a:fillRect/>
          </a:stretch>
        </p:blipFill>
        <p:spPr>
          <a:xfrm>
            <a:off x="3718148" y="3067371"/>
            <a:ext cx="3211551" cy="864095"/>
          </a:xfrm>
          <a:prstGeom prst="rect">
            <a:avLst/>
          </a:prstGeom>
        </p:spPr>
      </p:pic>
    </p:spTree>
    <p:extLst>
      <p:ext uri="{BB962C8B-B14F-4D97-AF65-F5344CB8AC3E}">
        <p14:creationId xmlns:p14="http://schemas.microsoft.com/office/powerpoint/2010/main" val="29447990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7CD7A-DAD5-D160-367A-8D26F5EE0DF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7E25A-8963-5820-76C3-D11D51620564}"/>
              </a:ext>
            </a:extLst>
          </p:cNvPr>
          <p:cNvSpPr>
            <a:spLocks noGrp="1"/>
          </p:cNvSpPr>
          <p:nvPr>
            <p:ph sz="half" idx="1"/>
          </p:nvPr>
        </p:nvSpPr>
        <p:spPr>
          <a:xfrm>
            <a:off x="1290891" y="1052736"/>
            <a:ext cx="9556049" cy="714008"/>
          </a:xfrm>
        </p:spPr>
        <p:txBody>
          <a:bodyPr/>
          <a:lstStyle/>
          <a:p>
            <a:pPr marL="0" indent="0">
              <a:buNone/>
            </a:pPr>
            <a:r>
              <a:rPr lang="en-US" dirty="0"/>
              <a:t>Que 10. Time of day when music is most played</a:t>
            </a:r>
          </a:p>
        </p:txBody>
      </p:sp>
      <p:sp>
        <p:nvSpPr>
          <p:cNvPr id="9" name="Content Placeholder 2">
            <a:extLst>
              <a:ext uri="{FF2B5EF4-FFF2-40B4-BE49-F238E27FC236}">
                <a16:creationId xmlns:a16="http://schemas.microsoft.com/office/drawing/2014/main" id="{13BB7CEA-6B85-E8A6-FB01-FE6A08A23997}"/>
              </a:ext>
            </a:extLst>
          </p:cNvPr>
          <p:cNvSpPr txBox="1">
            <a:spLocks/>
          </p:cNvSpPr>
          <p:nvPr/>
        </p:nvSpPr>
        <p:spPr>
          <a:xfrm>
            <a:off x="1290891" y="292494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6" name="Picture 5">
            <a:extLst>
              <a:ext uri="{FF2B5EF4-FFF2-40B4-BE49-F238E27FC236}">
                <a16:creationId xmlns:a16="http://schemas.microsoft.com/office/drawing/2014/main" id="{5B214348-7D4F-CCF5-4C85-4C63B32C887A}"/>
              </a:ext>
            </a:extLst>
          </p:cNvPr>
          <p:cNvPicPr>
            <a:picLocks noChangeAspect="1"/>
          </p:cNvPicPr>
          <p:nvPr/>
        </p:nvPicPr>
        <p:blipFill>
          <a:blip r:embed="rId2"/>
          <a:stretch>
            <a:fillRect/>
          </a:stretch>
        </p:blipFill>
        <p:spPr>
          <a:xfrm>
            <a:off x="1377776" y="1700808"/>
            <a:ext cx="10117235" cy="798160"/>
          </a:xfrm>
          <a:prstGeom prst="rect">
            <a:avLst/>
          </a:prstGeom>
        </p:spPr>
      </p:pic>
      <p:pic>
        <p:nvPicPr>
          <p:cNvPr id="10" name="Picture 9">
            <a:extLst>
              <a:ext uri="{FF2B5EF4-FFF2-40B4-BE49-F238E27FC236}">
                <a16:creationId xmlns:a16="http://schemas.microsoft.com/office/drawing/2014/main" id="{93500F57-1F50-DDC3-7DEB-F558D1E4667A}"/>
              </a:ext>
            </a:extLst>
          </p:cNvPr>
          <p:cNvPicPr>
            <a:picLocks noChangeAspect="1"/>
          </p:cNvPicPr>
          <p:nvPr/>
        </p:nvPicPr>
        <p:blipFill>
          <a:blip r:embed="rId3"/>
          <a:stretch>
            <a:fillRect/>
          </a:stretch>
        </p:blipFill>
        <p:spPr>
          <a:xfrm>
            <a:off x="3718148" y="2924944"/>
            <a:ext cx="3852656" cy="1728192"/>
          </a:xfrm>
          <a:prstGeom prst="rect">
            <a:avLst/>
          </a:prstGeom>
        </p:spPr>
      </p:pic>
    </p:spTree>
    <p:extLst>
      <p:ext uri="{BB962C8B-B14F-4D97-AF65-F5344CB8AC3E}">
        <p14:creationId xmlns:p14="http://schemas.microsoft.com/office/powerpoint/2010/main" val="349757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5BCFF-963F-9613-D50C-90075B59FEB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D3AA7-6AC8-E1A1-7EB9-BD08142A3B2F}"/>
              </a:ext>
            </a:extLst>
          </p:cNvPr>
          <p:cNvSpPr>
            <a:spLocks noGrp="1"/>
          </p:cNvSpPr>
          <p:nvPr>
            <p:ph sz="half" idx="1"/>
          </p:nvPr>
        </p:nvSpPr>
        <p:spPr>
          <a:xfrm>
            <a:off x="1290891" y="1052736"/>
            <a:ext cx="9556049" cy="714008"/>
          </a:xfrm>
        </p:spPr>
        <p:txBody>
          <a:bodyPr/>
          <a:lstStyle/>
          <a:p>
            <a:pPr marL="0" indent="0">
              <a:buNone/>
            </a:pPr>
            <a:r>
              <a:rPr lang="en-US" dirty="0"/>
              <a:t>Que 11. Top 5 songs played on weekends</a:t>
            </a:r>
          </a:p>
        </p:txBody>
      </p:sp>
      <p:sp>
        <p:nvSpPr>
          <p:cNvPr id="9" name="Content Placeholder 2">
            <a:extLst>
              <a:ext uri="{FF2B5EF4-FFF2-40B4-BE49-F238E27FC236}">
                <a16:creationId xmlns:a16="http://schemas.microsoft.com/office/drawing/2014/main" id="{3B4F52A1-EE13-1898-8E27-E73D3BB9364B}"/>
              </a:ext>
            </a:extLst>
          </p:cNvPr>
          <p:cNvSpPr txBox="1">
            <a:spLocks/>
          </p:cNvSpPr>
          <p:nvPr/>
        </p:nvSpPr>
        <p:spPr>
          <a:xfrm>
            <a:off x="1290891" y="292494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7EAC2D15-5C18-F04C-180C-CCEE148CE7A7}"/>
              </a:ext>
            </a:extLst>
          </p:cNvPr>
          <p:cNvPicPr>
            <a:picLocks noChangeAspect="1"/>
          </p:cNvPicPr>
          <p:nvPr/>
        </p:nvPicPr>
        <p:blipFill>
          <a:blip r:embed="rId2"/>
          <a:stretch>
            <a:fillRect/>
          </a:stretch>
        </p:blipFill>
        <p:spPr>
          <a:xfrm>
            <a:off x="1485900" y="1646020"/>
            <a:ext cx="8007201" cy="1062900"/>
          </a:xfrm>
          <a:prstGeom prst="rect">
            <a:avLst/>
          </a:prstGeom>
        </p:spPr>
      </p:pic>
      <p:pic>
        <p:nvPicPr>
          <p:cNvPr id="6" name="Picture 5">
            <a:extLst>
              <a:ext uri="{FF2B5EF4-FFF2-40B4-BE49-F238E27FC236}">
                <a16:creationId xmlns:a16="http://schemas.microsoft.com/office/drawing/2014/main" id="{EF2B1EE0-0C25-4126-96C6-79FCE3B37DD6}"/>
              </a:ext>
            </a:extLst>
          </p:cNvPr>
          <p:cNvPicPr>
            <a:picLocks noChangeAspect="1"/>
          </p:cNvPicPr>
          <p:nvPr/>
        </p:nvPicPr>
        <p:blipFill>
          <a:blip r:embed="rId3"/>
          <a:stretch>
            <a:fillRect/>
          </a:stretch>
        </p:blipFill>
        <p:spPr>
          <a:xfrm>
            <a:off x="3502123" y="3140968"/>
            <a:ext cx="6134993" cy="2088232"/>
          </a:xfrm>
          <a:prstGeom prst="rect">
            <a:avLst/>
          </a:prstGeom>
        </p:spPr>
      </p:pic>
    </p:spTree>
    <p:extLst>
      <p:ext uri="{BB962C8B-B14F-4D97-AF65-F5344CB8AC3E}">
        <p14:creationId xmlns:p14="http://schemas.microsoft.com/office/powerpoint/2010/main" val="40588844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CE61B-ECA0-7065-C104-25758CFF00B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298AB-51D6-2493-6949-BCD677299F3C}"/>
              </a:ext>
            </a:extLst>
          </p:cNvPr>
          <p:cNvSpPr>
            <a:spLocks noGrp="1"/>
          </p:cNvSpPr>
          <p:nvPr>
            <p:ph sz="half" idx="1"/>
          </p:nvPr>
        </p:nvSpPr>
        <p:spPr>
          <a:xfrm>
            <a:off x="1290891" y="1052736"/>
            <a:ext cx="9556049" cy="714008"/>
          </a:xfrm>
        </p:spPr>
        <p:txBody>
          <a:bodyPr/>
          <a:lstStyle/>
          <a:p>
            <a:pPr marL="0" indent="0">
              <a:buNone/>
            </a:pPr>
            <a:r>
              <a:rPr lang="en-US" dirty="0"/>
              <a:t>Que 12. Top songs played yearly</a:t>
            </a:r>
          </a:p>
        </p:txBody>
      </p:sp>
      <p:sp>
        <p:nvSpPr>
          <p:cNvPr id="9" name="Content Placeholder 2">
            <a:extLst>
              <a:ext uri="{FF2B5EF4-FFF2-40B4-BE49-F238E27FC236}">
                <a16:creationId xmlns:a16="http://schemas.microsoft.com/office/drawing/2014/main" id="{CEBE782B-A75C-11B6-095B-F706C47FE3B5}"/>
              </a:ext>
            </a:extLst>
          </p:cNvPr>
          <p:cNvSpPr txBox="1">
            <a:spLocks/>
          </p:cNvSpPr>
          <p:nvPr/>
        </p:nvSpPr>
        <p:spPr>
          <a:xfrm>
            <a:off x="1290891" y="292494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11" name="Picture 10">
            <a:extLst>
              <a:ext uri="{FF2B5EF4-FFF2-40B4-BE49-F238E27FC236}">
                <a16:creationId xmlns:a16="http://schemas.microsoft.com/office/drawing/2014/main" id="{64F3C769-1E93-0F21-125C-2F5AA141FA3D}"/>
              </a:ext>
            </a:extLst>
          </p:cNvPr>
          <p:cNvPicPr>
            <a:picLocks noChangeAspect="1"/>
          </p:cNvPicPr>
          <p:nvPr/>
        </p:nvPicPr>
        <p:blipFill>
          <a:blip r:embed="rId2"/>
          <a:stretch>
            <a:fillRect/>
          </a:stretch>
        </p:blipFill>
        <p:spPr>
          <a:xfrm>
            <a:off x="1485900" y="1628800"/>
            <a:ext cx="8617978" cy="1080120"/>
          </a:xfrm>
          <a:prstGeom prst="rect">
            <a:avLst/>
          </a:prstGeom>
        </p:spPr>
      </p:pic>
      <p:pic>
        <p:nvPicPr>
          <p:cNvPr id="13" name="Picture 12">
            <a:extLst>
              <a:ext uri="{FF2B5EF4-FFF2-40B4-BE49-F238E27FC236}">
                <a16:creationId xmlns:a16="http://schemas.microsoft.com/office/drawing/2014/main" id="{2ECE787D-E782-46E1-1D41-E4B937B4934C}"/>
              </a:ext>
            </a:extLst>
          </p:cNvPr>
          <p:cNvPicPr>
            <a:picLocks noChangeAspect="1"/>
          </p:cNvPicPr>
          <p:nvPr/>
        </p:nvPicPr>
        <p:blipFill>
          <a:blip r:embed="rId3"/>
          <a:stretch>
            <a:fillRect/>
          </a:stretch>
        </p:blipFill>
        <p:spPr>
          <a:xfrm>
            <a:off x="3790156" y="2924944"/>
            <a:ext cx="3672408" cy="3065756"/>
          </a:xfrm>
          <a:prstGeom prst="rect">
            <a:avLst/>
          </a:prstGeom>
        </p:spPr>
      </p:pic>
    </p:spTree>
    <p:extLst>
      <p:ext uri="{BB962C8B-B14F-4D97-AF65-F5344CB8AC3E}">
        <p14:creationId xmlns:p14="http://schemas.microsoft.com/office/powerpoint/2010/main" val="27613896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3587F-9C34-28A0-5470-286F4B91D3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81E09-2D63-2804-F384-A92E69B3ED6A}"/>
              </a:ext>
            </a:extLst>
          </p:cNvPr>
          <p:cNvSpPr>
            <a:spLocks noGrp="1"/>
          </p:cNvSpPr>
          <p:nvPr>
            <p:ph sz="half" idx="1"/>
          </p:nvPr>
        </p:nvSpPr>
        <p:spPr>
          <a:xfrm>
            <a:off x="1263274" y="620688"/>
            <a:ext cx="9556049" cy="714008"/>
          </a:xfrm>
        </p:spPr>
        <p:txBody>
          <a:bodyPr/>
          <a:lstStyle/>
          <a:p>
            <a:pPr marL="0" indent="0">
              <a:buNone/>
            </a:pPr>
            <a:r>
              <a:rPr lang="en-US" dirty="0"/>
              <a:t>Insights and Actions :</a:t>
            </a:r>
          </a:p>
        </p:txBody>
      </p:sp>
      <p:sp>
        <p:nvSpPr>
          <p:cNvPr id="2" name="Content Placeholder 1">
            <a:extLst>
              <a:ext uri="{FF2B5EF4-FFF2-40B4-BE49-F238E27FC236}">
                <a16:creationId xmlns:a16="http://schemas.microsoft.com/office/drawing/2014/main" id="{9D7A5115-7BC8-6FFD-16FB-742837228CC4}"/>
              </a:ext>
            </a:extLst>
          </p:cNvPr>
          <p:cNvSpPr>
            <a:spLocks noGrp="1" noChangeArrowheads="1"/>
          </p:cNvSpPr>
          <p:nvPr>
            <p:ph sz="half" idx="2"/>
          </p:nvPr>
        </p:nvSpPr>
        <p:spPr bwMode="auto">
          <a:xfrm>
            <a:off x="1263274" y="1467229"/>
            <a:ext cx="439248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lang="en-US" altLang="en-US" sz="1800" dirty="0">
                <a:latin typeface="Arial" panose="020B0604020202020204" pitchFamily="34" charset="0"/>
              </a:rPr>
              <a:t>Average play duration per track</a:t>
            </a:r>
          </a:p>
          <a:p>
            <a:pPr marL="0" indent="0" defTabSz="91440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a:t>
            </a:r>
            <a:r>
              <a:rPr lang="en-IN" sz="1800" dirty="0"/>
              <a:t>Tubular Bells - Pt. I		26</a:t>
            </a:r>
          </a:p>
          <a:p>
            <a:pPr marL="0" indent="0" defTabSz="914400" eaLnBrk="0" fontAlgn="base" hangingPunct="0">
              <a:lnSpc>
                <a:spcPct val="100000"/>
              </a:lnSpc>
              <a:spcBef>
                <a:spcPct val="0"/>
              </a:spcBef>
              <a:spcAft>
                <a:spcPct val="0"/>
              </a:spcAft>
              <a:buClrTx/>
              <a:buSzTx/>
              <a:buNone/>
            </a:pPr>
            <a:r>
              <a:rPr lang="en-IN" sz="1800" dirty="0"/>
              <a:t>	Tubular Bells - Pt. II		23</a:t>
            </a:r>
          </a:p>
          <a:p>
            <a:pPr marL="0" indent="0" defTabSz="914400" eaLnBrk="0" fontAlgn="base" hangingPunct="0">
              <a:lnSpc>
                <a:spcPct val="100000"/>
              </a:lnSpc>
              <a:spcBef>
                <a:spcPct val="0"/>
              </a:spcBef>
              <a:spcAft>
                <a:spcPct val="0"/>
              </a:spcAft>
              <a:buClrTx/>
              <a:buSzTx/>
              <a:buNone/>
            </a:pPr>
            <a:endParaRPr lang="en-IN" sz="1800" dirty="0"/>
          </a:p>
          <a:p>
            <a:pPr defTabSz="914400" eaLnBrk="0" fontAlgn="base" hangingPunct="0">
              <a:lnSpc>
                <a:spcPct val="100000"/>
              </a:lnSpc>
              <a:spcBef>
                <a:spcPct val="0"/>
              </a:spcBef>
              <a:spcAft>
                <a:spcPct val="0"/>
              </a:spcAft>
              <a:buClrTx/>
              <a:buSzTx/>
            </a:pPr>
            <a:r>
              <a:rPr lang="en-US" sz="1800" dirty="0"/>
              <a:t>how many unique songs were played</a:t>
            </a:r>
          </a:p>
          <a:p>
            <a:pPr marL="0" indent="0" defTabSz="914400" eaLnBrk="0" fontAlgn="base" hangingPunct="0">
              <a:lnSpc>
                <a:spcPct val="100000"/>
              </a:lnSpc>
              <a:spcBef>
                <a:spcPct val="0"/>
              </a:spcBef>
              <a:spcAft>
                <a:spcPct val="0"/>
              </a:spcAft>
              <a:buClrTx/>
              <a:buSzTx/>
              <a:buNone/>
            </a:pPr>
            <a:r>
              <a:rPr lang="en-US" sz="1800" dirty="0"/>
              <a:t>	</a:t>
            </a:r>
            <a:r>
              <a:rPr lang="en-IN" sz="1800" dirty="0"/>
              <a:t>13468</a:t>
            </a:r>
          </a:p>
          <a:p>
            <a:pPr marL="0" indent="0" defTabSz="91440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dirty="0">
                <a:latin typeface="Arial" panose="020B0604020202020204" pitchFamily="34" charset="0"/>
              </a:rPr>
              <a:t>Which platform was used the most</a:t>
            </a:r>
          </a:p>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android</a:t>
            </a:r>
            <a:r>
              <a:rPr lang="en-US" altLang="en-US" sz="1800" dirty="0">
                <a:latin typeface="Arial" panose="020B0604020202020204" pitchFamily="34" charset="0"/>
              </a:rPr>
              <a:t>		135610</a:t>
            </a:r>
          </a:p>
          <a:p>
            <a:pPr marL="0" indent="0" defTabSz="91440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dirty="0">
                <a:latin typeface="Arial" panose="020B0604020202020204" pitchFamily="34" charset="0"/>
              </a:rPr>
              <a:t>Total daily listening</a:t>
            </a:r>
          </a:p>
          <a:p>
            <a:pPr marL="0" lvl="0" indent="0" defTabSz="91440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2020-12-20	13.43</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dirty="0">
                <a:latin typeface="Arial" panose="020B0604020202020204" pitchFamily="34" charset="0"/>
              </a:rPr>
              <a:t>Total monthly listening in </a:t>
            </a:r>
            <a:r>
              <a:rPr lang="en-US" altLang="en-US" sz="1800" dirty="0" err="1">
                <a:latin typeface="Arial" panose="020B0604020202020204" pitchFamily="34" charset="0"/>
              </a:rPr>
              <a:t>hrs</a:t>
            </a:r>
            <a:endParaRPr lang="en-US" altLang="en-US" sz="1800" dirty="0">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October		554.28</a:t>
            </a:r>
          </a:p>
          <a:p>
            <a:pPr marL="0" indent="0" defTabSz="91440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defTabSz="914400" eaLnBrk="0" fontAlgn="base" hangingPunct="0">
              <a:lnSpc>
                <a:spcPct val="100000"/>
              </a:lnSpc>
              <a:spcBef>
                <a:spcPct val="0"/>
              </a:spcBef>
              <a:spcAft>
                <a:spcPct val="0"/>
              </a:spcAft>
              <a:buClrTx/>
              <a:buSzTx/>
            </a:pPr>
            <a:endParaRPr lang="en-US" altLang="en-US" sz="1800" dirty="0">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1">
            <a:extLst>
              <a:ext uri="{FF2B5EF4-FFF2-40B4-BE49-F238E27FC236}">
                <a16:creationId xmlns:a16="http://schemas.microsoft.com/office/drawing/2014/main" id="{38775774-9397-4AC4-77EF-BC19EA090B1D}"/>
              </a:ext>
            </a:extLst>
          </p:cNvPr>
          <p:cNvSpPr txBox="1">
            <a:spLocks noChangeArrowheads="1"/>
          </p:cNvSpPr>
          <p:nvPr/>
        </p:nvSpPr>
        <p:spPr bwMode="auto">
          <a:xfrm>
            <a:off x="6533064" y="472018"/>
            <a:ext cx="439248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defTabSz="914400" eaLnBrk="0" fontAlgn="base" hangingPunct="0">
              <a:lnSpc>
                <a:spcPct val="100000"/>
              </a:lnSpc>
              <a:spcBef>
                <a:spcPct val="0"/>
              </a:spcBef>
              <a:spcAft>
                <a:spcPct val="0"/>
              </a:spcAft>
              <a:buClrTx/>
              <a:buSzTx/>
            </a:pPr>
            <a:r>
              <a:rPr lang="en-US" altLang="en-US" sz="1800" dirty="0">
                <a:latin typeface="Arial" panose="020B0604020202020204" pitchFamily="34" charset="0"/>
              </a:rPr>
              <a:t>Days with the highest play counts	</a:t>
            </a:r>
            <a:r>
              <a:rPr lang="en-IN" sz="1800" dirty="0"/>
              <a:t>2017-09-06	1391</a:t>
            </a:r>
          </a:p>
          <a:p>
            <a:pPr marL="0" indent="0" defTabSz="914400" eaLnBrk="0" fontAlgn="base" hangingPunct="0">
              <a:lnSpc>
                <a:spcPct val="100000"/>
              </a:lnSpc>
              <a:spcBef>
                <a:spcPct val="0"/>
              </a:spcBef>
              <a:spcAft>
                <a:spcPct val="0"/>
              </a:spcAft>
              <a:buClrTx/>
              <a:buSzTx/>
              <a:buNone/>
            </a:pPr>
            <a:r>
              <a:rPr lang="en-IN" sz="1800" dirty="0"/>
              <a:t>	2022-09-30	825</a:t>
            </a:r>
          </a:p>
          <a:p>
            <a:pPr marL="0" indent="0" defTabSz="914400" eaLnBrk="0" fontAlgn="base" hangingPunct="0">
              <a:lnSpc>
                <a:spcPct val="100000"/>
              </a:lnSpc>
              <a:spcBef>
                <a:spcPct val="0"/>
              </a:spcBef>
              <a:spcAft>
                <a:spcPct val="0"/>
              </a:spcAft>
              <a:buClrTx/>
              <a:buSzTx/>
              <a:buFont typeface="Arial" pitchFamily="34" charset="0"/>
              <a:buNone/>
            </a:pPr>
            <a:endParaRPr lang="en-IN" sz="1800" dirty="0"/>
          </a:p>
          <a:p>
            <a:pPr defTabSz="914400" eaLnBrk="0" fontAlgn="base" hangingPunct="0">
              <a:lnSpc>
                <a:spcPct val="100000"/>
              </a:lnSpc>
              <a:spcBef>
                <a:spcPct val="0"/>
              </a:spcBef>
              <a:spcAft>
                <a:spcPct val="0"/>
              </a:spcAft>
              <a:buClrTx/>
              <a:buSzTx/>
            </a:pPr>
            <a:r>
              <a:rPr lang="en-US" sz="1800" dirty="0"/>
              <a:t>plays overtime</a:t>
            </a:r>
          </a:p>
          <a:p>
            <a:pPr marL="0" indent="0" defTabSz="914400" eaLnBrk="0" fontAlgn="base" hangingPunct="0">
              <a:lnSpc>
                <a:spcPct val="100000"/>
              </a:lnSpc>
              <a:spcBef>
                <a:spcPct val="0"/>
              </a:spcBef>
              <a:spcAft>
                <a:spcPct val="0"/>
              </a:spcAft>
              <a:buClrTx/>
              <a:buSzTx/>
              <a:buNone/>
            </a:pPr>
            <a:r>
              <a:rPr lang="en-US" sz="1800" dirty="0"/>
              <a:t>	2013-07-08	42</a:t>
            </a:r>
          </a:p>
          <a:p>
            <a:pPr marL="0" indent="0" defTabSz="914400" eaLnBrk="0" fontAlgn="base" hangingPunct="0">
              <a:lnSpc>
                <a:spcPct val="100000"/>
              </a:lnSpc>
              <a:spcBef>
                <a:spcPct val="0"/>
              </a:spcBef>
              <a:spcAft>
                <a:spcPct val="0"/>
              </a:spcAft>
              <a:buClrTx/>
              <a:buSzTx/>
              <a:buNone/>
            </a:pPr>
            <a:r>
              <a:rPr lang="en-US" sz="1800" dirty="0"/>
              <a:t>	2013-07-09	20</a:t>
            </a:r>
          </a:p>
          <a:p>
            <a:pPr marL="0" indent="0" defTabSz="914400" eaLnBrk="0" fontAlgn="base" hangingPunct="0">
              <a:lnSpc>
                <a:spcPct val="100000"/>
              </a:lnSpc>
              <a:spcBef>
                <a:spcPct val="0"/>
              </a:spcBef>
              <a:spcAft>
                <a:spcPct val="0"/>
              </a:spcAft>
              <a:buClrTx/>
              <a:buSzTx/>
              <a:buFont typeface="Arial" pitchFamily="34" charset="0"/>
              <a:buNone/>
            </a:pPr>
            <a:endParaRPr lang="en-US" altLang="en-US" sz="1800" dirty="0">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dirty="0">
                <a:latin typeface="Arial" panose="020B0604020202020204" pitchFamily="34" charset="0"/>
              </a:rPr>
              <a:t>Average play time per artist	</a:t>
            </a:r>
          </a:p>
          <a:p>
            <a:pPr marL="0" indent="0" defTabSz="91440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a:t>
            </a:r>
            <a:r>
              <a:rPr lang="nl-NL" altLang="en-US" sz="1800" dirty="0">
                <a:latin typeface="Arial" panose="020B0604020202020204" pitchFamily="34" charset="0"/>
              </a:rPr>
              <a:t>Cory Weeds	662</a:t>
            </a:r>
          </a:p>
          <a:p>
            <a:pPr marL="0" indent="0" defTabSz="914400" eaLnBrk="0" fontAlgn="base" hangingPunct="0">
              <a:lnSpc>
                <a:spcPct val="100000"/>
              </a:lnSpc>
              <a:spcBef>
                <a:spcPct val="0"/>
              </a:spcBef>
              <a:spcAft>
                <a:spcPct val="0"/>
              </a:spcAft>
              <a:buClrTx/>
              <a:buSzTx/>
              <a:buNone/>
            </a:pPr>
            <a:r>
              <a:rPr lang="nl-NL" altLang="en-US" sz="1800" dirty="0">
                <a:latin typeface="Arial" panose="020B0604020202020204" pitchFamily="34" charset="0"/>
              </a:rPr>
              <a:t>	Dan Lacksman	645</a:t>
            </a:r>
          </a:p>
          <a:p>
            <a:pPr marL="0" indent="0" defTabSz="91440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dirty="0">
                <a:latin typeface="Arial" panose="020B0604020202020204" pitchFamily="34" charset="0"/>
              </a:rPr>
              <a:t>count of Playback end reasons</a:t>
            </a:r>
          </a:p>
          <a:p>
            <a:pPr marL="0" indent="0" defTabSz="91440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a:t>
            </a:r>
            <a:r>
              <a:rPr lang="en-US" altLang="en-US" sz="1800" dirty="0" err="1">
                <a:latin typeface="Arial" panose="020B0604020202020204" pitchFamily="34" charset="0"/>
              </a:rPr>
              <a:t>trackdone</a:t>
            </a:r>
            <a:r>
              <a:rPr lang="en-US" altLang="en-US" sz="1800" dirty="0">
                <a:latin typeface="Arial" panose="020B0604020202020204" pitchFamily="34" charset="0"/>
              </a:rPr>
              <a:t>	76161</a:t>
            </a:r>
          </a:p>
          <a:p>
            <a:pPr marL="0" indent="0" defTabSz="91440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a:t>
            </a:r>
            <a:r>
              <a:rPr lang="en-US" altLang="en-US" sz="1800" dirty="0" err="1">
                <a:latin typeface="Arial" panose="020B0604020202020204" pitchFamily="34" charset="0"/>
              </a:rPr>
              <a:t>fwdbtn</a:t>
            </a:r>
            <a:r>
              <a:rPr lang="en-US" altLang="en-US" sz="1800" dirty="0">
                <a:latin typeface="Arial" panose="020B0604020202020204" pitchFamily="34" charset="0"/>
              </a:rPr>
              <a:t>	50553</a:t>
            </a:r>
          </a:p>
          <a:p>
            <a:pPr marL="0" indent="0" defTabSz="914400" eaLnBrk="0" fontAlgn="base" hangingPunct="0">
              <a:lnSpc>
                <a:spcPct val="100000"/>
              </a:lnSpc>
              <a:spcBef>
                <a:spcPct val="0"/>
              </a:spcBef>
              <a:spcAft>
                <a:spcPct val="0"/>
              </a:spcAft>
              <a:buClrTx/>
              <a:buSzTx/>
              <a:buFont typeface="Arial" pitchFamily="34" charset="0"/>
              <a:buNone/>
            </a:pPr>
            <a:endParaRPr lang="en-US" altLang="en-US" sz="1800" dirty="0">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dirty="0">
                <a:latin typeface="Arial" panose="020B0604020202020204" pitchFamily="34" charset="0"/>
              </a:rPr>
              <a:t>first appearance of artist</a:t>
            </a:r>
          </a:p>
          <a:p>
            <a:pPr marL="0" indent="0" defTabSz="91440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The Mowgli's	2013-07-08</a:t>
            </a:r>
          </a:p>
          <a:p>
            <a:pPr marL="0" indent="0" defTabSz="91440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Calvin Harris	2013-07-08</a:t>
            </a:r>
          </a:p>
          <a:p>
            <a:pPr marL="0" indent="0" defTabSz="914400" eaLnBrk="0" fontAlgn="base" hangingPunct="0">
              <a:lnSpc>
                <a:spcPct val="100000"/>
              </a:lnSpc>
              <a:spcBef>
                <a:spcPct val="0"/>
              </a:spcBef>
              <a:spcAft>
                <a:spcPct val="0"/>
              </a:spcAft>
              <a:buClrTx/>
              <a:buSzTx/>
              <a:buFont typeface="Arial" pitchFamily="34" charset="0"/>
              <a:buNone/>
            </a:pPr>
            <a:endParaRPr lang="en-US" altLang="en-US" sz="1800" dirty="0">
              <a:latin typeface="Arial" panose="020B0604020202020204" pitchFamily="34" charset="0"/>
            </a:endParaRPr>
          </a:p>
          <a:p>
            <a:pPr marL="0" indent="0" defTabSz="914400" eaLnBrk="0" fontAlgn="base" hangingPunct="0">
              <a:lnSpc>
                <a:spcPct val="100000"/>
              </a:lnSpc>
              <a:spcBef>
                <a:spcPct val="0"/>
              </a:spcBef>
              <a:spcAft>
                <a:spcPct val="0"/>
              </a:spcAft>
              <a:buClrTx/>
              <a:buSzTx/>
              <a:buFont typeface="Arial" pitchFamily="34" charset="0"/>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32136101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 </a:t>
            </a:r>
            <a:r>
              <a:rPr lang="en-US" dirty="0"/>
              <a:t>Conclusion</a:t>
            </a:r>
          </a:p>
        </p:txBody>
      </p:sp>
      <p:sp>
        <p:nvSpPr>
          <p:cNvPr id="2" name="Content Placeholder 1">
            <a:extLst>
              <a:ext uri="{FF2B5EF4-FFF2-40B4-BE49-F238E27FC236}">
                <a16:creationId xmlns:a16="http://schemas.microsoft.com/office/drawing/2014/main" id="{8D1472BC-460E-A099-B30A-B51B2094F7A1}"/>
              </a:ext>
            </a:extLst>
          </p:cNvPr>
          <p:cNvSpPr>
            <a:spLocks noGrp="1" noChangeArrowheads="1"/>
          </p:cNvSpPr>
          <p:nvPr>
            <p:ph sz="half" idx="2"/>
          </p:nvPr>
        </p:nvSpPr>
        <p:spPr bwMode="auto">
          <a:xfrm>
            <a:off x="1210931" y="1928377"/>
            <a:ext cx="970006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We identified top artists, songs, and albums with the highest play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Time-based patterns revealed peak listening hours and weekend engagement.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Skipping behavior highlighted which songs were often skipped — even among favorites.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comparison between years showed changes in artist preferences.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We also explored how often new artists were discovered.</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548680"/>
            <a:ext cx="10360501" cy="949920"/>
          </a:xfrm>
        </p:spPr>
        <p:txBody>
          <a:bodyPr/>
          <a:lstStyle/>
          <a:p>
            <a:r>
              <a:rPr lang="en-US" dirty="0"/>
              <a:t>Problem Statement :-</a:t>
            </a:r>
          </a:p>
        </p:txBody>
      </p:sp>
      <p:sp>
        <p:nvSpPr>
          <p:cNvPr id="14" name="Content Placeholder 13"/>
          <p:cNvSpPr>
            <a:spLocks noGrp="1"/>
          </p:cNvSpPr>
          <p:nvPr>
            <p:ph idx="1"/>
          </p:nvPr>
        </p:nvSpPr>
        <p:spPr>
          <a:xfrm>
            <a:off x="1413892" y="2170769"/>
            <a:ext cx="10360501" cy="2698391"/>
          </a:xfrm>
        </p:spPr>
        <p:txBody>
          <a:bodyPr/>
          <a:lstStyle/>
          <a:p>
            <a:pPr marL="36900" indent="0" algn="just">
              <a:buNone/>
            </a:pPr>
            <a:r>
              <a:rPr lang="en-US" dirty="0"/>
              <a:t>	To analyze individual Spotify streaming history data to uncover listening patterns, user behavior, content preferences, and engagement trends, with the goal of understanding music consumption habits and identifying patterns in loyalty and interaction.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9D71A-171D-544B-D429-13D785C99AE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923ADED-BB7B-F6B8-D3BD-53601DE21948}"/>
              </a:ext>
            </a:extLst>
          </p:cNvPr>
          <p:cNvSpPr>
            <a:spLocks noGrp="1"/>
          </p:cNvSpPr>
          <p:nvPr>
            <p:ph type="title"/>
          </p:nvPr>
        </p:nvSpPr>
        <p:spPr>
          <a:xfrm>
            <a:off x="1557908" y="2636912"/>
            <a:ext cx="8259905" cy="1296144"/>
          </a:xfrm>
        </p:spPr>
        <p:txBody>
          <a:bodyPr>
            <a:normAutofit/>
          </a:bodyPr>
          <a:lstStyle/>
          <a:p>
            <a:pPr algn="ctr"/>
            <a:r>
              <a:rPr lang="en-IN" sz="5400" dirty="0"/>
              <a:t>THANK</a:t>
            </a:r>
            <a:r>
              <a:rPr lang="en-IN" sz="4000" dirty="0"/>
              <a:t> </a:t>
            </a:r>
            <a:r>
              <a:rPr lang="en-IN" sz="5400" dirty="0"/>
              <a:t>YOU</a:t>
            </a:r>
            <a:endParaRPr lang="en-US" sz="4000" dirty="0"/>
          </a:p>
        </p:txBody>
      </p:sp>
    </p:spTree>
    <p:extLst>
      <p:ext uri="{BB962C8B-B14F-4D97-AF65-F5344CB8AC3E}">
        <p14:creationId xmlns:p14="http://schemas.microsoft.com/office/powerpoint/2010/main" val="19212414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25860" y="291596"/>
            <a:ext cx="10360501" cy="804669"/>
          </a:xfrm>
        </p:spPr>
        <p:txBody>
          <a:bodyPr/>
          <a:lstStyle/>
          <a:p>
            <a:r>
              <a:rPr lang="en-IN" dirty="0"/>
              <a:t>🎯 Project Objectives </a:t>
            </a:r>
            <a:endParaRPr lang="en-US" dirty="0"/>
          </a:p>
        </p:txBody>
      </p:sp>
      <p:sp>
        <p:nvSpPr>
          <p:cNvPr id="10" name="Content Placeholder 9">
            <a:extLst>
              <a:ext uri="{FF2B5EF4-FFF2-40B4-BE49-F238E27FC236}">
                <a16:creationId xmlns:a16="http://schemas.microsoft.com/office/drawing/2014/main" id="{52FFF35D-5DF2-D4A4-1892-A63122B9AB59}"/>
              </a:ext>
            </a:extLst>
          </p:cNvPr>
          <p:cNvSpPr>
            <a:spLocks noGrp="1"/>
          </p:cNvSpPr>
          <p:nvPr>
            <p:ph idx="1"/>
          </p:nvPr>
        </p:nvSpPr>
        <p:spPr>
          <a:xfrm>
            <a:off x="1269876" y="1700808"/>
            <a:ext cx="10360501" cy="4462272"/>
          </a:xfrm>
        </p:spPr>
        <p:txBody>
          <a:bodyPr/>
          <a:lstStyle/>
          <a:p>
            <a:pPr marL="0" indent="0">
              <a:buNone/>
            </a:pPr>
            <a:r>
              <a:rPr lang="en-US" b="1" dirty="0"/>
              <a:t>🔹 Listening Behavior Insights</a:t>
            </a:r>
          </a:p>
          <a:p>
            <a:pPr lvl="1"/>
            <a:r>
              <a:rPr lang="en-US" dirty="0"/>
              <a:t>Analyze top artists and songs based on total listening time.</a:t>
            </a:r>
          </a:p>
          <a:p>
            <a:pPr lvl="1"/>
            <a:r>
              <a:rPr lang="en-US" dirty="0"/>
              <a:t>Compare artist preferences between current and previous years.</a:t>
            </a:r>
          </a:p>
          <a:p>
            <a:pPr marL="0" indent="0">
              <a:buNone/>
            </a:pPr>
            <a:endParaRPr lang="en-US" b="1" dirty="0"/>
          </a:p>
          <a:p>
            <a:pPr marL="0" indent="0">
              <a:buNone/>
            </a:pPr>
            <a:r>
              <a:rPr lang="en-US" b="1" dirty="0"/>
              <a:t>🔹 Time-Based Listening Trends</a:t>
            </a:r>
          </a:p>
          <a:p>
            <a:pPr lvl="1"/>
            <a:r>
              <a:rPr lang="en-US" dirty="0"/>
              <a:t>Identify peak listening hours and most active days of the week.</a:t>
            </a:r>
            <a:endParaRPr lang="en-IN" dirty="0"/>
          </a:p>
          <a:p>
            <a:pPr lvl="1"/>
            <a:r>
              <a:rPr lang="en-US" dirty="0"/>
              <a:t>Track monthly and yearly shifts in engagement.</a:t>
            </a:r>
          </a:p>
          <a:p>
            <a:pPr marL="0" indent="0">
              <a:buNone/>
            </a:pPr>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EBF4B-10BB-1E87-9FA5-1C4A157D6CC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61A5ECF-EEEF-74B6-E908-CD4CED6694D4}"/>
              </a:ext>
            </a:extLst>
          </p:cNvPr>
          <p:cNvSpPr>
            <a:spLocks noGrp="1"/>
          </p:cNvSpPr>
          <p:nvPr>
            <p:ph type="title"/>
          </p:nvPr>
        </p:nvSpPr>
        <p:spPr>
          <a:xfrm>
            <a:off x="1125860" y="291596"/>
            <a:ext cx="10360501" cy="804669"/>
          </a:xfrm>
        </p:spPr>
        <p:txBody>
          <a:bodyPr/>
          <a:lstStyle/>
          <a:p>
            <a:r>
              <a:rPr lang="en-IN" dirty="0"/>
              <a:t>🎯 Project Objectives </a:t>
            </a:r>
            <a:endParaRPr lang="en-US" dirty="0"/>
          </a:p>
        </p:txBody>
      </p:sp>
      <p:sp>
        <p:nvSpPr>
          <p:cNvPr id="10" name="Content Placeholder 9">
            <a:extLst>
              <a:ext uri="{FF2B5EF4-FFF2-40B4-BE49-F238E27FC236}">
                <a16:creationId xmlns:a16="http://schemas.microsoft.com/office/drawing/2014/main" id="{D4FECCD0-96B5-A6AB-96F3-4C0DA9090835}"/>
              </a:ext>
            </a:extLst>
          </p:cNvPr>
          <p:cNvSpPr>
            <a:spLocks noGrp="1"/>
          </p:cNvSpPr>
          <p:nvPr>
            <p:ph idx="1"/>
          </p:nvPr>
        </p:nvSpPr>
        <p:spPr>
          <a:xfrm>
            <a:off x="1269876" y="1700808"/>
            <a:ext cx="10360501" cy="4462272"/>
          </a:xfrm>
        </p:spPr>
        <p:txBody>
          <a:bodyPr/>
          <a:lstStyle/>
          <a:p>
            <a:pPr marL="0" indent="0">
              <a:buNone/>
            </a:pPr>
            <a:r>
              <a:rPr lang="en-US" b="1" dirty="0"/>
              <a:t>🔹 Engagement &amp; Skip Behavior</a:t>
            </a:r>
          </a:p>
          <a:p>
            <a:pPr lvl="1"/>
            <a:r>
              <a:rPr lang="en-US" dirty="0"/>
              <a:t>Evaluate the most frequently skipped songs and artists.</a:t>
            </a:r>
          </a:p>
          <a:p>
            <a:pPr lvl="1"/>
            <a:r>
              <a:rPr lang="en-US" dirty="0"/>
              <a:t>Analyze skip behavior on top/favorite tracks (skip rate).</a:t>
            </a:r>
          </a:p>
          <a:p>
            <a:pPr marL="377886" lvl="1" indent="0">
              <a:buNone/>
            </a:pPr>
            <a:endParaRPr lang="en-US" dirty="0"/>
          </a:p>
          <a:p>
            <a:pPr marL="0" indent="0">
              <a:buNone/>
            </a:pPr>
            <a:r>
              <a:rPr lang="en-US" b="1" dirty="0"/>
              <a:t>🔹 </a:t>
            </a:r>
            <a:r>
              <a:rPr lang="en-IN" b="1" dirty="0"/>
              <a:t>Discovery vs. Loyalty Patterns</a:t>
            </a:r>
            <a:endParaRPr lang="en-US" b="1" dirty="0"/>
          </a:p>
          <a:p>
            <a:pPr lvl="1"/>
            <a:r>
              <a:rPr lang="en-US" dirty="0"/>
              <a:t>Detect how often new artists are discovered and when .</a:t>
            </a:r>
          </a:p>
          <a:p>
            <a:pPr lvl="1"/>
            <a:r>
              <a:rPr lang="en-US" dirty="0"/>
              <a:t>Track monthly and yearly shifts in engagement.</a:t>
            </a:r>
          </a:p>
          <a:p>
            <a:pPr lvl="1"/>
            <a:r>
              <a:rPr lang="en-US" dirty="0"/>
              <a:t>Classify artists as “new this year” vs. “familiar from before”.</a:t>
            </a:r>
          </a:p>
        </p:txBody>
      </p:sp>
    </p:spTree>
    <p:extLst>
      <p:ext uri="{BB962C8B-B14F-4D97-AF65-F5344CB8AC3E}">
        <p14:creationId xmlns:p14="http://schemas.microsoft.com/office/powerpoint/2010/main" val="23788017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Overview - </a:t>
            </a:r>
            <a:r>
              <a:rPr lang="en-IN" dirty="0"/>
              <a:t>Spotify Listening History</a:t>
            </a:r>
            <a:endParaRPr lang="en-US" dirty="0"/>
          </a:p>
        </p:txBody>
      </p:sp>
      <p:graphicFrame>
        <p:nvGraphicFramePr>
          <p:cNvPr id="13" name="Table 12">
            <a:extLst>
              <a:ext uri="{FF2B5EF4-FFF2-40B4-BE49-F238E27FC236}">
                <a16:creationId xmlns:a16="http://schemas.microsoft.com/office/drawing/2014/main" id="{05DA3D48-5A02-DADC-A76D-168D3E73C09E}"/>
              </a:ext>
            </a:extLst>
          </p:cNvPr>
          <p:cNvGraphicFramePr>
            <a:graphicFrameLocks noGrp="1"/>
          </p:cNvGraphicFramePr>
          <p:nvPr>
            <p:extLst>
              <p:ext uri="{D42A27DB-BD31-4B8C-83A1-F6EECF244321}">
                <p14:modId xmlns:p14="http://schemas.microsoft.com/office/powerpoint/2010/main" val="604423962"/>
              </p:ext>
            </p:extLst>
          </p:nvPr>
        </p:nvGraphicFramePr>
        <p:xfrm>
          <a:off x="1219200" y="2104231"/>
          <a:ext cx="10360024" cy="4023360"/>
        </p:xfrm>
        <a:graphic>
          <a:graphicData uri="http://schemas.openxmlformats.org/drawingml/2006/table">
            <a:tbl>
              <a:tblPr>
                <a:tableStyleId>{69CF1AB2-1976-4502-BF36-3FF5EA218861}</a:tableStyleId>
              </a:tblPr>
              <a:tblGrid>
                <a:gridCol w="5180012">
                  <a:extLst>
                    <a:ext uri="{9D8B030D-6E8A-4147-A177-3AD203B41FA5}">
                      <a16:colId xmlns:a16="http://schemas.microsoft.com/office/drawing/2014/main" val="3663135157"/>
                    </a:ext>
                  </a:extLst>
                </a:gridCol>
                <a:gridCol w="5180012">
                  <a:extLst>
                    <a:ext uri="{9D8B030D-6E8A-4147-A177-3AD203B41FA5}">
                      <a16:colId xmlns:a16="http://schemas.microsoft.com/office/drawing/2014/main" val="1204374803"/>
                    </a:ext>
                  </a:extLst>
                </a:gridCol>
              </a:tblGrid>
              <a:tr h="457200">
                <a:tc>
                  <a:txBody>
                    <a:bodyPr/>
                    <a:lstStyle/>
                    <a:p>
                      <a:r>
                        <a:rPr lang="en-IN" sz="2400" dirty="0"/>
                        <a:t>Feature</a:t>
                      </a:r>
                    </a:p>
                  </a:txBody>
                  <a:tcPr anchor="ctr">
                    <a:lnR w="19050" cap="flat" cmpd="sng" algn="ctr">
                      <a:solidFill>
                        <a:schemeClr val="tx1"/>
                      </a:solidFill>
                      <a:prstDash val="solid"/>
                      <a:round/>
                      <a:headEnd type="none" w="med" len="med"/>
                      <a:tailEnd type="none" w="med" len="med"/>
                    </a:lnR>
                    <a:solidFill>
                      <a:schemeClr val="accent1"/>
                    </a:solidFill>
                  </a:tcPr>
                </a:tc>
                <a:tc>
                  <a:txBody>
                    <a:bodyPr/>
                    <a:lstStyle/>
                    <a:p>
                      <a:r>
                        <a:rPr lang="en-IN" sz="2400" dirty="0"/>
                        <a:t>Description</a:t>
                      </a:r>
                    </a:p>
                  </a:txBody>
                  <a:tcPr anchor="ctr">
                    <a:lnL w="19050" cap="flat" cmpd="sng" algn="ctr">
                      <a:solidFill>
                        <a:schemeClr val="tx1"/>
                      </a:solidFill>
                      <a:prstDash val="solid"/>
                      <a:round/>
                      <a:headEnd type="none" w="med" len="med"/>
                      <a:tailEnd type="none" w="med" len="med"/>
                    </a:lnL>
                    <a:solidFill>
                      <a:schemeClr val="accent1"/>
                    </a:solidFill>
                  </a:tcPr>
                </a:tc>
                <a:extLst>
                  <a:ext uri="{0D108BD9-81ED-4DB2-BD59-A6C34878D82A}">
                    <a16:rowId xmlns:a16="http://schemas.microsoft.com/office/drawing/2014/main" val="2788478999"/>
                  </a:ext>
                </a:extLst>
              </a:tr>
              <a:tr h="457200">
                <a:tc>
                  <a:txBody>
                    <a:bodyPr/>
                    <a:lstStyle/>
                    <a:p>
                      <a:r>
                        <a:rPr lang="en-IN" sz="2400"/>
                        <a:t>track_name</a:t>
                      </a:r>
                    </a:p>
                  </a:txBody>
                  <a:tcPr anchor="ctr"/>
                </a:tc>
                <a:tc>
                  <a:txBody>
                    <a:bodyPr/>
                    <a:lstStyle/>
                    <a:p>
                      <a:r>
                        <a:rPr lang="en-US" sz="2400"/>
                        <a:t>Title of the track played</a:t>
                      </a:r>
                    </a:p>
                  </a:txBody>
                  <a:tcPr anchor="ctr"/>
                </a:tc>
                <a:extLst>
                  <a:ext uri="{0D108BD9-81ED-4DB2-BD59-A6C34878D82A}">
                    <a16:rowId xmlns:a16="http://schemas.microsoft.com/office/drawing/2014/main" val="2205169545"/>
                  </a:ext>
                </a:extLst>
              </a:tr>
              <a:tr h="457200">
                <a:tc>
                  <a:txBody>
                    <a:bodyPr/>
                    <a:lstStyle/>
                    <a:p>
                      <a:r>
                        <a:rPr lang="en-IN" sz="2400"/>
                        <a:t>artist_name</a:t>
                      </a:r>
                    </a:p>
                  </a:txBody>
                  <a:tcPr anchor="ctr"/>
                </a:tc>
                <a:tc>
                  <a:txBody>
                    <a:bodyPr/>
                    <a:lstStyle/>
                    <a:p>
                      <a:r>
                        <a:rPr lang="en-US" sz="2400"/>
                        <a:t>Artist who performed the track</a:t>
                      </a:r>
                    </a:p>
                  </a:txBody>
                  <a:tcPr anchor="ctr"/>
                </a:tc>
                <a:extLst>
                  <a:ext uri="{0D108BD9-81ED-4DB2-BD59-A6C34878D82A}">
                    <a16:rowId xmlns:a16="http://schemas.microsoft.com/office/drawing/2014/main" val="4255540829"/>
                  </a:ext>
                </a:extLst>
              </a:tr>
              <a:tr h="457200">
                <a:tc>
                  <a:txBody>
                    <a:bodyPr/>
                    <a:lstStyle/>
                    <a:p>
                      <a:r>
                        <a:rPr lang="en-IN" sz="2400"/>
                        <a:t>album_name</a:t>
                      </a:r>
                    </a:p>
                  </a:txBody>
                  <a:tcPr anchor="ctr"/>
                </a:tc>
                <a:tc>
                  <a:txBody>
                    <a:bodyPr/>
                    <a:lstStyle/>
                    <a:p>
                      <a:r>
                        <a:rPr lang="en-US" sz="2400"/>
                        <a:t>Album the track belongs to</a:t>
                      </a:r>
                    </a:p>
                  </a:txBody>
                  <a:tcPr anchor="ctr"/>
                </a:tc>
                <a:extLst>
                  <a:ext uri="{0D108BD9-81ED-4DB2-BD59-A6C34878D82A}">
                    <a16:rowId xmlns:a16="http://schemas.microsoft.com/office/drawing/2014/main" val="174090357"/>
                  </a:ext>
                </a:extLst>
              </a:tr>
              <a:tr h="457200">
                <a:tc>
                  <a:txBody>
                    <a:bodyPr/>
                    <a:lstStyle/>
                    <a:p>
                      <a:r>
                        <a:rPr lang="en-IN" sz="2400"/>
                        <a:t>date, time</a:t>
                      </a:r>
                    </a:p>
                  </a:txBody>
                  <a:tcPr anchor="ctr"/>
                </a:tc>
                <a:tc>
                  <a:txBody>
                    <a:bodyPr/>
                    <a:lstStyle/>
                    <a:p>
                      <a:r>
                        <a:rPr lang="en-US" sz="2400"/>
                        <a:t>Date and time of the playback</a:t>
                      </a:r>
                    </a:p>
                  </a:txBody>
                  <a:tcPr anchor="ctr"/>
                </a:tc>
                <a:extLst>
                  <a:ext uri="{0D108BD9-81ED-4DB2-BD59-A6C34878D82A}">
                    <a16:rowId xmlns:a16="http://schemas.microsoft.com/office/drawing/2014/main" val="794311582"/>
                  </a:ext>
                </a:extLst>
              </a:tr>
              <a:tr h="457200">
                <a:tc>
                  <a:txBody>
                    <a:bodyPr/>
                    <a:lstStyle/>
                    <a:p>
                      <a:r>
                        <a:rPr lang="en-IN" sz="2400"/>
                        <a:t>sec_played</a:t>
                      </a:r>
                    </a:p>
                  </a:txBody>
                  <a:tcPr anchor="ctr"/>
                </a:tc>
                <a:tc>
                  <a:txBody>
                    <a:bodyPr/>
                    <a:lstStyle/>
                    <a:p>
                      <a:r>
                        <a:rPr lang="en-US" sz="2400"/>
                        <a:t>Duration of listening (in seconds)</a:t>
                      </a:r>
                    </a:p>
                  </a:txBody>
                  <a:tcPr anchor="ctr"/>
                </a:tc>
                <a:extLst>
                  <a:ext uri="{0D108BD9-81ED-4DB2-BD59-A6C34878D82A}">
                    <a16:rowId xmlns:a16="http://schemas.microsoft.com/office/drawing/2014/main" val="3342855126"/>
                  </a:ext>
                </a:extLst>
              </a:tr>
              <a:tr h="457200">
                <a:tc>
                  <a:txBody>
                    <a:bodyPr/>
                    <a:lstStyle/>
                    <a:p>
                      <a:r>
                        <a:rPr lang="en-US" sz="2400" dirty="0"/>
                        <a:t>skipped, shuffle, </a:t>
                      </a:r>
                      <a:r>
                        <a:rPr lang="en-US" sz="2400" dirty="0" err="1"/>
                        <a:t>reason_start</a:t>
                      </a:r>
                      <a:r>
                        <a:rPr lang="en-US" sz="2400" dirty="0"/>
                        <a:t>, </a:t>
                      </a:r>
                      <a:r>
                        <a:rPr lang="en-US" sz="2400" dirty="0" err="1"/>
                        <a:t>reason_end</a:t>
                      </a:r>
                      <a:endParaRPr lang="en-US" sz="2400" dirty="0"/>
                    </a:p>
                  </a:txBody>
                  <a:tcPr anchor="ctr"/>
                </a:tc>
                <a:tc>
                  <a:txBody>
                    <a:bodyPr/>
                    <a:lstStyle/>
                    <a:p>
                      <a:r>
                        <a:rPr lang="en-IN" sz="2400"/>
                        <a:t>Playback behavior flags</a:t>
                      </a:r>
                    </a:p>
                  </a:txBody>
                  <a:tcPr anchor="ctr"/>
                </a:tc>
                <a:extLst>
                  <a:ext uri="{0D108BD9-81ED-4DB2-BD59-A6C34878D82A}">
                    <a16:rowId xmlns:a16="http://schemas.microsoft.com/office/drawing/2014/main" val="2834018997"/>
                  </a:ext>
                </a:extLst>
              </a:tr>
              <a:tr h="457200">
                <a:tc>
                  <a:txBody>
                    <a:bodyPr/>
                    <a:lstStyle/>
                    <a:p>
                      <a:r>
                        <a:rPr lang="en-IN" sz="2400"/>
                        <a:t>platform</a:t>
                      </a:r>
                    </a:p>
                  </a:txBody>
                  <a:tcPr anchor="ctr"/>
                </a:tc>
                <a:tc>
                  <a:txBody>
                    <a:bodyPr/>
                    <a:lstStyle/>
                    <a:p>
                      <a:r>
                        <a:rPr lang="en-US" sz="2400" dirty="0"/>
                        <a:t>Device/platform used for streaming</a:t>
                      </a:r>
                    </a:p>
                  </a:txBody>
                  <a:tcPr anchor="ctr"/>
                </a:tc>
                <a:extLst>
                  <a:ext uri="{0D108BD9-81ED-4DB2-BD59-A6C34878D82A}">
                    <a16:rowId xmlns:a16="http://schemas.microsoft.com/office/drawing/2014/main" val="1180077481"/>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D6355-1608-65E2-376D-38391C06F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B20B8A-CCA5-A609-AB3D-4FA7B26AE0F8}"/>
              </a:ext>
            </a:extLst>
          </p:cNvPr>
          <p:cNvSpPr>
            <a:spLocks noGrp="1"/>
          </p:cNvSpPr>
          <p:nvPr>
            <p:ph type="title"/>
          </p:nvPr>
        </p:nvSpPr>
        <p:spPr>
          <a:xfrm>
            <a:off x="1218883" y="309632"/>
            <a:ext cx="10360501" cy="949920"/>
          </a:xfrm>
        </p:spPr>
        <p:txBody>
          <a:bodyPr/>
          <a:lstStyle/>
          <a:p>
            <a:r>
              <a:rPr lang="en-US" dirty="0"/>
              <a:t>SQL Queries :-</a:t>
            </a:r>
          </a:p>
        </p:txBody>
      </p:sp>
      <p:sp>
        <p:nvSpPr>
          <p:cNvPr id="3" name="Content Placeholder 2">
            <a:extLst>
              <a:ext uri="{FF2B5EF4-FFF2-40B4-BE49-F238E27FC236}">
                <a16:creationId xmlns:a16="http://schemas.microsoft.com/office/drawing/2014/main" id="{0EFD8600-B3BA-9A5A-E2D3-86530C1A4F7D}"/>
              </a:ext>
            </a:extLst>
          </p:cNvPr>
          <p:cNvSpPr>
            <a:spLocks noGrp="1"/>
          </p:cNvSpPr>
          <p:nvPr>
            <p:ph sz="half" idx="1"/>
          </p:nvPr>
        </p:nvSpPr>
        <p:spPr>
          <a:xfrm>
            <a:off x="1218883" y="1412776"/>
            <a:ext cx="9556049" cy="714008"/>
          </a:xfrm>
        </p:spPr>
        <p:txBody>
          <a:bodyPr/>
          <a:lstStyle/>
          <a:p>
            <a:pPr marL="0" indent="0">
              <a:buNone/>
            </a:pPr>
            <a:r>
              <a:rPr lang="en-US" dirty="0"/>
              <a:t>Que 1. Top 10 most played tracks by total play time</a:t>
            </a:r>
          </a:p>
        </p:txBody>
      </p:sp>
      <p:sp>
        <p:nvSpPr>
          <p:cNvPr id="9" name="Content Placeholder 2">
            <a:extLst>
              <a:ext uri="{FF2B5EF4-FFF2-40B4-BE49-F238E27FC236}">
                <a16:creationId xmlns:a16="http://schemas.microsoft.com/office/drawing/2014/main" id="{FED0D186-0DBF-4D30-A0CF-05E4F328751B}"/>
              </a:ext>
            </a:extLst>
          </p:cNvPr>
          <p:cNvSpPr txBox="1">
            <a:spLocks/>
          </p:cNvSpPr>
          <p:nvPr/>
        </p:nvSpPr>
        <p:spPr>
          <a:xfrm>
            <a:off x="1218883" y="328498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5" name="Picture 4">
            <a:extLst>
              <a:ext uri="{FF2B5EF4-FFF2-40B4-BE49-F238E27FC236}">
                <a16:creationId xmlns:a16="http://schemas.microsoft.com/office/drawing/2014/main" id="{E9E718C1-2E9B-EB4F-F199-DAD8ED879D74}"/>
              </a:ext>
            </a:extLst>
          </p:cNvPr>
          <p:cNvPicPr>
            <a:picLocks noChangeAspect="1"/>
          </p:cNvPicPr>
          <p:nvPr/>
        </p:nvPicPr>
        <p:blipFill>
          <a:blip r:embed="rId2"/>
          <a:stretch>
            <a:fillRect/>
          </a:stretch>
        </p:blipFill>
        <p:spPr>
          <a:xfrm>
            <a:off x="1413893" y="2070040"/>
            <a:ext cx="9778686" cy="854903"/>
          </a:xfrm>
          <a:prstGeom prst="rect">
            <a:avLst/>
          </a:prstGeom>
        </p:spPr>
      </p:pic>
      <p:pic>
        <p:nvPicPr>
          <p:cNvPr id="7" name="Picture 6">
            <a:extLst>
              <a:ext uri="{FF2B5EF4-FFF2-40B4-BE49-F238E27FC236}">
                <a16:creationId xmlns:a16="http://schemas.microsoft.com/office/drawing/2014/main" id="{87D56014-C64E-836B-87D8-426CE5DB151E}"/>
              </a:ext>
            </a:extLst>
          </p:cNvPr>
          <p:cNvPicPr>
            <a:picLocks noChangeAspect="1"/>
          </p:cNvPicPr>
          <p:nvPr/>
        </p:nvPicPr>
        <p:blipFill>
          <a:blip r:embed="rId3"/>
          <a:stretch>
            <a:fillRect/>
          </a:stretch>
        </p:blipFill>
        <p:spPr>
          <a:xfrm>
            <a:off x="3358107" y="3275876"/>
            <a:ext cx="5101983" cy="2961436"/>
          </a:xfrm>
          <a:prstGeom prst="rect">
            <a:avLst/>
          </a:prstGeom>
        </p:spPr>
      </p:pic>
    </p:spTree>
    <p:extLst>
      <p:ext uri="{BB962C8B-B14F-4D97-AF65-F5344CB8AC3E}">
        <p14:creationId xmlns:p14="http://schemas.microsoft.com/office/powerpoint/2010/main" val="34549516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30050-A5F9-83B3-F602-58D3D04FDB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D1580-EC55-2E59-1688-E4630AAA7B1D}"/>
              </a:ext>
            </a:extLst>
          </p:cNvPr>
          <p:cNvSpPr>
            <a:spLocks noGrp="1"/>
          </p:cNvSpPr>
          <p:nvPr>
            <p:ph sz="half" idx="1"/>
          </p:nvPr>
        </p:nvSpPr>
        <p:spPr>
          <a:xfrm>
            <a:off x="1362899" y="1196752"/>
            <a:ext cx="9556049" cy="714008"/>
          </a:xfrm>
        </p:spPr>
        <p:txBody>
          <a:bodyPr/>
          <a:lstStyle/>
          <a:p>
            <a:pPr marL="0" indent="0">
              <a:buNone/>
            </a:pPr>
            <a:r>
              <a:rPr lang="en-US" dirty="0"/>
              <a:t>Que 2. Which artists have the most play time overall</a:t>
            </a:r>
          </a:p>
        </p:txBody>
      </p:sp>
      <p:sp>
        <p:nvSpPr>
          <p:cNvPr id="9" name="Content Placeholder 2">
            <a:extLst>
              <a:ext uri="{FF2B5EF4-FFF2-40B4-BE49-F238E27FC236}">
                <a16:creationId xmlns:a16="http://schemas.microsoft.com/office/drawing/2014/main" id="{8BDFFFC5-4209-1063-CCF2-C98AFA2B4DED}"/>
              </a:ext>
            </a:extLst>
          </p:cNvPr>
          <p:cNvSpPr txBox="1">
            <a:spLocks/>
          </p:cNvSpPr>
          <p:nvPr/>
        </p:nvSpPr>
        <p:spPr>
          <a:xfrm>
            <a:off x="1362899" y="3068960"/>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7" name="Picture 6">
            <a:extLst>
              <a:ext uri="{FF2B5EF4-FFF2-40B4-BE49-F238E27FC236}">
                <a16:creationId xmlns:a16="http://schemas.microsoft.com/office/drawing/2014/main" id="{5AC55E00-822A-B495-1481-629CAC5D7738}"/>
              </a:ext>
            </a:extLst>
          </p:cNvPr>
          <p:cNvPicPr>
            <a:picLocks noChangeAspect="1"/>
          </p:cNvPicPr>
          <p:nvPr/>
        </p:nvPicPr>
        <p:blipFill>
          <a:blip r:embed="rId2"/>
          <a:stretch>
            <a:fillRect/>
          </a:stretch>
        </p:blipFill>
        <p:spPr>
          <a:xfrm>
            <a:off x="1331299" y="1910760"/>
            <a:ext cx="9335803" cy="870168"/>
          </a:xfrm>
          <a:prstGeom prst="rect">
            <a:avLst/>
          </a:prstGeom>
        </p:spPr>
      </p:pic>
      <p:pic>
        <p:nvPicPr>
          <p:cNvPr id="12" name="Picture 11">
            <a:extLst>
              <a:ext uri="{FF2B5EF4-FFF2-40B4-BE49-F238E27FC236}">
                <a16:creationId xmlns:a16="http://schemas.microsoft.com/office/drawing/2014/main" id="{7F0AA222-E1B3-7299-FA7A-400FA012D465}"/>
              </a:ext>
            </a:extLst>
          </p:cNvPr>
          <p:cNvPicPr>
            <a:picLocks noChangeAspect="1"/>
          </p:cNvPicPr>
          <p:nvPr/>
        </p:nvPicPr>
        <p:blipFill>
          <a:blip r:embed="rId3"/>
          <a:stretch>
            <a:fillRect/>
          </a:stretch>
        </p:blipFill>
        <p:spPr>
          <a:xfrm>
            <a:off x="3934172" y="3068960"/>
            <a:ext cx="3803901" cy="1944216"/>
          </a:xfrm>
          <a:prstGeom prst="rect">
            <a:avLst/>
          </a:prstGeom>
        </p:spPr>
      </p:pic>
    </p:spTree>
    <p:extLst>
      <p:ext uri="{BB962C8B-B14F-4D97-AF65-F5344CB8AC3E}">
        <p14:creationId xmlns:p14="http://schemas.microsoft.com/office/powerpoint/2010/main" val="21986038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2B3AF-2DB2-A82D-8BE2-3523487247D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A628E-2C2E-9F9C-9C6E-57C87801B6AA}"/>
              </a:ext>
            </a:extLst>
          </p:cNvPr>
          <p:cNvSpPr>
            <a:spLocks noGrp="1"/>
          </p:cNvSpPr>
          <p:nvPr>
            <p:ph sz="half" idx="1"/>
          </p:nvPr>
        </p:nvSpPr>
        <p:spPr>
          <a:xfrm>
            <a:off x="1290891" y="1052736"/>
            <a:ext cx="9556049" cy="714008"/>
          </a:xfrm>
        </p:spPr>
        <p:txBody>
          <a:bodyPr/>
          <a:lstStyle/>
          <a:p>
            <a:pPr marL="0" indent="0">
              <a:buNone/>
            </a:pPr>
            <a:r>
              <a:rPr lang="en-US" dirty="0"/>
              <a:t>Que 3. </a:t>
            </a:r>
            <a:r>
              <a:rPr lang="en-IN" dirty="0"/>
              <a:t>Artist comparison by year</a:t>
            </a:r>
            <a:endParaRPr lang="en-US" dirty="0"/>
          </a:p>
        </p:txBody>
      </p:sp>
      <p:sp>
        <p:nvSpPr>
          <p:cNvPr id="9" name="Content Placeholder 2">
            <a:extLst>
              <a:ext uri="{FF2B5EF4-FFF2-40B4-BE49-F238E27FC236}">
                <a16:creationId xmlns:a16="http://schemas.microsoft.com/office/drawing/2014/main" id="{6BACBDD3-345A-1D4D-1A96-C00E240D0EF6}"/>
              </a:ext>
            </a:extLst>
          </p:cNvPr>
          <p:cNvSpPr txBox="1">
            <a:spLocks/>
          </p:cNvSpPr>
          <p:nvPr/>
        </p:nvSpPr>
        <p:spPr>
          <a:xfrm>
            <a:off x="1290891" y="292494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7" name="Picture 6">
            <a:extLst>
              <a:ext uri="{FF2B5EF4-FFF2-40B4-BE49-F238E27FC236}">
                <a16:creationId xmlns:a16="http://schemas.microsoft.com/office/drawing/2014/main" id="{9B7A8707-90CA-32FE-29A1-C9149C854EFF}"/>
              </a:ext>
            </a:extLst>
          </p:cNvPr>
          <p:cNvPicPr>
            <a:picLocks noChangeAspect="1"/>
          </p:cNvPicPr>
          <p:nvPr/>
        </p:nvPicPr>
        <p:blipFill>
          <a:blip r:embed="rId2"/>
          <a:stretch>
            <a:fillRect/>
          </a:stretch>
        </p:blipFill>
        <p:spPr>
          <a:xfrm>
            <a:off x="1341885" y="1766744"/>
            <a:ext cx="9640645" cy="990738"/>
          </a:xfrm>
          <a:prstGeom prst="rect">
            <a:avLst/>
          </a:prstGeom>
        </p:spPr>
      </p:pic>
      <p:pic>
        <p:nvPicPr>
          <p:cNvPr id="12" name="Picture 11">
            <a:extLst>
              <a:ext uri="{FF2B5EF4-FFF2-40B4-BE49-F238E27FC236}">
                <a16:creationId xmlns:a16="http://schemas.microsoft.com/office/drawing/2014/main" id="{1C61C7F4-078D-88B7-31C9-4C3493801CD5}"/>
              </a:ext>
            </a:extLst>
          </p:cNvPr>
          <p:cNvPicPr>
            <a:picLocks noChangeAspect="1"/>
          </p:cNvPicPr>
          <p:nvPr/>
        </p:nvPicPr>
        <p:blipFill>
          <a:blip r:embed="rId3"/>
          <a:stretch>
            <a:fillRect/>
          </a:stretch>
        </p:blipFill>
        <p:spPr>
          <a:xfrm>
            <a:off x="3752045" y="3061963"/>
            <a:ext cx="4820323" cy="3391373"/>
          </a:xfrm>
          <a:prstGeom prst="rect">
            <a:avLst/>
          </a:prstGeom>
        </p:spPr>
      </p:pic>
    </p:spTree>
    <p:extLst>
      <p:ext uri="{BB962C8B-B14F-4D97-AF65-F5344CB8AC3E}">
        <p14:creationId xmlns:p14="http://schemas.microsoft.com/office/powerpoint/2010/main" val="3545402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11D2F-1E96-2EEF-37A2-C7B8648D73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EBA83-5EC0-DD6B-12A4-CA6FE0791389}"/>
              </a:ext>
            </a:extLst>
          </p:cNvPr>
          <p:cNvSpPr>
            <a:spLocks noGrp="1"/>
          </p:cNvSpPr>
          <p:nvPr>
            <p:ph sz="half" idx="1"/>
          </p:nvPr>
        </p:nvSpPr>
        <p:spPr>
          <a:xfrm>
            <a:off x="1290891" y="1052736"/>
            <a:ext cx="9556049" cy="714008"/>
          </a:xfrm>
        </p:spPr>
        <p:txBody>
          <a:bodyPr/>
          <a:lstStyle/>
          <a:p>
            <a:pPr marL="0" indent="0">
              <a:buNone/>
            </a:pPr>
            <a:r>
              <a:rPr lang="en-US" dirty="0"/>
              <a:t>Que 4. Most skipped songs</a:t>
            </a:r>
          </a:p>
        </p:txBody>
      </p:sp>
      <p:sp>
        <p:nvSpPr>
          <p:cNvPr id="9" name="Content Placeholder 2">
            <a:extLst>
              <a:ext uri="{FF2B5EF4-FFF2-40B4-BE49-F238E27FC236}">
                <a16:creationId xmlns:a16="http://schemas.microsoft.com/office/drawing/2014/main" id="{5DE16699-704C-3E5F-7011-381D5FF894DB}"/>
              </a:ext>
            </a:extLst>
          </p:cNvPr>
          <p:cNvSpPr txBox="1">
            <a:spLocks/>
          </p:cNvSpPr>
          <p:nvPr/>
        </p:nvSpPr>
        <p:spPr>
          <a:xfrm>
            <a:off x="1290891" y="2924944"/>
            <a:ext cx="1800200" cy="71400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dirty="0"/>
              <a:t>Output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C6E665ED-8FE6-3966-39C3-1E1D199E767A}"/>
              </a:ext>
            </a:extLst>
          </p:cNvPr>
          <p:cNvPicPr>
            <a:picLocks noChangeAspect="1"/>
          </p:cNvPicPr>
          <p:nvPr/>
        </p:nvPicPr>
        <p:blipFill>
          <a:blip r:embed="rId2"/>
          <a:stretch>
            <a:fillRect/>
          </a:stretch>
        </p:blipFill>
        <p:spPr>
          <a:xfrm>
            <a:off x="1389532" y="1699129"/>
            <a:ext cx="7297168" cy="1009791"/>
          </a:xfrm>
          <a:prstGeom prst="rect">
            <a:avLst/>
          </a:prstGeom>
        </p:spPr>
      </p:pic>
      <p:pic>
        <p:nvPicPr>
          <p:cNvPr id="6" name="Picture 5">
            <a:extLst>
              <a:ext uri="{FF2B5EF4-FFF2-40B4-BE49-F238E27FC236}">
                <a16:creationId xmlns:a16="http://schemas.microsoft.com/office/drawing/2014/main" id="{C2571601-B2CC-DDB8-3A4D-7A178F20A7D7}"/>
              </a:ext>
            </a:extLst>
          </p:cNvPr>
          <p:cNvPicPr>
            <a:picLocks noChangeAspect="1"/>
          </p:cNvPicPr>
          <p:nvPr/>
        </p:nvPicPr>
        <p:blipFill>
          <a:blip r:embed="rId3"/>
          <a:stretch>
            <a:fillRect/>
          </a:stretch>
        </p:blipFill>
        <p:spPr>
          <a:xfrm>
            <a:off x="3718148" y="3068960"/>
            <a:ext cx="5065159" cy="1944216"/>
          </a:xfrm>
          <a:prstGeom prst="rect">
            <a:avLst/>
          </a:prstGeom>
        </p:spPr>
      </p:pic>
    </p:spTree>
    <p:extLst>
      <p:ext uri="{BB962C8B-B14F-4D97-AF65-F5344CB8AC3E}">
        <p14:creationId xmlns:p14="http://schemas.microsoft.com/office/powerpoint/2010/main" val="22278730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771</TotalTime>
  <Words>569</Words>
  <Application>Microsoft Office PowerPoint</Application>
  <PresentationFormat>Custom</PresentationFormat>
  <Paragraphs>111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Tech 16x9</vt:lpstr>
      <vt:lpstr>Data Analysis on Spotify</vt:lpstr>
      <vt:lpstr>Problem Statement :-</vt:lpstr>
      <vt:lpstr>🎯 Project Objectives </vt:lpstr>
      <vt:lpstr>🎯 Project Objectives </vt:lpstr>
      <vt:lpstr>Dataset Overview - Spotify Listening History</vt:lpstr>
      <vt:lpstr>SQL Queries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Mitali Sawant</dc:creator>
  <cp:lastModifiedBy>Mitali Sawant</cp:lastModifiedBy>
  <cp:revision>4</cp:revision>
  <dcterms:created xsi:type="dcterms:W3CDTF">2025-07-30T06:39:39Z</dcterms:created>
  <dcterms:modified xsi:type="dcterms:W3CDTF">2025-07-31T13:31:58Z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