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5"/>
  </p:notesMasterIdLst>
  <p:sldIdLst>
    <p:sldId id="256" r:id="rId2"/>
    <p:sldId id="257" r:id="rId3"/>
    <p:sldId id="258" r:id="rId4"/>
    <p:sldId id="259" r:id="rId5"/>
    <p:sldId id="260" r:id="rId6"/>
    <p:sldId id="261" r:id="rId7"/>
    <p:sldId id="262" r:id="rId8"/>
    <p:sldId id="265" r:id="rId9"/>
    <p:sldId id="263" r:id="rId10"/>
    <p:sldId id="266" r:id="rId11"/>
    <p:sldId id="267" r:id="rId12"/>
    <p:sldId id="268"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C5436-47F3-44B0-A925-BEA551DD5760}" type="datetimeFigureOut">
              <a:rPr lang="en-IN" smtClean="0"/>
              <a:t>24-08-2021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59B27-8146-4062-A506-9DF18BBADA09}" type="slidenum">
              <a:rPr lang="en-IN" smtClean="0"/>
              <a:t>‹#›</a:t>
            </a:fld>
            <a:endParaRPr lang="en-IN"/>
          </a:p>
        </p:txBody>
      </p:sp>
    </p:spTree>
    <p:extLst>
      <p:ext uri="{BB962C8B-B14F-4D97-AF65-F5344CB8AC3E}">
        <p14:creationId xmlns:p14="http://schemas.microsoft.com/office/powerpoint/2010/main" val="271942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3D3808E-55F1-47DA-BC6D-4D58889D84F1}" type="datetime1">
              <a:rPr lang="en-IN" smtClean="0"/>
              <a:t>24-08-2021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119335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AE75E3-3079-4DE5-A1D5-9F95EB93710B}" type="datetime1">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347977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64A55A-FF16-4276-8463-19208E9A76DE}" type="datetime1">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185632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EF1497-DEC1-4CAE-86F5-68A8CCD8F5F9}" type="datetime1">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E240F-2D50-42E2-9B1B-7980130FD34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81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037CCF-C3E3-403E-B1BA-A57729E3118C}" type="datetime1">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3177612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B6A167-AC0D-4C83-8916-3470E7CCEE3E}" type="datetime1">
              <a:rPr lang="en-IN" smtClean="0"/>
              <a:t>24-08-2021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2901335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0D50D6-EA44-4AEC-9C52-552DE40F31BE}" type="datetime1">
              <a:rPr lang="en-IN" smtClean="0"/>
              <a:t>24-08-2021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3755112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2B870D-BBFB-4392-BF63-EAC916269A54}" type="datetime1">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2697818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DB519-025D-49D5-9C30-F95BEDE17241}" type="datetime1">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377248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7360B-201E-4C21-8605-448E77A9E6A5}" type="datetime1">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300935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5C413-55F3-4B87-94AE-1670402AABF6}" type="datetime1">
              <a:rPr lang="en-IN" smtClean="0"/>
              <a:t>24-08-2021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176554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758860-5E2F-4F2E-A899-719C5CC97352}" type="datetime1">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64413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CBC0CB-6DB0-403A-8ABE-47E16EB42267}" type="datetime1">
              <a:rPr lang="en-IN" smtClean="0"/>
              <a:t>24-08-2021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96434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C0BDD5-3A33-4A42-87CF-6C4A563F5B7A}" type="datetime1">
              <a:rPr lang="en-IN" smtClean="0"/>
              <a:t>24-08-2021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377303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A7A47-E5B6-49AE-82C2-5AE9F494B06B}" type="datetime1">
              <a:rPr lang="en-IN" smtClean="0"/>
              <a:t>24-08-2021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387564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719CBE-C490-4565-BC8D-2705F56B4CEF}" type="datetime1">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23974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9BA6C-3E05-4CF5-9143-5E5FA41D871D}" type="datetime1">
              <a:rPr lang="en-IN" smtClean="0"/>
              <a:t>24-08-2021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E240F-2D50-42E2-9B1B-7980130FD344}" type="slidenum">
              <a:rPr lang="en-IN" smtClean="0"/>
              <a:t>‹#›</a:t>
            </a:fld>
            <a:endParaRPr lang="en-IN"/>
          </a:p>
        </p:txBody>
      </p:sp>
    </p:spTree>
    <p:extLst>
      <p:ext uri="{BB962C8B-B14F-4D97-AF65-F5344CB8AC3E}">
        <p14:creationId xmlns:p14="http://schemas.microsoft.com/office/powerpoint/2010/main" val="13534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55C6DD-6488-4E05-BD03-A4ACEF2300DF}" type="datetime1">
              <a:rPr lang="en-IN" smtClean="0"/>
              <a:t>24-08-2021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DE240F-2D50-42E2-9B1B-7980130FD344}" type="slidenum">
              <a:rPr lang="en-IN" smtClean="0"/>
              <a:t>‹#›</a:t>
            </a:fld>
            <a:endParaRPr lang="en-IN"/>
          </a:p>
        </p:txBody>
      </p:sp>
    </p:spTree>
    <p:extLst>
      <p:ext uri="{BB962C8B-B14F-4D97-AF65-F5344CB8AC3E}">
        <p14:creationId xmlns:p14="http://schemas.microsoft.com/office/powerpoint/2010/main" val="329164684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6B7B-1387-4C26-8744-EA87E3FCA8EB}"/>
              </a:ext>
            </a:extLst>
          </p:cNvPr>
          <p:cNvSpPr>
            <a:spLocks noGrp="1"/>
          </p:cNvSpPr>
          <p:nvPr>
            <p:ph type="ctrTitle"/>
          </p:nvPr>
        </p:nvSpPr>
        <p:spPr/>
        <p:txBody>
          <a:bodyPr>
            <a:normAutofit fontScale="90000"/>
          </a:bodyPr>
          <a:lstStyle/>
          <a:p>
            <a:pPr algn="ctr"/>
            <a:r>
              <a:rPr lang="en-IN" dirty="0"/>
              <a:t>EXPOSYS DATA LABS</a:t>
            </a:r>
            <a:br>
              <a:rPr lang="en-IN" dirty="0"/>
            </a:br>
            <a:r>
              <a:rPr lang="en-IN" dirty="0"/>
              <a:t>INTERNSHIP PROJECT </a:t>
            </a:r>
            <a:br>
              <a:rPr lang="en-IN" dirty="0"/>
            </a:br>
            <a:r>
              <a:rPr lang="en-IN" dirty="0"/>
              <a:t>ON SOFTWARE DEVELOPMENT</a:t>
            </a:r>
            <a:br>
              <a:rPr lang="en-IN" dirty="0"/>
            </a:br>
            <a:endParaRPr lang="en-IN" dirty="0"/>
          </a:p>
        </p:txBody>
      </p:sp>
      <p:sp>
        <p:nvSpPr>
          <p:cNvPr id="3" name="Subtitle 2">
            <a:extLst>
              <a:ext uri="{FF2B5EF4-FFF2-40B4-BE49-F238E27FC236}">
                <a16:creationId xmlns:a16="http://schemas.microsoft.com/office/drawing/2014/main" id="{62254428-C08C-49C8-8B96-DE2CEA221CE8}"/>
              </a:ext>
            </a:extLst>
          </p:cNvPr>
          <p:cNvSpPr>
            <a:spLocks noGrp="1"/>
          </p:cNvSpPr>
          <p:nvPr>
            <p:ph type="subTitle" idx="1"/>
          </p:nvPr>
        </p:nvSpPr>
        <p:spPr/>
        <p:txBody>
          <a:bodyPr>
            <a:normAutofit fontScale="92500"/>
          </a:bodyPr>
          <a:lstStyle/>
          <a:p>
            <a:r>
              <a:rPr lang="en-IN" sz="2200" dirty="0"/>
              <a:t>By : Mitali </a:t>
            </a:r>
            <a:r>
              <a:rPr lang="en-IN" sz="2200" dirty="0" err="1"/>
              <a:t>dilip</a:t>
            </a:r>
            <a:r>
              <a:rPr lang="en-IN" sz="2200" dirty="0"/>
              <a:t> </a:t>
            </a:r>
            <a:r>
              <a:rPr lang="en-IN" sz="2200" dirty="0" err="1"/>
              <a:t>thorat</a:t>
            </a:r>
            <a:endParaRPr lang="en-IN" sz="2200" dirty="0"/>
          </a:p>
          <a:p>
            <a:r>
              <a:rPr lang="en-IN" dirty="0"/>
              <a:t>branch : B.E. Computer engineering</a:t>
            </a:r>
          </a:p>
          <a:p>
            <a:r>
              <a:rPr lang="en-IN" dirty="0"/>
              <a:t>College : Marathwada </a:t>
            </a:r>
            <a:r>
              <a:rPr lang="en-IN" dirty="0" err="1"/>
              <a:t>mitra</a:t>
            </a:r>
            <a:r>
              <a:rPr lang="en-IN" dirty="0"/>
              <a:t> </a:t>
            </a:r>
            <a:r>
              <a:rPr lang="en-IN" dirty="0" err="1"/>
              <a:t>mandal’s</a:t>
            </a:r>
            <a:r>
              <a:rPr lang="en-IN" dirty="0"/>
              <a:t> institute  of technology, </a:t>
            </a:r>
            <a:r>
              <a:rPr lang="en-IN" dirty="0" err="1"/>
              <a:t>lohgaon</a:t>
            </a:r>
            <a:endParaRPr lang="en-IN" dirty="0"/>
          </a:p>
          <a:p>
            <a:endParaRPr lang="en-IN" dirty="0"/>
          </a:p>
        </p:txBody>
      </p:sp>
    </p:spTree>
    <p:extLst>
      <p:ext uri="{BB962C8B-B14F-4D97-AF65-F5344CB8AC3E}">
        <p14:creationId xmlns:p14="http://schemas.microsoft.com/office/powerpoint/2010/main" val="279773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00DD2-41D5-4A6D-A458-1DF6E2724F19}"/>
              </a:ext>
            </a:extLst>
          </p:cNvPr>
          <p:cNvSpPr>
            <a:spLocks noGrp="1"/>
          </p:cNvSpPr>
          <p:nvPr>
            <p:ph idx="1"/>
          </p:nvPr>
        </p:nvSpPr>
        <p:spPr>
          <a:xfrm>
            <a:off x="1020226" y="806278"/>
            <a:ext cx="9905999" cy="3541714"/>
          </a:xfrm>
        </p:spPr>
        <p:txBody>
          <a:bodyPr/>
          <a:lstStyle/>
          <a:p>
            <a:r>
              <a:rPr lang="en-IN" dirty="0"/>
              <a:t>Then we create a cust.py file</a:t>
            </a:r>
          </a:p>
          <a:p>
            <a:r>
              <a:rPr lang="en-IN" dirty="0"/>
              <a:t>In this file we create an instance of public and private keys, store them in </a:t>
            </a:r>
            <a:r>
              <a:rPr lang="en-IN" dirty="0" err="1"/>
              <a:t>custkeys.json</a:t>
            </a:r>
            <a:r>
              <a:rPr lang="en-IN" dirty="0"/>
              <a:t> file, then send the encrypted data along with the public key , stored in a file called </a:t>
            </a:r>
            <a:r>
              <a:rPr lang="en-IN" dirty="0" err="1"/>
              <a:t>data.json</a:t>
            </a:r>
            <a:r>
              <a:rPr lang="en-IN" dirty="0"/>
              <a:t> to the company.</a:t>
            </a:r>
          </a:p>
        </p:txBody>
      </p:sp>
      <p:pic>
        <p:nvPicPr>
          <p:cNvPr id="4" name="Picture 3">
            <a:extLst>
              <a:ext uri="{FF2B5EF4-FFF2-40B4-BE49-F238E27FC236}">
                <a16:creationId xmlns:a16="http://schemas.microsoft.com/office/drawing/2014/main" id="{0A81D991-6E61-43B9-BDD8-60DCEDB85659}"/>
              </a:ext>
            </a:extLst>
          </p:cNvPr>
          <p:cNvPicPr>
            <a:picLocks noChangeAspect="1"/>
          </p:cNvPicPr>
          <p:nvPr/>
        </p:nvPicPr>
        <p:blipFill rotWithShape="1">
          <a:blip r:embed="rId2">
            <a:extLst>
              <a:ext uri="{28A0092B-C50C-407E-A947-70E740481C1C}">
                <a14:useLocalDpi xmlns:a14="http://schemas.microsoft.com/office/drawing/2010/main" val="0"/>
              </a:ext>
            </a:extLst>
          </a:blip>
          <a:srcRect b="5942"/>
          <a:stretch/>
        </p:blipFill>
        <p:spPr>
          <a:xfrm>
            <a:off x="1020226" y="3303250"/>
            <a:ext cx="5194852" cy="2748472"/>
          </a:xfrm>
          <a:prstGeom prst="rect">
            <a:avLst/>
          </a:prstGeom>
        </p:spPr>
      </p:pic>
      <p:pic>
        <p:nvPicPr>
          <p:cNvPr id="6" name="Picture 5">
            <a:extLst>
              <a:ext uri="{FF2B5EF4-FFF2-40B4-BE49-F238E27FC236}">
                <a16:creationId xmlns:a16="http://schemas.microsoft.com/office/drawing/2014/main" id="{CC9B82AD-D877-4753-9A00-2EBACFF0362B}"/>
              </a:ext>
            </a:extLst>
          </p:cNvPr>
          <p:cNvPicPr>
            <a:picLocks noChangeAspect="1"/>
          </p:cNvPicPr>
          <p:nvPr/>
        </p:nvPicPr>
        <p:blipFill rotWithShape="1">
          <a:blip r:embed="rId3">
            <a:extLst>
              <a:ext uri="{28A0092B-C50C-407E-A947-70E740481C1C}">
                <a14:useLocalDpi xmlns:a14="http://schemas.microsoft.com/office/drawing/2010/main" val="0"/>
              </a:ext>
            </a:extLst>
          </a:blip>
          <a:srcRect b="5652"/>
          <a:stretch/>
        </p:blipFill>
        <p:spPr>
          <a:xfrm>
            <a:off x="6629398" y="3268085"/>
            <a:ext cx="5194853" cy="2756942"/>
          </a:xfrm>
          <a:prstGeom prst="rect">
            <a:avLst/>
          </a:prstGeom>
        </p:spPr>
      </p:pic>
      <p:sp>
        <p:nvSpPr>
          <p:cNvPr id="7" name="TextBox 6">
            <a:extLst>
              <a:ext uri="{FF2B5EF4-FFF2-40B4-BE49-F238E27FC236}">
                <a16:creationId xmlns:a16="http://schemas.microsoft.com/office/drawing/2014/main" id="{08F53303-E08B-4125-9F66-9772C7A44280}"/>
              </a:ext>
            </a:extLst>
          </p:cNvPr>
          <p:cNvSpPr txBox="1"/>
          <p:nvPr/>
        </p:nvSpPr>
        <p:spPr>
          <a:xfrm>
            <a:off x="3071000" y="6051722"/>
            <a:ext cx="1093304" cy="369332"/>
          </a:xfrm>
          <a:prstGeom prst="rect">
            <a:avLst/>
          </a:prstGeom>
          <a:noFill/>
        </p:spPr>
        <p:txBody>
          <a:bodyPr wrap="square" rtlCol="0">
            <a:spAutoFit/>
          </a:bodyPr>
          <a:lstStyle/>
          <a:p>
            <a:r>
              <a:rPr lang="en-IN" dirty="0"/>
              <a:t>Cust.py</a:t>
            </a:r>
          </a:p>
        </p:txBody>
      </p:sp>
      <p:sp>
        <p:nvSpPr>
          <p:cNvPr id="8" name="TextBox 7">
            <a:extLst>
              <a:ext uri="{FF2B5EF4-FFF2-40B4-BE49-F238E27FC236}">
                <a16:creationId xmlns:a16="http://schemas.microsoft.com/office/drawing/2014/main" id="{8249B6FF-CC43-42F9-9CDF-5CA9C8D0E8AC}"/>
              </a:ext>
            </a:extLst>
          </p:cNvPr>
          <p:cNvSpPr txBox="1"/>
          <p:nvPr/>
        </p:nvSpPr>
        <p:spPr>
          <a:xfrm>
            <a:off x="8816009" y="6051722"/>
            <a:ext cx="2703443" cy="369332"/>
          </a:xfrm>
          <a:prstGeom prst="rect">
            <a:avLst/>
          </a:prstGeom>
          <a:noFill/>
        </p:spPr>
        <p:txBody>
          <a:bodyPr wrap="square" rtlCol="0">
            <a:spAutoFit/>
          </a:bodyPr>
          <a:lstStyle/>
          <a:p>
            <a:r>
              <a:rPr lang="en-IN" dirty="0" err="1"/>
              <a:t>Data.json</a:t>
            </a:r>
            <a:endParaRPr lang="en-IN" dirty="0"/>
          </a:p>
        </p:txBody>
      </p:sp>
      <p:sp>
        <p:nvSpPr>
          <p:cNvPr id="2" name="Slide Number Placeholder 1">
            <a:extLst>
              <a:ext uri="{FF2B5EF4-FFF2-40B4-BE49-F238E27FC236}">
                <a16:creationId xmlns:a16="http://schemas.microsoft.com/office/drawing/2014/main" id="{19E91559-F409-4A96-8950-E8078C75CD73}"/>
              </a:ext>
            </a:extLst>
          </p:cNvPr>
          <p:cNvSpPr>
            <a:spLocks noGrp="1"/>
          </p:cNvSpPr>
          <p:nvPr>
            <p:ph type="sldNum" sz="quarter" idx="12"/>
          </p:nvPr>
        </p:nvSpPr>
        <p:spPr>
          <a:xfrm>
            <a:off x="10540680" y="6265186"/>
            <a:ext cx="771089" cy="365125"/>
          </a:xfrm>
        </p:spPr>
        <p:txBody>
          <a:bodyPr/>
          <a:lstStyle/>
          <a:p>
            <a:fld id="{79DE240F-2D50-42E2-9B1B-7980130FD344}" type="slidenum">
              <a:rPr lang="en-IN" smtClean="0"/>
              <a:t>10</a:t>
            </a:fld>
            <a:r>
              <a:rPr lang="en-IN" dirty="0"/>
              <a:t>/13</a:t>
            </a:r>
          </a:p>
        </p:txBody>
      </p:sp>
    </p:spTree>
    <p:extLst>
      <p:ext uri="{BB962C8B-B14F-4D97-AF65-F5344CB8AC3E}">
        <p14:creationId xmlns:p14="http://schemas.microsoft.com/office/powerpoint/2010/main" val="2803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9ADF4-F292-4AD1-BB08-46C7721634CE}"/>
              </a:ext>
            </a:extLst>
          </p:cNvPr>
          <p:cNvSpPr>
            <a:spLocks noGrp="1"/>
          </p:cNvSpPr>
          <p:nvPr>
            <p:ph idx="1"/>
          </p:nvPr>
        </p:nvSpPr>
        <p:spPr>
          <a:xfrm>
            <a:off x="1025647" y="707604"/>
            <a:ext cx="9905999" cy="3541714"/>
          </a:xfrm>
        </p:spPr>
        <p:txBody>
          <a:bodyPr/>
          <a:lstStyle/>
          <a:p>
            <a:r>
              <a:rPr lang="en-IN" dirty="0"/>
              <a:t>Now we create a file called servercalc.py.</a:t>
            </a:r>
          </a:p>
          <a:p>
            <a:r>
              <a:rPr lang="en-IN" dirty="0"/>
              <a:t>This file gets data from </a:t>
            </a:r>
            <a:r>
              <a:rPr lang="en-IN" dirty="0" err="1"/>
              <a:t>data.json</a:t>
            </a:r>
            <a:r>
              <a:rPr lang="en-IN" dirty="0"/>
              <a:t> file send by the customer, performs calculations using the data from customer and the companies ML model, generates a encrypted result, stores it in a </a:t>
            </a:r>
            <a:r>
              <a:rPr lang="en-IN" dirty="0" err="1"/>
              <a:t>answer.json</a:t>
            </a:r>
            <a:r>
              <a:rPr lang="en-IN" dirty="0"/>
              <a:t> </a:t>
            </a:r>
            <a:r>
              <a:rPr lang="en-IN" dirty="0" err="1"/>
              <a:t>file,and</a:t>
            </a:r>
            <a:r>
              <a:rPr lang="en-IN" dirty="0"/>
              <a:t> sends it to the customer along with the previously send public key.</a:t>
            </a:r>
          </a:p>
        </p:txBody>
      </p:sp>
      <p:pic>
        <p:nvPicPr>
          <p:cNvPr id="4" name="Picture 3">
            <a:extLst>
              <a:ext uri="{FF2B5EF4-FFF2-40B4-BE49-F238E27FC236}">
                <a16:creationId xmlns:a16="http://schemas.microsoft.com/office/drawing/2014/main" id="{40092104-C981-4AC6-AB36-464EB78D3A45}"/>
              </a:ext>
            </a:extLst>
          </p:cNvPr>
          <p:cNvPicPr>
            <a:picLocks noChangeAspect="1"/>
          </p:cNvPicPr>
          <p:nvPr/>
        </p:nvPicPr>
        <p:blipFill rotWithShape="1">
          <a:blip r:embed="rId2">
            <a:extLst>
              <a:ext uri="{28A0092B-C50C-407E-A947-70E740481C1C}">
                <a14:useLocalDpi xmlns:a14="http://schemas.microsoft.com/office/drawing/2010/main" val="0"/>
              </a:ext>
            </a:extLst>
          </a:blip>
          <a:srcRect b="5073"/>
          <a:stretch/>
        </p:blipFill>
        <p:spPr>
          <a:xfrm>
            <a:off x="629477" y="3354455"/>
            <a:ext cx="5645665" cy="3014601"/>
          </a:xfrm>
          <a:prstGeom prst="rect">
            <a:avLst/>
          </a:prstGeom>
        </p:spPr>
      </p:pic>
      <p:pic>
        <p:nvPicPr>
          <p:cNvPr id="6" name="Picture 5">
            <a:extLst>
              <a:ext uri="{FF2B5EF4-FFF2-40B4-BE49-F238E27FC236}">
                <a16:creationId xmlns:a16="http://schemas.microsoft.com/office/drawing/2014/main" id="{3FAA69AA-2A23-402B-AB27-09A32A9C5F8B}"/>
              </a:ext>
            </a:extLst>
          </p:cNvPr>
          <p:cNvPicPr>
            <a:picLocks noChangeAspect="1"/>
          </p:cNvPicPr>
          <p:nvPr/>
        </p:nvPicPr>
        <p:blipFill rotWithShape="1">
          <a:blip r:embed="rId3">
            <a:extLst>
              <a:ext uri="{28A0092B-C50C-407E-A947-70E740481C1C}">
                <a14:useLocalDpi xmlns:a14="http://schemas.microsoft.com/office/drawing/2010/main" val="0"/>
              </a:ext>
            </a:extLst>
          </a:blip>
          <a:srcRect b="5797"/>
          <a:stretch/>
        </p:blipFill>
        <p:spPr>
          <a:xfrm>
            <a:off x="6332806" y="3354455"/>
            <a:ext cx="5689092" cy="3014601"/>
          </a:xfrm>
          <a:prstGeom prst="rect">
            <a:avLst/>
          </a:prstGeom>
        </p:spPr>
      </p:pic>
      <p:sp>
        <p:nvSpPr>
          <p:cNvPr id="8" name="TextBox 7">
            <a:extLst>
              <a:ext uri="{FF2B5EF4-FFF2-40B4-BE49-F238E27FC236}">
                <a16:creationId xmlns:a16="http://schemas.microsoft.com/office/drawing/2014/main" id="{8AC6E3E7-5F29-4106-95FF-99D66BCEB3DB}"/>
              </a:ext>
            </a:extLst>
          </p:cNvPr>
          <p:cNvSpPr txBox="1"/>
          <p:nvPr/>
        </p:nvSpPr>
        <p:spPr>
          <a:xfrm>
            <a:off x="2662149" y="6369056"/>
            <a:ext cx="1500808" cy="369332"/>
          </a:xfrm>
          <a:prstGeom prst="rect">
            <a:avLst/>
          </a:prstGeom>
          <a:noFill/>
        </p:spPr>
        <p:txBody>
          <a:bodyPr wrap="square" rtlCol="0">
            <a:spAutoFit/>
          </a:bodyPr>
          <a:lstStyle/>
          <a:p>
            <a:r>
              <a:rPr lang="en-IN" dirty="0"/>
              <a:t>Severcalc.py</a:t>
            </a:r>
          </a:p>
        </p:txBody>
      </p:sp>
      <p:sp>
        <p:nvSpPr>
          <p:cNvPr id="9" name="TextBox 8">
            <a:extLst>
              <a:ext uri="{FF2B5EF4-FFF2-40B4-BE49-F238E27FC236}">
                <a16:creationId xmlns:a16="http://schemas.microsoft.com/office/drawing/2014/main" id="{FB45D11A-4604-48E2-A5B3-EC3E0AB7D837}"/>
              </a:ext>
            </a:extLst>
          </p:cNvPr>
          <p:cNvSpPr txBox="1"/>
          <p:nvPr/>
        </p:nvSpPr>
        <p:spPr>
          <a:xfrm>
            <a:off x="8570845" y="6369056"/>
            <a:ext cx="2991678" cy="369332"/>
          </a:xfrm>
          <a:prstGeom prst="rect">
            <a:avLst/>
          </a:prstGeom>
          <a:noFill/>
        </p:spPr>
        <p:txBody>
          <a:bodyPr wrap="square" rtlCol="0">
            <a:spAutoFit/>
          </a:bodyPr>
          <a:lstStyle/>
          <a:p>
            <a:r>
              <a:rPr lang="en-IN" dirty="0" err="1"/>
              <a:t>Answer.json</a:t>
            </a:r>
            <a:endParaRPr lang="en-IN" dirty="0"/>
          </a:p>
        </p:txBody>
      </p:sp>
      <p:sp>
        <p:nvSpPr>
          <p:cNvPr id="2" name="Slide Number Placeholder 1">
            <a:extLst>
              <a:ext uri="{FF2B5EF4-FFF2-40B4-BE49-F238E27FC236}">
                <a16:creationId xmlns:a16="http://schemas.microsoft.com/office/drawing/2014/main" id="{95CFA7D4-CB33-488A-BCD1-08EE4D3B9DAD}"/>
              </a:ext>
            </a:extLst>
          </p:cNvPr>
          <p:cNvSpPr>
            <a:spLocks noGrp="1"/>
          </p:cNvSpPr>
          <p:nvPr>
            <p:ph type="sldNum" sz="quarter" idx="12"/>
          </p:nvPr>
        </p:nvSpPr>
        <p:spPr>
          <a:xfrm>
            <a:off x="10713643" y="6492875"/>
            <a:ext cx="771089" cy="365125"/>
          </a:xfrm>
        </p:spPr>
        <p:txBody>
          <a:bodyPr/>
          <a:lstStyle/>
          <a:p>
            <a:r>
              <a:rPr lang="en-IN" dirty="0"/>
              <a:t>11/13</a:t>
            </a:r>
          </a:p>
        </p:txBody>
      </p:sp>
    </p:spTree>
    <p:extLst>
      <p:ext uri="{BB962C8B-B14F-4D97-AF65-F5344CB8AC3E}">
        <p14:creationId xmlns:p14="http://schemas.microsoft.com/office/powerpoint/2010/main" val="213621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153AD-8363-4AA7-9DAE-03F0D6576012}"/>
              </a:ext>
            </a:extLst>
          </p:cNvPr>
          <p:cNvSpPr>
            <a:spLocks noGrp="1"/>
          </p:cNvSpPr>
          <p:nvPr>
            <p:ph idx="1"/>
          </p:nvPr>
        </p:nvSpPr>
        <p:spPr>
          <a:xfrm>
            <a:off x="1143000" y="1324070"/>
            <a:ext cx="9905999" cy="3541714"/>
          </a:xfrm>
        </p:spPr>
        <p:txBody>
          <a:bodyPr/>
          <a:lstStyle/>
          <a:p>
            <a:r>
              <a:rPr lang="en-IN" dirty="0"/>
              <a:t>Now the customer opens the cust.py file, loads the </a:t>
            </a:r>
            <a:r>
              <a:rPr lang="en-IN" dirty="0" err="1"/>
              <a:t>answer.json</a:t>
            </a:r>
            <a:r>
              <a:rPr lang="en-IN" dirty="0"/>
              <a:t> file send by the company, matches the public key send by the company with its own public key, if matched decrypts the data using their private key and gets the result.</a:t>
            </a:r>
          </a:p>
        </p:txBody>
      </p:sp>
      <p:pic>
        <p:nvPicPr>
          <p:cNvPr id="4" name="Picture 3">
            <a:extLst>
              <a:ext uri="{FF2B5EF4-FFF2-40B4-BE49-F238E27FC236}">
                <a16:creationId xmlns:a16="http://schemas.microsoft.com/office/drawing/2014/main" id="{B1A2082B-BAA5-46BD-80CB-06F7477FFBE3}"/>
              </a:ext>
            </a:extLst>
          </p:cNvPr>
          <p:cNvPicPr>
            <a:picLocks noChangeAspect="1"/>
          </p:cNvPicPr>
          <p:nvPr/>
        </p:nvPicPr>
        <p:blipFill rotWithShape="1">
          <a:blip r:embed="rId2">
            <a:extLst>
              <a:ext uri="{28A0092B-C50C-407E-A947-70E740481C1C}">
                <a14:useLocalDpi xmlns:a14="http://schemas.microsoft.com/office/drawing/2010/main" val="0"/>
              </a:ext>
            </a:extLst>
          </a:blip>
          <a:srcRect b="4927"/>
          <a:stretch/>
        </p:blipFill>
        <p:spPr>
          <a:xfrm>
            <a:off x="2276060" y="2781573"/>
            <a:ext cx="7086601" cy="3789792"/>
          </a:xfrm>
          <a:prstGeom prst="rect">
            <a:avLst/>
          </a:prstGeom>
        </p:spPr>
      </p:pic>
      <p:cxnSp>
        <p:nvCxnSpPr>
          <p:cNvPr id="6" name="Straight Arrow Connector 5">
            <a:extLst>
              <a:ext uri="{FF2B5EF4-FFF2-40B4-BE49-F238E27FC236}">
                <a16:creationId xmlns:a16="http://schemas.microsoft.com/office/drawing/2014/main" id="{6D06F740-CF83-4127-87B1-6E01069FDF60}"/>
              </a:ext>
            </a:extLst>
          </p:cNvPr>
          <p:cNvCxnSpPr/>
          <p:nvPr/>
        </p:nvCxnSpPr>
        <p:spPr>
          <a:xfrm>
            <a:off x="934278" y="5754757"/>
            <a:ext cx="163995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B87348F0-6A6A-4678-9552-52014220D328}"/>
              </a:ext>
            </a:extLst>
          </p:cNvPr>
          <p:cNvSpPr txBox="1"/>
          <p:nvPr/>
        </p:nvSpPr>
        <p:spPr>
          <a:xfrm>
            <a:off x="313083" y="5122223"/>
            <a:ext cx="2345635" cy="646331"/>
          </a:xfrm>
          <a:prstGeom prst="rect">
            <a:avLst/>
          </a:prstGeom>
          <a:noFill/>
        </p:spPr>
        <p:txBody>
          <a:bodyPr wrap="square" rtlCol="0">
            <a:spAutoFit/>
          </a:bodyPr>
          <a:lstStyle/>
          <a:p>
            <a:r>
              <a:rPr lang="en-IN" dirty="0">
                <a:solidFill>
                  <a:srgbClr val="FFFF00"/>
                </a:solidFill>
              </a:rPr>
              <a:t>771.0757633883513 is the calculated salary</a:t>
            </a:r>
          </a:p>
        </p:txBody>
      </p:sp>
      <p:sp>
        <p:nvSpPr>
          <p:cNvPr id="2" name="Slide Number Placeholder 1">
            <a:extLst>
              <a:ext uri="{FF2B5EF4-FFF2-40B4-BE49-F238E27FC236}">
                <a16:creationId xmlns:a16="http://schemas.microsoft.com/office/drawing/2014/main" id="{E45FC9D6-0A1B-42C6-B2E9-97BBAB40B132}"/>
              </a:ext>
            </a:extLst>
          </p:cNvPr>
          <p:cNvSpPr>
            <a:spLocks noGrp="1"/>
          </p:cNvSpPr>
          <p:nvPr>
            <p:ph type="sldNum" sz="quarter" idx="12"/>
          </p:nvPr>
        </p:nvSpPr>
        <p:spPr/>
        <p:txBody>
          <a:bodyPr/>
          <a:lstStyle/>
          <a:p>
            <a:fld id="{79DE240F-2D50-42E2-9B1B-7980130FD344}" type="slidenum">
              <a:rPr lang="en-IN" smtClean="0"/>
              <a:t>12</a:t>
            </a:fld>
            <a:r>
              <a:rPr lang="en-IN" dirty="0"/>
              <a:t>/13</a:t>
            </a:r>
          </a:p>
        </p:txBody>
      </p:sp>
    </p:spTree>
    <p:extLst>
      <p:ext uri="{BB962C8B-B14F-4D97-AF65-F5344CB8AC3E}">
        <p14:creationId xmlns:p14="http://schemas.microsoft.com/office/powerpoint/2010/main" val="178226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EB40-D95F-4064-8DEE-2EB823656C7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32F457A-9A22-4E60-AB2B-3E3806A4FBC3}"/>
              </a:ext>
            </a:extLst>
          </p:cNvPr>
          <p:cNvSpPr>
            <a:spLocks noGrp="1"/>
          </p:cNvSpPr>
          <p:nvPr>
            <p:ph idx="1"/>
          </p:nvPr>
        </p:nvSpPr>
        <p:spPr>
          <a:xfrm>
            <a:off x="1141412" y="1881740"/>
            <a:ext cx="9905999" cy="3541714"/>
          </a:xfrm>
        </p:spPr>
        <p:txBody>
          <a:bodyPr>
            <a:normAutofit fontScale="92500" lnSpcReduction="20000"/>
          </a:bodyPr>
          <a:lstStyle/>
          <a:p>
            <a:r>
              <a:rPr lang="en-IN" dirty="0"/>
              <a:t>The customer was successfully able to send data to company in encrypted form.</a:t>
            </a:r>
          </a:p>
          <a:p>
            <a:r>
              <a:rPr lang="en-IN" dirty="0"/>
              <a:t>The company was able to apply their machine learning model against the encrypted data send by the customer and produce the encrypted result.</a:t>
            </a:r>
          </a:p>
          <a:p>
            <a:r>
              <a:rPr lang="en-IN" dirty="0"/>
              <a:t>Since  both the public keys were identical therefore the customer could successfully get the produced result.</a:t>
            </a:r>
          </a:p>
          <a:p>
            <a:r>
              <a:rPr lang="en-IN" dirty="0"/>
              <a:t>Therefore ,</a:t>
            </a:r>
            <a:r>
              <a:rPr lang="en-IN" sz="2400" dirty="0">
                <a:ea typeface="Calibri" panose="020F0502020204030204" pitchFamily="34" charset="0"/>
              </a:rPr>
              <a:t> in this project, we were able to change an existing algorithm to secure data send by the user and also verify the identity of the other user.</a:t>
            </a:r>
          </a:p>
          <a:p>
            <a:r>
              <a:rPr lang="en-IN" dirty="0"/>
              <a:t>We were able to implement python and ML functions effectively.</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09670ACB-F925-4E8C-8DC8-6777E043D0B1}"/>
              </a:ext>
            </a:extLst>
          </p:cNvPr>
          <p:cNvSpPr>
            <a:spLocks noGrp="1"/>
          </p:cNvSpPr>
          <p:nvPr>
            <p:ph type="sldNum" sz="quarter" idx="12"/>
          </p:nvPr>
        </p:nvSpPr>
        <p:spPr>
          <a:xfrm>
            <a:off x="10276322" y="5874357"/>
            <a:ext cx="771089" cy="365125"/>
          </a:xfrm>
        </p:spPr>
        <p:txBody>
          <a:bodyPr/>
          <a:lstStyle/>
          <a:p>
            <a:fld id="{79DE240F-2D50-42E2-9B1B-7980130FD344}" type="slidenum">
              <a:rPr lang="en-IN" smtClean="0"/>
              <a:t>13</a:t>
            </a:fld>
            <a:r>
              <a:rPr lang="en-IN" dirty="0"/>
              <a:t>/13</a:t>
            </a:r>
          </a:p>
        </p:txBody>
      </p:sp>
    </p:spTree>
    <p:extLst>
      <p:ext uri="{BB962C8B-B14F-4D97-AF65-F5344CB8AC3E}">
        <p14:creationId xmlns:p14="http://schemas.microsoft.com/office/powerpoint/2010/main" val="383699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204E-0B90-470D-9E1A-EBBAC96E2F3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902F1FC-C829-406A-87F9-7ABE2FD07726}"/>
              </a:ext>
            </a:extLst>
          </p:cNvPr>
          <p:cNvSpPr>
            <a:spLocks noGrp="1"/>
          </p:cNvSpPr>
          <p:nvPr>
            <p:ph idx="1"/>
          </p:nvPr>
        </p:nvSpPr>
        <p:spPr/>
        <p:txBody>
          <a:bodyPr>
            <a:normAutofit fontScale="92500" lnSpcReduction="10000"/>
          </a:bodyPr>
          <a:lstStyle/>
          <a:p>
            <a:r>
              <a:rPr lang="en-US" dirty="0"/>
              <a:t>Let us consider a case where the user sends a text or file from his phone to his friend. </a:t>
            </a:r>
          </a:p>
          <a:p>
            <a:r>
              <a:rPr lang="en-US" dirty="0"/>
              <a:t>The risk of the data being accessed by a third party is high when the data enters the cloud platform. </a:t>
            </a:r>
          </a:p>
          <a:p>
            <a:r>
              <a:rPr lang="en-US" dirty="0"/>
              <a:t>Hence a new method to secure the messages/file is to be done either by building a new algorithm or by modifying the existing one which can give more security and consume less time.</a:t>
            </a:r>
          </a:p>
          <a:p>
            <a:r>
              <a:rPr lang="en-US" dirty="0"/>
              <a:t> The identity of the user must also be verified by using the authentication, verification and validation methodologies.</a:t>
            </a:r>
            <a:endParaRPr lang="en-IN" dirty="0"/>
          </a:p>
        </p:txBody>
      </p:sp>
      <p:sp>
        <p:nvSpPr>
          <p:cNvPr id="4" name="Slide Number Placeholder 3">
            <a:extLst>
              <a:ext uri="{FF2B5EF4-FFF2-40B4-BE49-F238E27FC236}">
                <a16:creationId xmlns:a16="http://schemas.microsoft.com/office/drawing/2014/main" id="{BF4DA1F0-DD18-4504-9C5F-5791C4C0F48B}"/>
              </a:ext>
            </a:extLst>
          </p:cNvPr>
          <p:cNvSpPr>
            <a:spLocks noGrp="1"/>
          </p:cNvSpPr>
          <p:nvPr>
            <p:ph type="sldNum" sz="quarter" idx="12"/>
          </p:nvPr>
        </p:nvSpPr>
        <p:spPr/>
        <p:txBody>
          <a:bodyPr/>
          <a:lstStyle/>
          <a:p>
            <a:fld id="{79DE240F-2D50-42E2-9B1B-7980130FD344}" type="slidenum">
              <a:rPr lang="en-IN" smtClean="0"/>
              <a:t>2</a:t>
            </a:fld>
            <a:r>
              <a:rPr lang="en-IN" dirty="0"/>
              <a:t>/13</a:t>
            </a:r>
          </a:p>
        </p:txBody>
      </p:sp>
    </p:spTree>
    <p:extLst>
      <p:ext uri="{BB962C8B-B14F-4D97-AF65-F5344CB8AC3E}">
        <p14:creationId xmlns:p14="http://schemas.microsoft.com/office/powerpoint/2010/main" val="398728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AFF9-7B43-4F14-AD0B-A24A95263FA2}"/>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C4E9AE2-C5C2-4BF1-B4D2-0A0AAE843A6D}"/>
              </a:ext>
            </a:extLst>
          </p:cNvPr>
          <p:cNvSpPr>
            <a:spLocks noGrp="1"/>
          </p:cNvSpPr>
          <p:nvPr>
            <p:ph idx="1"/>
          </p:nvPr>
        </p:nvSpPr>
        <p:spPr/>
        <p:txBody>
          <a:bodyPr/>
          <a:lstStyle/>
          <a:p>
            <a:pPr marL="457200" indent="-457200">
              <a:buFont typeface="+mj-lt"/>
              <a:buAutoNum type="arabicPeriod"/>
            </a:pPr>
            <a:r>
              <a:rPr lang="en-US" dirty="0"/>
              <a:t> Introduction</a:t>
            </a:r>
          </a:p>
          <a:p>
            <a:pPr marL="457200" indent="-457200">
              <a:buFont typeface="+mj-lt"/>
              <a:buAutoNum type="arabicPeriod"/>
            </a:pPr>
            <a:r>
              <a:rPr lang="en-US" dirty="0"/>
              <a:t> Existing Method</a:t>
            </a:r>
          </a:p>
          <a:p>
            <a:pPr marL="457200" indent="-457200">
              <a:buFont typeface="+mj-lt"/>
              <a:buAutoNum type="arabicPeriod"/>
            </a:pPr>
            <a:r>
              <a:rPr lang="en-US" dirty="0"/>
              <a:t> Proposed method with Architecture</a:t>
            </a:r>
          </a:p>
          <a:p>
            <a:pPr marL="457200" indent="-457200">
              <a:buFont typeface="+mj-lt"/>
              <a:buAutoNum type="arabicPeriod"/>
            </a:pPr>
            <a:r>
              <a:rPr lang="en-US" dirty="0"/>
              <a:t> Methodology</a:t>
            </a:r>
          </a:p>
          <a:p>
            <a:pPr marL="457200" indent="-457200">
              <a:buFont typeface="+mj-lt"/>
              <a:buAutoNum type="arabicPeriod"/>
            </a:pPr>
            <a:r>
              <a:rPr lang="en-US" dirty="0"/>
              <a:t> Implementation</a:t>
            </a:r>
          </a:p>
          <a:p>
            <a:pPr marL="457200" indent="-457200">
              <a:buFont typeface="+mj-lt"/>
              <a:buAutoNum type="arabicPeriod"/>
            </a:pPr>
            <a:r>
              <a:rPr lang="en-US" dirty="0"/>
              <a:t> Conclusion</a:t>
            </a:r>
            <a:endParaRPr lang="en-IN" dirty="0"/>
          </a:p>
        </p:txBody>
      </p:sp>
      <p:sp>
        <p:nvSpPr>
          <p:cNvPr id="4" name="Slide Number Placeholder 3">
            <a:extLst>
              <a:ext uri="{FF2B5EF4-FFF2-40B4-BE49-F238E27FC236}">
                <a16:creationId xmlns:a16="http://schemas.microsoft.com/office/drawing/2014/main" id="{DAF8A35F-EE61-4A70-B7B4-062B03A961C3}"/>
              </a:ext>
            </a:extLst>
          </p:cNvPr>
          <p:cNvSpPr>
            <a:spLocks noGrp="1"/>
          </p:cNvSpPr>
          <p:nvPr>
            <p:ph type="sldNum" sz="quarter" idx="12"/>
          </p:nvPr>
        </p:nvSpPr>
        <p:spPr/>
        <p:txBody>
          <a:bodyPr/>
          <a:lstStyle/>
          <a:p>
            <a:r>
              <a:rPr lang="en-IN" dirty="0"/>
              <a:t>/13</a:t>
            </a:r>
            <a:fld id="{79DE240F-2D50-42E2-9B1B-7980130FD344}" type="slidenum">
              <a:rPr lang="en-IN" smtClean="0"/>
              <a:t>3</a:t>
            </a:fld>
            <a:endParaRPr lang="en-IN" dirty="0"/>
          </a:p>
        </p:txBody>
      </p:sp>
    </p:spTree>
    <p:extLst>
      <p:ext uri="{BB962C8B-B14F-4D97-AF65-F5344CB8AC3E}">
        <p14:creationId xmlns:p14="http://schemas.microsoft.com/office/powerpoint/2010/main" val="394948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507A-F23E-4220-89B5-20F3223A633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18D5CBA-A79C-4786-B0B3-38C3A078686E}"/>
              </a:ext>
            </a:extLst>
          </p:cNvPr>
          <p:cNvSpPr>
            <a:spLocks noGrp="1"/>
          </p:cNvSpPr>
          <p:nvPr>
            <p:ph idx="1"/>
          </p:nvPr>
        </p:nvSpPr>
        <p:spPr>
          <a:xfrm>
            <a:off x="983974" y="1769165"/>
            <a:ext cx="10063437" cy="4022036"/>
          </a:xfrm>
        </p:spPr>
        <p:txBody>
          <a:bodyPr>
            <a:normAutofit/>
          </a:bodyPr>
          <a:lstStyle/>
          <a:p>
            <a:r>
              <a:rPr lang="en-IN" sz="2000" dirty="0">
                <a:ea typeface="Calibri" panose="020F0502020204030204" pitchFamily="34" charset="0"/>
              </a:rPr>
              <a:t>C</a:t>
            </a:r>
            <a:r>
              <a:rPr lang="en-IN" sz="2000" dirty="0">
                <a:effectLst/>
                <a:ea typeface="Calibri" panose="020F0502020204030204" pitchFamily="34" charset="0"/>
              </a:rPr>
              <a:t>yber security and privacy breaches is a growing concern across the world today.</a:t>
            </a:r>
          </a:p>
          <a:p>
            <a:r>
              <a:rPr lang="en-IN" sz="2000" dirty="0">
                <a:ea typeface="Calibri" panose="020F0502020204030204" pitchFamily="34" charset="0"/>
              </a:rPr>
              <a:t>If data gets into the wrong hands and gets </a:t>
            </a:r>
            <a:r>
              <a:rPr lang="en-IN" sz="2000" dirty="0" err="1">
                <a:ea typeface="Calibri" panose="020F0502020204030204" pitchFamily="34" charset="0"/>
              </a:rPr>
              <a:t>alterted</a:t>
            </a:r>
            <a:r>
              <a:rPr lang="en-IN" sz="2000" dirty="0">
                <a:ea typeface="Calibri" panose="020F0502020204030204" pitchFamily="34" charset="0"/>
              </a:rPr>
              <a:t> before it reaches the right destination a           can have </a:t>
            </a:r>
            <a:r>
              <a:rPr lang="en-IN" sz="2000">
                <a:ea typeface="Calibri" panose="020F0502020204030204" pitchFamily="34" charset="0"/>
              </a:rPr>
              <a:t>tremendous effects </a:t>
            </a:r>
            <a:r>
              <a:rPr lang="en-IN" sz="2000" dirty="0">
                <a:ea typeface="Calibri" panose="020F0502020204030204" pitchFamily="34" charset="0"/>
              </a:rPr>
              <a:t>on organizations and people.</a:t>
            </a:r>
          </a:p>
          <a:p>
            <a:r>
              <a:rPr lang="en-IN" sz="2000" dirty="0">
                <a:effectLst/>
                <a:ea typeface="Calibri" panose="020F0502020204030204" pitchFamily="34" charset="0"/>
              </a:rPr>
              <a:t>What if I told you there is a way to keep your privacy and </a:t>
            </a:r>
            <a:r>
              <a:rPr lang="en-IN" sz="2000" dirty="0">
                <a:ea typeface="Calibri" panose="020F0502020204030204" pitchFamily="34" charset="0"/>
              </a:rPr>
              <a:t>at the same time mind data?</a:t>
            </a:r>
          </a:p>
          <a:p>
            <a:r>
              <a:rPr lang="en-IN" sz="2000" dirty="0">
                <a:ea typeface="Calibri" panose="020F0502020204030204" pitchFamily="34" charset="0"/>
              </a:rPr>
              <a:t>One of the ways this can be achieved is by using cryptography or in simple terms encryption and decryption of data.</a:t>
            </a:r>
          </a:p>
          <a:p>
            <a:r>
              <a:rPr lang="en-IN" sz="2000" dirty="0">
                <a:ea typeface="Calibri" panose="020F0502020204030204" pitchFamily="34" charset="0"/>
              </a:rPr>
              <a:t>In this project, we will change an existing algorithm to secure data send by the user and also </a:t>
            </a:r>
            <a:r>
              <a:rPr lang="en-IN" sz="2000" dirty="0" err="1">
                <a:ea typeface="Calibri" panose="020F0502020204030204" pitchFamily="34" charset="0"/>
              </a:rPr>
              <a:t>verfify</a:t>
            </a:r>
            <a:r>
              <a:rPr lang="en-IN" sz="2000" dirty="0">
                <a:ea typeface="Calibri" panose="020F0502020204030204" pitchFamily="34" charset="0"/>
              </a:rPr>
              <a:t> the identity of the other user.</a:t>
            </a:r>
          </a:p>
          <a:p>
            <a:r>
              <a:rPr lang="en-IN" sz="2000" dirty="0">
                <a:ea typeface="Calibri" panose="020F0502020204030204" pitchFamily="34" charset="0"/>
              </a:rPr>
              <a:t>We will use python and ML to perform the task.</a:t>
            </a:r>
          </a:p>
          <a:p>
            <a:endParaRPr lang="en-IN" sz="2000" dirty="0">
              <a:ea typeface="Calibri" panose="020F0502020204030204" pitchFamily="34" charset="0"/>
            </a:endParaRPr>
          </a:p>
          <a:p>
            <a:endParaRPr lang="en-IN" sz="2000" dirty="0">
              <a:ea typeface="Calibri" panose="020F0502020204030204" pitchFamily="34" charset="0"/>
            </a:endParaRPr>
          </a:p>
          <a:p>
            <a:endParaRPr lang="en-IN" sz="2000" dirty="0">
              <a:effectLst/>
              <a:ea typeface="Calibri" panose="020F0502020204030204" pitchFamily="34" charset="0"/>
            </a:endParaRPr>
          </a:p>
        </p:txBody>
      </p:sp>
      <p:sp>
        <p:nvSpPr>
          <p:cNvPr id="4" name="Slide Number Placeholder 3">
            <a:extLst>
              <a:ext uri="{FF2B5EF4-FFF2-40B4-BE49-F238E27FC236}">
                <a16:creationId xmlns:a16="http://schemas.microsoft.com/office/drawing/2014/main" id="{8E4E2C3B-2713-4147-B190-8E3A14F53795}"/>
              </a:ext>
            </a:extLst>
          </p:cNvPr>
          <p:cNvSpPr>
            <a:spLocks noGrp="1"/>
          </p:cNvSpPr>
          <p:nvPr>
            <p:ph type="sldNum" sz="quarter" idx="12"/>
          </p:nvPr>
        </p:nvSpPr>
        <p:spPr/>
        <p:txBody>
          <a:bodyPr/>
          <a:lstStyle/>
          <a:p>
            <a:fld id="{79DE240F-2D50-42E2-9B1B-7980130FD344}" type="slidenum">
              <a:rPr lang="en-IN" smtClean="0"/>
              <a:t>4</a:t>
            </a:fld>
            <a:r>
              <a:rPr lang="en-IN" dirty="0"/>
              <a:t>/13</a:t>
            </a:r>
          </a:p>
        </p:txBody>
      </p:sp>
    </p:spTree>
    <p:extLst>
      <p:ext uri="{BB962C8B-B14F-4D97-AF65-F5344CB8AC3E}">
        <p14:creationId xmlns:p14="http://schemas.microsoft.com/office/powerpoint/2010/main" val="323153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1C3D-464A-421B-9823-09F27D0FE41F}"/>
              </a:ext>
            </a:extLst>
          </p:cNvPr>
          <p:cNvSpPr>
            <a:spLocks noGrp="1"/>
          </p:cNvSpPr>
          <p:nvPr>
            <p:ph type="title"/>
          </p:nvPr>
        </p:nvSpPr>
        <p:spPr/>
        <p:txBody>
          <a:bodyPr/>
          <a:lstStyle/>
          <a:p>
            <a:r>
              <a:rPr lang="en-IN" dirty="0"/>
              <a:t>Existing method</a:t>
            </a:r>
          </a:p>
        </p:txBody>
      </p:sp>
      <p:sp>
        <p:nvSpPr>
          <p:cNvPr id="3" name="Content Placeholder 2">
            <a:extLst>
              <a:ext uri="{FF2B5EF4-FFF2-40B4-BE49-F238E27FC236}">
                <a16:creationId xmlns:a16="http://schemas.microsoft.com/office/drawing/2014/main" id="{A9528622-1DF7-4CAE-8642-E782A1383EAE}"/>
              </a:ext>
            </a:extLst>
          </p:cNvPr>
          <p:cNvSpPr>
            <a:spLocks noGrp="1"/>
          </p:cNvSpPr>
          <p:nvPr>
            <p:ph idx="1"/>
          </p:nvPr>
        </p:nvSpPr>
        <p:spPr/>
        <p:txBody>
          <a:bodyPr>
            <a:normAutofit lnSpcReduction="10000"/>
          </a:bodyPr>
          <a:lstStyle/>
          <a:p>
            <a:r>
              <a:rPr lang="en-IN" sz="2400" dirty="0">
                <a:effectLst/>
                <a:ea typeface="Calibri" panose="020F0502020204030204" pitchFamily="34" charset="0"/>
              </a:rPr>
              <a:t>Homomorphic encryption is a form of encryption that permits users to perform computations on its encrypted data without first decrypting it</a:t>
            </a:r>
            <a:r>
              <a:rPr lang="en-IN" dirty="0">
                <a:ea typeface="Calibri" panose="020F0502020204030204" pitchFamily="34" charset="0"/>
              </a:rPr>
              <a:t>.</a:t>
            </a:r>
          </a:p>
          <a:p>
            <a:r>
              <a:rPr lang="en-IN" dirty="0">
                <a:ea typeface="Calibri" panose="020F0502020204030204" pitchFamily="34" charset="0"/>
              </a:rPr>
              <a:t>Homomorphic encryption includes multiple types of encryption schemes that can perform different classes of computations over </a:t>
            </a:r>
            <a:r>
              <a:rPr lang="en-IN" dirty="0" err="1">
                <a:ea typeface="Calibri" panose="020F0502020204030204" pitchFamily="34" charset="0"/>
              </a:rPr>
              <a:t>encryted</a:t>
            </a:r>
            <a:r>
              <a:rPr lang="en-IN" dirty="0">
                <a:ea typeface="Calibri" panose="020F0502020204030204" pitchFamily="34" charset="0"/>
              </a:rPr>
              <a:t> data.</a:t>
            </a:r>
          </a:p>
          <a:p>
            <a:r>
              <a:rPr lang="en-IN" dirty="0">
                <a:ea typeface="Calibri" panose="020F0502020204030204" pitchFamily="34" charset="0"/>
              </a:rPr>
              <a:t>Some types of homomorphic encryption are partially homomorphic ,levelled fully homomorphic and fully homomorphic encryption.</a:t>
            </a:r>
          </a:p>
          <a:p>
            <a:r>
              <a:rPr lang="en-IN" dirty="0">
                <a:ea typeface="Calibri" panose="020F0502020204030204" pitchFamily="34" charset="0"/>
              </a:rPr>
              <a:t>In the project we will we using the partially homomorphic encryption (</a:t>
            </a:r>
            <a:r>
              <a:rPr lang="en-IN" dirty="0" err="1">
                <a:ea typeface="Calibri" panose="020F0502020204030204" pitchFamily="34" charset="0"/>
              </a:rPr>
              <a:t>phe</a:t>
            </a:r>
            <a:r>
              <a:rPr lang="en-IN" dirty="0">
                <a:ea typeface="Calibri" panose="020F0502020204030204" pitchFamily="34" charset="0"/>
              </a:rPr>
              <a:t>).</a:t>
            </a:r>
          </a:p>
          <a:p>
            <a:pPr marL="0" indent="0">
              <a:buNone/>
            </a:pPr>
            <a:endParaRPr lang="en-IN" sz="2400" dirty="0"/>
          </a:p>
          <a:p>
            <a:endParaRPr lang="en-IN" dirty="0"/>
          </a:p>
        </p:txBody>
      </p:sp>
      <p:sp>
        <p:nvSpPr>
          <p:cNvPr id="4" name="Slide Number Placeholder 3">
            <a:extLst>
              <a:ext uri="{FF2B5EF4-FFF2-40B4-BE49-F238E27FC236}">
                <a16:creationId xmlns:a16="http://schemas.microsoft.com/office/drawing/2014/main" id="{AB3A0A12-EE72-494D-8B66-6E1B7B284FBE}"/>
              </a:ext>
            </a:extLst>
          </p:cNvPr>
          <p:cNvSpPr>
            <a:spLocks noGrp="1"/>
          </p:cNvSpPr>
          <p:nvPr>
            <p:ph type="sldNum" sz="quarter" idx="12"/>
          </p:nvPr>
        </p:nvSpPr>
        <p:spPr/>
        <p:txBody>
          <a:bodyPr/>
          <a:lstStyle/>
          <a:p>
            <a:fld id="{79DE240F-2D50-42E2-9B1B-7980130FD344}" type="slidenum">
              <a:rPr lang="en-IN" smtClean="0"/>
              <a:t>5</a:t>
            </a:fld>
            <a:r>
              <a:rPr lang="en-IN" dirty="0"/>
              <a:t>/13</a:t>
            </a:r>
          </a:p>
        </p:txBody>
      </p:sp>
    </p:spTree>
    <p:extLst>
      <p:ext uri="{BB962C8B-B14F-4D97-AF65-F5344CB8AC3E}">
        <p14:creationId xmlns:p14="http://schemas.microsoft.com/office/powerpoint/2010/main" val="870796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5C95-FF45-4BAF-976B-ECBB89698AD4}"/>
              </a:ext>
            </a:extLst>
          </p:cNvPr>
          <p:cNvSpPr>
            <a:spLocks noGrp="1"/>
          </p:cNvSpPr>
          <p:nvPr>
            <p:ph type="title"/>
          </p:nvPr>
        </p:nvSpPr>
        <p:spPr>
          <a:xfrm>
            <a:off x="1590262" y="171258"/>
            <a:ext cx="9905998" cy="1478570"/>
          </a:xfrm>
        </p:spPr>
        <p:txBody>
          <a:bodyPr/>
          <a:lstStyle/>
          <a:p>
            <a:r>
              <a:rPr lang="en-IN" dirty="0"/>
              <a:t>Proposed method with Architecture</a:t>
            </a:r>
          </a:p>
        </p:txBody>
      </p:sp>
      <p:pic>
        <p:nvPicPr>
          <p:cNvPr id="5" name="Picture 4">
            <a:extLst>
              <a:ext uri="{FF2B5EF4-FFF2-40B4-BE49-F238E27FC236}">
                <a16:creationId xmlns:a16="http://schemas.microsoft.com/office/drawing/2014/main" id="{3E989FFA-5174-4400-99F5-69E55F17F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530" y="1458101"/>
            <a:ext cx="8517903" cy="4791320"/>
          </a:xfrm>
          <a:prstGeom prst="rect">
            <a:avLst/>
          </a:prstGeom>
        </p:spPr>
      </p:pic>
      <p:sp>
        <p:nvSpPr>
          <p:cNvPr id="6" name="Slide Number Placeholder 5">
            <a:extLst>
              <a:ext uri="{FF2B5EF4-FFF2-40B4-BE49-F238E27FC236}">
                <a16:creationId xmlns:a16="http://schemas.microsoft.com/office/drawing/2014/main" id="{7A1A491A-8240-4F37-8A3D-A0C46C7B510E}"/>
              </a:ext>
            </a:extLst>
          </p:cNvPr>
          <p:cNvSpPr>
            <a:spLocks noGrp="1"/>
          </p:cNvSpPr>
          <p:nvPr>
            <p:ph type="sldNum" sz="quarter" idx="12"/>
          </p:nvPr>
        </p:nvSpPr>
        <p:spPr/>
        <p:txBody>
          <a:bodyPr/>
          <a:lstStyle/>
          <a:p>
            <a:fld id="{79DE240F-2D50-42E2-9B1B-7980130FD344}" type="slidenum">
              <a:rPr lang="en-IN" smtClean="0"/>
              <a:t>6</a:t>
            </a:fld>
            <a:r>
              <a:rPr lang="en-IN" dirty="0"/>
              <a:t>/13</a:t>
            </a:r>
          </a:p>
        </p:txBody>
      </p:sp>
    </p:spTree>
    <p:extLst>
      <p:ext uri="{BB962C8B-B14F-4D97-AF65-F5344CB8AC3E}">
        <p14:creationId xmlns:p14="http://schemas.microsoft.com/office/powerpoint/2010/main" val="344414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98A0-BF06-4BCC-9340-F48C6F2222E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052E2E4-3BBC-4571-904A-FAE75084A2F9}"/>
              </a:ext>
            </a:extLst>
          </p:cNvPr>
          <p:cNvSpPr>
            <a:spLocks noGrp="1"/>
          </p:cNvSpPr>
          <p:nvPr>
            <p:ph idx="1"/>
          </p:nvPr>
        </p:nvSpPr>
        <p:spPr>
          <a:xfrm>
            <a:off x="1141413" y="2007116"/>
            <a:ext cx="9905999" cy="3541714"/>
          </a:xfrm>
        </p:spPr>
        <p:txBody>
          <a:bodyPr>
            <a:normAutofit/>
          </a:bodyPr>
          <a:lstStyle/>
          <a:p>
            <a:r>
              <a:rPr lang="en-IN" dirty="0"/>
              <a:t>Customer generates encrypted data using a public key.</a:t>
            </a:r>
          </a:p>
          <a:p>
            <a:r>
              <a:rPr lang="en-IN" dirty="0"/>
              <a:t>Customer then sends this encrypted data to the Company along with the public key.</a:t>
            </a:r>
          </a:p>
          <a:p>
            <a:r>
              <a:rPr lang="en-IN" dirty="0"/>
              <a:t>The data send is in encrypted format and is hidden from the company.</a:t>
            </a:r>
          </a:p>
          <a:p>
            <a:r>
              <a:rPr lang="en-IN" dirty="0"/>
              <a:t>The company takes its ML model and applies it against the encrypted data.</a:t>
            </a:r>
          </a:p>
          <a:p>
            <a:r>
              <a:rPr lang="en-IN" dirty="0"/>
              <a:t>Which will produce the required result that is also in the encrypted form.</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E3FD8EDB-19FF-444E-A86A-97E335588CCE}"/>
              </a:ext>
            </a:extLst>
          </p:cNvPr>
          <p:cNvSpPr>
            <a:spLocks noGrp="1"/>
          </p:cNvSpPr>
          <p:nvPr>
            <p:ph type="sldNum" sz="quarter" idx="12"/>
          </p:nvPr>
        </p:nvSpPr>
        <p:spPr>
          <a:xfrm>
            <a:off x="10276322" y="5874357"/>
            <a:ext cx="771089" cy="365125"/>
          </a:xfrm>
        </p:spPr>
        <p:txBody>
          <a:bodyPr/>
          <a:lstStyle/>
          <a:p>
            <a:fld id="{79DE240F-2D50-42E2-9B1B-7980130FD344}" type="slidenum">
              <a:rPr lang="en-IN" smtClean="0"/>
              <a:t>7</a:t>
            </a:fld>
            <a:r>
              <a:rPr lang="en-IN" dirty="0"/>
              <a:t>13</a:t>
            </a:r>
          </a:p>
        </p:txBody>
      </p:sp>
    </p:spTree>
    <p:extLst>
      <p:ext uri="{BB962C8B-B14F-4D97-AF65-F5344CB8AC3E}">
        <p14:creationId xmlns:p14="http://schemas.microsoft.com/office/powerpoint/2010/main" val="549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A81C1-A191-4BE8-BFA9-F6EE12D29E8C}"/>
              </a:ext>
            </a:extLst>
          </p:cNvPr>
          <p:cNvSpPr>
            <a:spLocks noGrp="1"/>
          </p:cNvSpPr>
          <p:nvPr>
            <p:ph idx="1"/>
          </p:nvPr>
        </p:nvSpPr>
        <p:spPr>
          <a:xfrm>
            <a:off x="1284632" y="509530"/>
            <a:ext cx="9905999" cy="3541714"/>
          </a:xfrm>
        </p:spPr>
        <p:txBody>
          <a:bodyPr/>
          <a:lstStyle/>
          <a:p>
            <a:r>
              <a:rPr lang="en-IN" dirty="0"/>
              <a:t>This encrypted result is send to the customer along with the previously received public key.</a:t>
            </a:r>
          </a:p>
          <a:p>
            <a:r>
              <a:rPr lang="en-IN" dirty="0"/>
              <a:t>The customer then matches this public key with his own public key.</a:t>
            </a:r>
          </a:p>
          <a:p>
            <a:r>
              <a:rPr lang="en-IN" dirty="0"/>
              <a:t>If both the keys match the customer uses his private Key to decrypt the data and receive the result.</a:t>
            </a:r>
          </a:p>
        </p:txBody>
      </p:sp>
      <p:pic>
        <p:nvPicPr>
          <p:cNvPr id="5" name="Picture 4">
            <a:extLst>
              <a:ext uri="{FF2B5EF4-FFF2-40B4-BE49-F238E27FC236}">
                <a16:creationId xmlns:a16="http://schemas.microsoft.com/office/drawing/2014/main" id="{9931949A-C818-496E-A062-866CAB7F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6757" y="3300928"/>
            <a:ext cx="5736116" cy="3226565"/>
          </a:xfrm>
          <a:prstGeom prst="rect">
            <a:avLst/>
          </a:prstGeom>
        </p:spPr>
      </p:pic>
      <p:sp>
        <p:nvSpPr>
          <p:cNvPr id="2" name="Slide Number Placeholder 1">
            <a:extLst>
              <a:ext uri="{FF2B5EF4-FFF2-40B4-BE49-F238E27FC236}">
                <a16:creationId xmlns:a16="http://schemas.microsoft.com/office/drawing/2014/main" id="{C00426E9-A6A8-42D2-8BD4-55607BD8ABB9}"/>
              </a:ext>
            </a:extLst>
          </p:cNvPr>
          <p:cNvSpPr>
            <a:spLocks noGrp="1"/>
          </p:cNvSpPr>
          <p:nvPr>
            <p:ph type="sldNum" sz="quarter" idx="12"/>
          </p:nvPr>
        </p:nvSpPr>
        <p:spPr/>
        <p:txBody>
          <a:bodyPr/>
          <a:lstStyle/>
          <a:p>
            <a:r>
              <a:rPr lang="en-IN" dirty="0"/>
              <a:t>/13</a:t>
            </a:r>
            <a:fld id="{79DE240F-2D50-42E2-9B1B-7980130FD344}" type="slidenum">
              <a:rPr lang="en-IN" smtClean="0"/>
              <a:t>8</a:t>
            </a:fld>
            <a:endParaRPr lang="en-IN" dirty="0"/>
          </a:p>
        </p:txBody>
      </p:sp>
    </p:spTree>
    <p:extLst>
      <p:ext uri="{BB962C8B-B14F-4D97-AF65-F5344CB8AC3E}">
        <p14:creationId xmlns:p14="http://schemas.microsoft.com/office/powerpoint/2010/main" val="400352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D841-9308-45AB-A6A8-7A04A799EA2E}"/>
              </a:ext>
            </a:extLst>
          </p:cNvPr>
          <p:cNvSpPr>
            <a:spLocks noGrp="1"/>
          </p:cNvSpPr>
          <p:nvPr>
            <p:ph type="title"/>
          </p:nvPr>
        </p:nvSpPr>
        <p:spPr>
          <a:xfrm>
            <a:off x="1143001" y="40543"/>
            <a:ext cx="9905998" cy="1478570"/>
          </a:xfrm>
        </p:spPr>
        <p:txBody>
          <a:bodyPr/>
          <a:lstStyle/>
          <a:p>
            <a:r>
              <a:rPr lang="en-IN" dirty="0"/>
              <a:t>Implementation</a:t>
            </a:r>
          </a:p>
        </p:txBody>
      </p:sp>
      <p:sp>
        <p:nvSpPr>
          <p:cNvPr id="3" name="Content Placeholder 2">
            <a:extLst>
              <a:ext uri="{FF2B5EF4-FFF2-40B4-BE49-F238E27FC236}">
                <a16:creationId xmlns:a16="http://schemas.microsoft.com/office/drawing/2014/main" id="{0E6EC6B5-40A4-4931-8B15-D414D44F5765}"/>
              </a:ext>
            </a:extLst>
          </p:cNvPr>
          <p:cNvSpPr>
            <a:spLocks noGrp="1"/>
          </p:cNvSpPr>
          <p:nvPr>
            <p:ph idx="1"/>
          </p:nvPr>
        </p:nvSpPr>
        <p:spPr>
          <a:xfrm>
            <a:off x="954125" y="1131875"/>
            <a:ext cx="9905999" cy="3541714"/>
          </a:xfrm>
        </p:spPr>
        <p:txBody>
          <a:bodyPr/>
          <a:lstStyle/>
          <a:p>
            <a:r>
              <a:rPr lang="en-IN" dirty="0"/>
              <a:t>We are going to build a project where we predict </a:t>
            </a:r>
            <a:r>
              <a:rPr lang="en-IN" dirty="0" err="1"/>
              <a:t>someones</a:t>
            </a:r>
            <a:r>
              <a:rPr lang="en-IN" dirty="0"/>
              <a:t> salary based on their </a:t>
            </a:r>
            <a:r>
              <a:rPr lang="en-IN" dirty="0" err="1"/>
              <a:t>age,healthy</a:t>
            </a:r>
            <a:r>
              <a:rPr lang="en-IN" dirty="0"/>
              <a:t> </a:t>
            </a:r>
            <a:r>
              <a:rPr lang="en-IN" dirty="0" err="1"/>
              <a:t>eating,active</a:t>
            </a:r>
            <a:r>
              <a:rPr lang="en-IN" dirty="0"/>
              <a:t> lifestyle and gender.</a:t>
            </a:r>
          </a:p>
          <a:p>
            <a:r>
              <a:rPr lang="en-IN" dirty="0"/>
              <a:t>Firstly we create a file called linmodel.py , this will be the company’s ML model , in this model we will read data from employee_data.csv file.</a:t>
            </a:r>
          </a:p>
          <a:p>
            <a:pPr marL="0" indent="0">
              <a:buNone/>
            </a:pPr>
            <a:endParaRPr lang="en-IN" dirty="0"/>
          </a:p>
        </p:txBody>
      </p:sp>
      <p:pic>
        <p:nvPicPr>
          <p:cNvPr id="5" name="Picture 4">
            <a:extLst>
              <a:ext uri="{FF2B5EF4-FFF2-40B4-BE49-F238E27FC236}">
                <a16:creationId xmlns:a16="http://schemas.microsoft.com/office/drawing/2014/main" id="{11F57EF9-CF10-477F-AE0A-9F361BC6493C}"/>
              </a:ext>
            </a:extLst>
          </p:cNvPr>
          <p:cNvPicPr>
            <a:picLocks noChangeAspect="1"/>
          </p:cNvPicPr>
          <p:nvPr/>
        </p:nvPicPr>
        <p:blipFill rotWithShape="1">
          <a:blip r:embed="rId2">
            <a:extLst>
              <a:ext uri="{28A0092B-C50C-407E-A947-70E740481C1C}">
                <a14:useLocalDpi xmlns:a14="http://schemas.microsoft.com/office/drawing/2010/main" val="0"/>
              </a:ext>
            </a:extLst>
          </a:blip>
          <a:srcRect b="5849"/>
          <a:stretch/>
        </p:blipFill>
        <p:spPr>
          <a:xfrm>
            <a:off x="553246" y="3267201"/>
            <a:ext cx="5353878" cy="2835425"/>
          </a:xfrm>
          <a:prstGeom prst="rect">
            <a:avLst/>
          </a:prstGeom>
        </p:spPr>
      </p:pic>
      <p:pic>
        <p:nvPicPr>
          <p:cNvPr id="7" name="Picture 6">
            <a:extLst>
              <a:ext uri="{FF2B5EF4-FFF2-40B4-BE49-F238E27FC236}">
                <a16:creationId xmlns:a16="http://schemas.microsoft.com/office/drawing/2014/main" id="{F2101B07-7F54-4DF0-9AFD-5E9FD629F778}"/>
              </a:ext>
            </a:extLst>
          </p:cNvPr>
          <p:cNvPicPr>
            <a:picLocks noChangeAspect="1"/>
          </p:cNvPicPr>
          <p:nvPr/>
        </p:nvPicPr>
        <p:blipFill rotWithShape="1">
          <a:blip r:embed="rId3">
            <a:extLst>
              <a:ext uri="{28A0092B-C50C-407E-A947-70E740481C1C}">
                <a14:useLocalDpi xmlns:a14="http://schemas.microsoft.com/office/drawing/2010/main" val="0"/>
              </a:ext>
            </a:extLst>
          </a:blip>
          <a:srcRect b="4994"/>
          <a:stretch/>
        </p:blipFill>
        <p:spPr>
          <a:xfrm>
            <a:off x="6284878" y="3255876"/>
            <a:ext cx="5300869" cy="2835425"/>
          </a:xfrm>
          <a:prstGeom prst="rect">
            <a:avLst/>
          </a:prstGeom>
        </p:spPr>
      </p:pic>
      <p:sp>
        <p:nvSpPr>
          <p:cNvPr id="8" name="TextBox 7">
            <a:extLst>
              <a:ext uri="{FF2B5EF4-FFF2-40B4-BE49-F238E27FC236}">
                <a16:creationId xmlns:a16="http://schemas.microsoft.com/office/drawing/2014/main" id="{BE140741-326A-4DAB-886B-B5FE084DF586}"/>
              </a:ext>
            </a:extLst>
          </p:cNvPr>
          <p:cNvSpPr txBox="1"/>
          <p:nvPr/>
        </p:nvSpPr>
        <p:spPr>
          <a:xfrm>
            <a:off x="2415209" y="6237011"/>
            <a:ext cx="1331844" cy="382450"/>
          </a:xfrm>
          <a:prstGeom prst="rect">
            <a:avLst/>
          </a:prstGeom>
          <a:noFill/>
        </p:spPr>
        <p:txBody>
          <a:bodyPr wrap="square" rtlCol="0">
            <a:spAutoFit/>
          </a:bodyPr>
          <a:lstStyle/>
          <a:p>
            <a:r>
              <a:rPr lang="en-IN" dirty="0"/>
              <a:t>Linmodel.py</a:t>
            </a:r>
          </a:p>
        </p:txBody>
      </p:sp>
      <p:sp>
        <p:nvSpPr>
          <p:cNvPr id="9" name="TextBox 8">
            <a:extLst>
              <a:ext uri="{FF2B5EF4-FFF2-40B4-BE49-F238E27FC236}">
                <a16:creationId xmlns:a16="http://schemas.microsoft.com/office/drawing/2014/main" id="{C44A02D6-DBA5-416B-AC4A-D5DD41C149A7}"/>
              </a:ext>
            </a:extLst>
          </p:cNvPr>
          <p:cNvSpPr txBox="1"/>
          <p:nvPr/>
        </p:nvSpPr>
        <p:spPr>
          <a:xfrm>
            <a:off x="8219660" y="6176153"/>
            <a:ext cx="2027583" cy="369332"/>
          </a:xfrm>
          <a:prstGeom prst="rect">
            <a:avLst/>
          </a:prstGeom>
          <a:noFill/>
        </p:spPr>
        <p:txBody>
          <a:bodyPr wrap="square" rtlCol="0">
            <a:spAutoFit/>
          </a:bodyPr>
          <a:lstStyle/>
          <a:p>
            <a:r>
              <a:rPr lang="en-IN" dirty="0"/>
              <a:t>Employee_data.csv</a:t>
            </a:r>
          </a:p>
        </p:txBody>
      </p:sp>
      <p:sp>
        <p:nvSpPr>
          <p:cNvPr id="4" name="Slide Number Placeholder 3">
            <a:extLst>
              <a:ext uri="{FF2B5EF4-FFF2-40B4-BE49-F238E27FC236}">
                <a16:creationId xmlns:a16="http://schemas.microsoft.com/office/drawing/2014/main" id="{E8957E28-0446-489B-8AF4-8A5BEC55F22F}"/>
              </a:ext>
            </a:extLst>
          </p:cNvPr>
          <p:cNvSpPr>
            <a:spLocks noGrp="1"/>
          </p:cNvSpPr>
          <p:nvPr>
            <p:ph type="sldNum" sz="quarter" idx="12"/>
          </p:nvPr>
        </p:nvSpPr>
        <p:spPr>
          <a:xfrm>
            <a:off x="10422767" y="6176153"/>
            <a:ext cx="1096685" cy="442859"/>
          </a:xfrm>
        </p:spPr>
        <p:txBody>
          <a:bodyPr/>
          <a:lstStyle/>
          <a:p>
            <a:fld id="{79DE240F-2D50-42E2-9B1B-7980130FD344}" type="slidenum">
              <a:rPr lang="en-IN" smtClean="0"/>
              <a:t>9</a:t>
            </a:fld>
            <a:r>
              <a:rPr lang="en-IN" dirty="0"/>
              <a:t>/13</a:t>
            </a:r>
          </a:p>
        </p:txBody>
      </p:sp>
    </p:spTree>
    <p:extLst>
      <p:ext uri="{BB962C8B-B14F-4D97-AF65-F5344CB8AC3E}">
        <p14:creationId xmlns:p14="http://schemas.microsoft.com/office/powerpoint/2010/main" val="142793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205</TotalTime>
  <Words>829</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Circuit</vt:lpstr>
      <vt:lpstr>EXPOSYS DATA LABS INTERNSHIP PROJECT  ON SOFTWARE DEVELOPMENT </vt:lpstr>
      <vt:lpstr>Abstract</vt:lpstr>
      <vt:lpstr>Table of contents</vt:lpstr>
      <vt:lpstr>introduction</vt:lpstr>
      <vt:lpstr>Existing method</vt:lpstr>
      <vt:lpstr>Proposed method with Architecture</vt:lpstr>
      <vt:lpstr>Methodology</vt:lpstr>
      <vt:lpstr>PowerPoint Presentation</vt:lpstr>
      <vt:lpstr>Implementation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DATA LABS INTERNSHIP PROJECT  ON SOFTWARE DEVELOPMENT</dc:title>
  <dc:creator>Mitali Thorat</dc:creator>
  <cp:lastModifiedBy>Mitali Thorat</cp:lastModifiedBy>
  <cp:revision>17</cp:revision>
  <dcterms:created xsi:type="dcterms:W3CDTF">2021-08-23T17:37:42Z</dcterms:created>
  <dcterms:modified xsi:type="dcterms:W3CDTF">2021-08-24T14:13:22Z</dcterms:modified>
</cp:coreProperties>
</file>