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E5449B-7188-46AE-B40A-C20B4FC427C9}" type="datetimeFigureOut">
              <a:rPr lang="en-IN" smtClean="0"/>
              <a:t>21-10-2021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142248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158467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999498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1919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16198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E5449B-7188-46AE-B40A-C20B4FC427C9}" type="datetimeFigureOut">
              <a:rPr lang="en-IN" smtClean="0"/>
              <a:t>21-10-2021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4114184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E5449B-7188-46AE-B40A-C20B4FC427C9}" type="datetimeFigureOut">
              <a:rPr lang="en-IN" smtClean="0"/>
              <a:t>21-10-2021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043743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5449B-7188-46AE-B40A-C20B4FC427C9}"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535486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5449B-7188-46AE-B40A-C20B4FC427C9}"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306788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5449B-7188-46AE-B40A-C20B4FC427C9}"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25515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5449B-7188-46AE-B40A-C20B4FC427C9}"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187776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5449B-7188-46AE-B40A-C20B4FC427C9}"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32795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5449B-7188-46AE-B40A-C20B4FC427C9}" type="datetimeFigureOut">
              <a:rPr lang="en-IN" smtClean="0"/>
              <a:t>21-10-2021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649580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5449B-7188-46AE-B40A-C20B4FC427C9}" type="datetimeFigureOut">
              <a:rPr lang="en-IN" smtClean="0"/>
              <a:t>21-10-2021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41690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5449B-7188-46AE-B40A-C20B4FC427C9}" type="datetimeFigureOut">
              <a:rPr lang="en-IN" smtClean="0"/>
              <a:t>21-10-2021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17654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379344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19363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E5449B-7188-46AE-B40A-C20B4FC427C9}" type="datetimeFigureOut">
              <a:rPr lang="en-IN" smtClean="0"/>
              <a:t>21-10-2021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81928B-AD32-45BD-A509-8C4037BD8925}" type="slidenum">
              <a:rPr lang="en-IN" smtClean="0"/>
              <a:t>‹#›</a:t>
            </a:fld>
            <a:endParaRPr lang="en-IN"/>
          </a:p>
        </p:txBody>
      </p:sp>
    </p:spTree>
    <p:extLst>
      <p:ext uri="{BB962C8B-B14F-4D97-AF65-F5344CB8AC3E}">
        <p14:creationId xmlns:p14="http://schemas.microsoft.com/office/powerpoint/2010/main" val="18405271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1841-D23C-468D-8D45-040FDB16FA99}"/>
              </a:ext>
            </a:extLst>
          </p:cNvPr>
          <p:cNvSpPr>
            <a:spLocks noGrp="1"/>
          </p:cNvSpPr>
          <p:nvPr>
            <p:ph type="ctrTitle"/>
          </p:nvPr>
        </p:nvSpPr>
        <p:spPr/>
        <p:txBody>
          <a:bodyPr/>
          <a:lstStyle/>
          <a:p>
            <a:r>
              <a:rPr lang="en-IN" dirty="0"/>
              <a:t>Amazon sales data analysis</a:t>
            </a:r>
          </a:p>
        </p:txBody>
      </p:sp>
      <p:sp>
        <p:nvSpPr>
          <p:cNvPr id="3" name="Subtitle 2">
            <a:extLst>
              <a:ext uri="{FF2B5EF4-FFF2-40B4-BE49-F238E27FC236}">
                <a16:creationId xmlns:a16="http://schemas.microsoft.com/office/drawing/2014/main" id="{027AFF67-439D-4590-9226-BA059E4C6F0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6197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FADFB7-2A91-44A0-B295-4D9375736171}"/>
              </a:ext>
            </a:extLst>
          </p:cNvPr>
          <p:cNvSpPr>
            <a:spLocks noGrp="1"/>
          </p:cNvSpPr>
          <p:nvPr>
            <p:ph idx="1"/>
          </p:nvPr>
        </p:nvSpPr>
        <p:spPr>
          <a:xfrm>
            <a:off x="1141413" y="508001"/>
            <a:ext cx="9906000" cy="6132944"/>
          </a:xfrm>
        </p:spPr>
        <p:txBody>
          <a:bodyPr>
            <a:normAutofit/>
          </a:bodyPr>
          <a:lstStyle/>
          <a:p>
            <a:pPr marL="0" indent="0">
              <a:buNone/>
            </a:pPr>
            <a:r>
              <a:rPr lang="en-IN" sz="2800" b="1" dirty="0">
                <a:solidFill>
                  <a:schemeClr val="bg1"/>
                </a:solidFill>
              </a:rPr>
              <a:t>Objective:-</a:t>
            </a:r>
          </a:p>
          <a:p>
            <a:pPr marL="914400" lvl="2" indent="0">
              <a:buNone/>
            </a:pPr>
            <a:r>
              <a:rPr lang="en-IN" dirty="0">
                <a:solidFill>
                  <a:schemeClr val="bg1"/>
                </a:solidFill>
              </a:rPr>
              <a:t>Development of Dashboard by Extracting-Transforming-Loading of data which contains Sales trend with respect to Year,Month,Quarter and find Some relationships through data to understand and Analyse the Facts.</a:t>
            </a:r>
          </a:p>
          <a:p>
            <a:pPr lvl="2"/>
            <a:endParaRPr lang="en-IN" dirty="0">
              <a:solidFill>
                <a:schemeClr val="bg1"/>
              </a:solidFill>
            </a:endParaRPr>
          </a:p>
          <a:p>
            <a:pPr marL="0" indent="0">
              <a:buNone/>
            </a:pPr>
            <a:r>
              <a:rPr lang="en-IN" sz="2800" b="1" dirty="0">
                <a:solidFill>
                  <a:schemeClr val="bg1"/>
                </a:solidFill>
              </a:rPr>
              <a:t>Benefits:-</a:t>
            </a:r>
          </a:p>
          <a:p>
            <a:pPr lvl="2"/>
            <a:r>
              <a:rPr lang="en-IN" dirty="0">
                <a:solidFill>
                  <a:schemeClr val="bg1"/>
                </a:solidFill>
              </a:rPr>
              <a:t>Gives better understanding about sales data</a:t>
            </a:r>
          </a:p>
          <a:p>
            <a:pPr lvl="2"/>
            <a:r>
              <a:rPr lang="en-IN" dirty="0">
                <a:solidFill>
                  <a:schemeClr val="bg1"/>
                </a:solidFill>
              </a:rPr>
              <a:t>Gives idea regarding sales by Items,Customer,Sales representative, Lines</a:t>
            </a:r>
          </a:p>
          <a:p>
            <a:pPr lvl="2"/>
            <a:r>
              <a:rPr lang="en-IN" dirty="0">
                <a:solidFill>
                  <a:schemeClr val="bg1"/>
                </a:solidFill>
              </a:rPr>
              <a:t>Helps better financial management.</a:t>
            </a:r>
          </a:p>
          <a:p>
            <a:pPr lvl="2"/>
            <a:r>
              <a:rPr lang="en-IN" dirty="0">
                <a:solidFill>
                  <a:schemeClr val="bg1"/>
                </a:solidFill>
              </a:rPr>
              <a:t>Illustrates key matrices responsible for Sales.</a:t>
            </a:r>
          </a:p>
          <a:p>
            <a:pPr lvl="2"/>
            <a:endParaRPr lang="en-IN" dirty="0">
              <a:solidFill>
                <a:schemeClr val="bg1"/>
              </a:solidFill>
            </a:endParaRPr>
          </a:p>
          <a:p>
            <a:pPr lvl="2"/>
            <a:endParaRPr lang="en-IN" dirty="0">
              <a:solidFill>
                <a:schemeClr val="bg1"/>
              </a:solidFill>
            </a:endParaRPr>
          </a:p>
          <a:p>
            <a:pPr lvl="2"/>
            <a:endParaRPr lang="en-IN" dirty="0">
              <a:solidFill>
                <a:schemeClr val="bg1"/>
              </a:solidFill>
            </a:endParaRPr>
          </a:p>
          <a:p>
            <a:pPr marL="914400" lvl="2" indent="0">
              <a:buNone/>
            </a:pPr>
            <a:endParaRPr lang="en-IN" dirty="0">
              <a:solidFill>
                <a:schemeClr val="bg1"/>
              </a:solidFill>
            </a:endParaRPr>
          </a:p>
          <a:p>
            <a:endParaRPr lang="en-IN" dirty="0">
              <a:solidFill>
                <a:schemeClr val="bg1"/>
              </a:solidFill>
            </a:endParaRPr>
          </a:p>
          <a:p>
            <a:pPr lvl="1"/>
            <a:endParaRPr lang="en-IN" dirty="0">
              <a:solidFill>
                <a:schemeClr val="bg1"/>
              </a:solidFill>
            </a:endParaRPr>
          </a:p>
          <a:p>
            <a:pPr lvl="1"/>
            <a:endParaRPr lang="en-IN" dirty="0">
              <a:solidFill>
                <a:schemeClr val="bg1"/>
              </a:solidFill>
            </a:endParaRPr>
          </a:p>
          <a:p>
            <a:pPr lvl="1"/>
            <a:endParaRPr lang="en-IN" dirty="0">
              <a:solidFill>
                <a:schemeClr val="bg1"/>
              </a:solidFill>
            </a:endParaRPr>
          </a:p>
        </p:txBody>
      </p:sp>
    </p:spTree>
    <p:extLst>
      <p:ext uri="{BB962C8B-B14F-4D97-AF65-F5344CB8AC3E}">
        <p14:creationId xmlns:p14="http://schemas.microsoft.com/office/powerpoint/2010/main" val="15648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39DA1-CFD6-45A1-868A-77538B86C740}"/>
              </a:ext>
            </a:extLst>
          </p:cNvPr>
          <p:cNvSpPr>
            <a:spLocks noGrp="1"/>
          </p:cNvSpPr>
          <p:nvPr>
            <p:ph idx="1"/>
          </p:nvPr>
        </p:nvSpPr>
        <p:spPr>
          <a:xfrm>
            <a:off x="1141412" y="535709"/>
            <a:ext cx="10440988" cy="5929746"/>
          </a:xfrm>
        </p:spPr>
        <p:txBody>
          <a:bodyPr>
            <a:normAutofit/>
          </a:bodyPr>
          <a:lstStyle/>
          <a:p>
            <a:r>
              <a:rPr lang="en-US" sz="3300" b="1" dirty="0">
                <a:solidFill>
                  <a:schemeClr val="bg1"/>
                </a:solidFill>
              </a:rPr>
              <a:t>Data Sharing Agreement </a:t>
            </a:r>
            <a:r>
              <a:rPr lang="en-US" dirty="0">
                <a:solidFill>
                  <a:schemeClr val="bg1"/>
                </a:solidFill>
              </a:rPr>
              <a:t>:</a:t>
            </a:r>
          </a:p>
          <a:p>
            <a:endParaRPr lang="en-US" dirty="0">
              <a:solidFill>
                <a:schemeClr val="bg1"/>
              </a:solidFill>
            </a:endParaRPr>
          </a:p>
          <a:p>
            <a:pPr lvl="2"/>
            <a:r>
              <a:rPr lang="en-US" dirty="0">
                <a:solidFill>
                  <a:schemeClr val="bg1"/>
                </a:solidFill>
              </a:rPr>
              <a:t>Sample file :- SALESDATA.XLSX</a:t>
            </a:r>
          </a:p>
          <a:p>
            <a:pPr lvl="2"/>
            <a:r>
              <a:rPr lang="en-US" dirty="0">
                <a:solidFill>
                  <a:schemeClr val="bg1"/>
                </a:solidFill>
              </a:rPr>
              <a:t>Length of date stamp(8 digits):</a:t>
            </a:r>
          </a:p>
          <a:p>
            <a:pPr lvl="2"/>
            <a:r>
              <a:rPr lang="en-US" dirty="0">
                <a:solidFill>
                  <a:schemeClr val="bg1"/>
                </a:solidFill>
              </a:rPr>
              <a:t>Length of time stamp(6 digits):</a:t>
            </a:r>
          </a:p>
          <a:p>
            <a:pPr lvl="2"/>
            <a:r>
              <a:rPr lang="en-US" dirty="0">
                <a:solidFill>
                  <a:schemeClr val="bg1"/>
                </a:solidFill>
              </a:rPr>
              <a:t>Number of Columns: 14</a:t>
            </a:r>
          </a:p>
          <a:p>
            <a:pPr lvl="2"/>
            <a:r>
              <a:rPr lang="en-US" dirty="0">
                <a:solidFill>
                  <a:schemeClr val="bg1"/>
                </a:solidFill>
              </a:rPr>
              <a:t>Column names: </a:t>
            </a:r>
            <a:r>
              <a:rPr lang="en-IN" dirty="0" err="1">
                <a:solidFill>
                  <a:schemeClr val="bg1"/>
                </a:solidFill>
              </a:rPr>
              <a:t>CustKey</a:t>
            </a:r>
            <a:r>
              <a:rPr lang="en-IN" dirty="0">
                <a:solidFill>
                  <a:schemeClr val="bg1"/>
                </a:solidFill>
              </a:rPr>
              <a:t>, </a:t>
            </a:r>
            <a:r>
              <a:rPr lang="en-IN" dirty="0" err="1">
                <a:solidFill>
                  <a:schemeClr val="bg1"/>
                </a:solidFill>
              </a:rPr>
              <a:t>DateKey</a:t>
            </a:r>
            <a:r>
              <a:rPr lang="en-IN" dirty="0">
                <a:solidFill>
                  <a:schemeClr val="bg1"/>
                </a:solidFill>
              </a:rPr>
              <a:t>, Discount Amount, Invoice Date, Invoice Number, Item Class, Item Number, Item, Line Number, List Price, Order Number, Promised Delivery Date, Sales Amount, Sales Amount Based on List Price, Sales Cost Amount, Sales Margin Amount, Sales Price, Sales Quantity, Sales Rep, U/M</a:t>
            </a:r>
            <a:endParaRPr lang="en-US" dirty="0">
              <a:solidFill>
                <a:schemeClr val="bg1"/>
              </a:solidFill>
            </a:endParaRPr>
          </a:p>
          <a:p>
            <a:pPr lvl="2"/>
            <a:r>
              <a:rPr lang="en-US" dirty="0">
                <a:solidFill>
                  <a:schemeClr val="bg1"/>
                </a:solidFill>
              </a:rPr>
              <a:t>Column data type:</a:t>
            </a:r>
            <a:r>
              <a:rPr lang="en-IN" dirty="0">
                <a:solidFill>
                  <a:schemeClr val="bg1"/>
                </a:solidFill>
              </a:rPr>
              <a:t>int64, datetime64[ns], float64, datetime64[ns], int64, object, object, object, int64, float64, datetime64[ns], float64, float64, float64, float64, float64, int64, int64</a:t>
            </a:r>
          </a:p>
          <a:p>
            <a:pPr marL="914400" lvl="2" indent="0">
              <a:buNone/>
            </a:pPr>
            <a:endParaRPr lang="en-IN" dirty="0">
              <a:solidFill>
                <a:schemeClr val="bg1"/>
              </a:solidFill>
            </a:endParaRPr>
          </a:p>
        </p:txBody>
      </p:sp>
    </p:spTree>
    <p:extLst>
      <p:ext uri="{BB962C8B-B14F-4D97-AF65-F5344CB8AC3E}">
        <p14:creationId xmlns:p14="http://schemas.microsoft.com/office/powerpoint/2010/main" val="411520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522BEEDE-D991-4025-B3FC-220390C67D0D}"/>
              </a:ext>
            </a:extLst>
          </p:cNvPr>
          <p:cNvSpPr/>
          <p:nvPr/>
        </p:nvSpPr>
        <p:spPr>
          <a:xfrm>
            <a:off x="2048814" y="1182693"/>
            <a:ext cx="1305017" cy="6263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Start</a:t>
            </a:r>
            <a:endParaRPr lang="en-IN" dirty="0"/>
          </a:p>
        </p:txBody>
      </p:sp>
      <p:sp>
        <p:nvSpPr>
          <p:cNvPr id="94" name="Rectangle 93">
            <a:extLst>
              <a:ext uri="{FF2B5EF4-FFF2-40B4-BE49-F238E27FC236}">
                <a16:creationId xmlns:a16="http://schemas.microsoft.com/office/drawing/2014/main" id="{F728F024-8E3F-4EB2-8FCC-062AF2BA510C}"/>
              </a:ext>
            </a:extLst>
          </p:cNvPr>
          <p:cNvSpPr/>
          <p:nvPr/>
        </p:nvSpPr>
        <p:spPr>
          <a:xfrm>
            <a:off x="4175016" y="1182693"/>
            <a:ext cx="1367161" cy="6263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Gathering</a:t>
            </a:r>
            <a:endParaRPr lang="en-IN" dirty="0"/>
          </a:p>
        </p:txBody>
      </p:sp>
      <p:sp>
        <p:nvSpPr>
          <p:cNvPr id="95" name="Rectangle 94">
            <a:extLst>
              <a:ext uri="{FF2B5EF4-FFF2-40B4-BE49-F238E27FC236}">
                <a16:creationId xmlns:a16="http://schemas.microsoft.com/office/drawing/2014/main" id="{A68BBC90-C064-4762-9C2F-A77708A0BCF4}"/>
              </a:ext>
            </a:extLst>
          </p:cNvPr>
          <p:cNvSpPr/>
          <p:nvPr/>
        </p:nvSpPr>
        <p:spPr>
          <a:xfrm>
            <a:off x="6527599" y="1182693"/>
            <a:ext cx="1367161" cy="6263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Cleaning</a:t>
            </a:r>
            <a:endParaRPr lang="en-IN" dirty="0"/>
          </a:p>
        </p:txBody>
      </p:sp>
      <p:sp>
        <p:nvSpPr>
          <p:cNvPr id="96" name="Rectangle 95">
            <a:extLst>
              <a:ext uri="{FF2B5EF4-FFF2-40B4-BE49-F238E27FC236}">
                <a16:creationId xmlns:a16="http://schemas.microsoft.com/office/drawing/2014/main" id="{FFDD5BEC-2E53-40F0-9B8F-D090D1E9F557}"/>
              </a:ext>
            </a:extLst>
          </p:cNvPr>
          <p:cNvSpPr/>
          <p:nvPr/>
        </p:nvSpPr>
        <p:spPr>
          <a:xfrm>
            <a:off x="8842450" y="1182693"/>
            <a:ext cx="1642369" cy="6263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Transformation</a:t>
            </a:r>
            <a:endParaRPr lang="en-IN" dirty="0"/>
          </a:p>
        </p:txBody>
      </p:sp>
      <p:sp>
        <p:nvSpPr>
          <p:cNvPr id="101" name="Rectangle 100">
            <a:extLst>
              <a:ext uri="{FF2B5EF4-FFF2-40B4-BE49-F238E27FC236}">
                <a16:creationId xmlns:a16="http://schemas.microsoft.com/office/drawing/2014/main" id="{7DBEE607-6E05-4F89-9660-A0922D82C3C2}"/>
              </a:ext>
            </a:extLst>
          </p:cNvPr>
          <p:cNvSpPr/>
          <p:nvPr/>
        </p:nvSpPr>
        <p:spPr>
          <a:xfrm>
            <a:off x="6594180" y="2570591"/>
            <a:ext cx="1367161" cy="10386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Visualization</a:t>
            </a:r>
            <a:endParaRPr lang="en-IN" dirty="0"/>
          </a:p>
        </p:txBody>
      </p:sp>
      <p:sp>
        <p:nvSpPr>
          <p:cNvPr id="104" name="Rectangle 103">
            <a:extLst>
              <a:ext uri="{FF2B5EF4-FFF2-40B4-BE49-F238E27FC236}">
                <a16:creationId xmlns:a16="http://schemas.microsoft.com/office/drawing/2014/main" id="{4A8B2F83-1B46-419D-B010-204E0CE12D12}"/>
              </a:ext>
            </a:extLst>
          </p:cNvPr>
          <p:cNvSpPr/>
          <p:nvPr/>
        </p:nvSpPr>
        <p:spPr>
          <a:xfrm>
            <a:off x="8897936" y="2570592"/>
            <a:ext cx="1518082" cy="10386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Setting Up </a:t>
            </a:r>
            <a:r>
              <a:rPr lang="en-US" dirty="0" err="1"/>
              <a:t>PowerBI</a:t>
            </a:r>
            <a:r>
              <a:rPr lang="en-US" dirty="0"/>
              <a:t> for Visualization</a:t>
            </a:r>
            <a:endParaRPr lang="en-IN" dirty="0"/>
          </a:p>
        </p:txBody>
      </p:sp>
      <p:sp>
        <p:nvSpPr>
          <p:cNvPr id="105" name="Rectangle 104">
            <a:extLst>
              <a:ext uri="{FF2B5EF4-FFF2-40B4-BE49-F238E27FC236}">
                <a16:creationId xmlns:a16="http://schemas.microsoft.com/office/drawing/2014/main" id="{E228CC55-1C13-4B51-B668-AE38B3270154}"/>
              </a:ext>
            </a:extLst>
          </p:cNvPr>
          <p:cNvSpPr/>
          <p:nvPr/>
        </p:nvSpPr>
        <p:spPr>
          <a:xfrm>
            <a:off x="4184295" y="2570589"/>
            <a:ext cx="1473693" cy="1038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Preparing </a:t>
            </a:r>
            <a:r>
              <a:rPr lang="en-US" dirty="0" err="1"/>
              <a:t>PowerBI</a:t>
            </a:r>
            <a:r>
              <a:rPr lang="en-US" dirty="0"/>
              <a:t> Dashboard</a:t>
            </a:r>
            <a:endParaRPr lang="en-IN" dirty="0"/>
          </a:p>
        </p:txBody>
      </p:sp>
      <p:sp>
        <p:nvSpPr>
          <p:cNvPr id="106" name="Rectangle 105">
            <a:extLst>
              <a:ext uri="{FF2B5EF4-FFF2-40B4-BE49-F238E27FC236}">
                <a16:creationId xmlns:a16="http://schemas.microsoft.com/office/drawing/2014/main" id="{910FC9B2-2FC8-42F7-B219-3F51BF4C3EDF}"/>
              </a:ext>
            </a:extLst>
          </p:cNvPr>
          <p:cNvSpPr/>
          <p:nvPr/>
        </p:nvSpPr>
        <p:spPr>
          <a:xfrm>
            <a:off x="1964877" y="2570589"/>
            <a:ext cx="1535837" cy="21755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Generating Statistical Insights, Observations and Conclusions</a:t>
            </a:r>
            <a:endParaRPr lang="en-IN" dirty="0"/>
          </a:p>
        </p:txBody>
      </p:sp>
      <p:sp>
        <p:nvSpPr>
          <p:cNvPr id="108" name="Rectangle 107">
            <a:extLst>
              <a:ext uri="{FF2B5EF4-FFF2-40B4-BE49-F238E27FC236}">
                <a16:creationId xmlns:a16="http://schemas.microsoft.com/office/drawing/2014/main" id="{478C65AF-E90E-4D3E-B6B2-B1F206D5AE61}"/>
              </a:ext>
            </a:extLst>
          </p:cNvPr>
          <p:cNvSpPr/>
          <p:nvPr/>
        </p:nvSpPr>
        <p:spPr>
          <a:xfrm>
            <a:off x="5178193" y="5187973"/>
            <a:ext cx="1349407" cy="10386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End</a:t>
            </a:r>
            <a:endParaRPr lang="en-IN" dirty="0"/>
          </a:p>
        </p:txBody>
      </p:sp>
      <p:cxnSp>
        <p:nvCxnSpPr>
          <p:cNvPr id="109" name="Straight Arrow Connector 108">
            <a:extLst>
              <a:ext uri="{FF2B5EF4-FFF2-40B4-BE49-F238E27FC236}">
                <a16:creationId xmlns:a16="http://schemas.microsoft.com/office/drawing/2014/main" id="{DD837994-735E-4A52-ABA9-FD1414681B3B}"/>
              </a:ext>
            </a:extLst>
          </p:cNvPr>
          <p:cNvCxnSpPr>
            <a:cxnSpLocks/>
            <a:stCxn id="93" idx="3"/>
            <a:endCxn id="94" idx="1"/>
          </p:cNvCxnSpPr>
          <p:nvPr/>
        </p:nvCxnSpPr>
        <p:spPr>
          <a:xfrm>
            <a:off x="3353831" y="1495885"/>
            <a:ext cx="8211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8254D40A-9F0F-4680-B00F-2EB1D5288BA5}"/>
              </a:ext>
            </a:extLst>
          </p:cNvPr>
          <p:cNvCxnSpPr>
            <a:stCxn id="94" idx="3"/>
            <a:endCxn id="95" idx="1"/>
          </p:cNvCxnSpPr>
          <p:nvPr/>
        </p:nvCxnSpPr>
        <p:spPr>
          <a:xfrm>
            <a:off x="5542177" y="1495885"/>
            <a:ext cx="9854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2B07B379-9433-4A13-B0DE-EF68BB484BC8}"/>
              </a:ext>
            </a:extLst>
          </p:cNvPr>
          <p:cNvCxnSpPr>
            <a:cxnSpLocks/>
            <a:stCxn id="95" idx="3"/>
            <a:endCxn id="96" idx="1"/>
          </p:cNvCxnSpPr>
          <p:nvPr/>
        </p:nvCxnSpPr>
        <p:spPr>
          <a:xfrm>
            <a:off x="7894760" y="1495885"/>
            <a:ext cx="9476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E37F706E-0D17-49EC-B1AC-CEF73CDD3D46}"/>
              </a:ext>
            </a:extLst>
          </p:cNvPr>
          <p:cNvCxnSpPr>
            <a:cxnSpLocks/>
          </p:cNvCxnSpPr>
          <p:nvPr/>
        </p:nvCxnSpPr>
        <p:spPr>
          <a:xfrm>
            <a:off x="9663634" y="1809077"/>
            <a:ext cx="0" cy="761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CDC50BAB-0E54-4317-9876-01EE4F423B2C}"/>
              </a:ext>
            </a:extLst>
          </p:cNvPr>
          <p:cNvCxnSpPr>
            <a:cxnSpLocks/>
            <a:stCxn id="104" idx="1"/>
          </p:cNvCxnSpPr>
          <p:nvPr/>
        </p:nvCxnSpPr>
        <p:spPr>
          <a:xfrm flipH="1" flipV="1">
            <a:off x="7961744" y="3079983"/>
            <a:ext cx="936192" cy="9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FDCB9EEE-2FD7-4256-99C7-185084758705}"/>
              </a:ext>
            </a:extLst>
          </p:cNvPr>
          <p:cNvCxnSpPr>
            <a:cxnSpLocks/>
            <a:stCxn id="101" idx="1"/>
            <a:endCxn id="105" idx="3"/>
          </p:cNvCxnSpPr>
          <p:nvPr/>
        </p:nvCxnSpPr>
        <p:spPr>
          <a:xfrm flipH="1" flipV="1">
            <a:off x="5657988" y="3089933"/>
            <a:ext cx="9361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37DE0E55-27AF-4DE2-A15E-4F54C91F1B95}"/>
              </a:ext>
            </a:extLst>
          </p:cNvPr>
          <p:cNvCxnSpPr>
            <a:cxnSpLocks/>
          </p:cNvCxnSpPr>
          <p:nvPr/>
        </p:nvCxnSpPr>
        <p:spPr>
          <a:xfrm>
            <a:off x="2781222" y="4821382"/>
            <a:ext cx="0" cy="34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C5B49C49-21A8-4EED-AC19-41ABBB64F7E1}"/>
              </a:ext>
            </a:extLst>
          </p:cNvPr>
          <p:cNvCxnSpPr>
            <a:cxnSpLocks/>
            <a:stCxn id="135" idx="3"/>
          </p:cNvCxnSpPr>
          <p:nvPr/>
        </p:nvCxnSpPr>
        <p:spPr>
          <a:xfrm>
            <a:off x="4090992" y="5724079"/>
            <a:ext cx="1087201" cy="5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9EB99C4E-A91A-498E-B46A-E8B38D3BE72C}"/>
              </a:ext>
            </a:extLst>
          </p:cNvPr>
          <p:cNvCxnSpPr>
            <a:cxnSpLocks/>
          </p:cNvCxnSpPr>
          <p:nvPr/>
        </p:nvCxnSpPr>
        <p:spPr>
          <a:xfrm flipH="1" flipV="1">
            <a:off x="3500513" y="3107691"/>
            <a:ext cx="7018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134">
            <a:extLst>
              <a:ext uri="{FF2B5EF4-FFF2-40B4-BE49-F238E27FC236}">
                <a16:creationId xmlns:a16="http://schemas.microsoft.com/office/drawing/2014/main" id="{41E280EF-2D7F-4AF9-95FB-48B24502AD9D}"/>
              </a:ext>
            </a:extLst>
          </p:cNvPr>
          <p:cNvSpPr/>
          <p:nvPr/>
        </p:nvSpPr>
        <p:spPr>
          <a:xfrm>
            <a:off x="1756165" y="5187973"/>
            <a:ext cx="2334827" cy="10722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Publishing Dashboard on Powerbi Server</a:t>
            </a:r>
            <a:endParaRPr lang="en-IN" dirty="0"/>
          </a:p>
        </p:txBody>
      </p:sp>
      <p:sp>
        <p:nvSpPr>
          <p:cNvPr id="159" name="TextBox 158">
            <a:extLst>
              <a:ext uri="{FF2B5EF4-FFF2-40B4-BE49-F238E27FC236}">
                <a16:creationId xmlns:a16="http://schemas.microsoft.com/office/drawing/2014/main" id="{47E7629D-918A-431F-A38B-5DF1015AB8A6}"/>
              </a:ext>
            </a:extLst>
          </p:cNvPr>
          <p:cNvSpPr txBox="1"/>
          <p:nvPr/>
        </p:nvSpPr>
        <p:spPr>
          <a:xfrm>
            <a:off x="4424558" y="332237"/>
            <a:ext cx="3964460" cy="523220"/>
          </a:xfrm>
          <a:prstGeom prst="rect">
            <a:avLst/>
          </a:prstGeom>
          <a:noFill/>
        </p:spPr>
        <p:txBody>
          <a:bodyPr wrap="square" rtlCol="0">
            <a:spAutoFit/>
          </a:bodyPr>
          <a:lstStyle/>
          <a:p>
            <a:r>
              <a:rPr lang="en-IN" sz="2800" b="1" dirty="0">
                <a:solidFill>
                  <a:schemeClr val="bg1"/>
                </a:solidFill>
              </a:rPr>
              <a:t>ARCHITECTURE</a:t>
            </a:r>
          </a:p>
        </p:txBody>
      </p:sp>
    </p:spTree>
    <p:extLst>
      <p:ext uri="{BB962C8B-B14F-4D97-AF65-F5344CB8AC3E}">
        <p14:creationId xmlns:p14="http://schemas.microsoft.com/office/powerpoint/2010/main" val="1890670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CD1C1-CDF6-4201-9B64-4D9173039202}"/>
              </a:ext>
            </a:extLst>
          </p:cNvPr>
          <p:cNvSpPr>
            <a:spLocks noGrp="1"/>
          </p:cNvSpPr>
          <p:nvPr>
            <p:ph idx="1"/>
          </p:nvPr>
        </p:nvSpPr>
        <p:spPr>
          <a:xfrm>
            <a:off x="1143000" y="581891"/>
            <a:ext cx="9905999" cy="5892800"/>
          </a:xfrm>
        </p:spPr>
        <p:txBody>
          <a:bodyPr/>
          <a:lstStyle/>
          <a:p>
            <a:pPr marL="0" indent="0">
              <a:buNone/>
            </a:pPr>
            <a:r>
              <a:rPr lang="en-IN" dirty="0">
                <a:solidFill>
                  <a:schemeClr val="bg1"/>
                </a:solidFill>
              </a:rPr>
              <a:t>Data Gathering:-</a:t>
            </a:r>
          </a:p>
          <a:p>
            <a:pPr>
              <a:lnSpc>
                <a:spcPct val="100000"/>
              </a:lnSpc>
            </a:pPr>
            <a:r>
              <a:rPr lang="en-IN" sz="1800" dirty="0">
                <a:solidFill>
                  <a:schemeClr val="bg1"/>
                </a:solidFill>
              </a:rPr>
              <a:t>For Amazon sales data analysis data dataset provided with the link.</a:t>
            </a:r>
          </a:p>
          <a:p>
            <a:pPr>
              <a:lnSpc>
                <a:spcPct val="100000"/>
              </a:lnSpc>
            </a:pPr>
            <a:r>
              <a:rPr lang="en-IN" sz="1800" dirty="0">
                <a:solidFill>
                  <a:schemeClr val="bg1"/>
                </a:solidFill>
              </a:rPr>
              <a:t>Imported provided data in Powerbi desktop in order to analyse and designing of dashboard to find key insights from the data.</a:t>
            </a:r>
          </a:p>
          <a:p>
            <a:pPr>
              <a:lnSpc>
                <a:spcPct val="100000"/>
              </a:lnSpc>
            </a:pPr>
            <a:endParaRPr lang="en-IN" sz="1800" dirty="0">
              <a:solidFill>
                <a:schemeClr val="bg1"/>
              </a:solidFill>
            </a:endParaRPr>
          </a:p>
          <a:p>
            <a:pPr marL="0" indent="0">
              <a:lnSpc>
                <a:spcPct val="100000"/>
              </a:lnSpc>
              <a:buNone/>
            </a:pPr>
            <a:endParaRPr lang="en-IN" dirty="0">
              <a:solidFill>
                <a:schemeClr val="bg1"/>
              </a:solidFill>
            </a:endParaRPr>
          </a:p>
          <a:p>
            <a:pPr marL="0" indent="0">
              <a:lnSpc>
                <a:spcPct val="100000"/>
              </a:lnSpc>
              <a:buNone/>
            </a:pPr>
            <a:r>
              <a:rPr lang="en-IN" dirty="0">
                <a:solidFill>
                  <a:schemeClr val="bg1"/>
                </a:solidFill>
              </a:rPr>
              <a:t>Data Cleaning:-</a:t>
            </a:r>
          </a:p>
          <a:p>
            <a:pPr>
              <a:lnSpc>
                <a:spcPct val="100000"/>
              </a:lnSpc>
            </a:pPr>
            <a:r>
              <a:rPr lang="en-IN" sz="1800" dirty="0">
                <a:solidFill>
                  <a:schemeClr val="bg1"/>
                </a:solidFill>
              </a:rPr>
              <a:t>I cleared all missing values from the data.</a:t>
            </a:r>
          </a:p>
          <a:p>
            <a:pPr>
              <a:lnSpc>
                <a:spcPct val="100000"/>
              </a:lnSpc>
            </a:pPr>
            <a:r>
              <a:rPr lang="en-IN" sz="1800" dirty="0">
                <a:solidFill>
                  <a:schemeClr val="bg1"/>
                </a:solidFill>
              </a:rPr>
              <a:t>I removed unnecessary column from the dataset which were of no use for analysis.</a:t>
            </a:r>
          </a:p>
          <a:p>
            <a:pPr marL="0" indent="0">
              <a:lnSpc>
                <a:spcPct val="100000"/>
              </a:lnSpc>
              <a:buNone/>
            </a:pPr>
            <a:endParaRPr lang="en-IN" sz="1800"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383891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D416E-AF94-4A02-AF5B-4F0788F46BC2}"/>
              </a:ext>
            </a:extLst>
          </p:cNvPr>
          <p:cNvSpPr>
            <a:spLocks noGrp="1"/>
          </p:cNvSpPr>
          <p:nvPr>
            <p:ph idx="1"/>
          </p:nvPr>
        </p:nvSpPr>
        <p:spPr>
          <a:xfrm>
            <a:off x="877456" y="258618"/>
            <a:ext cx="10169956" cy="6502399"/>
          </a:xfrm>
        </p:spPr>
        <p:txBody>
          <a:bodyPr>
            <a:normAutofit lnSpcReduction="10000"/>
          </a:bodyPr>
          <a:lstStyle/>
          <a:p>
            <a:r>
              <a:rPr lang="en-IN" dirty="0">
                <a:solidFill>
                  <a:schemeClr val="bg1"/>
                </a:solidFill>
              </a:rPr>
              <a:t>Data Transformation</a:t>
            </a:r>
          </a:p>
          <a:p>
            <a:pPr lvl="1">
              <a:lnSpc>
                <a:spcPct val="100000"/>
              </a:lnSpc>
            </a:pPr>
            <a:r>
              <a:rPr lang="en-IN" dirty="0">
                <a:solidFill>
                  <a:schemeClr val="bg1"/>
                </a:solidFill>
              </a:rPr>
              <a:t>In order to get some key insights from data I made new </a:t>
            </a:r>
            <a:r>
              <a:rPr lang="en-IN" dirty="0" err="1">
                <a:solidFill>
                  <a:schemeClr val="bg1"/>
                </a:solidFill>
              </a:rPr>
              <a:t>calender</a:t>
            </a:r>
            <a:r>
              <a:rPr lang="en-IN" dirty="0">
                <a:solidFill>
                  <a:schemeClr val="bg1"/>
                </a:solidFill>
              </a:rPr>
              <a:t> table using </a:t>
            </a:r>
            <a:r>
              <a:rPr lang="en-IN" dirty="0" err="1">
                <a:solidFill>
                  <a:schemeClr val="bg1"/>
                </a:solidFill>
              </a:rPr>
              <a:t>dax</a:t>
            </a:r>
            <a:r>
              <a:rPr lang="en-IN" dirty="0">
                <a:solidFill>
                  <a:schemeClr val="bg1"/>
                </a:solidFill>
              </a:rPr>
              <a:t> functions.</a:t>
            </a:r>
          </a:p>
          <a:p>
            <a:pPr lvl="1">
              <a:lnSpc>
                <a:spcPct val="100000"/>
              </a:lnSpc>
            </a:pPr>
            <a:r>
              <a:rPr lang="en-IN" dirty="0">
                <a:solidFill>
                  <a:schemeClr val="bg1"/>
                </a:solidFill>
              </a:rPr>
              <a:t>In order to get some key insights from data I made new measures using </a:t>
            </a:r>
            <a:r>
              <a:rPr lang="en-IN" dirty="0" err="1">
                <a:solidFill>
                  <a:schemeClr val="bg1"/>
                </a:solidFill>
              </a:rPr>
              <a:t>dax</a:t>
            </a:r>
            <a:r>
              <a:rPr lang="en-IN" dirty="0">
                <a:solidFill>
                  <a:schemeClr val="bg1"/>
                </a:solidFill>
              </a:rPr>
              <a:t> functions given as follows:-</a:t>
            </a:r>
          </a:p>
          <a:p>
            <a:pPr lvl="2">
              <a:lnSpc>
                <a:spcPct val="100000"/>
              </a:lnSpc>
            </a:pPr>
            <a:r>
              <a:rPr lang="en-IN" dirty="0">
                <a:solidFill>
                  <a:schemeClr val="bg1"/>
                </a:solidFill>
              </a:rPr>
              <a:t>Calculations</a:t>
            </a:r>
          </a:p>
          <a:p>
            <a:pPr lvl="3">
              <a:lnSpc>
                <a:spcPct val="100000"/>
              </a:lnSpc>
            </a:pPr>
            <a:r>
              <a:rPr lang="en-IN" dirty="0">
                <a:solidFill>
                  <a:schemeClr val="bg1"/>
                </a:solidFill>
              </a:rPr>
              <a:t>Total discount</a:t>
            </a:r>
          </a:p>
          <a:p>
            <a:pPr lvl="3">
              <a:lnSpc>
                <a:spcPct val="100000"/>
              </a:lnSpc>
            </a:pPr>
            <a:r>
              <a:rPr lang="en-IN" dirty="0">
                <a:solidFill>
                  <a:schemeClr val="bg1"/>
                </a:solidFill>
              </a:rPr>
              <a:t>Total Sales amount</a:t>
            </a:r>
          </a:p>
          <a:p>
            <a:pPr lvl="3">
              <a:lnSpc>
                <a:spcPct val="100000"/>
              </a:lnSpc>
            </a:pPr>
            <a:r>
              <a:rPr lang="en-IN" dirty="0">
                <a:solidFill>
                  <a:schemeClr val="bg1"/>
                </a:solidFill>
              </a:rPr>
              <a:t>Total of Sales amount based on List price</a:t>
            </a:r>
          </a:p>
          <a:p>
            <a:pPr lvl="3">
              <a:lnSpc>
                <a:spcPct val="100000"/>
              </a:lnSpc>
            </a:pPr>
            <a:r>
              <a:rPr lang="en-IN" dirty="0">
                <a:solidFill>
                  <a:schemeClr val="bg1"/>
                </a:solidFill>
              </a:rPr>
              <a:t>Discount percentage</a:t>
            </a:r>
          </a:p>
          <a:p>
            <a:pPr lvl="2">
              <a:lnSpc>
                <a:spcPct val="100000"/>
              </a:lnSpc>
            </a:pPr>
            <a:r>
              <a:rPr lang="en-IN" dirty="0">
                <a:solidFill>
                  <a:schemeClr val="bg1"/>
                </a:solidFill>
              </a:rPr>
              <a:t>Specific Scenario</a:t>
            </a:r>
          </a:p>
          <a:p>
            <a:pPr lvl="3">
              <a:lnSpc>
                <a:spcPct val="100000"/>
              </a:lnSpc>
            </a:pPr>
            <a:r>
              <a:rPr lang="en-IN" dirty="0">
                <a:solidFill>
                  <a:schemeClr val="bg1"/>
                </a:solidFill>
              </a:rPr>
              <a:t>Top 5 Customers sale</a:t>
            </a:r>
          </a:p>
          <a:p>
            <a:pPr lvl="3">
              <a:lnSpc>
                <a:spcPct val="100000"/>
              </a:lnSpc>
            </a:pPr>
            <a:r>
              <a:rPr lang="en-IN" dirty="0">
                <a:solidFill>
                  <a:schemeClr val="bg1"/>
                </a:solidFill>
              </a:rPr>
              <a:t>Top 5 Item sales</a:t>
            </a:r>
          </a:p>
          <a:p>
            <a:pPr lvl="3">
              <a:lnSpc>
                <a:spcPct val="100000"/>
              </a:lnSpc>
            </a:pPr>
            <a:r>
              <a:rPr lang="en-IN" dirty="0">
                <a:solidFill>
                  <a:schemeClr val="bg1"/>
                </a:solidFill>
              </a:rPr>
              <a:t>Top 5 lines sales</a:t>
            </a:r>
          </a:p>
          <a:p>
            <a:pPr lvl="3">
              <a:lnSpc>
                <a:spcPct val="100000"/>
              </a:lnSpc>
            </a:pPr>
            <a:r>
              <a:rPr lang="en-IN" dirty="0">
                <a:solidFill>
                  <a:schemeClr val="bg1"/>
                </a:solidFill>
              </a:rPr>
              <a:t>Top 5 Representative sales</a:t>
            </a:r>
          </a:p>
          <a:p>
            <a:pPr lvl="1"/>
            <a:r>
              <a:rPr lang="en-IN" dirty="0">
                <a:solidFill>
                  <a:schemeClr val="bg1"/>
                </a:solidFill>
              </a:rPr>
              <a:t>Made new Calculated column using </a:t>
            </a:r>
            <a:r>
              <a:rPr lang="en-IN" dirty="0" err="1">
                <a:solidFill>
                  <a:schemeClr val="bg1"/>
                </a:solidFill>
              </a:rPr>
              <a:t>dax</a:t>
            </a:r>
            <a:r>
              <a:rPr lang="en-IN" dirty="0">
                <a:solidFill>
                  <a:schemeClr val="bg1"/>
                </a:solidFill>
              </a:rPr>
              <a:t> functions for Categorising delivery into three categories as follows:-</a:t>
            </a:r>
          </a:p>
          <a:p>
            <a:pPr lvl="3"/>
            <a:r>
              <a:rPr lang="en-IN" dirty="0">
                <a:solidFill>
                  <a:schemeClr val="bg1"/>
                </a:solidFill>
              </a:rPr>
              <a:t>On time delivery</a:t>
            </a:r>
          </a:p>
          <a:p>
            <a:pPr lvl="3"/>
            <a:r>
              <a:rPr lang="en-IN" dirty="0">
                <a:solidFill>
                  <a:schemeClr val="bg1"/>
                </a:solidFill>
              </a:rPr>
              <a:t>Early delivery</a:t>
            </a:r>
          </a:p>
          <a:p>
            <a:pPr lvl="3"/>
            <a:r>
              <a:rPr lang="en-IN" dirty="0">
                <a:solidFill>
                  <a:schemeClr val="bg1"/>
                </a:solidFill>
              </a:rPr>
              <a:t>Late delivery</a:t>
            </a:r>
          </a:p>
          <a:p>
            <a:pPr marL="1371600" lvl="3" indent="0">
              <a:buNone/>
            </a:pPr>
            <a:endParaRPr lang="en-IN" dirty="0">
              <a:solidFill>
                <a:schemeClr val="bg1"/>
              </a:solidFill>
            </a:endParaRPr>
          </a:p>
          <a:p>
            <a:pPr lvl="1"/>
            <a:endParaRPr lang="en-IN" dirty="0">
              <a:solidFill>
                <a:schemeClr val="bg1"/>
              </a:solidFill>
            </a:endParaRPr>
          </a:p>
          <a:p>
            <a:pPr lvl="1"/>
            <a:endParaRPr lang="en-IN" dirty="0">
              <a:solidFill>
                <a:schemeClr val="bg1"/>
              </a:solidFill>
            </a:endParaRPr>
          </a:p>
        </p:txBody>
      </p:sp>
    </p:spTree>
    <p:extLst>
      <p:ext uri="{BB962C8B-B14F-4D97-AF65-F5344CB8AC3E}">
        <p14:creationId xmlns:p14="http://schemas.microsoft.com/office/powerpoint/2010/main" val="121676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66214-0CA5-4691-B8EE-2E23548BF121}"/>
              </a:ext>
            </a:extLst>
          </p:cNvPr>
          <p:cNvSpPr>
            <a:spLocks noGrp="1"/>
          </p:cNvSpPr>
          <p:nvPr>
            <p:ph idx="1"/>
          </p:nvPr>
        </p:nvSpPr>
        <p:spPr>
          <a:xfrm>
            <a:off x="1141412" y="720436"/>
            <a:ext cx="9905999" cy="5975927"/>
          </a:xfrm>
        </p:spPr>
        <p:txBody>
          <a:bodyPr/>
          <a:lstStyle/>
          <a:p>
            <a:pPr marL="0" indent="0">
              <a:buNone/>
            </a:pPr>
            <a:r>
              <a:rPr lang="en-IN" dirty="0">
                <a:solidFill>
                  <a:schemeClr val="bg1"/>
                </a:solidFill>
              </a:rPr>
              <a:t>Data </a:t>
            </a:r>
            <a:r>
              <a:rPr lang="en-IN" dirty="0">
                <a:solidFill>
                  <a:schemeClr val="bg1"/>
                </a:solidFill>
                <a:latin typeface="+mj-lt"/>
              </a:rPr>
              <a:t>Visualisation</a:t>
            </a:r>
          </a:p>
          <a:p>
            <a:pPr lvl="1"/>
            <a:r>
              <a:rPr lang="en-US" sz="1800" b="0" i="0" dirty="0">
                <a:solidFill>
                  <a:schemeClr val="bg1"/>
                </a:solidFill>
                <a:effectLst/>
                <a:latin typeface="+mj-lt"/>
              </a:rPr>
              <a:t>Data visualization is the graphical representation of information and data. By using </a:t>
            </a:r>
            <a:r>
              <a:rPr lang="en-US" sz="1800" dirty="0">
                <a:solidFill>
                  <a:schemeClr val="bg1"/>
                </a:solidFill>
                <a:latin typeface="+mj-lt"/>
              </a:rPr>
              <a:t>visual elements like charts, graphs, and maps</a:t>
            </a:r>
            <a:r>
              <a:rPr lang="en-US" sz="1800" b="0" i="0" dirty="0">
                <a:solidFill>
                  <a:schemeClr val="bg1"/>
                </a:solidFill>
                <a:effectLst/>
                <a:latin typeface="+mj-lt"/>
              </a:rPr>
              <a:t>, data visualization tools provide an accessible way to see and understand trends, outliers, and patterns in data.</a:t>
            </a:r>
          </a:p>
          <a:p>
            <a:pPr lvl="1"/>
            <a:r>
              <a:rPr lang="en-US" sz="1800" dirty="0">
                <a:solidFill>
                  <a:schemeClr val="bg1"/>
                </a:solidFill>
                <a:latin typeface="+mj-lt"/>
              </a:rPr>
              <a:t>Data Visualized by Using following visualizations:-</a:t>
            </a:r>
          </a:p>
          <a:p>
            <a:pPr lvl="2"/>
            <a:r>
              <a:rPr lang="en-US" sz="1600" dirty="0">
                <a:solidFill>
                  <a:schemeClr val="bg1"/>
                </a:solidFill>
                <a:latin typeface="+mj-lt"/>
              </a:rPr>
              <a:t>Card</a:t>
            </a:r>
          </a:p>
          <a:p>
            <a:pPr lvl="2"/>
            <a:r>
              <a:rPr lang="en-US" sz="1600" dirty="0">
                <a:solidFill>
                  <a:schemeClr val="bg1"/>
                </a:solidFill>
                <a:latin typeface="+mj-lt"/>
              </a:rPr>
              <a:t>Slicer</a:t>
            </a:r>
          </a:p>
          <a:p>
            <a:pPr lvl="2"/>
            <a:r>
              <a:rPr lang="en-US" sz="1600" dirty="0">
                <a:solidFill>
                  <a:schemeClr val="bg1"/>
                </a:solidFill>
                <a:latin typeface="+mj-lt"/>
              </a:rPr>
              <a:t>Area Chart</a:t>
            </a:r>
          </a:p>
          <a:p>
            <a:pPr lvl="2"/>
            <a:r>
              <a:rPr lang="en-US" sz="1600" dirty="0">
                <a:solidFill>
                  <a:schemeClr val="bg1"/>
                </a:solidFill>
                <a:latin typeface="+mj-lt"/>
              </a:rPr>
              <a:t>Line Chart</a:t>
            </a:r>
          </a:p>
          <a:p>
            <a:pPr lvl="2"/>
            <a:r>
              <a:rPr lang="en-US" sz="1600" dirty="0">
                <a:solidFill>
                  <a:schemeClr val="bg1"/>
                </a:solidFill>
                <a:latin typeface="+mj-lt"/>
              </a:rPr>
              <a:t>Table</a:t>
            </a:r>
          </a:p>
          <a:p>
            <a:pPr lvl="2"/>
            <a:r>
              <a:rPr lang="en-US" sz="1600" dirty="0">
                <a:solidFill>
                  <a:schemeClr val="bg1"/>
                </a:solidFill>
                <a:latin typeface="+mj-lt"/>
              </a:rPr>
              <a:t>Clustered Column Chart</a:t>
            </a:r>
          </a:p>
          <a:p>
            <a:pPr lvl="2"/>
            <a:r>
              <a:rPr lang="en-US" sz="1600" dirty="0">
                <a:solidFill>
                  <a:schemeClr val="bg1"/>
                </a:solidFill>
                <a:latin typeface="+mj-lt"/>
              </a:rPr>
              <a:t>Chicklet Slicer (Custom Visual)</a:t>
            </a:r>
          </a:p>
          <a:p>
            <a:pPr lvl="2"/>
            <a:r>
              <a:rPr lang="en-US" sz="1600" dirty="0">
                <a:solidFill>
                  <a:schemeClr val="bg1"/>
                </a:solidFill>
                <a:latin typeface="+mj-lt"/>
              </a:rPr>
              <a:t>Pie Chart</a:t>
            </a:r>
          </a:p>
          <a:p>
            <a:pPr marL="914400" lvl="2" indent="0">
              <a:buNone/>
            </a:pPr>
            <a:endParaRPr lang="en-US" sz="1600" dirty="0">
              <a:solidFill>
                <a:schemeClr val="bg1"/>
              </a:solidFill>
              <a:latin typeface="+mj-lt"/>
            </a:endParaRPr>
          </a:p>
          <a:p>
            <a:pPr lvl="2"/>
            <a:endParaRPr lang="en-IN" sz="1600" dirty="0">
              <a:solidFill>
                <a:schemeClr val="bg1"/>
              </a:solidFill>
              <a:latin typeface="+mj-lt"/>
            </a:endParaRPr>
          </a:p>
        </p:txBody>
      </p:sp>
    </p:spTree>
    <p:extLst>
      <p:ext uri="{BB962C8B-B14F-4D97-AF65-F5344CB8AC3E}">
        <p14:creationId xmlns:p14="http://schemas.microsoft.com/office/powerpoint/2010/main" val="221793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9D171-7C24-482B-A21A-F1E2C4B365DE}"/>
              </a:ext>
            </a:extLst>
          </p:cNvPr>
          <p:cNvSpPr>
            <a:spLocks noGrp="1"/>
          </p:cNvSpPr>
          <p:nvPr>
            <p:ph idx="1"/>
          </p:nvPr>
        </p:nvSpPr>
        <p:spPr>
          <a:xfrm>
            <a:off x="1141412" y="609600"/>
            <a:ext cx="9905999" cy="5772727"/>
          </a:xfrm>
        </p:spPr>
        <p:txBody>
          <a:bodyPr>
            <a:normAutofit lnSpcReduction="10000"/>
          </a:bodyPr>
          <a:lstStyle/>
          <a:p>
            <a:pPr marL="0" indent="0">
              <a:buNone/>
            </a:pPr>
            <a:r>
              <a:rPr lang="en-IN" dirty="0">
                <a:solidFill>
                  <a:schemeClr val="bg1"/>
                </a:solidFill>
              </a:rPr>
              <a:t>Statistical Insights from Data</a:t>
            </a:r>
          </a:p>
          <a:p>
            <a:r>
              <a:rPr lang="en-US" sz="1800" dirty="0">
                <a:solidFill>
                  <a:schemeClr val="bg1"/>
                </a:solidFill>
              </a:rPr>
              <a:t>For total sales throughout all the years March month sale is on higher side</a:t>
            </a:r>
          </a:p>
          <a:p>
            <a:r>
              <a:rPr lang="en-US" sz="1800" dirty="0">
                <a:solidFill>
                  <a:schemeClr val="bg1"/>
                </a:solidFill>
              </a:rPr>
              <a:t>In delivery section On time deliveries are 79.15%  which leads to customer satisfaction and increase in sales</a:t>
            </a:r>
          </a:p>
          <a:p>
            <a:r>
              <a:rPr lang="en-US" sz="1800" dirty="0">
                <a:solidFill>
                  <a:schemeClr val="bg1"/>
                </a:solidFill>
              </a:rPr>
              <a:t>Year 2017 is the year with highest sales of 87.46 million dollars.</a:t>
            </a:r>
          </a:p>
          <a:p>
            <a:r>
              <a:rPr lang="en-US" sz="1800" dirty="0">
                <a:solidFill>
                  <a:schemeClr val="bg1"/>
                </a:solidFill>
              </a:rPr>
              <a:t>In year 2018 Sales took place for 3 months which is 20.82 million dollars only leaded to decrease in overall sales.</a:t>
            </a:r>
          </a:p>
          <a:p>
            <a:r>
              <a:rPr lang="en-US" sz="1800" dirty="0">
                <a:solidFill>
                  <a:schemeClr val="bg1"/>
                </a:solidFill>
              </a:rPr>
              <a:t>Out of  615 customers, Customer with customer id  "10021485"  gave highest sales to company for each year. By giving some facilities to customer like this company sale can increase further.</a:t>
            </a:r>
          </a:p>
          <a:p>
            <a:r>
              <a:rPr lang="en-US" sz="1800" dirty="0">
                <a:solidFill>
                  <a:schemeClr val="bg1"/>
                </a:solidFill>
              </a:rPr>
              <a:t>Out of 657 items ,"Better Large Canned Shrimp" is the item which gave highest sales for each year even in year 2018. So increase in price of it by some percentage can give more sales to company. </a:t>
            </a:r>
          </a:p>
          <a:p>
            <a:r>
              <a:rPr lang="en-US" sz="1800" dirty="0">
                <a:solidFill>
                  <a:schemeClr val="bg1"/>
                </a:solidFill>
              </a:rPr>
              <a:t>Out of  64 sales representatives, Sales representative with id  "141" gave highest sales to the company for the year of 2017 and 2019</a:t>
            </a:r>
          </a:p>
          <a:p>
            <a:r>
              <a:rPr lang="en-US" sz="1800" dirty="0">
                <a:solidFill>
                  <a:schemeClr val="bg1"/>
                </a:solidFill>
              </a:rPr>
              <a:t>Out of 397 lines, line with line id "1000" gave highest sales to company for each year.</a:t>
            </a:r>
          </a:p>
          <a:p>
            <a:endParaRPr lang="en-IN" sz="1800" dirty="0">
              <a:solidFill>
                <a:schemeClr val="bg1"/>
              </a:solidFill>
            </a:endParaRPr>
          </a:p>
        </p:txBody>
      </p:sp>
    </p:spTree>
    <p:extLst>
      <p:ext uri="{BB962C8B-B14F-4D97-AF65-F5344CB8AC3E}">
        <p14:creationId xmlns:p14="http://schemas.microsoft.com/office/powerpoint/2010/main" val="1940226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72ACE-4A36-46CB-B610-AE395C7ED74C}"/>
              </a:ext>
            </a:extLst>
          </p:cNvPr>
          <p:cNvSpPr>
            <a:spLocks noGrp="1"/>
          </p:cNvSpPr>
          <p:nvPr>
            <p:ph idx="1"/>
          </p:nvPr>
        </p:nvSpPr>
        <p:spPr>
          <a:xfrm>
            <a:off x="2586182" y="2613891"/>
            <a:ext cx="8461229" cy="3177310"/>
          </a:xfrm>
        </p:spPr>
        <p:txBody>
          <a:bodyPr>
            <a:normAutofit/>
          </a:bodyPr>
          <a:lstStyle/>
          <a:p>
            <a:pPr marL="0" indent="0">
              <a:buNone/>
            </a:pPr>
            <a:r>
              <a:rPr lang="en-IN" sz="6600" dirty="0">
                <a:solidFill>
                  <a:schemeClr val="bg1"/>
                </a:solidFill>
              </a:rPr>
              <a:t>Thank You……………</a:t>
            </a:r>
          </a:p>
        </p:txBody>
      </p:sp>
    </p:spTree>
    <p:extLst>
      <p:ext uri="{BB962C8B-B14F-4D97-AF65-F5344CB8AC3E}">
        <p14:creationId xmlns:p14="http://schemas.microsoft.com/office/powerpoint/2010/main" val="185535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123</TotalTime>
  <Words>673</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Amazon sales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mital patil</dc:creator>
  <cp:lastModifiedBy>mital patil</cp:lastModifiedBy>
  <cp:revision>6</cp:revision>
  <dcterms:created xsi:type="dcterms:W3CDTF">2021-10-20T14:18:15Z</dcterms:created>
  <dcterms:modified xsi:type="dcterms:W3CDTF">2021-10-21T10:17:01Z</dcterms:modified>
</cp:coreProperties>
</file>