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26"/>
  </p:notesMasterIdLst>
  <p:sldIdLst>
    <p:sldId id="256" r:id="rId5"/>
    <p:sldId id="270" r:id="rId6"/>
    <p:sldId id="258" r:id="rId7"/>
    <p:sldId id="272" r:id="rId8"/>
    <p:sldId id="260" r:id="rId9"/>
    <p:sldId id="261" r:id="rId10"/>
    <p:sldId id="273" r:id="rId11"/>
    <p:sldId id="267" r:id="rId12"/>
    <p:sldId id="263" r:id="rId13"/>
    <p:sldId id="264" r:id="rId14"/>
    <p:sldId id="275" r:id="rId15"/>
    <p:sldId id="276" r:id="rId16"/>
    <p:sldId id="265" r:id="rId17"/>
    <p:sldId id="280" r:id="rId18"/>
    <p:sldId id="274" r:id="rId19"/>
    <p:sldId id="281" r:id="rId20"/>
    <p:sldId id="283" r:id="rId21"/>
    <p:sldId id="282" r:id="rId22"/>
    <p:sldId id="278" r:id="rId23"/>
    <p:sldId id="279"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p:scale>
          <a:sx n="75" d="100"/>
          <a:sy n="75" d="100"/>
        </p:scale>
        <p:origin x="108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EBBD3-EDC8-49F6-A149-7200EB61E7E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83F03E8-E2BD-4C0B-83ED-815059A53413}">
      <dgm:prSet custT="1"/>
      <dgm:spPr/>
      <dgm:t>
        <a:bodyPr/>
        <a:lstStyle/>
        <a:p>
          <a:pPr>
            <a:lnSpc>
              <a:spcPct val="100000"/>
            </a:lnSpc>
          </a:pPr>
          <a:r>
            <a:rPr lang="en-US" sz="1800" dirty="0"/>
            <a:t>Stuck in how to find the data set related to specific marketing strategy and moreover, it was difficult to understand the business operation, current business model and all for us.</a:t>
          </a:r>
        </a:p>
      </dgm:t>
    </dgm:pt>
    <dgm:pt modelId="{A05374C7-CF00-4E14-85CA-26A1CC8FA0C4}" type="parTrans" cxnId="{26CC4A57-6227-48BC-A890-5E0584C71F85}">
      <dgm:prSet/>
      <dgm:spPr/>
      <dgm:t>
        <a:bodyPr/>
        <a:lstStyle/>
        <a:p>
          <a:endParaRPr lang="en-US"/>
        </a:p>
      </dgm:t>
    </dgm:pt>
    <dgm:pt modelId="{B48C4338-6969-47EC-A38F-7CF3C69B5175}" type="sibTrans" cxnId="{26CC4A57-6227-48BC-A890-5E0584C71F85}">
      <dgm:prSet/>
      <dgm:spPr/>
      <dgm:t>
        <a:bodyPr/>
        <a:lstStyle/>
        <a:p>
          <a:endParaRPr lang="en-US"/>
        </a:p>
      </dgm:t>
    </dgm:pt>
    <dgm:pt modelId="{86D99019-9E65-498A-8E32-DFDE17550EEF}">
      <dgm:prSet custT="1"/>
      <dgm:spPr/>
      <dgm:t>
        <a:bodyPr/>
        <a:lstStyle/>
        <a:p>
          <a:pPr>
            <a:lnSpc>
              <a:spcPct val="100000"/>
            </a:lnSpc>
          </a:pPr>
          <a:r>
            <a:rPr lang="en-US" sz="1800" dirty="0"/>
            <a:t>Time was consumed more rather than expected in searching and learning that how new business model for Starbuck’s should be implemented.</a:t>
          </a:r>
        </a:p>
      </dgm:t>
    </dgm:pt>
    <dgm:pt modelId="{3ACD7DAA-D7B8-4982-9440-AA06A6A4963E}" type="parTrans" cxnId="{49DB0FA2-B44F-42BE-AE9D-CA6360B1DCF6}">
      <dgm:prSet/>
      <dgm:spPr/>
      <dgm:t>
        <a:bodyPr/>
        <a:lstStyle/>
        <a:p>
          <a:endParaRPr lang="en-US"/>
        </a:p>
      </dgm:t>
    </dgm:pt>
    <dgm:pt modelId="{6FADF5A7-9108-4267-9EE3-5C195376CC23}" type="sibTrans" cxnId="{49DB0FA2-B44F-42BE-AE9D-CA6360B1DCF6}">
      <dgm:prSet/>
      <dgm:spPr/>
      <dgm:t>
        <a:bodyPr/>
        <a:lstStyle/>
        <a:p>
          <a:endParaRPr lang="en-US"/>
        </a:p>
      </dgm:t>
    </dgm:pt>
    <dgm:pt modelId="{9C2E52C5-326C-4DE0-AD48-A4D443F824DC}" type="pres">
      <dgm:prSet presAssocID="{AF3EBBD3-EDC8-49F6-A149-7200EB61E7EF}" presName="root" presStyleCnt="0">
        <dgm:presLayoutVars>
          <dgm:dir/>
          <dgm:resizeHandles val="exact"/>
        </dgm:presLayoutVars>
      </dgm:prSet>
      <dgm:spPr/>
    </dgm:pt>
    <dgm:pt modelId="{070F20F0-D49B-4A5C-B1AC-0DDEB641D549}" type="pres">
      <dgm:prSet presAssocID="{783F03E8-E2BD-4C0B-83ED-815059A53413}" presName="compNode" presStyleCnt="0"/>
      <dgm:spPr/>
    </dgm:pt>
    <dgm:pt modelId="{C4484A0F-8ACD-478D-9851-6461FC3E5AA1}" type="pres">
      <dgm:prSet presAssocID="{783F03E8-E2BD-4C0B-83ED-815059A53413}" presName="iconRect" presStyleLbl="node1" presStyleIdx="0" presStyleCnt="2" custScaleX="136551" custScaleY="107982" custLinFactNeighborX="-17857" custLinFactNeighborY="-1404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2A5B74D2-00BF-4601-A442-29C35C4152F7}" type="pres">
      <dgm:prSet presAssocID="{783F03E8-E2BD-4C0B-83ED-815059A53413}" presName="spaceRect" presStyleCnt="0"/>
      <dgm:spPr/>
    </dgm:pt>
    <dgm:pt modelId="{706E206F-06DD-4F43-87B2-E95EE8CBBD57}" type="pres">
      <dgm:prSet presAssocID="{783F03E8-E2BD-4C0B-83ED-815059A53413}" presName="textRect" presStyleLbl="revTx" presStyleIdx="0" presStyleCnt="2" custScaleY="137233" custLinFactNeighborX="196" custLinFactNeighborY="22778">
        <dgm:presLayoutVars>
          <dgm:chMax val="1"/>
          <dgm:chPref val="1"/>
        </dgm:presLayoutVars>
      </dgm:prSet>
      <dgm:spPr/>
    </dgm:pt>
    <dgm:pt modelId="{2E2BAD03-CA66-4ECF-9CBA-D2A411AA9C71}" type="pres">
      <dgm:prSet presAssocID="{B48C4338-6969-47EC-A38F-7CF3C69B5175}" presName="sibTrans" presStyleCnt="0"/>
      <dgm:spPr/>
    </dgm:pt>
    <dgm:pt modelId="{A391A63E-2DC5-4C25-8EB5-04171D93E39C}" type="pres">
      <dgm:prSet presAssocID="{86D99019-9E65-498A-8E32-DFDE17550EEF}" presName="compNode" presStyleCnt="0"/>
      <dgm:spPr/>
    </dgm:pt>
    <dgm:pt modelId="{0B0D9DA2-209B-420D-A1B2-49604E09B57E}" type="pres">
      <dgm:prSet presAssocID="{86D99019-9E65-498A-8E32-DFDE17550EEF}" presName="iconRect" presStyleLbl="node1" presStyleIdx="1" presStyleCnt="2" custScaleX="126508" custScaleY="110017" custLinFactNeighborX="3049" custLinFactNeighborY="-1794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D52A2073-1987-4E85-B62D-334C13CDEE9D}" type="pres">
      <dgm:prSet presAssocID="{86D99019-9E65-498A-8E32-DFDE17550EEF}" presName="spaceRect" presStyleCnt="0"/>
      <dgm:spPr/>
    </dgm:pt>
    <dgm:pt modelId="{2C76335D-C64F-480C-87FF-D12C881FF5BC}" type="pres">
      <dgm:prSet presAssocID="{86D99019-9E65-498A-8E32-DFDE17550EEF}" presName="textRect" presStyleLbl="revTx" presStyleIdx="1" presStyleCnt="2" custScaleY="107645">
        <dgm:presLayoutVars>
          <dgm:chMax val="1"/>
          <dgm:chPref val="1"/>
        </dgm:presLayoutVars>
      </dgm:prSet>
      <dgm:spPr/>
    </dgm:pt>
  </dgm:ptLst>
  <dgm:cxnLst>
    <dgm:cxn modelId="{FEC9D023-2D9B-4FA2-8E9A-BB3050FE1957}" type="presOf" srcId="{86D99019-9E65-498A-8E32-DFDE17550EEF}" destId="{2C76335D-C64F-480C-87FF-D12C881FF5BC}" srcOrd="0" destOrd="0" presId="urn:microsoft.com/office/officeart/2018/2/layout/IconLabelList"/>
    <dgm:cxn modelId="{26CC4A57-6227-48BC-A890-5E0584C71F85}" srcId="{AF3EBBD3-EDC8-49F6-A149-7200EB61E7EF}" destId="{783F03E8-E2BD-4C0B-83ED-815059A53413}" srcOrd="0" destOrd="0" parTransId="{A05374C7-CF00-4E14-85CA-26A1CC8FA0C4}" sibTransId="{B48C4338-6969-47EC-A38F-7CF3C69B5175}"/>
    <dgm:cxn modelId="{D207749C-65F2-4A6D-872D-17DA0219F9EA}" type="presOf" srcId="{AF3EBBD3-EDC8-49F6-A149-7200EB61E7EF}" destId="{9C2E52C5-326C-4DE0-AD48-A4D443F824DC}" srcOrd="0" destOrd="0" presId="urn:microsoft.com/office/officeart/2018/2/layout/IconLabelList"/>
    <dgm:cxn modelId="{49DB0FA2-B44F-42BE-AE9D-CA6360B1DCF6}" srcId="{AF3EBBD3-EDC8-49F6-A149-7200EB61E7EF}" destId="{86D99019-9E65-498A-8E32-DFDE17550EEF}" srcOrd="1" destOrd="0" parTransId="{3ACD7DAA-D7B8-4982-9440-AA06A6A4963E}" sibTransId="{6FADF5A7-9108-4267-9EE3-5C195376CC23}"/>
    <dgm:cxn modelId="{2B3CF1A3-BC0C-4BC9-B23C-3F2E6D2E054F}" type="presOf" srcId="{783F03E8-E2BD-4C0B-83ED-815059A53413}" destId="{706E206F-06DD-4F43-87B2-E95EE8CBBD57}" srcOrd="0" destOrd="0" presId="urn:microsoft.com/office/officeart/2018/2/layout/IconLabelList"/>
    <dgm:cxn modelId="{79531AEE-0AC5-48A3-A76F-D1E345FC0F19}" type="presParOf" srcId="{9C2E52C5-326C-4DE0-AD48-A4D443F824DC}" destId="{070F20F0-D49B-4A5C-B1AC-0DDEB641D549}" srcOrd="0" destOrd="0" presId="urn:microsoft.com/office/officeart/2018/2/layout/IconLabelList"/>
    <dgm:cxn modelId="{FC2235D0-04E3-4B91-91C9-DD6AFD735D9F}" type="presParOf" srcId="{070F20F0-D49B-4A5C-B1AC-0DDEB641D549}" destId="{C4484A0F-8ACD-478D-9851-6461FC3E5AA1}" srcOrd="0" destOrd="0" presId="urn:microsoft.com/office/officeart/2018/2/layout/IconLabelList"/>
    <dgm:cxn modelId="{4D484200-3D74-418F-9164-C9D72C46C504}" type="presParOf" srcId="{070F20F0-D49B-4A5C-B1AC-0DDEB641D549}" destId="{2A5B74D2-00BF-4601-A442-29C35C4152F7}" srcOrd="1" destOrd="0" presId="urn:microsoft.com/office/officeart/2018/2/layout/IconLabelList"/>
    <dgm:cxn modelId="{A90528E5-4548-403E-BED0-378F861D1178}" type="presParOf" srcId="{070F20F0-D49B-4A5C-B1AC-0DDEB641D549}" destId="{706E206F-06DD-4F43-87B2-E95EE8CBBD57}" srcOrd="2" destOrd="0" presId="urn:microsoft.com/office/officeart/2018/2/layout/IconLabelList"/>
    <dgm:cxn modelId="{566BC6AF-F3C6-44C9-93CB-77DBE0C9DD7D}" type="presParOf" srcId="{9C2E52C5-326C-4DE0-AD48-A4D443F824DC}" destId="{2E2BAD03-CA66-4ECF-9CBA-D2A411AA9C71}" srcOrd="1" destOrd="0" presId="urn:microsoft.com/office/officeart/2018/2/layout/IconLabelList"/>
    <dgm:cxn modelId="{E8D7CD7F-F1BE-46C0-8A93-EA0E54726C08}" type="presParOf" srcId="{9C2E52C5-326C-4DE0-AD48-A4D443F824DC}" destId="{A391A63E-2DC5-4C25-8EB5-04171D93E39C}" srcOrd="2" destOrd="0" presId="urn:microsoft.com/office/officeart/2018/2/layout/IconLabelList"/>
    <dgm:cxn modelId="{4900CD58-FD4E-4D8E-AC70-107395E5CB5F}" type="presParOf" srcId="{A391A63E-2DC5-4C25-8EB5-04171D93E39C}" destId="{0B0D9DA2-209B-420D-A1B2-49604E09B57E}" srcOrd="0" destOrd="0" presId="urn:microsoft.com/office/officeart/2018/2/layout/IconLabelList"/>
    <dgm:cxn modelId="{08EC4071-8018-471D-800C-43FF0F7E54EF}" type="presParOf" srcId="{A391A63E-2DC5-4C25-8EB5-04171D93E39C}" destId="{D52A2073-1987-4E85-B62D-334C13CDEE9D}" srcOrd="1" destOrd="0" presId="urn:microsoft.com/office/officeart/2018/2/layout/IconLabelList"/>
    <dgm:cxn modelId="{B7D30F76-B543-48C3-A94B-B9D0E11D6782}" type="presParOf" srcId="{A391A63E-2DC5-4C25-8EB5-04171D93E39C}" destId="{2C76335D-C64F-480C-87FF-D12C881FF5B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EBBD3-EDC8-49F6-A149-7200EB61E7E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83F03E8-E2BD-4C0B-83ED-815059A53413}">
      <dgm:prSet custT="1"/>
      <dgm:spPr/>
      <dgm:t>
        <a:bodyPr/>
        <a:lstStyle/>
        <a:p>
          <a:pPr>
            <a:lnSpc>
              <a:spcPct val="100000"/>
            </a:lnSpc>
          </a:pPr>
          <a:r>
            <a:rPr lang="en-US" sz="1800" dirty="0"/>
            <a:t>We also faced difficulty in combining our target variable into one column as they were in three different columns.</a:t>
          </a:r>
        </a:p>
        <a:p>
          <a:pPr>
            <a:lnSpc>
              <a:spcPct val="100000"/>
            </a:lnSpc>
          </a:pPr>
          <a:endParaRPr lang="en-US" sz="1800" dirty="0"/>
        </a:p>
      </dgm:t>
    </dgm:pt>
    <dgm:pt modelId="{A05374C7-CF00-4E14-85CA-26A1CC8FA0C4}" type="parTrans" cxnId="{26CC4A57-6227-48BC-A890-5E0584C71F85}">
      <dgm:prSet/>
      <dgm:spPr/>
      <dgm:t>
        <a:bodyPr/>
        <a:lstStyle/>
        <a:p>
          <a:endParaRPr lang="en-US"/>
        </a:p>
      </dgm:t>
    </dgm:pt>
    <dgm:pt modelId="{B48C4338-6969-47EC-A38F-7CF3C69B5175}" type="sibTrans" cxnId="{26CC4A57-6227-48BC-A890-5E0584C71F85}">
      <dgm:prSet/>
      <dgm:spPr/>
      <dgm:t>
        <a:bodyPr/>
        <a:lstStyle/>
        <a:p>
          <a:endParaRPr lang="en-US"/>
        </a:p>
      </dgm:t>
    </dgm:pt>
    <dgm:pt modelId="{86D99019-9E65-498A-8E32-DFDE17550EEF}">
      <dgm:prSet custT="1"/>
      <dgm:spPr/>
      <dgm:t>
        <a:bodyPr/>
        <a:lstStyle/>
        <a:p>
          <a:pPr>
            <a:lnSpc>
              <a:spcPct val="100000"/>
            </a:lnSpc>
          </a:pPr>
          <a:r>
            <a:rPr lang="en-US" sz="1800" dirty="0"/>
            <a:t>The accuracy we got for every model was 1 as the data was overfitting for the models. </a:t>
          </a:r>
        </a:p>
      </dgm:t>
    </dgm:pt>
    <dgm:pt modelId="{3ACD7DAA-D7B8-4982-9440-AA06A6A4963E}" type="parTrans" cxnId="{49DB0FA2-B44F-42BE-AE9D-CA6360B1DCF6}">
      <dgm:prSet/>
      <dgm:spPr/>
      <dgm:t>
        <a:bodyPr/>
        <a:lstStyle/>
        <a:p>
          <a:endParaRPr lang="en-US"/>
        </a:p>
      </dgm:t>
    </dgm:pt>
    <dgm:pt modelId="{6FADF5A7-9108-4267-9EE3-5C195376CC23}" type="sibTrans" cxnId="{49DB0FA2-B44F-42BE-AE9D-CA6360B1DCF6}">
      <dgm:prSet/>
      <dgm:spPr/>
      <dgm:t>
        <a:bodyPr/>
        <a:lstStyle/>
        <a:p>
          <a:endParaRPr lang="en-US"/>
        </a:p>
      </dgm:t>
    </dgm:pt>
    <dgm:pt modelId="{9C2E52C5-326C-4DE0-AD48-A4D443F824DC}" type="pres">
      <dgm:prSet presAssocID="{AF3EBBD3-EDC8-49F6-A149-7200EB61E7EF}" presName="root" presStyleCnt="0">
        <dgm:presLayoutVars>
          <dgm:dir/>
          <dgm:resizeHandles val="exact"/>
        </dgm:presLayoutVars>
      </dgm:prSet>
      <dgm:spPr/>
    </dgm:pt>
    <dgm:pt modelId="{070F20F0-D49B-4A5C-B1AC-0DDEB641D549}" type="pres">
      <dgm:prSet presAssocID="{783F03E8-E2BD-4C0B-83ED-815059A53413}" presName="compNode" presStyleCnt="0"/>
      <dgm:spPr/>
    </dgm:pt>
    <dgm:pt modelId="{C4484A0F-8ACD-478D-9851-6461FC3E5AA1}" type="pres">
      <dgm:prSet presAssocID="{783F03E8-E2BD-4C0B-83ED-815059A53413}" presName="iconRect" presStyleLbl="node1" presStyleIdx="0" presStyleCnt="2" custScaleX="154238" custScaleY="96277" custLinFactNeighborX="-10559" custLinFactNeighborY="-1695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2A5B74D2-00BF-4601-A442-29C35C4152F7}" type="pres">
      <dgm:prSet presAssocID="{783F03E8-E2BD-4C0B-83ED-815059A53413}" presName="spaceRect" presStyleCnt="0"/>
      <dgm:spPr/>
    </dgm:pt>
    <dgm:pt modelId="{706E206F-06DD-4F43-87B2-E95EE8CBBD57}" type="pres">
      <dgm:prSet presAssocID="{783F03E8-E2BD-4C0B-83ED-815059A53413}" presName="textRect" presStyleLbl="revTx" presStyleIdx="0" presStyleCnt="2" custScaleY="137233" custLinFactNeighborX="196" custLinFactNeighborY="22778">
        <dgm:presLayoutVars>
          <dgm:chMax val="1"/>
          <dgm:chPref val="1"/>
        </dgm:presLayoutVars>
      </dgm:prSet>
      <dgm:spPr/>
    </dgm:pt>
    <dgm:pt modelId="{2E2BAD03-CA66-4ECF-9CBA-D2A411AA9C71}" type="pres">
      <dgm:prSet presAssocID="{B48C4338-6969-47EC-A38F-7CF3C69B5175}" presName="sibTrans" presStyleCnt="0"/>
      <dgm:spPr/>
    </dgm:pt>
    <dgm:pt modelId="{A391A63E-2DC5-4C25-8EB5-04171D93E39C}" type="pres">
      <dgm:prSet presAssocID="{86D99019-9E65-498A-8E32-DFDE17550EEF}" presName="compNode" presStyleCnt="0"/>
      <dgm:spPr/>
    </dgm:pt>
    <dgm:pt modelId="{0B0D9DA2-209B-420D-A1B2-49604E09B57E}" type="pres">
      <dgm:prSet presAssocID="{86D99019-9E65-498A-8E32-DFDE17550EEF}" presName="iconRect" presStyleLbl="node1" presStyleIdx="1" presStyleCnt="2" custScaleX="126508" custScaleY="110017" custLinFactNeighborX="3049" custLinFactNeighborY="-1794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D52A2073-1987-4E85-B62D-334C13CDEE9D}" type="pres">
      <dgm:prSet presAssocID="{86D99019-9E65-498A-8E32-DFDE17550EEF}" presName="spaceRect" presStyleCnt="0"/>
      <dgm:spPr/>
    </dgm:pt>
    <dgm:pt modelId="{2C76335D-C64F-480C-87FF-D12C881FF5BC}" type="pres">
      <dgm:prSet presAssocID="{86D99019-9E65-498A-8E32-DFDE17550EEF}" presName="textRect" presStyleLbl="revTx" presStyleIdx="1" presStyleCnt="2" custScaleY="107645">
        <dgm:presLayoutVars>
          <dgm:chMax val="1"/>
          <dgm:chPref val="1"/>
        </dgm:presLayoutVars>
      </dgm:prSet>
      <dgm:spPr/>
    </dgm:pt>
  </dgm:ptLst>
  <dgm:cxnLst>
    <dgm:cxn modelId="{FEC9D023-2D9B-4FA2-8E9A-BB3050FE1957}" type="presOf" srcId="{86D99019-9E65-498A-8E32-DFDE17550EEF}" destId="{2C76335D-C64F-480C-87FF-D12C881FF5BC}" srcOrd="0" destOrd="0" presId="urn:microsoft.com/office/officeart/2018/2/layout/IconLabelList"/>
    <dgm:cxn modelId="{26CC4A57-6227-48BC-A890-5E0584C71F85}" srcId="{AF3EBBD3-EDC8-49F6-A149-7200EB61E7EF}" destId="{783F03E8-E2BD-4C0B-83ED-815059A53413}" srcOrd="0" destOrd="0" parTransId="{A05374C7-CF00-4E14-85CA-26A1CC8FA0C4}" sibTransId="{B48C4338-6969-47EC-A38F-7CF3C69B5175}"/>
    <dgm:cxn modelId="{D207749C-65F2-4A6D-872D-17DA0219F9EA}" type="presOf" srcId="{AF3EBBD3-EDC8-49F6-A149-7200EB61E7EF}" destId="{9C2E52C5-326C-4DE0-AD48-A4D443F824DC}" srcOrd="0" destOrd="0" presId="urn:microsoft.com/office/officeart/2018/2/layout/IconLabelList"/>
    <dgm:cxn modelId="{49DB0FA2-B44F-42BE-AE9D-CA6360B1DCF6}" srcId="{AF3EBBD3-EDC8-49F6-A149-7200EB61E7EF}" destId="{86D99019-9E65-498A-8E32-DFDE17550EEF}" srcOrd="1" destOrd="0" parTransId="{3ACD7DAA-D7B8-4982-9440-AA06A6A4963E}" sibTransId="{6FADF5A7-9108-4267-9EE3-5C195376CC23}"/>
    <dgm:cxn modelId="{2B3CF1A3-BC0C-4BC9-B23C-3F2E6D2E054F}" type="presOf" srcId="{783F03E8-E2BD-4C0B-83ED-815059A53413}" destId="{706E206F-06DD-4F43-87B2-E95EE8CBBD57}" srcOrd="0" destOrd="0" presId="urn:microsoft.com/office/officeart/2018/2/layout/IconLabelList"/>
    <dgm:cxn modelId="{79531AEE-0AC5-48A3-A76F-D1E345FC0F19}" type="presParOf" srcId="{9C2E52C5-326C-4DE0-AD48-A4D443F824DC}" destId="{070F20F0-D49B-4A5C-B1AC-0DDEB641D549}" srcOrd="0" destOrd="0" presId="urn:microsoft.com/office/officeart/2018/2/layout/IconLabelList"/>
    <dgm:cxn modelId="{FC2235D0-04E3-4B91-91C9-DD6AFD735D9F}" type="presParOf" srcId="{070F20F0-D49B-4A5C-B1AC-0DDEB641D549}" destId="{C4484A0F-8ACD-478D-9851-6461FC3E5AA1}" srcOrd="0" destOrd="0" presId="urn:microsoft.com/office/officeart/2018/2/layout/IconLabelList"/>
    <dgm:cxn modelId="{4D484200-3D74-418F-9164-C9D72C46C504}" type="presParOf" srcId="{070F20F0-D49B-4A5C-B1AC-0DDEB641D549}" destId="{2A5B74D2-00BF-4601-A442-29C35C4152F7}" srcOrd="1" destOrd="0" presId="urn:microsoft.com/office/officeart/2018/2/layout/IconLabelList"/>
    <dgm:cxn modelId="{A90528E5-4548-403E-BED0-378F861D1178}" type="presParOf" srcId="{070F20F0-D49B-4A5C-B1AC-0DDEB641D549}" destId="{706E206F-06DD-4F43-87B2-E95EE8CBBD57}" srcOrd="2" destOrd="0" presId="urn:microsoft.com/office/officeart/2018/2/layout/IconLabelList"/>
    <dgm:cxn modelId="{566BC6AF-F3C6-44C9-93CB-77DBE0C9DD7D}" type="presParOf" srcId="{9C2E52C5-326C-4DE0-AD48-A4D443F824DC}" destId="{2E2BAD03-CA66-4ECF-9CBA-D2A411AA9C71}" srcOrd="1" destOrd="0" presId="urn:microsoft.com/office/officeart/2018/2/layout/IconLabelList"/>
    <dgm:cxn modelId="{E8D7CD7F-F1BE-46C0-8A93-EA0E54726C08}" type="presParOf" srcId="{9C2E52C5-326C-4DE0-AD48-A4D443F824DC}" destId="{A391A63E-2DC5-4C25-8EB5-04171D93E39C}" srcOrd="2" destOrd="0" presId="urn:microsoft.com/office/officeart/2018/2/layout/IconLabelList"/>
    <dgm:cxn modelId="{4900CD58-FD4E-4D8E-AC70-107395E5CB5F}" type="presParOf" srcId="{A391A63E-2DC5-4C25-8EB5-04171D93E39C}" destId="{0B0D9DA2-209B-420D-A1B2-49604E09B57E}" srcOrd="0" destOrd="0" presId="urn:microsoft.com/office/officeart/2018/2/layout/IconLabelList"/>
    <dgm:cxn modelId="{08EC4071-8018-471D-800C-43FF0F7E54EF}" type="presParOf" srcId="{A391A63E-2DC5-4C25-8EB5-04171D93E39C}" destId="{D52A2073-1987-4E85-B62D-334C13CDEE9D}" srcOrd="1" destOrd="0" presId="urn:microsoft.com/office/officeart/2018/2/layout/IconLabelList"/>
    <dgm:cxn modelId="{B7D30F76-B543-48C3-A94B-B9D0E11D6782}" type="presParOf" srcId="{A391A63E-2DC5-4C25-8EB5-04171D93E39C}" destId="{2C76335D-C64F-480C-87FF-D12C881FF5B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366A66-B119-4116-B69D-DC0EA50E2207}"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395125B9-6F11-4576-A83A-98CD1C3A6D83}">
      <dgm:prSet/>
      <dgm:spPr/>
      <dgm:t>
        <a:bodyPr/>
        <a:lstStyle/>
        <a:p>
          <a:r>
            <a:rPr lang="en-US" dirty="0"/>
            <a:t>Python</a:t>
          </a:r>
        </a:p>
      </dgm:t>
    </dgm:pt>
    <dgm:pt modelId="{49122DAE-4109-4840-9764-9C0312F5F1AA}" type="parTrans" cxnId="{A97B05B7-8757-49EB-8814-73B0E77FBADA}">
      <dgm:prSet/>
      <dgm:spPr/>
      <dgm:t>
        <a:bodyPr/>
        <a:lstStyle/>
        <a:p>
          <a:endParaRPr lang="en-US"/>
        </a:p>
      </dgm:t>
    </dgm:pt>
    <dgm:pt modelId="{060699AB-E81B-4FBC-9753-A279228B907A}" type="sibTrans" cxnId="{A97B05B7-8757-49EB-8814-73B0E77FBADA}">
      <dgm:prSet/>
      <dgm:spPr/>
      <dgm:t>
        <a:bodyPr/>
        <a:lstStyle/>
        <a:p>
          <a:endParaRPr lang="en-US"/>
        </a:p>
      </dgm:t>
    </dgm:pt>
    <dgm:pt modelId="{9EC82AE2-9954-4A6F-BA0A-F315324EC400}">
      <dgm:prSet/>
      <dgm:spPr/>
      <dgm:t>
        <a:bodyPr/>
        <a:lstStyle/>
        <a:p>
          <a:r>
            <a:rPr lang="en-US" dirty="0"/>
            <a:t>Machine Learning</a:t>
          </a:r>
        </a:p>
      </dgm:t>
    </dgm:pt>
    <dgm:pt modelId="{1A25E99A-738A-4A30-8149-FAAF9A145D7E}" type="parTrans" cxnId="{EE3153F3-1386-4431-A4B8-988AAA1453E7}">
      <dgm:prSet/>
      <dgm:spPr/>
      <dgm:t>
        <a:bodyPr/>
        <a:lstStyle/>
        <a:p>
          <a:endParaRPr lang="en-US"/>
        </a:p>
      </dgm:t>
    </dgm:pt>
    <dgm:pt modelId="{E422ECDC-71B5-41B0-A3B7-6137C3044017}" type="sibTrans" cxnId="{EE3153F3-1386-4431-A4B8-988AAA1453E7}">
      <dgm:prSet/>
      <dgm:spPr/>
      <dgm:t>
        <a:bodyPr/>
        <a:lstStyle/>
        <a:p>
          <a:endParaRPr lang="en-US"/>
        </a:p>
      </dgm:t>
    </dgm:pt>
    <dgm:pt modelId="{EF137078-6F9C-42DD-AF97-B3B382376F16}">
      <dgm:prSet/>
      <dgm:spPr/>
      <dgm:t>
        <a:bodyPr/>
        <a:lstStyle/>
        <a:p>
          <a:r>
            <a:rPr lang="en-US"/>
            <a:t>Tableau</a:t>
          </a:r>
        </a:p>
      </dgm:t>
    </dgm:pt>
    <dgm:pt modelId="{31B15E8D-0F2F-4D6A-B7C1-D9CDC9116FE4}" type="parTrans" cxnId="{A5C2C31C-2FC5-4A81-ADB2-3260B29EF2D8}">
      <dgm:prSet/>
      <dgm:spPr/>
      <dgm:t>
        <a:bodyPr/>
        <a:lstStyle/>
        <a:p>
          <a:endParaRPr lang="en-US"/>
        </a:p>
      </dgm:t>
    </dgm:pt>
    <dgm:pt modelId="{86B314B2-BA5E-446F-B70A-50CA06D4E9D4}" type="sibTrans" cxnId="{A5C2C31C-2FC5-4A81-ADB2-3260B29EF2D8}">
      <dgm:prSet/>
      <dgm:spPr/>
      <dgm:t>
        <a:bodyPr/>
        <a:lstStyle/>
        <a:p>
          <a:endParaRPr lang="en-US"/>
        </a:p>
      </dgm:t>
    </dgm:pt>
    <dgm:pt modelId="{8A9B5FBF-7685-4087-A62C-D6CB9E3E340E}">
      <dgm:prSet/>
      <dgm:spPr/>
      <dgm:t>
        <a:bodyPr/>
        <a:lstStyle/>
        <a:p>
          <a:r>
            <a:rPr lang="en-US"/>
            <a:t>Jupiter Notebook</a:t>
          </a:r>
        </a:p>
      </dgm:t>
    </dgm:pt>
    <dgm:pt modelId="{241A6A3E-B023-4C26-B5B3-1FCA56BFA544}" type="parTrans" cxnId="{0E10B34F-498F-4439-A47A-35F1DF6A1F39}">
      <dgm:prSet/>
      <dgm:spPr/>
      <dgm:t>
        <a:bodyPr/>
        <a:lstStyle/>
        <a:p>
          <a:endParaRPr lang="en-US"/>
        </a:p>
      </dgm:t>
    </dgm:pt>
    <dgm:pt modelId="{314C66E9-C19C-4417-B2C1-41FA21EFE95A}" type="sibTrans" cxnId="{0E10B34F-498F-4439-A47A-35F1DF6A1F39}">
      <dgm:prSet/>
      <dgm:spPr/>
      <dgm:t>
        <a:bodyPr/>
        <a:lstStyle/>
        <a:p>
          <a:endParaRPr lang="en-US"/>
        </a:p>
      </dgm:t>
    </dgm:pt>
    <dgm:pt modelId="{93F7F32E-BF8E-42FD-8695-6CF1F6D5B356}">
      <dgm:prSet/>
      <dgm:spPr/>
      <dgm:t>
        <a:bodyPr/>
        <a:lstStyle/>
        <a:p>
          <a:r>
            <a:rPr lang="en-US" dirty="0"/>
            <a:t>Flask to develop web application</a:t>
          </a:r>
        </a:p>
      </dgm:t>
    </dgm:pt>
    <dgm:pt modelId="{7EF2FAC5-1398-4BDE-8F02-41AD62134697}" type="parTrans" cxnId="{87EE906F-910F-4A25-A066-62D4FE123B99}">
      <dgm:prSet/>
      <dgm:spPr/>
      <dgm:t>
        <a:bodyPr/>
        <a:lstStyle/>
        <a:p>
          <a:endParaRPr lang="en-US"/>
        </a:p>
      </dgm:t>
    </dgm:pt>
    <dgm:pt modelId="{4D8AD623-6DFC-4475-97A3-29D0137B4E86}" type="sibTrans" cxnId="{87EE906F-910F-4A25-A066-62D4FE123B99}">
      <dgm:prSet/>
      <dgm:spPr/>
      <dgm:t>
        <a:bodyPr/>
        <a:lstStyle/>
        <a:p>
          <a:endParaRPr lang="en-US"/>
        </a:p>
      </dgm:t>
    </dgm:pt>
    <dgm:pt modelId="{FD404670-73AF-49A6-8CF5-A443809AF0DA}" type="pres">
      <dgm:prSet presAssocID="{10366A66-B119-4116-B69D-DC0EA50E2207}" presName="diagram" presStyleCnt="0">
        <dgm:presLayoutVars>
          <dgm:dir/>
          <dgm:resizeHandles val="exact"/>
        </dgm:presLayoutVars>
      </dgm:prSet>
      <dgm:spPr/>
    </dgm:pt>
    <dgm:pt modelId="{BA1086AD-528D-47CD-AB82-CEDEB78BA1E9}" type="pres">
      <dgm:prSet presAssocID="{395125B9-6F11-4576-A83A-98CD1C3A6D83}" presName="node" presStyleLbl="node1" presStyleIdx="0" presStyleCnt="5">
        <dgm:presLayoutVars>
          <dgm:bulletEnabled val="1"/>
        </dgm:presLayoutVars>
      </dgm:prSet>
      <dgm:spPr/>
    </dgm:pt>
    <dgm:pt modelId="{18F3BEB3-219D-4A31-9AA0-F92704A951A6}" type="pres">
      <dgm:prSet presAssocID="{060699AB-E81B-4FBC-9753-A279228B907A}" presName="sibTrans" presStyleCnt="0"/>
      <dgm:spPr/>
    </dgm:pt>
    <dgm:pt modelId="{28CF68E7-3E3C-4458-B7D1-F552463FAC73}" type="pres">
      <dgm:prSet presAssocID="{9EC82AE2-9954-4A6F-BA0A-F315324EC400}" presName="node" presStyleLbl="node1" presStyleIdx="1" presStyleCnt="5">
        <dgm:presLayoutVars>
          <dgm:bulletEnabled val="1"/>
        </dgm:presLayoutVars>
      </dgm:prSet>
      <dgm:spPr/>
    </dgm:pt>
    <dgm:pt modelId="{A5D02B79-7D17-4BC7-90EE-19256005037B}" type="pres">
      <dgm:prSet presAssocID="{E422ECDC-71B5-41B0-A3B7-6137C3044017}" presName="sibTrans" presStyleCnt="0"/>
      <dgm:spPr/>
    </dgm:pt>
    <dgm:pt modelId="{1F632860-353A-4938-AE75-3F452E8D806A}" type="pres">
      <dgm:prSet presAssocID="{EF137078-6F9C-42DD-AF97-B3B382376F16}" presName="node" presStyleLbl="node1" presStyleIdx="2" presStyleCnt="5">
        <dgm:presLayoutVars>
          <dgm:bulletEnabled val="1"/>
        </dgm:presLayoutVars>
      </dgm:prSet>
      <dgm:spPr/>
    </dgm:pt>
    <dgm:pt modelId="{D50D3BA4-B45E-4CAE-8CA3-1D3465735F8F}" type="pres">
      <dgm:prSet presAssocID="{86B314B2-BA5E-446F-B70A-50CA06D4E9D4}" presName="sibTrans" presStyleCnt="0"/>
      <dgm:spPr/>
    </dgm:pt>
    <dgm:pt modelId="{D8EC65DF-05FE-46EC-B66B-8ACBF0637AB6}" type="pres">
      <dgm:prSet presAssocID="{8A9B5FBF-7685-4087-A62C-D6CB9E3E340E}" presName="node" presStyleLbl="node1" presStyleIdx="3" presStyleCnt="5">
        <dgm:presLayoutVars>
          <dgm:bulletEnabled val="1"/>
        </dgm:presLayoutVars>
      </dgm:prSet>
      <dgm:spPr/>
    </dgm:pt>
    <dgm:pt modelId="{1E372FED-1278-4ADA-AAA0-B6AC23242959}" type="pres">
      <dgm:prSet presAssocID="{314C66E9-C19C-4417-B2C1-41FA21EFE95A}" presName="sibTrans" presStyleCnt="0"/>
      <dgm:spPr/>
    </dgm:pt>
    <dgm:pt modelId="{3DFCB87D-5AAC-45CF-B70F-7A7FA7CCB3DA}" type="pres">
      <dgm:prSet presAssocID="{93F7F32E-BF8E-42FD-8695-6CF1F6D5B356}" presName="node" presStyleLbl="node1" presStyleIdx="4" presStyleCnt="5">
        <dgm:presLayoutVars>
          <dgm:bulletEnabled val="1"/>
        </dgm:presLayoutVars>
      </dgm:prSet>
      <dgm:spPr/>
    </dgm:pt>
  </dgm:ptLst>
  <dgm:cxnLst>
    <dgm:cxn modelId="{5B4D5A0E-54AB-470A-9E36-20E5C68CB32F}" type="presOf" srcId="{10366A66-B119-4116-B69D-DC0EA50E2207}" destId="{FD404670-73AF-49A6-8CF5-A443809AF0DA}" srcOrd="0" destOrd="0" presId="urn:microsoft.com/office/officeart/2005/8/layout/default"/>
    <dgm:cxn modelId="{A5C2C31C-2FC5-4A81-ADB2-3260B29EF2D8}" srcId="{10366A66-B119-4116-B69D-DC0EA50E2207}" destId="{EF137078-6F9C-42DD-AF97-B3B382376F16}" srcOrd="2" destOrd="0" parTransId="{31B15E8D-0F2F-4D6A-B7C1-D9CDC9116FE4}" sibTransId="{86B314B2-BA5E-446F-B70A-50CA06D4E9D4}"/>
    <dgm:cxn modelId="{EA213D4A-819E-435E-8033-E9A369AF1474}" type="presOf" srcId="{EF137078-6F9C-42DD-AF97-B3B382376F16}" destId="{1F632860-353A-4938-AE75-3F452E8D806A}" srcOrd="0" destOrd="0" presId="urn:microsoft.com/office/officeart/2005/8/layout/default"/>
    <dgm:cxn modelId="{87EE906F-910F-4A25-A066-62D4FE123B99}" srcId="{10366A66-B119-4116-B69D-DC0EA50E2207}" destId="{93F7F32E-BF8E-42FD-8695-6CF1F6D5B356}" srcOrd="4" destOrd="0" parTransId="{7EF2FAC5-1398-4BDE-8F02-41AD62134697}" sibTransId="{4D8AD623-6DFC-4475-97A3-29D0137B4E86}"/>
    <dgm:cxn modelId="{0E10B34F-498F-4439-A47A-35F1DF6A1F39}" srcId="{10366A66-B119-4116-B69D-DC0EA50E2207}" destId="{8A9B5FBF-7685-4087-A62C-D6CB9E3E340E}" srcOrd="3" destOrd="0" parTransId="{241A6A3E-B023-4C26-B5B3-1FCA56BFA544}" sibTransId="{314C66E9-C19C-4417-B2C1-41FA21EFE95A}"/>
    <dgm:cxn modelId="{55957558-85F1-4503-8705-0813F54ACEB7}" type="presOf" srcId="{93F7F32E-BF8E-42FD-8695-6CF1F6D5B356}" destId="{3DFCB87D-5AAC-45CF-B70F-7A7FA7CCB3DA}" srcOrd="0" destOrd="0" presId="urn:microsoft.com/office/officeart/2005/8/layout/default"/>
    <dgm:cxn modelId="{A97B05B7-8757-49EB-8814-73B0E77FBADA}" srcId="{10366A66-B119-4116-B69D-DC0EA50E2207}" destId="{395125B9-6F11-4576-A83A-98CD1C3A6D83}" srcOrd="0" destOrd="0" parTransId="{49122DAE-4109-4840-9764-9C0312F5F1AA}" sibTransId="{060699AB-E81B-4FBC-9753-A279228B907A}"/>
    <dgm:cxn modelId="{D5C436BF-BC54-4A7A-9A7B-1644EC28D180}" type="presOf" srcId="{8A9B5FBF-7685-4087-A62C-D6CB9E3E340E}" destId="{D8EC65DF-05FE-46EC-B66B-8ACBF0637AB6}" srcOrd="0" destOrd="0" presId="urn:microsoft.com/office/officeart/2005/8/layout/default"/>
    <dgm:cxn modelId="{BE8FE6C5-B048-414D-867A-4057680D935A}" type="presOf" srcId="{395125B9-6F11-4576-A83A-98CD1C3A6D83}" destId="{BA1086AD-528D-47CD-AB82-CEDEB78BA1E9}" srcOrd="0" destOrd="0" presId="urn:microsoft.com/office/officeart/2005/8/layout/default"/>
    <dgm:cxn modelId="{6FBD8FE5-FE9E-4417-9AC1-91B580D995BB}" type="presOf" srcId="{9EC82AE2-9954-4A6F-BA0A-F315324EC400}" destId="{28CF68E7-3E3C-4458-B7D1-F552463FAC73}" srcOrd="0" destOrd="0" presId="urn:microsoft.com/office/officeart/2005/8/layout/default"/>
    <dgm:cxn modelId="{EE3153F3-1386-4431-A4B8-988AAA1453E7}" srcId="{10366A66-B119-4116-B69D-DC0EA50E2207}" destId="{9EC82AE2-9954-4A6F-BA0A-F315324EC400}" srcOrd="1" destOrd="0" parTransId="{1A25E99A-738A-4A30-8149-FAAF9A145D7E}" sibTransId="{E422ECDC-71B5-41B0-A3B7-6137C3044017}"/>
    <dgm:cxn modelId="{606E879D-D402-40CD-8ADF-905A34E632E7}" type="presParOf" srcId="{FD404670-73AF-49A6-8CF5-A443809AF0DA}" destId="{BA1086AD-528D-47CD-AB82-CEDEB78BA1E9}" srcOrd="0" destOrd="0" presId="urn:microsoft.com/office/officeart/2005/8/layout/default"/>
    <dgm:cxn modelId="{B1730D22-0B2C-4F6B-9E36-63CD46A4D11E}" type="presParOf" srcId="{FD404670-73AF-49A6-8CF5-A443809AF0DA}" destId="{18F3BEB3-219D-4A31-9AA0-F92704A951A6}" srcOrd="1" destOrd="0" presId="urn:microsoft.com/office/officeart/2005/8/layout/default"/>
    <dgm:cxn modelId="{AE3651AF-B0E8-4253-B799-E0112395EA53}" type="presParOf" srcId="{FD404670-73AF-49A6-8CF5-A443809AF0DA}" destId="{28CF68E7-3E3C-4458-B7D1-F552463FAC73}" srcOrd="2" destOrd="0" presId="urn:microsoft.com/office/officeart/2005/8/layout/default"/>
    <dgm:cxn modelId="{7D2B1A8F-060A-4139-8D29-2C967CC5CF4B}" type="presParOf" srcId="{FD404670-73AF-49A6-8CF5-A443809AF0DA}" destId="{A5D02B79-7D17-4BC7-90EE-19256005037B}" srcOrd="3" destOrd="0" presId="urn:microsoft.com/office/officeart/2005/8/layout/default"/>
    <dgm:cxn modelId="{A988C53C-1EAE-405D-AA1C-0CFACB30B606}" type="presParOf" srcId="{FD404670-73AF-49A6-8CF5-A443809AF0DA}" destId="{1F632860-353A-4938-AE75-3F452E8D806A}" srcOrd="4" destOrd="0" presId="urn:microsoft.com/office/officeart/2005/8/layout/default"/>
    <dgm:cxn modelId="{5369B041-3E0C-44AA-B610-128E868774A5}" type="presParOf" srcId="{FD404670-73AF-49A6-8CF5-A443809AF0DA}" destId="{D50D3BA4-B45E-4CAE-8CA3-1D3465735F8F}" srcOrd="5" destOrd="0" presId="urn:microsoft.com/office/officeart/2005/8/layout/default"/>
    <dgm:cxn modelId="{3997CE85-8050-40A8-844C-EEA26DF1A6DD}" type="presParOf" srcId="{FD404670-73AF-49A6-8CF5-A443809AF0DA}" destId="{D8EC65DF-05FE-46EC-B66B-8ACBF0637AB6}" srcOrd="6" destOrd="0" presId="urn:microsoft.com/office/officeart/2005/8/layout/default"/>
    <dgm:cxn modelId="{41E97A3C-8E08-48AF-8E5A-0E50282BA7E3}" type="presParOf" srcId="{FD404670-73AF-49A6-8CF5-A443809AF0DA}" destId="{1E372FED-1278-4ADA-AAA0-B6AC23242959}" srcOrd="7" destOrd="0" presId="urn:microsoft.com/office/officeart/2005/8/layout/default"/>
    <dgm:cxn modelId="{FEE62DD0-BC95-47F4-B23D-808EF64DDBAA}" type="presParOf" srcId="{FD404670-73AF-49A6-8CF5-A443809AF0DA}" destId="{3DFCB87D-5AAC-45CF-B70F-7A7FA7CCB3D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0E0740-D363-4DD2-9CAD-8BEB3FB28F5B}"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8BC95FB5-10F6-4289-B6BB-CF87170C726F}">
      <dgm:prSet/>
      <dgm:spPr/>
      <dgm:t>
        <a:bodyPr/>
        <a:lstStyle/>
        <a:p>
          <a:r>
            <a:rPr lang="en-US" dirty="0"/>
            <a:t>Clarity : The goal of using this dataset is very much clear. And it doesn’t cause any harm to nobody.</a:t>
          </a:r>
        </a:p>
      </dgm:t>
    </dgm:pt>
    <dgm:pt modelId="{5875E5DF-1548-4E81-8C91-E9B56BF39718}" type="parTrans" cxnId="{3D99290B-2262-4364-AD5D-0449332A4A2F}">
      <dgm:prSet/>
      <dgm:spPr/>
      <dgm:t>
        <a:bodyPr/>
        <a:lstStyle/>
        <a:p>
          <a:endParaRPr lang="en-US"/>
        </a:p>
      </dgm:t>
    </dgm:pt>
    <dgm:pt modelId="{C17E9FEC-57B1-4A72-A272-68E89D2532A3}" type="sibTrans" cxnId="{3D99290B-2262-4364-AD5D-0449332A4A2F}">
      <dgm:prSet/>
      <dgm:spPr/>
      <dgm:t>
        <a:bodyPr/>
        <a:lstStyle/>
        <a:p>
          <a:endParaRPr lang="en-US"/>
        </a:p>
      </dgm:t>
    </dgm:pt>
    <dgm:pt modelId="{9A91460E-2848-402C-B87D-AF8D858AC093}">
      <dgm:prSet/>
      <dgm:spPr/>
      <dgm:t>
        <a:bodyPr/>
        <a:lstStyle/>
        <a:p>
          <a:r>
            <a:rPr lang="en-US" dirty="0"/>
            <a:t>Consent : We found dataset from Kaggle, which is an independent and open source for getting datasets. Our main purpose is to use this dataset for analysis on Starbucks offer and not against the company.</a:t>
          </a:r>
        </a:p>
      </dgm:t>
    </dgm:pt>
    <dgm:pt modelId="{7C1278B3-39D3-43F2-9A24-925653BB4141}" type="parTrans" cxnId="{5F548477-4362-4AEB-97FD-A465F9187AFE}">
      <dgm:prSet/>
      <dgm:spPr/>
      <dgm:t>
        <a:bodyPr/>
        <a:lstStyle/>
        <a:p>
          <a:endParaRPr lang="en-US"/>
        </a:p>
      </dgm:t>
    </dgm:pt>
    <dgm:pt modelId="{15C74369-1980-4961-851A-F051EE779E0F}" type="sibTrans" cxnId="{5F548477-4362-4AEB-97FD-A465F9187AFE}">
      <dgm:prSet/>
      <dgm:spPr/>
      <dgm:t>
        <a:bodyPr/>
        <a:lstStyle/>
        <a:p>
          <a:endParaRPr lang="en-US"/>
        </a:p>
      </dgm:t>
    </dgm:pt>
    <dgm:pt modelId="{62036E4E-4786-4527-AF40-B83A974F44DD}">
      <dgm:prSet/>
      <dgm:spPr/>
      <dgm:t>
        <a:bodyPr/>
        <a:lstStyle/>
        <a:p>
          <a:r>
            <a:rPr lang="en-US" dirty="0"/>
            <a:t>Control : The data obtained from the source is in their control. We are ready to accept every terms and conditions if they state any.</a:t>
          </a:r>
        </a:p>
      </dgm:t>
    </dgm:pt>
    <dgm:pt modelId="{941B773E-5929-4011-8538-670299154072}" type="parTrans" cxnId="{895C63A0-1D0F-428F-A9F3-0BB892EC298F}">
      <dgm:prSet/>
      <dgm:spPr/>
      <dgm:t>
        <a:bodyPr/>
        <a:lstStyle/>
        <a:p>
          <a:endParaRPr lang="en-US"/>
        </a:p>
      </dgm:t>
    </dgm:pt>
    <dgm:pt modelId="{70396419-3AF6-4347-AED7-4EF6287D7DF6}" type="sibTrans" cxnId="{895C63A0-1D0F-428F-A9F3-0BB892EC298F}">
      <dgm:prSet/>
      <dgm:spPr/>
      <dgm:t>
        <a:bodyPr/>
        <a:lstStyle/>
        <a:p>
          <a:endParaRPr lang="en-US"/>
        </a:p>
      </dgm:t>
    </dgm:pt>
    <dgm:pt modelId="{91BCC961-0B85-4A83-892D-0A902F0B158D}">
      <dgm:prSet/>
      <dgm:spPr/>
      <dgm:t>
        <a:bodyPr/>
        <a:lstStyle/>
        <a:p>
          <a:r>
            <a:rPr lang="en-US" dirty="0"/>
            <a:t>Consequences : In our data set there is no personal information about any user which can harm or expose any user identity. </a:t>
          </a:r>
        </a:p>
      </dgm:t>
    </dgm:pt>
    <dgm:pt modelId="{58E3049C-76B0-4635-8B67-0EF7610C1A70}" type="parTrans" cxnId="{9DE922D9-28B1-483C-BA8A-C4B2D52CAAEE}">
      <dgm:prSet/>
      <dgm:spPr/>
      <dgm:t>
        <a:bodyPr/>
        <a:lstStyle/>
        <a:p>
          <a:endParaRPr lang="en-US"/>
        </a:p>
      </dgm:t>
    </dgm:pt>
    <dgm:pt modelId="{2D2A81AC-E999-4635-93E9-A6C141BCCADA}" type="sibTrans" cxnId="{9DE922D9-28B1-483C-BA8A-C4B2D52CAAEE}">
      <dgm:prSet/>
      <dgm:spPr/>
      <dgm:t>
        <a:bodyPr/>
        <a:lstStyle/>
        <a:p>
          <a:endParaRPr lang="en-US"/>
        </a:p>
      </dgm:t>
    </dgm:pt>
    <dgm:pt modelId="{1DB3DBB9-7CA9-4C73-BEC5-43230E8FCF62}">
      <dgm:prSet/>
      <dgm:spPr/>
      <dgm:t>
        <a:bodyPr/>
        <a:lstStyle/>
        <a:p>
          <a:r>
            <a:rPr lang="en-US"/>
            <a:t>Consistency : We would maintain the trust of the source and won’t circulate data anywhere without its permission if it becomes private anytime.</a:t>
          </a:r>
        </a:p>
      </dgm:t>
    </dgm:pt>
    <dgm:pt modelId="{029552B8-E40B-4517-B7CC-46A8C6E6F36A}" type="parTrans" cxnId="{CA7D76D7-EE07-4E18-89CD-3536D3998A1D}">
      <dgm:prSet/>
      <dgm:spPr/>
      <dgm:t>
        <a:bodyPr/>
        <a:lstStyle/>
        <a:p>
          <a:endParaRPr lang="en-US"/>
        </a:p>
      </dgm:t>
    </dgm:pt>
    <dgm:pt modelId="{B2B3FD65-4BF7-411D-A35D-C9BF3724C6D8}" type="sibTrans" cxnId="{CA7D76D7-EE07-4E18-89CD-3536D3998A1D}">
      <dgm:prSet/>
      <dgm:spPr/>
      <dgm:t>
        <a:bodyPr/>
        <a:lstStyle/>
        <a:p>
          <a:endParaRPr lang="en-US"/>
        </a:p>
      </dgm:t>
    </dgm:pt>
    <dgm:pt modelId="{E93DDFF7-8A85-45E4-A013-D7859BFA84AA}" type="pres">
      <dgm:prSet presAssocID="{2D0E0740-D363-4DD2-9CAD-8BEB3FB28F5B}" presName="linear" presStyleCnt="0">
        <dgm:presLayoutVars>
          <dgm:animLvl val="lvl"/>
          <dgm:resizeHandles val="exact"/>
        </dgm:presLayoutVars>
      </dgm:prSet>
      <dgm:spPr/>
    </dgm:pt>
    <dgm:pt modelId="{C4846F8B-E698-4BFB-B0CE-F38E5E569B54}" type="pres">
      <dgm:prSet presAssocID="{8BC95FB5-10F6-4289-B6BB-CF87170C726F}" presName="parentText" presStyleLbl="node1" presStyleIdx="0" presStyleCnt="5">
        <dgm:presLayoutVars>
          <dgm:chMax val="0"/>
          <dgm:bulletEnabled val="1"/>
        </dgm:presLayoutVars>
      </dgm:prSet>
      <dgm:spPr/>
    </dgm:pt>
    <dgm:pt modelId="{8D5E4E6C-1A5F-4147-AE42-1ADD7D66D945}" type="pres">
      <dgm:prSet presAssocID="{C17E9FEC-57B1-4A72-A272-68E89D2532A3}" presName="spacer" presStyleCnt="0"/>
      <dgm:spPr/>
    </dgm:pt>
    <dgm:pt modelId="{9A8C6391-CFEF-4F00-9F40-C6AEC6269B74}" type="pres">
      <dgm:prSet presAssocID="{9A91460E-2848-402C-B87D-AF8D858AC093}" presName="parentText" presStyleLbl="node1" presStyleIdx="1" presStyleCnt="5">
        <dgm:presLayoutVars>
          <dgm:chMax val="0"/>
          <dgm:bulletEnabled val="1"/>
        </dgm:presLayoutVars>
      </dgm:prSet>
      <dgm:spPr/>
    </dgm:pt>
    <dgm:pt modelId="{F599FA60-C562-48CA-ACC6-E1138BEA13B8}" type="pres">
      <dgm:prSet presAssocID="{15C74369-1980-4961-851A-F051EE779E0F}" presName="spacer" presStyleCnt="0"/>
      <dgm:spPr/>
    </dgm:pt>
    <dgm:pt modelId="{AA9EED10-8F0A-41B8-BAB9-4ED41A459268}" type="pres">
      <dgm:prSet presAssocID="{62036E4E-4786-4527-AF40-B83A974F44DD}" presName="parentText" presStyleLbl="node1" presStyleIdx="2" presStyleCnt="5">
        <dgm:presLayoutVars>
          <dgm:chMax val="0"/>
          <dgm:bulletEnabled val="1"/>
        </dgm:presLayoutVars>
      </dgm:prSet>
      <dgm:spPr/>
    </dgm:pt>
    <dgm:pt modelId="{3FC90907-0429-473C-AA8B-2951D3E36AB5}" type="pres">
      <dgm:prSet presAssocID="{70396419-3AF6-4347-AED7-4EF6287D7DF6}" presName="spacer" presStyleCnt="0"/>
      <dgm:spPr/>
    </dgm:pt>
    <dgm:pt modelId="{A1955D3D-7B2E-4DCD-9AFD-B23E3B005A1C}" type="pres">
      <dgm:prSet presAssocID="{91BCC961-0B85-4A83-892D-0A902F0B158D}" presName="parentText" presStyleLbl="node1" presStyleIdx="3" presStyleCnt="5">
        <dgm:presLayoutVars>
          <dgm:chMax val="0"/>
          <dgm:bulletEnabled val="1"/>
        </dgm:presLayoutVars>
      </dgm:prSet>
      <dgm:spPr/>
    </dgm:pt>
    <dgm:pt modelId="{1F0E9BE8-6F50-4C04-9026-4AE7C870422A}" type="pres">
      <dgm:prSet presAssocID="{2D2A81AC-E999-4635-93E9-A6C141BCCADA}" presName="spacer" presStyleCnt="0"/>
      <dgm:spPr/>
    </dgm:pt>
    <dgm:pt modelId="{0965D745-2D80-4B6D-9EC9-FD516F616369}" type="pres">
      <dgm:prSet presAssocID="{1DB3DBB9-7CA9-4C73-BEC5-43230E8FCF62}" presName="parentText" presStyleLbl="node1" presStyleIdx="4" presStyleCnt="5">
        <dgm:presLayoutVars>
          <dgm:chMax val="0"/>
          <dgm:bulletEnabled val="1"/>
        </dgm:presLayoutVars>
      </dgm:prSet>
      <dgm:spPr/>
    </dgm:pt>
  </dgm:ptLst>
  <dgm:cxnLst>
    <dgm:cxn modelId="{3D99290B-2262-4364-AD5D-0449332A4A2F}" srcId="{2D0E0740-D363-4DD2-9CAD-8BEB3FB28F5B}" destId="{8BC95FB5-10F6-4289-B6BB-CF87170C726F}" srcOrd="0" destOrd="0" parTransId="{5875E5DF-1548-4E81-8C91-E9B56BF39718}" sibTransId="{C17E9FEC-57B1-4A72-A272-68E89D2532A3}"/>
    <dgm:cxn modelId="{B74D0C46-AF89-4C9D-9DEA-AE00A9F64BC1}" type="presOf" srcId="{91BCC961-0B85-4A83-892D-0A902F0B158D}" destId="{A1955D3D-7B2E-4DCD-9AFD-B23E3B005A1C}" srcOrd="0" destOrd="0" presId="urn:microsoft.com/office/officeart/2005/8/layout/vList2"/>
    <dgm:cxn modelId="{5F548477-4362-4AEB-97FD-A465F9187AFE}" srcId="{2D0E0740-D363-4DD2-9CAD-8BEB3FB28F5B}" destId="{9A91460E-2848-402C-B87D-AF8D858AC093}" srcOrd="1" destOrd="0" parTransId="{7C1278B3-39D3-43F2-9A24-925653BB4141}" sibTransId="{15C74369-1980-4961-851A-F051EE779E0F}"/>
    <dgm:cxn modelId="{FCFD9F7A-690F-4600-8C3E-37FD17F4489E}" type="presOf" srcId="{9A91460E-2848-402C-B87D-AF8D858AC093}" destId="{9A8C6391-CFEF-4F00-9F40-C6AEC6269B74}" srcOrd="0" destOrd="0" presId="urn:microsoft.com/office/officeart/2005/8/layout/vList2"/>
    <dgm:cxn modelId="{D9B6FC94-D8C5-4B70-A03A-E07451212BDE}" type="presOf" srcId="{2D0E0740-D363-4DD2-9CAD-8BEB3FB28F5B}" destId="{E93DDFF7-8A85-45E4-A013-D7859BFA84AA}" srcOrd="0" destOrd="0" presId="urn:microsoft.com/office/officeart/2005/8/layout/vList2"/>
    <dgm:cxn modelId="{895C63A0-1D0F-428F-A9F3-0BB892EC298F}" srcId="{2D0E0740-D363-4DD2-9CAD-8BEB3FB28F5B}" destId="{62036E4E-4786-4527-AF40-B83A974F44DD}" srcOrd="2" destOrd="0" parTransId="{941B773E-5929-4011-8538-670299154072}" sibTransId="{70396419-3AF6-4347-AED7-4EF6287D7DF6}"/>
    <dgm:cxn modelId="{040E13A1-F050-4C51-990B-768E3138EB95}" type="presOf" srcId="{1DB3DBB9-7CA9-4C73-BEC5-43230E8FCF62}" destId="{0965D745-2D80-4B6D-9EC9-FD516F616369}" srcOrd="0" destOrd="0" presId="urn:microsoft.com/office/officeart/2005/8/layout/vList2"/>
    <dgm:cxn modelId="{B6AEE2D0-333E-4D42-87F2-91F901381390}" type="presOf" srcId="{62036E4E-4786-4527-AF40-B83A974F44DD}" destId="{AA9EED10-8F0A-41B8-BAB9-4ED41A459268}" srcOrd="0" destOrd="0" presId="urn:microsoft.com/office/officeart/2005/8/layout/vList2"/>
    <dgm:cxn modelId="{CA7D76D7-EE07-4E18-89CD-3536D3998A1D}" srcId="{2D0E0740-D363-4DD2-9CAD-8BEB3FB28F5B}" destId="{1DB3DBB9-7CA9-4C73-BEC5-43230E8FCF62}" srcOrd="4" destOrd="0" parTransId="{029552B8-E40B-4517-B7CC-46A8C6E6F36A}" sibTransId="{B2B3FD65-4BF7-411D-A35D-C9BF3724C6D8}"/>
    <dgm:cxn modelId="{9DE922D9-28B1-483C-BA8A-C4B2D52CAAEE}" srcId="{2D0E0740-D363-4DD2-9CAD-8BEB3FB28F5B}" destId="{91BCC961-0B85-4A83-892D-0A902F0B158D}" srcOrd="3" destOrd="0" parTransId="{58E3049C-76B0-4635-8B67-0EF7610C1A70}" sibTransId="{2D2A81AC-E999-4635-93E9-A6C141BCCADA}"/>
    <dgm:cxn modelId="{1F8889FB-2247-4D11-BC40-360E4706F5A6}" type="presOf" srcId="{8BC95FB5-10F6-4289-B6BB-CF87170C726F}" destId="{C4846F8B-E698-4BFB-B0CE-F38E5E569B54}" srcOrd="0" destOrd="0" presId="urn:microsoft.com/office/officeart/2005/8/layout/vList2"/>
    <dgm:cxn modelId="{5C81A009-36B4-417D-A8BC-93EDCE31F3EE}" type="presParOf" srcId="{E93DDFF7-8A85-45E4-A013-D7859BFA84AA}" destId="{C4846F8B-E698-4BFB-B0CE-F38E5E569B54}" srcOrd="0" destOrd="0" presId="urn:microsoft.com/office/officeart/2005/8/layout/vList2"/>
    <dgm:cxn modelId="{3AB05458-DFF7-4D2E-ACD2-10C00892BCD2}" type="presParOf" srcId="{E93DDFF7-8A85-45E4-A013-D7859BFA84AA}" destId="{8D5E4E6C-1A5F-4147-AE42-1ADD7D66D945}" srcOrd="1" destOrd="0" presId="urn:microsoft.com/office/officeart/2005/8/layout/vList2"/>
    <dgm:cxn modelId="{446845B8-952A-4AD1-ACAE-4DBA83DEA64D}" type="presParOf" srcId="{E93DDFF7-8A85-45E4-A013-D7859BFA84AA}" destId="{9A8C6391-CFEF-4F00-9F40-C6AEC6269B74}" srcOrd="2" destOrd="0" presId="urn:microsoft.com/office/officeart/2005/8/layout/vList2"/>
    <dgm:cxn modelId="{F47C5872-3E9B-4069-A247-723D0866A02B}" type="presParOf" srcId="{E93DDFF7-8A85-45E4-A013-D7859BFA84AA}" destId="{F599FA60-C562-48CA-ACC6-E1138BEA13B8}" srcOrd="3" destOrd="0" presId="urn:microsoft.com/office/officeart/2005/8/layout/vList2"/>
    <dgm:cxn modelId="{9265A236-F162-480A-9113-FCD61CA107AE}" type="presParOf" srcId="{E93DDFF7-8A85-45E4-A013-D7859BFA84AA}" destId="{AA9EED10-8F0A-41B8-BAB9-4ED41A459268}" srcOrd="4" destOrd="0" presId="urn:microsoft.com/office/officeart/2005/8/layout/vList2"/>
    <dgm:cxn modelId="{E66DBE04-3EAF-42C7-A6A6-85E4244EB517}" type="presParOf" srcId="{E93DDFF7-8A85-45E4-A013-D7859BFA84AA}" destId="{3FC90907-0429-473C-AA8B-2951D3E36AB5}" srcOrd="5" destOrd="0" presId="urn:microsoft.com/office/officeart/2005/8/layout/vList2"/>
    <dgm:cxn modelId="{DB1155C5-9D1B-4735-B0B8-781B2B9D722B}" type="presParOf" srcId="{E93DDFF7-8A85-45E4-A013-D7859BFA84AA}" destId="{A1955D3D-7B2E-4DCD-9AFD-B23E3B005A1C}" srcOrd="6" destOrd="0" presId="urn:microsoft.com/office/officeart/2005/8/layout/vList2"/>
    <dgm:cxn modelId="{5CF58DE6-B09F-47C5-8238-18AEB99903A7}" type="presParOf" srcId="{E93DDFF7-8A85-45E4-A013-D7859BFA84AA}" destId="{1F0E9BE8-6F50-4C04-9026-4AE7C870422A}" srcOrd="7" destOrd="0" presId="urn:microsoft.com/office/officeart/2005/8/layout/vList2"/>
    <dgm:cxn modelId="{03AAE10F-C7B2-4530-8479-351196207364}" type="presParOf" srcId="{E93DDFF7-8A85-45E4-A013-D7859BFA84AA}" destId="{0965D745-2D80-4B6D-9EC9-FD516F61636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84A0F-8ACD-478D-9851-6461FC3E5AA1}">
      <dsp:nvSpPr>
        <dsp:cNvPr id="0" name=""/>
        <dsp:cNvSpPr/>
      </dsp:nvSpPr>
      <dsp:spPr>
        <a:xfrm>
          <a:off x="894184" y="112416"/>
          <a:ext cx="2654551" cy="20991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E206F-06DD-4F43-87B2-E95EE8CBBD57}">
      <dsp:nvSpPr>
        <dsp:cNvPr id="0" name=""/>
        <dsp:cNvSpPr/>
      </dsp:nvSpPr>
      <dsp:spPr>
        <a:xfrm>
          <a:off x="417067" y="3054470"/>
          <a:ext cx="4320000" cy="191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Stuck in how to find the data set related to specific marketing strategy and moreover, it was difficult to understand the business operation, current business model and all for us.</a:t>
          </a:r>
        </a:p>
      </dsp:txBody>
      <dsp:txXfrm>
        <a:off x="417067" y="3054470"/>
        <a:ext cx="4320000" cy="1914400"/>
      </dsp:txXfrm>
    </dsp:sp>
    <dsp:sp modelId="{0B0D9DA2-209B-420D-A1B2-49604E09B57E}">
      <dsp:nvSpPr>
        <dsp:cNvPr id="0" name=""/>
        <dsp:cNvSpPr/>
      </dsp:nvSpPr>
      <dsp:spPr>
        <a:xfrm>
          <a:off x="6474214" y="129859"/>
          <a:ext cx="2459315" cy="21387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6335D-C64F-480C-87FF-D12C881FF5BC}">
      <dsp:nvSpPr>
        <dsp:cNvPr id="0" name=""/>
        <dsp:cNvSpPr/>
      </dsp:nvSpPr>
      <dsp:spPr>
        <a:xfrm>
          <a:off x="5484600" y="3056171"/>
          <a:ext cx="4320000" cy="150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Time was consumed more rather than expected in searching and learning that how new business model for Starbuck’s should be implemented.</a:t>
          </a:r>
        </a:p>
      </dsp:txBody>
      <dsp:txXfrm>
        <a:off x="5484600" y="3056171"/>
        <a:ext cx="4320000" cy="1501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84A0F-8ACD-478D-9851-6461FC3E5AA1}">
      <dsp:nvSpPr>
        <dsp:cNvPr id="0" name=""/>
        <dsp:cNvSpPr/>
      </dsp:nvSpPr>
      <dsp:spPr>
        <a:xfrm>
          <a:off x="864139" y="283118"/>
          <a:ext cx="2998386" cy="180194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E206F-06DD-4F43-87B2-E95EE8CBBD57}">
      <dsp:nvSpPr>
        <dsp:cNvPr id="0" name=""/>
        <dsp:cNvSpPr/>
      </dsp:nvSpPr>
      <dsp:spPr>
        <a:xfrm>
          <a:off x="417067" y="3045545"/>
          <a:ext cx="4320000" cy="166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We also faced difficulty in combining our target variable into one column as they were in three different columns.</a:t>
          </a:r>
        </a:p>
        <a:p>
          <a:pPr marL="0" lvl="0" indent="0" algn="ctr" defTabSz="800100">
            <a:lnSpc>
              <a:spcPct val="100000"/>
            </a:lnSpc>
            <a:spcBef>
              <a:spcPct val="0"/>
            </a:spcBef>
            <a:spcAft>
              <a:spcPct val="35000"/>
            </a:spcAft>
            <a:buNone/>
          </a:pPr>
          <a:endParaRPr lang="en-US" sz="1800" kern="1200" dirty="0"/>
        </a:p>
      </dsp:txBody>
      <dsp:txXfrm>
        <a:off x="417067" y="3045545"/>
        <a:ext cx="4320000" cy="1667380"/>
      </dsp:txXfrm>
    </dsp:sp>
    <dsp:sp modelId="{0B0D9DA2-209B-420D-A1B2-49604E09B57E}">
      <dsp:nvSpPr>
        <dsp:cNvPr id="0" name=""/>
        <dsp:cNvSpPr/>
      </dsp:nvSpPr>
      <dsp:spPr>
        <a:xfrm>
          <a:off x="6474214" y="239088"/>
          <a:ext cx="2459315" cy="21387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6335D-C64F-480C-87FF-D12C881FF5BC}">
      <dsp:nvSpPr>
        <dsp:cNvPr id="0" name=""/>
        <dsp:cNvSpPr/>
      </dsp:nvSpPr>
      <dsp:spPr>
        <a:xfrm>
          <a:off x="5484600" y="3140704"/>
          <a:ext cx="4320000" cy="130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The accuracy we got for every model was 1 as the data was overfitting for the models. </a:t>
          </a:r>
        </a:p>
      </dsp:txBody>
      <dsp:txXfrm>
        <a:off x="5484600" y="3140704"/>
        <a:ext cx="4320000" cy="1307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086AD-528D-47CD-AB82-CEDEB78BA1E9}">
      <dsp:nvSpPr>
        <dsp:cNvPr id="0" name=""/>
        <dsp:cNvSpPr/>
      </dsp:nvSpPr>
      <dsp:spPr>
        <a:xfrm>
          <a:off x="181998" y="1257"/>
          <a:ext cx="2248651" cy="1349191"/>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Python</a:t>
          </a:r>
        </a:p>
      </dsp:txBody>
      <dsp:txXfrm>
        <a:off x="181998" y="1257"/>
        <a:ext cx="2248651" cy="1349191"/>
      </dsp:txXfrm>
    </dsp:sp>
    <dsp:sp modelId="{28CF68E7-3E3C-4458-B7D1-F552463FAC73}">
      <dsp:nvSpPr>
        <dsp:cNvPr id="0" name=""/>
        <dsp:cNvSpPr/>
      </dsp:nvSpPr>
      <dsp:spPr>
        <a:xfrm>
          <a:off x="2655515" y="1257"/>
          <a:ext cx="2248651" cy="1349191"/>
        </a:xfrm>
        <a:prstGeom prst="rect">
          <a:avLst/>
        </a:prstGeom>
        <a:solidFill>
          <a:schemeClr val="accent2">
            <a:hueOff val="-1520001"/>
            <a:satOff val="-4286"/>
            <a:lumOff val="-181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Machine Learning</a:t>
          </a:r>
        </a:p>
      </dsp:txBody>
      <dsp:txXfrm>
        <a:off x="2655515" y="1257"/>
        <a:ext cx="2248651" cy="1349191"/>
      </dsp:txXfrm>
    </dsp:sp>
    <dsp:sp modelId="{1F632860-353A-4938-AE75-3F452E8D806A}">
      <dsp:nvSpPr>
        <dsp:cNvPr id="0" name=""/>
        <dsp:cNvSpPr/>
      </dsp:nvSpPr>
      <dsp:spPr>
        <a:xfrm>
          <a:off x="5129032" y="1257"/>
          <a:ext cx="2248651" cy="1349191"/>
        </a:xfrm>
        <a:prstGeom prst="rect">
          <a:avLst/>
        </a:prstGeom>
        <a:solidFill>
          <a:schemeClr val="accent2">
            <a:hueOff val="-3040001"/>
            <a:satOff val="-8572"/>
            <a:lumOff val="-362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Tableau</a:t>
          </a:r>
        </a:p>
      </dsp:txBody>
      <dsp:txXfrm>
        <a:off x="5129032" y="1257"/>
        <a:ext cx="2248651" cy="1349191"/>
      </dsp:txXfrm>
    </dsp:sp>
    <dsp:sp modelId="{D8EC65DF-05FE-46EC-B66B-8ACBF0637AB6}">
      <dsp:nvSpPr>
        <dsp:cNvPr id="0" name=""/>
        <dsp:cNvSpPr/>
      </dsp:nvSpPr>
      <dsp:spPr>
        <a:xfrm>
          <a:off x="7602549" y="1257"/>
          <a:ext cx="2248651" cy="1349191"/>
        </a:xfrm>
        <a:prstGeom prst="rect">
          <a:avLst/>
        </a:prstGeom>
        <a:solidFill>
          <a:schemeClr val="accent2">
            <a:hueOff val="-4560002"/>
            <a:satOff val="-12858"/>
            <a:lumOff val="-544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Jupiter Notebook</a:t>
          </a:r>
        </a:p>
      </dsp:txBody>
      <dsp:txXfrm>
        <a:off x="7602549" y="1257"/>
        <a:ext cx="2248651" cy="1349191"/>
      </dsp:txXfrm>
    </dsp:sp>
    <dsp:sp modelId="{3DFCB87D-5AAC-45CF-B70F-7A7FA7CCB3DA}">
      <dsp:nvSpPr>
        <dsp:cNvPr id="0" name=""/>
        <dsp:cNvSpPr/>
      </dsp:nvSpPr>
      <dsp:spPr>
        <a:xfrm>
          <a:off x="3892274" y="1575313"/>
          <a:ext cx="2248651" cy="1349191"/>
        </a:xfrm>
        <a:prstGeom prst="rect">
          <a:avLst/>
        </a:prstGeom>
        <a:solidFill>
          <a:schemeClr val="accent2">
            <a:hueOff val="-6080002"/>
            <a:satOff val="-17144"/>
            <a:lumOff val="-725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Flask to develop web application</a:t>
          </a:r>
        </a:p>
      </dsp:txBody>
      <dsp:txXfrm>
        <a:off x="3892274" y="1575313"/>
        <a:ext cx="2248651" cy="13491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46F8B-E698-4BFB-B0CE-F38E5E569B54}">
      <dsp:nvSpPr>
        <dsp:cNvPr id="0" name=""/>
        <dsp:cNvSpPr/>
      </dsp:nvSpPr>
      <dsp:spPr>
        <a:xfrm>
          <a:off x="0" y="585152"/>
          <a:ext cx="7469298" cy="984555"/>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Clarity : The goal of using this dataset is very much clear. And it doesn’t cause any harm to nobody.</a:t>
          </a:r>
        </a:p>
      </dsp:txBody>
      <dsp:txXfrm>
        <a:off x="48062" y="633214"/>
        <a:ext cx="7373174" cy="888431"/>
      </dsp:txXfrm>
    </dsp:sp>
    <dsp:sp modelId="{9A8C6391-CFEF-4F00-9F40-C6AEC6269B74}">
      <dsp:nvSpPr>
        <dsp:cNvPr id="0" name=""/>
        <dsp:cNvSpPr/>
      </dsp:nvSpPr>
      <dsp:spPr>
        <a:xfrm>
          <a:off x="0" y="1621547"/>
          <a:ext cx="7469298" cy="984555"/>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Consent : We found dataset from Kaggle, which is an independent and open source for getting datasets. Our main purpose is to use this dataset for analysis on Starbucks offer and not against the company.</a:t>
          </a:r>
        </a:p>
      </dsp:txBody>
      <dsp:txXfrm>
        <a:off x="48062" y="1669609"/>
        <a:ext cx="7373174" cy="888431"/>
      </dsp:txXfrm>
    </dsp:sp>
    <dsp:sp modelId="{AA9EED10-8F0A-41B8-BAB9-4ED41A459268}">
      <dsp:nvSpPr>
        <dsp:cNvPr id="0" name=""/>
        <dsp:cNvSpPr/>
      </dsp:nvSpPr>
      <dsp:spPr>
        <a:xfrm>
          <a:off x="0" y="2657942"/>
          <a:ext cx="7469298" cy="984555"/>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Control : The data obtained from the source is in their control. We are ready to accept every terms and conditions if they state any.</a:t>
          </a:r>
        </a:p>
      </dsp:txBody>
      <dsp:txXfrm>
        <a:off x="48062" y="2706004"/>
        <a:ext cx="7373174" cy="888431"/>
      </dsp:txXfrm>
    </dsp:sp>
    <dsp:sp modelId="{A1955D3D-7B2E-4DCD-9AFD-B23E3B005A1C}">
      <dsp:nvSpPr>
        <dsp:cNvPr id="0" name=""/>
        <dsp:cNvSpPr/>
      </dsp:nvSpPr>
      <dsp:spPr>
        <a:xfrm>
          <a:off x="0" y="3694337"/>
          <a:ext cx="7469298" cy="984555"/>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Consequences : In our data set there is no personal information about any user which can harm or expose any user identity. </a:t>
          </a:r>
        </a:p>
      </dsp:txBody>
      <dsp:txXfrm>
        <a:off x="48062" y="3742399"/>
        <a:ext cx="7373174" cy="888431"/>
      </dsp:txXfrm>
    </dsp:sp>
    <dsp:sp modelId="{0965D745-2D80-4B6D-9EC9-FD516F616369}">
      <dsp:nvSpPr>
        <dsp:cNvPr id="0" name=""/>
        <dsp:cNvSpPr/>
      </dsp:nvSpPr>
      <dsp:spPr>
        <a:xfrm>
          <a:off x="0" y="4730732"/>
          <a:ext cx="7469298" cy="984555"/>
        </a:xfrm>
        <a:prstGeom prst="roundRect">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Consistency : We would maintain the trust of the source and won’t circulate data anywhere without its permission if it becomes private anytime.</a:t>
          </a:r>
        </a:p>
      </dsp:txBody>
      <dsp:txXfrm>
        <a:off x="48062" y="4778794"/>
        <a:ext cx="7373174" cy="8884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41F7E-7694-4984-9670-CFC6A94D3310}" type="datetimeFigureOut">
              <a:rPr lang="en-US" smtClean="0"/>
              <a:t>4/12/2022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1E577-F739-4E95-A467-7BBB5E050271}" type="slidenum">
              <a:rPr lang="en-US" smtClean="0"/>
              <a:t>‹#›</a:t>
            </a:fld>
            <a:endParaRPr lang="en-US" dirty="0"/>
          </a:p>
        </p:txBody>
      </p:sp>
    </p:spTree>
    <p:extLst>
      <p:ext uri="{BB962C8B-B14F-4D97-AF65-F5344CB8AC3E}">
        <p14:creationId xmlns:p14="http://schemas.microsoft.com/office/powerpoint/2010/main" val="92464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E6BD46C9-DA59-42AE-BB19-58C93A80012D}" type="datetime1">
              <a:rPr lang="en-US" smtClean="0"/>
              <a:t>4/12/2022</a:t>
            </a:fld>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r>
              <a:rPr lang="en-US" dirty="0"/>
              <a:t>Starbucks Offer Analysis</a:t>
            </a:r>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0997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ABF611A3-D0C1-4805-8FF4-57DFD225D8F6}" type="datetime1">
              <a:rPr lang="en-US" smtClean="0"/>
              <a:t>4/12/2022</a:t>
            </a:fld>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r>
              <a:rPr lang="en-US" dirty="0"/>
              <a:t>Starbucks Offer Analysis</a:t>
            </a:r>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331763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BF83F1B6-CD8C-402C-A0BB-7534273FE8C1}" type="datetime1">
              <a:rPr lang="en-US" smtClean="0"/>
              <a:t>4/12/2022</a:t>
            </a:fld>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r>
              <a:rPr lang="en-US" dirty="0"/>
              <a:t>Starbucks Offer Analysis</a:t>
            </a:r>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349849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BBCE9B80-2E58-45AE-9515-043A1D501973}" type="datetime1">
              <a:rPr lang="en-US" smtClean="0"/>
              <a:t>4/12/2022</a:t>
            </a:fld>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dirty="0"/>
              <a:t>Starbucks Offer Analysis</a:t>
            </a:r>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233454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BA6DE7D4-E494-45BB-97FE-6BAB91307DA6}" type="datetime1">
              <a:rPr lang="en-US" smtClean="0"/>
              <a:t>4/12/2022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r>
              <a:rPr lang="en-US" dirty="0"/>
              <a:t>Starbucks Offer Analysis</a:t>
            </a:r>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4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98562925-B81A-463E-A164-32CD3C48FECC}" type="datetime1">
              <a:rPr lang="en-US" smtClean="0"/>
              <a:t>4/12/2022</a:t>
            </a:fld>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dirty="0"/>
              <a:t>Starbucks Offer Analysis</a:t>
            </a:r>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311697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6E191271-6678-4790-98D2-2D80B48A9E10}" type="datetime1">
              <a:rPr lang="en-US" smtClean="0"/>
              <a:t>4/12/2022</a:t>
            </a:fld>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dirty="0"/>
              <a:t>Starbucks Offer Analysis</a:t>
            </a:r>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68700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2F904FAD-B09A-4BDD-AE7D-95B15C84BF74}" type="datetime1">
              <a:rPr lang="en-US" smtClean="0"/>
              <a:t>4/12/2022</a:t>
            </a:fld>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dirty="0"/>
              <a:t>Starbucks Offer Analysis</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262512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E505D313-580B-4EB3-9C88-DE95114B3C36}" type="datetime1">
              <a:rPr lang="en-US" smtClean="0"/>
              <a:t>4/12/2022</a:t>
            </a:fld>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r>
              <a:rPr lang="en-US" dirty="0"/>
              <a:t>Starbucks Offer Analysis</a:t>
            </a:r>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53264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79E5A887-2BA9-41CB-B3FF-FE553FF414C9}" type="datetime1">
              <a:rPr lang="en-US" smtClean="0"/>
              <a:t>4/12/2022</a:t>
            </a:fld>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r>
              <a:rPr lang="en-US" dirty="0"/>
              <a:t>Starbucks Offer Analysis</a:t>
            </a:r>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5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009BA1EA-9F37-4E79-8D85-E49B8B245C25}" type="datetime1">
              <a:rPr lang="en-US" smtClean="0"/>
              <a:t>4/12/2022</a:t>
            </a:fld>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r>
              <a:rPr lang="en-US" dirty="0"/>
              <a:t>Starbucks Offer Analysis</a:t>
            </a:r>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47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A2090C78-4CE7-410C-956B-496E879F8F40}" type="datetime1">
              <a:rPr lang="en-US" smtClean="0"/>
              <a:t>4/12/2022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dirty="0"/>
              <a:t>Starbucks Offer Analysis</a:t>
            </a:r>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96449360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xgboost-for-regression/#:~:text=XGBoost%20is%20a%20powerful%20approach%20for%20building%20supervised,function%20contains%20loss%20function%20and%20a%20regularization%20term" TargetMode="External"/><Relationship Id="rId2" Type="http://schemas.openxmlformats.org/officeDocument/2006/relationships/hyperlink" Target="https://customerservice.starbucks.com/" TargetMode="External"/><Relationship Id="rId1" Type="http://schemas.openxmlformats.org/officeDocument/2006/relationships/slideLayout" Target="../slideLayouts/slideLayout2.xml"/><Relationship Id="rId5" Type="http://schemas.openxmlformats.org/officeDocument/2006/relationships/hyperlink" Target="https://www.youtube.com/watch?v=Z1RJmh_OqeA&amp;t=245s" TargetMode="External"/><Relationship Id="rId4" Type="http://schemas.openxmlformats.org/officeDocument/2006/relationships/hyperlink" Target="https://www.tutorialspoint.com/flask/flask_variable_rules.ht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peoplematters.in/news/training/starbucks-to-close-8000-us-stores-for-racial-bias-training-18032" TargetMode="External"/><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EF93C8-C0C3-438E-A051-A91FBA8307F7}"/>
              </a:ext>
            </a:extLst>
          </p:cNvPr>
          <p:cNvSpPr>
            <a:spLocks noGrp="1"/>
          </p:cNvSpPr>
          <p:nvPr>
            <p:ph type="ctrTitle"/>
          </p:nvPr>
        </p:nvSpPr>
        <p:spPr>
          <a:xfrm>
            <a:off x="990000" y="395289"/>
            <a:ext cx="4075200" cy="2226688"/>
          </a:xfrm>
        </p:spPr>
        <p:txBody>
          <a:bodyPr>
            <a:normAutofit/>
          </a:bodyPr>
          <a:lstStyle/>
          <a:p>
            <a:pPr>
              <a:lnSpc>
                <a:spcPct val="90000"/>
              </a:lnSpc>
            </a:pPr>
            <a:r>
              <a:rPr lang="en-US" b="1" u="sng" dirty="0">
                <a:latin typeface="+mn-lt"/>
              </a:rPr>
              <a:t>Starbucks Offer Predictions </a:t>
            </a:r>
          </a:p>
        </p:txBody>
      </p:sp>
      <p:sp>
        <p:nvSpPr>
          <p:cNvPr id="3" name="Subtitle 2">
            <a:extLst>
              <a:ext uri="{FF2B5EF4-FFF2-40B4-BE49-F238E27FC236}">
                <a16:creationId xmlns:a16="http://schemas.microsoft.com/office/drawing/2014/main" id="{A3284BD4-4445-4DB8-A51F-B61B68D51E08}"/>
              </a:ext>
            </a:extLst>
          </p:cNvPr>
          <p:cNvSpPr>
            <a:spLocks noGrp="1"/>
          </p:cNvSpPr>
          <p:nvPr>
            <p:ph type="subTitle" idx="1"/>
          </p:nvPr>
        </p:nvSpPr>
        <p:spPr>
          <a:xfrm>
            <a:off x="779775" y="3175807"/>
            <a:ext cx="4974950" cy="3412193"/>
          </a:xfrm>
        </p:spPr>
        <p:txBody>
          <a:bodyPr>
            <a:normAutofit/>
          </a:bodyPr>
          <a:lstStyle/>
          <a:p>
            <a:pPr algn="just">
              <a:lnSpc>
                <a:spcPct val="115000"/>
              </a:lnSpc>
            </a:pPr>
            <a:r>
              <a:rPr lang="en-US" sz="1600" b="1" u="sng" dirty="0"/>
              <a:t>Group Number: 13</a:t>
            </a:r>
          </a:p>
          <a:p>
            <a:pPr algn="just">
              <a:lnSpc>
                <a:spcPct val="115000"/>
              </a:lnSpc>
            </a:pPr>
            <a:r>
              <a:rPr lang="en-US" sz="1600" b="1" u="sng" dirty="0"/>
              <a:t>Group members: </a:t>
            </a:r>
          </a:p>
          <a:p>
            <a:pPr algn="just">
              <a:lnSpc>
                <a:spcPct val="115000"/>
              </a:lnSpc>
            </a:pPr>
            <a:r>
              <a:rPr lang="en-US" sz="1600" b="1" dirty="0"/>
              <a:t>Rina Odedara 0771298</a:t>
            </a:r>
          </a:p>
          <a:p>
            <a:pPr algn="just">
              <a:lnSpc>
                <a:spcPct val="115000"/>
              </a:lnSpc>
            </a:pPr>
            <a:r>
              <a:rPr lang="en-US" sz="1600" b="1" dirty="0"/>
              <a:t>Vaibhavi Jariwala 0771600</a:t>
            </a:r>
          </a:p>
          <a:p>
            <a:pPr algn="just">
              <a:lnSpc>
                <a:spcPct val="115000"/>
              </a:lnSpc>
            </a:pPr>
            <a:r>
              <a:rPr lang="en-US" sz="1600" b="1" dirty="0"/>
              <a:t>Mitanshi Patel 0775260</a:t>
            </a:r>
          </a:p>
          <a:p>
            <a:pPr algn="just">
              <a:lnSpc>
                <a:spcPct val="115000"/>
              </a:lnSpc>
            </a:pPr>
            <a:r>
              <a:rPr lang="en-US" sz="1600" b="1" u="sng" dirty="0"/>
              <a:t>Course:</a:t>
            </a:r>
            <a:r>
              <a:rPr lang="en-US" sz="1600" b="1" dirty="0"/>
              <a:t> DAB 402 Capstone Project </a:t>
            </a:r>
          </a:p>
          <a:p>
            <a:pPr algn="just">
              <a:lnSpc>
                <a:spcPct val="115000"/>
              </a:lnSpc>
            </a:pPr>
            <a:r>
              <a:rPr lang="en-US" sz="1600" b="1" u="sng" dirty="0"/>
              <a:t>Submitted to</a:t>
            </a:r>
            <a:r>
              <a:rPr lang="en-US" sz="1600" b="1" dirty="0"/>
              <a:t>: Prof. Abiodun </a:t>
            </a:r>
            <a:r>
              <a:rPr lang="en-US" sz="1600" b="1" dirty="0" err="1"/>
              <a:t>Sodiq</a:t>
            </a:r>
            <a:r>
              <a:rPr lang="en-US" sz="1600" b="1" dirty="0"/>
              <a:t> Shofoluwe</a:t>
            </a:r>
          </a:p>
        </p:txBody>
      </p:sp>
      <p:grpSp>
        <p:nvGrpSpPr>
          <p:cNvPr id="77" name="Group 76">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034" name="Rectangle 77">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80" name="Group 79">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035"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6"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7"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038"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40"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1026" name="Picture 2">
            <a:extLst>
              <a:ext uri="{FF2B5EF4-FFF2-40B4-BE49-F238E27FC236}">
                <a16:creationId xmlns:a16="http://schemas.microsoft.com/office/drawing/2014/main" id="{4B7B1431-85DE-479E-86BA-04CA413546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50" r="28899" b="-2"/>
          <a:stretch/>
        </p:blipFill>
        <p:spPr bwMode="auto">
          <a:xfrm>
            <a:off x="5964950"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A12DB5E-1253-446A-8E4F-8AD5E684ECA3}"/>
              </a:ext>
            </a:extLst>
          </p:cNvPr>
          <p:cNvSpPr>
            <a:spLocks noGrp="1"/>
          </p:cNvSpPr>
          <p:nvPr>
            <p:ph type="ftr" sz="quarter" idx="11"/>
          </p:nvPr>
        </p:nvSpPr>
        <p:spPr/>
        <p:txBody>
          <a:bodyPr/>
          <a:lstStyle/>
          <a:p>
            <a:r>
              <a:rPr lang="en-US"/>
              <a:t>Starbucks Offer Analysis</a:t>
            </a:r>
            <a:endParaRPr lang="en-US" dirty="0"/>
          </a:p>
        </p:txBody>
      </p:sp>
      <p:sp>
        <p:nvSpPr>
          <p:cNvPr id="5" name="Slide Number Placeholder 4">
            <a:extLst>
              <a:ext uri="{FF2B5EF4-FFF2-40B4-BE49-F238E27FC236}">
                <a16:creationId xmlns:a16="http://schemas.microsoft.com/office/drawing/2014/main" id="{902E5509-AB2D-409D-8514-8F727984B03B}"/>
              </a:ext>
            </a:extLst>
          </p:cNvPr>
          <p:cNvSpPr>
            <a:spLocks noGrp="1"/>
          </p:cNvSpPr>
          <p:nvPr>
            <p:ph type="sldNum" sz="quarter" idx="12"/>
          </p:nvPr>
        </p:nvSpPr>
        <p:spPr/>
        <p:txBody>
          <a:bodyPr/>
          <a:lstStyle/>
          <a:p>
            <a:fld id="{FF2BD96E-3838-45D2-9031-D3AF67C920A5}" type="slidenum">
              <a:rPr lang="en-US" smtClean="0"/>
              <a:t>1</a:t>
            </a:fld>
            <a:endParaRPr lang="en-US" dirty="0"/>
          </a:p>
        </p:txBody>
      </p:sp>
    </p:spTree>
    <p:extLst>
      <p:ext uri="{BB962C8B-B14F-4D97-AF65-F5344CB8AC3E}">
        <p14:creationId xmlns:p14="http://schemas.microsoft.com/office/powerpoint/2010/main" val="87207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AC0E1-4D35-4DBA-96F5-8589B6A7AD5E}"/>
              </a:ext>
            </a:extLst>
          </p:cNvPr>
          <p:cNvSpPr>
            <a:spLocks noGrp="1"/>
          </p:cNvSpPr>
          <p:nvPr>
            <p:ph type="title"/>
          </p:nvPr>
        </p:nvSpPr>
        <p:spPr>
          <a:xfrm>
            <a:off x="0" y="1084262"/>
            <a:ext cx="3904750" cy="4689475"/>
          </a:xfrm>
        </p:spPr>
        <p:txBody>
          <a:bodyPr anchor="ctr">
            <a:normAutofit/>
          </a:bodyPr>
          <a:lstStyle/>
          <a:p>
            <a:pPr algn="ctr"/>
            <a:r>
              <a:rPr lang="en-US" sz="4800" b="1" u="sng" dirty="0">
                <a:latin typeface="+mn-lt"/>
              </a:rPr>
              <a:t>Ethical Principles</a:t>
            </a:r>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49B0F51-DDD9-462A-84C8-B2BF5E8E361B}"/>
              </a:ext>
            </a:extLst>
          </p:cNvPr>
          <p:cNvGraphicFramePr>
            <a:graphicFrameLocks noGrp="1"/>
          </p:cNvGraphicFramePr>
          <p:nvPr>
            <p:ph idx="1"/>
            <p:extLst>
              <p:ext uri="{D42A27DB-BD31-4B8C-83A1-F6EECF244321}">
                <p14:modId xmlns:p14="http://schemas.microsoft.com/office/powerpoint/2010/main" val="2934941288"/>
              </p:ext>
            </p:extLst>
          </p:nvPr>
        </p:nvGraphicFramePr>
        <p:xfrm>
          <a:off x="4092499" y="267629"/>
          <a:ext cx="7469298" cy="630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236C9E7-9431-4B57-9DB8-868694FF6BAB}"/>
              </a:ext>
            </a:extLst>
          </p:cNvPr>
          <p:cNvSpPr>
            <a:spLocks noGrp="1"/>
          </p:cNvSpPr>
          <p:nvPr>
            <p:ph type="ftr" sz="quarter" idx="11"/>
          </p:nvPr>
        </p:nvSpPr>
        <p:spPr/>
        <p:txBody>
          <a:bodyPr/>
          <a:lstStyle/>
          <a:p>
            <a:r>
              <a:rPr lang="en-US"/>
              <a:t>Starbucks Offer Analysis</a:t>
            </a:r>
            <a:endParaRPr lang="en-US" dirty="0"/>
          </a:p>
        </p:txBody>
      </p:sp>
      <p:sp>
        <p:nvSpPr>
          <p:cNvPr id="4" name="Slide Number Placeholder 3">
            <a:extLst>
              <a:ext uri="{FF2B5EF4-FFF2-40B4-BE49-F238E27FC236}">
                <a16:creationId xmlns:a16="http://schemas.microsoft.com/office/drawing/2014/main" id="{A3D58A5D-4EBB-40BD-8CE3-807D25F495DA}"/>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189853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925EDF-9378-41E1-A554-033155760660}"/>
              </a:ext>
            </a:extLst>
          </p:cNvPr>
          <p:cNvSpPr txBox="1"/>
          <p:nvPr/>
        </p:nvSpPr>
        <p:spPr>
          <a:xfrm>
            <a:off x="990000" y="540000"/>
            <a:ext cx="3528000" cy="2303213"/>
          </a:xfrm>
          <a:prstGeom prst="rect">
            <a:avLst/>
          </a:prstGeom>
        </p:spPr>
        <p:txBody>
          <a:bodyPr vert="horz" lIns="91440" tIns="45720" rIns="91440" bIns="45720" rtlCol="0" anchor="ctr" anchorCtr="0">
            <a:normAutofit/>
          </a:bodyPr>
          <a:lstStyle/>
          <a:p>
            <a:pPr algn="ctr">
              <a:spcBef>
                <a:spcPct val="0"/>
              </a:spcBef>
              <a:spcAft>
                <a:spcPts val="600"/>
              </a:spcAft>
            </a:pPr>
            <a:r>
              <a:rPr lang="en-US" sz="4400" b="1" u="sng" kern="1200" cap="none" spc="0" baseline="0" dirty="0">
                <a:solidFill>
                  <a:schemeClr val="tx1"/>
                </a:solidFill>
                <a:latin typeface="+mj-lt"/>
                <a:ea typeface="+mj-ea"/>
                <a:cs typeface="+mj-cs"/>
              </a:rPr>
              <a:t>Visualization</a:t>
            </a:r>
            <a:endParaRPr lang="en-US" sz="4400" u="sng" kern="1200" cap="none" spc="0" baseline="0" dirty="0">
              <a:solidFill>
                <a:schemeClr val="tx1"/>
              </a:solidFill>
              <a:latin typeface="+mj-lt"/>
              <a:ea typeface="+mj-ea"/>
              <a:cs typeface="+mj-cs"/>
            </a:endParaRPr>
          </a:p>
        </p:txBody>
      </p:sp>
      <p:cxnSp>
        <p:nvCxnSpPr>
          <p:cNvPr id="20" name="Straight Connector 19">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8C8319-50D7-4132-AFCC-CE805AA317A6}"/>
              </a:ext>
            </a:extLst>
          </p:cNvPr>
          <p:cNvSpPr txBox="1"/>
          <p:nvPr/>
        </p:nvSpPr>
        <p:spPr>
          <a:xfrm>
            <a:off x="5543552" y="450000"/>
            <a:ext cx="6107460" cy="2484000"/>
          </a:xfrm>
          <a:prstGeom prst="rect">
            <a:avLst/>
          </a:prstGeom>
        </p:spPr>
        <p:txBody>
          <a:bodyPr vert="horz" lIns="91440" tIns="45720" rIns="91440" bIns="45720" rtlCol="0" anchor="ctr">
            <a:normAutofit/>
          </a:bodyPr>
          <a:lstStyle/>
          <a:p>
            <a:pPr marL="285750" indent="-285750">
              <a:lnSpc>
                <a:spcPct val="150000"/>
              </a:lnSpc>
              <a:spcAft>
                <a:spcPts val="600"/>
              </a:spcAft>
              <a:buFont typeface="Wingdings" panose="05000000000000000000" pitchFamily="2" charset="2"/>
              <a:buChar char="Ø"/>
            </a:pPr>
            <a:r>
              <a:rPr lang="en-US" sz="2000" spc="50">
                <a:solidFill>
                  <a:schemeClr val="tx1">
                    <a:alpha val="60000"/>
                  </a:schemeClr>
                </a:solidFill>
              </a:rPr>
              <a:t>From the Age distribution plot, we can say that highest group of people coming in Starbuck belongs to age group of 50 to 70 approximately, with the income between 50K to 80K.</a:t>
            </a:r>
          </a:p>
          <a:p>
            <a:pPr>
              <a:lnSpc>
                <a:spcPct val="150000"/>
              </a:lnSpc>
              <a:spcAft>
                <a:spcPts val="600"/>
              </a:spcAft>
            </a:pPr>
            <a:endParaRPr lang="en-US" sz="2000" spc="50">
              <a:solidFill>
                <a:schemeClr val="tx1">
                  <a:alpha val="60000"/>
                </a:schemeClr>
              </a:solidFill>
            </a:endParaRPr>
          </a:p>
        </p:txBody>
      </p:sp>
      <p:pic>
        <p:nvPicPr>
          <p:cNvPr id="3" name="Picture 2">
            <a:extLst>
              <a:ext uri="{FF2B5EF4-FFF2-40B4-BE49-F238E27FC236}">
                <a16:creationId xmlns:a16="http://schemas.microsoft.com/office/drawing/2014/main" id="{D663A3D3-E21C-4B48-A20E-333A2135435A}"/>
              </a:ext>
            </a:extLst>
          </p:cNvPr>
          <p:cNvPicPr>
            <a:picLocks noChangeAspect="1"/>
          </p:cNvPicPr>
          <p:nvPr/>
        </p:nvPicPr>
        <p:blipFill>
          <a:blip r:embed="rId2"/>
          <a:stretch>
            <a:fillRect/>
          </a:stretch>
        </p:blipFill>
        <p:spPr>
          <a:xfrm>
            <a:off x="1204092" y="3429000"/>
            <a:ext cx="9784168" cy="2886330"/>
          </a:xfrm>
          <a:prstGeom prst="rect">
            <a:avLst/>
          </a:prstGeom>
        </p:spPr>
      </p:pic>
      <p:sp>
        <p:nvSpPr>
          <p:cNvPr id="8" name="Footer Placeholder 7">
            <a:extLst>
              <a:ext uri="{FF2B5EF4-FFF2-40B4-BE49-F238E27FC236}">
                <a16:creationId xmlns:a16="http://schemas.microsoft.com/office/drawing/2014/main" id="{09D5510F-A64D-48C6-9A26-6642D0C90EA6}"/>
              </a:ext>
            </a:extLst>
          </p:cNvPr>
          <p:cNvSpPr>
            <a:spLocks noGrp="1"/>
          </p:cNvSpPr>
          <p:nvPr>
            <p:ph type="ftr" sz="quarter" idx="11"/>
          </p:nvPr>
        </p:nvSpPr>
        <p:spPr>
          <a:xfrm>
            <a:off x="2754312" y="6357600"/>
            <a:ext cx="6683376" cy="460800"/>
          </a:xfrm>
        </p:spPr>
        <p:txBody>
          <a:bodyPr vert="horz" lIns="91440" tIns="45720" rIns="91440" bIns="45720" rtlCol="0" anchor="ctr">
            <a:normAutofit/>
          </a:bodyPr>
          <a:lstStyle/>
          <a:p>
            <a:pPr>
              <a:spcAft>
                <a:spcPts val="600"/>
              </a:spcAft>
            </a:pPr>
            <a:r>
              <a:rPr lang="en-US" kern="1200" cap="all" spc="300" baseline="0">
                <a:solidFill>
                  <a:schemeClr val="tx1">
                    <a:alpha val="60000"/>
                  </a:schemeClr>
                </a:solidFill>
                <a:latin typeface="+mj-lt"/>
                <a:ea typeface="+mn-ea"/>
                <a:cs typeface="+mn-cs"/>
              </a:rPr>
              <a:t>Starbucks Offer Analysis</a:t>
            </a:r>
          </a:p>
        </p:txBody>
      </p:sp>
      <p:sp>
        <p:nvSpPr>
          <p:cNvPr id="9" name="Slide Number Placeholder 8">
            <a:extLst>
              <a:ext uri="{FF2B5EF4-FFF2-40B4-BE49-F238E27FC236}">
                <a16:creationId xmlns:a16="http://schemas.microsoft.com/office/drawing/2014/main" id="{7C07F58D-DEDF-496B-AEC0-E9B57FDA4955}"/>
              </a:ext>
            </a:extLst>
          </p:cNvPr>
          <p:cNvSpPr>
            <a:spLocks noGrp="1"/>
          </p:cNvSpPr>
          <p:nvPr>
            <p:ph type="sldNum" sz="quarter" idx="12"/>
          </p:nvPr>
        </p:nvSpPr>
        <p:spPr>
          <a:xfrm>
            <a:off x="9982800" y="6357600"/>
            <a:ext cx="1760150" cy="460800"/>
          </a:xfrm>
        </p:spPr>
        <p:txBody>
          <a:bodyPr vert="horz" lIns="91440" tIns="45720" rIns="91440" bIns="45720" rtlCol="0" anchor="ctr">
            <a:normAutofit/>
          </a:bodyPr>
          <a:lstStyle/>
          <a:p>
            <a:pPr>
              <a:spcAft>
                <a:spcPts val="600"/>
              </a:spcAft>
            </a:pPr>
            <a:fld id="{FF2BD96E-3838-45D2-9031-D3AF67C920A5}" type="slidenum">
              <a:rPr lang="en-US" smtClean="0"/>
              <a:pPr>
                <a:spcAft>
                  <a:spcPts val="600"/>
                </a:spcAft>
              </a:pPr>
              <a:t>11</a:t>
            </a:fld>
            <a:endParaRPr lang="en-US"/>
          </a:p>
        </p:txBody>
      </p:sp>
      <p:sp>
        <p:nvSpPr>
          <p:cNvPr id="13" name="TextBox 12">
            <a:extLst>
              <a:ext uri="{FF2B5EF4-FFF2-40B4-BE49-F238E27FC236}">
                <a16:creationId xmlns:a16="http://schemas.microsoft.com/office/drawing/2014/main" id="{7CF0F7EC-9338-4970-A0D8-46C29EDA31F0}"/>
              </a:ext>
            </a:extLst>
          </p:cNvPr>
          <p:cNvSpPr txBox="1"/>
          <p:nvPr/>
        </p:nvSpPr>
        <p:spPr>
          <a:xfrm>
            <a:off x="7113600" y="1311279"/>
            <a:ext cx="4060800" cy="2049502"/>
          </a:xfrm>
          <a:prstGeom prst="rect">
            <a:avLst/>
          </a:prstGeom>
        </p:spPr>
        <p:txBody>
          <a:bodyPr vert="horz" lIns="91440" tIns="45720" rIns="91440" bIns="45720" rtlCol="0" anchor="b" anchorCtr="0">
            <a:normAutofit/>
          </a:bodyPr>
          <a:lstStyle/>
          <a:p>
            <a:pPr algn="ctr">
              <a:spcBef>
                <a:spcPct val="0"/>
              </a:spcBef>
              <a:spcAft>
                <a:spcPts val="600"/>
              </a:spcAft>
            </a:pPr>
            <a:r>
              <a:rPr lang="en-US" sz="4800" b="1" dirty="0">
                <a:latin typeface="+mj-lt"/>
                <a:ea typeface="+mj-ea"/>
                <a:cs typeface="+mj-cs"/>
              </a:rPr>
              <a:t>                </a:t>
            </a:r>
          </a:p>
        </p:txBody>
      </p:sp>
    </p:spTree>
    <p:extLst>
      <p:ext uri="{BB962C8B-B14F-4D97-AF65-F5344CB8AC3E}">
        <p14:creationId xmlns:p14="http://schemas.microsoft.com/office/powerpoint/2010/main" val="241946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17">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9">
            <a:extLst>
              <a:ext uri="{FF2B5EF4-FFF2-40B4-BE49-F238E27FC236}">
                <a16:creationId xmlns:a16="http://schemas.microsoft.com/office/drawing/2014/main" id="{C7C706A1-F8C5-4423-AF1E-8D6EF8C3DD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21038"/>
            <a:ext cx="2216150" cy="1177924"/>
            <a:chOff x="4987925" y="2840038"/>
            <a:chExt cx="2216150" cy="1177924"/>
          </a:xfrm>
        </p:grpSpPr>
        <p:sp>
          <p:nvSpPr>
            <p:cNvPr id="21" name="Rectangle 20">
              <a:extLst>
                <a:ext uri="{FF2B5EF4-FFF2-40B4-BE49-F238E27FC236}">
                  <a16:creationId xmlns:a16="http://schemas.microsoft.com/office/drawing/2014/main" id="{B9E81EB0-08BC-4291-954C-03438C7EE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9ADB86C6-C637-4BEA-9279-B4A940C492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3" name="Group 22">
                <a:extLst>
                  <a:ext uri="{FF2B5EF4-FFF2-40B4-BE49-F238E27FC236}">
                    <a16:creationId xmlns:a16="http://schemas.microsoft.com/office/drawing/2014/main" id="{39BF703F-7FCC-4F29-B5D0-13139C467F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8" name="Freeform 68">
                  <a:extLst>
                    <a:ext uri="{FF2B5EF4-FFF2-40B4-BE49-F238E27FC236}">
                      <a16:creationId xmlns:a16="http://schemas.microsoft.com/office/drawing/2014/main" id="{187B6581-449C-4A85-82D1-154D91224B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E6CC325E-B7CC-4E51-9ABD-C99F6AF32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7F723465-7C43-4076-9570-8CFF695CA24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D48787D8-AABD-443F-B933-157E8B95D1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FA7928D8-00DA-4E93-840D-76314C341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AD8F4647-F8F3-48D5-B361-CCFB66D3F5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6F48FCB9-9474-4131-AAAA-E6E2B0412DF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3" name="Picture 2">
            <a:extLst>
              <a:ext uri="{FF2B5EF4-FFF2-40B4-BE49-F238E27FC236}">
                <a16:creationId xmlns:a16="http://schemas.microsoft.com/office/drawing/2014/main" id="{DA190BBE-1660-412F-9677-5E344637CB30}"/>
              </a:ext>
            </a:extLst>
          </p:cNvPr>
          <p:cNvPicPr>
            <a:picLocks noChangeAspect="1"/>
          </p:cNvPicPr>
          <p:nvPr/>
        </p:nvPicPr>
        <p:blipFill rotWithShape="1">
          <a:blip r:embed="rId2"/>
          <a:srcRect t="3923"/>
          <a:stretch/>
        </p:blipFill>
        <p:spPr>
          <a:xfrm>
            <a:off x="1530221" y="1390260"/>
            <a:ext cx="8872076" cy="3528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7CF0F7EC-9338-4970-A0D8-46C29EDA31F0}"/>
              </a:ext>
            </a:extLst>
          </p:cNvPr>
          <p:cNvSpPr txBox="1"/>
          <p:nvPr/>
        </p:nvSpPr>
        <p:spPr>
          <a:xfrm>
            <a:off x="1981763" y="798096"/>
            <a:ext cx="4060800" cy="2049502"/>
          </a:xfrm>
          <a:prstGeom prst="rect">
            <a:avLst/>
          </a:prstGeom>
        </p:spPr>
        <p:txBody>
          <a:bodyPr vert="horz" lIns="91440" tIns="45720" rIns="91440" bIns="45720" rtlCol="0" anchor="b" anchorCtr="0">
            <a:normAutofit/>
          </a:bodyPr>
          <a:lstStyle/>
          <a:p>
            <a:pPr algn="ctr">
              <a:spcBef>
                <a:spcPct val="0"/>
              </a:spcBef>
              <a:spcAft>
                <a:spcPts val="600"/>
              </a:spcAft>
            </a:pPr>
            <a:r>
              <a:rPr lang="en-US" sz="4800" b="1" dirty="0">
                <a:latin typeface="+mj-lt"/>
                <a:ea typeface="+mj-ea"/>
                <a:cs typeface="+mj-cs"/>
              </a:rPr>
              <a:t>                </a:t>
            </a:r>
          </a:p>
        </p:txBody>
      </p:sp>
      <p:sp>
        <p:nvSpPr>
          <p:cNvPr id="5" name="TextBox 4">
            <a:extLst>
              <a:ext uri="{FF2B5EF4-FFF2-40B4-BE49-F238E27FC236}">
                <a16:creationId xmlns:a16="http://schemas.microsoft.com/office/drawing/2014/main" id="{59ECCDEC-17B5-4B47-925C-87B14A20E04A}"/>
              </a:ext>
            </a:extLst>
          </p:cNvPr>
          <p:cNvSpPr txBox="1"/>
          <p:nvPr/>
        </p:nvSpPr>
        <p:spPr>
          <a:xfrm>
            <a:off x="1268963" y="5421086"/>
            <a:ext cx="96012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Above plots depicts the income for male and female, the count of male customers in low-income is slightly high whereas the female customers have high income.</a:t>
            </a:r>
          </a:p>
          <a:p>
            <a:pPr marL="285750" indent="-285750">
              <a:buFont typeface="Wingdings" panose="05000000000000000000" pitchFamily="2" charset="2"/>
              <a:buChar char="Ø"/>
            </a:pPr>
            <a:endParaRPr lang="en-US" dirty="0"/>
          </a:p>
        </p:txBody>
      </p:sp>
      <p:sp>
        <p:nvSpPr>
          <p:cNvPr id="6" name="Footer Placeholder 5">
            <a:extLst>
              <a:ext uri="{FF2B5EF4-FFF2-40B4-BE49-F238E27FC236}">
                <a16:creationId xmlns:a16="http://schemas.microsoft.com/office/drawing/2014/main" id="{4DBC4CC7-A66B-4DB3-8FB6-6FF770963422}"/>
              </a:ext>
            </a:extLst>
          </p:cNvPr>
          <p:cNvSpPr>
            <a:spLocks noGrp="1"/>
          </p:cNvSpPr>
          <p:nvPr>
            <p:ph type="ftr" sz="quarter" idx="11"/>
          </p:nvPr>
        </p:nvSpPr>
        <p:spPr/>
        <p:txBody>
          <a:bodyPr/>
          <a:lstStyle/>
          <a:p>
            <a:r>
              <a:rPr lang="en-US"/>
              <a:t>Starbucks Offer Analysis</a:t>
            </a:r>
            <a:endParaRPr lang="en-US" dirty="0"/>
          </a:p>
        </p:txBody>
      </p:sp>
      <p:sp>
        <p:nvSpPr>
          <p:cNvPr id="7" name="Slide Number Placeholder 6">
            <a:extLst>
              <a:ext uri="{FF2B5EF4-FFF2-40B4-BE49-F238E27FC236}">
                <a16:creationId xmlns:a16="http://schemas.microsoft.com/office/drawing/2014/main" id="{8E1CF5A2-2D95-4603-9269-D8AB8A708BE6}"/>
              </a:ext>
            </a:extLst>
          </p:cNvPr>
          <p:cNvSpPr>
            <a:spLocks noGrp="1"/>
          </p:cNvSpPr>
          <p:nvPr>
            <p:ph type="sldNum" sz="quarter" idx="12"/>
          </p:nvPr>
        </p:nvSpPr>
        <p:spPr/>
        <p:txBody>
          <a:bodyPr/>
          <a:lstStyle/>
          <a:p>
            <a:fld id="{FF2BD96E-3838-45D2-9031-D3AF67C920A5}" type="slidenum">
              <a:rPr lang="en-US" smtClean="0"/>
              <a:t>12</a:t>
            </a:fld>
            <a:endParaRPr lang="en-US" dirty="0"/>
          </a:p>
        </p:txBody>
      </p:sp>
    </p:spTree>
    <p:extLst>
      <p:ext uri="{BB962C8B-B14F-4D97-AF65-F5344CB8AC3E}">
        <p14:creationId xmlns:p14="http://schemas.microsoft.com/office/powerpoint/2010/main" val="59137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4F7844E-39AB-47F0-BC40-C707D1935063}"/>
              </a:ext>
            </a:extLst>
          </p:cNvPr>
          <p:cNvSpPr txBox="1"/>
          <p:nvPr/>
        </p:nvSpPr>
        <p:spPr>
          <a:xfrm>
            <a:off x="213360" y="99665"/>
            <a:ext cx="11125200" cy="1627535"/>
          </a:xfrm>
          <a:prstGeom prst="rect">
            <a:avLst/>
          </a:prstGeom>
        </p:spPr>
        <p:txBody>
          <a:bodyPr vert="horz" lIns="91440" tIns="45720" rIns="91440" bIns="45720" rtlCol="0" anchor="ctr">
            <a:normAutofit/>
          </a:bodyPr>
          <a:lstStyle/>
          <a:p>
            <a:pPr marL="285750" indent="-285750">
              <a:lnSpc>
                <a:spcPct val="150000"/>
              </a:lnSpc>
              <a:spcAft>
                <a:spcPts val="600"/>
              </a:spcAft>
              <a:buFont typeface="Wingdings" panose="05000000000000000000" pitchFamily="2" charset="2"/>
              <a:buChar char="Ø"/>
            </a:pPr>
            <a:r>
              <a:rPr lang="en-US" sz="2000" spc="50" dirty="0">
                <a:solidFill>
                  <a:schemeClr val="tx1">
                    <a:alpha val="60000"/>
                  </a:schemeClr>
                </a:solidFill>
              </a:rPr>
              <a:t>From above pie </a:t>
            </a:r>
            <a:r>
              <a:rPr lang="en-US" sz="2000" spc="50" dirty="0" err="1">
                <a:solidFill>
                  <a:schemeClr val="tx1">
                    <a:alpha val="60000"/>
                  </a:schemeClr>
                </a:solidFill>
              </a:rPr>
              <a:t>chart,we</a:t>
            </a:r>
            <a:r>
              <a:rPr lang="en-US" sz="2000" spc="50" dirty="0">
                <a:solidFill>
                  <a:schemeClr val="tx1">
                    <a:alpha val="60000"/>
                  </a:schemeClr>
                </a:solidFill>
              </a:rPr>
              <a:t> can say that mostly people coming in Starbucks are men. However, the difference between men and women is not too huge.</a:t>
            </a:r>
          </a:p>
        </p:txBody>
      </p:sp>
      <p:pic>
        <p:nvPicPr>
          <p:cNvPr id="4" name="Picture 3">
            <a:extLst>
              <a:ext uri="{FF2B5EF4-FFF2-40B4-BE49-F238E27FC236}">
                <a16:creationId xmlns:a16="http://schemas.microsoft.com/office/drawing/2014/main" id="{6A63B34B-49A4-4882-9A16-FE0CA6C32C46}"/>
              </a:ext>
            </a:extLst>
          </p:cNvPr>
          <p:cNvPicPr>
            <a:picLocks noChangeAspect="1"/>
          </p:cNvPicPr>
          <p:nvPr/>
        </p:nvPicPr>
        <p:blipFill>
          <a:blip r:embed="rId2"/>
          <a:stretch>
            <a:fillRect/>
          </a:stretch>
        </p:blipFill>
        <p:spPr>
          <a:xfrm>
            <a:off x="1717041" y="1625600"/>
            <a:ext cx="8265756" cy="4582160"/>
          </a:xfrm>
          <a:prstGeom prst="rect">
            <a:avLst/>
          </a:prstGeom>
        </p:spPr>
      </p:pic>
      <p:sp>
        <p:nvSpPr>
          <p:cNvPr id="10" name="Footer Placeholder 9">
            <a:extLst>
              <a:ext uri="{FF2B5EF4-FFF2-40B4-BE49-F238E27FC236}">
                <a16:creationId xmlns:a16="http://schemas.microsoft.com/office/drawing/2014/main" id="{9F1C8693-B250-4DCB-98D3-9EAE3EB31D1C}"/>
              </a:ext>
            </a:extLst>
          </p:cNvPr>
          <p:cNvSpPr>
            <a:spLocks noGrp="1"/>
          </p:cNvSpPr>
          <p:nvPr>
            <p:ph type="ftr" sz="quarter" idx="11"/>
          </p:nvPr>
        </p:nvSpPr>
        <p:spPr>
          <a:xfrm>
            <a:off x="2754312" y="6357600"/>
            <a:ext cx="6683376" cy="460800"/>
          </a:xfrm>
        </p:spPr>
        <p:txBody>
          <a:bodyPr vert="horz" lIns="91440" tIns="45720" rIns="91440" bIns="45720" rtlCol="0" anchor="ctr">
            <a:normAutofit/>
          </a:bodyPr>
          <a:lstStyle/>
          <a:p>
            <a:pPr>
              <a:spcAft>
                <a:spcPts val="600"/>
              </a:spcAft>
            </a:pPr>
            <a:r>
              <a:rPr lang="en-US" kern="1200" cap="all" spc="300" baseline="0">
                <a:solidFill>
                  <a:schemeClr val="tx1">
                    <a:alpha val="60000"/>
                  </a:schemeClr>
                </a:solidFill>
                <a:latin typeface="+mj-lt"/>
                <a:ea typeface="+mn-ea"/>
                <a:cs typeface="+mn-cs"/>
              </a:rPr>
              <a:t>Starbucks Offer Analysis</a:t>
            </a:r>
          </a:p>
        </p:txBody>
      </p:sp>
      <p:sp>
        <p:nvSpPr>
          <p:cNvPr id="11" name="Slide Number Placeholder 10">
            <a:extLst>
              <a:ext uri="{FF2B5EF4-FFF2-40B4-BE49-F238E27FC236}">
                <a16:creationId xmlns:a16="http://schemas.microsoft.com/office/drawing/2014/main" id="{CBA076B8-5422-41CD-81D2-7B8DB5170C08}"/>
              </a:ext>
            </a:extLst>
          </p:cNvPr>
          <p:cNvSpPr>
            <a:spLocks noGrp="1"/>
          </p:cNvSpPr>
          <p:nvPr>
            <p:ph type="sldNum" sz="quarter" idx="12"/>
          </p:nvPr>
        </p:nvSpPr>
        <p:spPr>
          <a:xfrm>
            <a:off x="9982800" y="6357600"/>
            <a:ext cx="1760150" cy="460800"/>
          </a:xfrm>
        </p:spPr>
        <p:txBody>
          <a:bodyPr vert="horz" lIns="91440" tIns="45720" rIns="91440" bIns="45720" rtlCol="0" anchor="ctr">
            <a:normAutofit/>
          </a:bodyPr>
          <a:lstStyle/>
          <a:p>
            <a:pPr>
              <a:spcAft>
                <a:spcPts val="600"/>
              </a:spcAft>
            </a:pPr>
            <a:fld id="{FF2BD96E-3838-45D2-9031-D3AF67C920A5}" type="slidenum">
              <a:rPr lang="en-US" smtClean="0"/>
              <a:pPr>
                <a:spcAft>
                  <a:spcPts val="600"/>
                </a:spcAft>
              </a:pPr>
              <a:t>13</a:t>
            </a:fld>
            <a:endParaRPr lang="en-US"/>
          </a:p>
        </p:txBody>
      </p:sp>
      <p:sp>
        <p:nvSpPr>
          <p:cNvPr id="13" name="TextBox 12">
            <a:extLst>
              <a:ext uri="{FF2B5EF4-FFF2-40B4-BE49-F238E27FC236}">
                <a16:creationId xmlns:a16="http://schemas.microsoft.com/office/drawing/2014/main" id="{7CF0F7EC-9338-4970-A0D8-46C29EDA31F0}"/>
              </a:ext>
            </a:extLst>
          </p:cNvPr>
          <p:cNvSpPr txBox="1"/>
          <p:nvPr/>
        </p:nvSpPr>
        <p:spPr>
          <a:xfrm>
            <a:off x="7113600" y="1412879"/>
            <a:ext cx="4060800" cy="2049502"/>
          </a:xfrm>
          <a:prstGeom prst="rect">
            <a:avLst/>
          </a:prstGeom>
        </p:spPr>
        <p:txBody>
          <a:bodyPr vert="horz" lIns="91440" tIns="45720" rIns="91440" bIns="45720" rtlCol="0" anchor="b" anchorCtr="0">
            <a:normAutofit/>
          </a:bodyPr>
          <a:lstStyle/>
          <a:p>
            <a:pPr algn="ctr">
              <a:spcBef>
                <a:spcPct val="0"/>
              </a:spcBef>
              <a:spcAft>
                <a:spcPts val="600"/>
              </a:spcAft>
            </a:pPr>
            <a:r>
              <a:rPr lang="en-US" sz="4800" b="1" dirty="0">
                <a:latin typeface="+mj-lt"/>
                <a:ea typeface="+mj-ea"/>
                <a:cs typeface="+mj-cs"/>
              </a:rPr>
              <a:t>                </a:t>
            </a:r>
          </a:p>
        </p:txBody>
      </p:sp>
    </p:spTree>
    <p:extLst>
      <p:ext uri="{BB962C8B-B14F-4D97-AF65-F5344CB8AC3E}">
        <p14:creationId xmlns:p14="http://schemas.microsoft.com/office/powerpoint/2010/main" val="72106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17">
            <a:extLst>
              <a:ext uri="{FF2B5EF4-FFF2-40B4-BE49-F238E27FC236}">
                <a16:creationId xmlns:a16="http://schemas.microsoft.com/office/drawing/2014/main" id="{89E4B0A6-2FF5-451B-95FE-5A5DC1455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9F30791-2735-4AB2-82AD-198FBB35EE31}"/>
              </a:ext>
            </a:extLst>
          </p:cNvPr>
          <p:cNvPicPr>
            <a:picLocks noChangeAspect="1"/>
          </p:cNvPicPr>
          <p:nvPr/>
        </p:nvPicPr>
        <p:blipFill rotWithShape="1">
          <a:blip r:embed="rId2"/>
          <a:srcRect t="4193" r="4202" b="5845"/>
          <a:stretch/>
        </p:blipFill>
        <p:spPr>
          <a:xfrm>
            <a:off x="1595535" y="606490"/>
            <a:ext cx="8923791" cy="4599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Footer Placeholder 5">
            <a:extLst>
              <a:ext uri="{FF2B5EF4-FFF2-40B4-BE49-F238E27FC236}">
                <a16:creationId xmlns:a16="http://schemas.microsoft.com/office/drawing/2014/main" id="{D4454A80-C011-4948-BB88-B7ED9FD55E54}"/>
              </a:ext>
            </a:extLst>
          </p:cNvPr>
          <p:cNvSpPr>
            <a:spLocks noGrp="1"/>
          </p:cNvSpPr>
          <p:nvPr>
            <p:ph type="ftr" sz="quarter" idx="11"/>
          </p:nvPr>
        </p:nvSpPr>
        <p:spPr>
          <a:xfrm>
            <a:off x="2754312" y="6357600"/>
            <a:ext cx="6683376" cy="460800"/>
          </a:xfrm>
        </p:spPr>
        <p:txBody>
          <a:bodyPr vert="horz" lIns="91440" tIns="45720" rIns="91440" bIns="45720" rtlCol="0" anchor="ctr">
            <a:normAutofit/>
          </a:bodyPr>
          <a:lstStyle/>
          <a:p>
            <a:pPr>
              <a:spcAft>
                <a:spcPts val="600"/>
              </a:spcAft>
            </a:pPr>
            <a:r>
              <a:rPr lang="en-US" kern="1200" cap="all" spc="300" baseline="0">
                <a:solidFill>
                  <a:schemeClr val="tx1">
                    <a:alpha val="60000"/>
                  </a:schemeClr>
                </a:solidFill>
                <a:latin typeface="+mj-lt"/>
                <a:ea typeface="+mn-ea"/>
                <a:cs typeface="+mn-cs"/>
              </a:rPr>
              <a:t>Starbucks Offer Analysis</a:t>
            </a:r>
          </a:p>
        </p:txBody>
      </p:sp>
      <p:sp>
        <p:nvSpPr>
          <p:cNvPr id="7" name="Slide Number Placeholder 6">
            <a:extLst>
              <a:ext uri="{FF2B5EF4-FFF2-40B4-BE49-F238E27FC236}">
                <a16:creationId xmlns:a16="http://schemas.microsoft.com/office/drawing/2014/main" id="{B32BDA3A-AC59-4297-A8E9-14903E0D3468}"/>
              </a:ext>
            </a:extLst>
          </p:cNvPr>
          <p:cNvSpPr>
            <a:spLocks noGrp="1"/>
          </p:cNvSpPr>
          <p:nvPr>
            <p:ph type="sldNum" sz="quarter" idx="12"/>
          </p:nvPr>
        </p:nvSpPr>
        <p:spPr>
          <a:xfrm>
            <a:off x="9982800" y="6357600"/>
            <a:ext cx="1760150" cy="460800"/>
          </a:xfrm>
        </p:spPr>
        <p:txBody>
          <a:bodyPr vert="horz" lIns="91440" tIns="45720" rIns="91440" bIns="45720" rtlCol="0" anchor="ctr">
            <a:normAutofit/>
          </a:bodyPr>
          <a:lstStyle/>
          <a:p>
            <a:pPr>
              <a:spcAft>
                <a:spcPts val="600"/>
              </a:spcAft>
            </a:pPr>
            <a:fld id="{FF2BD96E-3838-45D2-9031-D3AF67C920A5}" type="slidenum">
              <a:rPr lang="en-US" smtClean="0"/>
              <a:pPr>
                <a:spcAft>
                  <a:spcPts val="600"/>
                </a:spcAft>
              </a:pPr>
              <a:t>14</a:t>
            </a:fld>
            <a:endParaRPr lang="en-US"/>
          </a:p>
        </p:txBody>
      </p:sp>
      <p:sp>
        <p:nvSpPr>
          <p:cNvPr id="13" name="TextBox 12">
            <a:extLst>
              <a:ext uri="{FF2B5EF4-FFF2-40B4-BE49-F238E27FC236}">
                <a16:creationId xmlns:a16="http://schemas.microsoft.com/office/drawing/2014/main" id="{7CF0F7EC-9338-4970-A0D8-46C29EDA31F0}"/>
              </a:ext>
            </a:extLst>
          </p:cNvPr>
          <p:cNvSpPr txBox="1"/>
          <p:nvPr/>
        </p:nvSpPr>
        <p:spPr>
          <a:xfrm>
            <a:off x="1981763" y="798096"/>
            <a:ext cx="4060800" cy="2049502"/>
          </a:xfrm>
          <a:prstGeom prst="rect">
            <a:avLst/>
          </a:prstGeom>
        </p:spPr>
        <p:txBody>
          <a:bodyPr vert="horz" lIns="91440" tIns="45720" rIns="91440" bIns="45720" rtlCol="0" anchor="b" anchorCtr="0">
            <a:normAutofit/>
          </a:bodyPr>
          <a:lstStyle/>
          <a:p>
            <a:pPr algn="ctr">
              <a:spcBef>
                <a:spcPct val="0"/>
              </a:spcBef>
              <a:spcAft>
                <a:spcPts val="600"/>
              </a:spcAft>
            </a:pPr>
            <a:r>
              <a:rPr lang="en-US" sz="4800" b="1" dirty="0">
                <a:latin typeface="+mj-lt"/>
                <a:ea typeface="+mj-ea"/>
                <a:cs typeface="+mj-cs"/>
              </a:rPr>
              <a:t>                </a:t>
            </a:r>
          </a:p>
        </p:txBody>
      </p:sp>
      <p:sp>
        <p:nvSpPr>
          <p:cNvPr id="8" name="TextBox 7">
            <a:extLst>
              <a:ext uri="{FF2B5EF4-FFF2-40B4-BE49-F238E27FC236}">
                <a16:creationId xmlns:a16="http://schemas.microsoft.com/office/drawing/2014/main" id="{5B415177-8F0E-451E-9735-FEBD09C25AC9}"/>
              </a:ext>
            </a:extLst>
          </p:cNvPr>
          <p:cNvSpPr txBox="1"/>
          <p:nvPr/>
        </p:nvSpPr>
        <p:spPr>
          <a:xfrm>
            <a:off x="1735494" y="5505062"/>
            <a:ext cx="6858000" cy="646331"/>
          </a:xfrm>
          <a:prstGeom prst="rect">
            <a:avLst/>
          </a:prstGeom>
          <a:noFill/>
        </p:spPr>
        <p:txBody>
          <a:bodyPr wrap="square" rtlCol="0">
            <a:spAutoFit/>
          </a:bodyPr>
          <a:lstStyle/>
          <a:p>
            <a:pPr marL="2114550" lvl="4" indent="-285750">
              <a:buFont typeface="Wingdings" panose="05000000000000000000" pitchFamily="2" charset="2"/>
              <a:buChar char="Ø"/>
            </a:pPr>
            <a:r>
              <a:rPr lang="en-US" dirty="0"/>
              <a:t>Above pie chart represent the number of people join by the year from 2013 to 2018 </a:t>
            </a:r>
          </a:p>
        </p:txBody>
      </p:sp>
    </p:spTree>
    <p:extLst>
      <p:ext uri="{BB962C8B-B14F-4D97-AF65-F5344CB8AC3E}">
        <p14:creationId xmlns:p14="http://schemas.microsoft.com/office/powerpoint/2010/main" val="383030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6B56502-DDA2-4D6A-949D-5767A9189DCB}"/>
              </a:ext>
            </a:extLst>
          </p:cNvPr>
          <p:cNvSpPr>
            <a:spLocks noGrp="1"/>
          </p:cNvSpPr>
          <p:nvPr>
            <p:ph type="ftr" sz="quarter" idx="11"/>
          </p:nvPr>
        </p:nvSpPr>
        <p:spPr/>
        <p:txBody>
          <a:bodyPr/>
          <a:lstStyle/>
          <a:p>
            <a:r>
              <a:rPr lang="en-US" dirty="0"/>
              <a:t>Starbucks Offer Analysis</a:t>
            </a:r>
          </a:p>
        </p:txBody>
      </p:sp>
      <p:sp>
        <p:nvSpPr>
          <p:cNvPr id="6" name="Slide Number Placeholder 5">
            <a:extLst>
              <a:ext uri="{FF2B5EF4-FFF2-40B4-BE49-F238E27FC236}">
                <a16:creationId xmlns:a16="http://schemas.microsoft.com/office/drawing/2014/main" id="{E7314D00-A616-4909-9D1D-EAB57B3D0AF3}"/>
              </a:ext>
            </a:extLst>
          </p:cNvPr>
          <p:cNvSpPr>
            <a:spLocks noGrp="1"/>
          </p:cNvSpPr>
          <p:nvPr>
            <p:ph type="sldNum" sz="quarter" idx="12"/>
          </p:nvPr>
        </p:nvSpPr>
        <p:spPr/>
        <p:txBody>
          <a:bodyPr/>
          <a:lstStyle/>
          <a:p>
            <a:fld id="{FF2BD96E-3838-45D2-9031-D3AF67C920A5}" type="slidenum">
              <a:rPr lang="en-US" smtClean="0"/>
              <a:t>15</a:t>
            </a:fld>
            <a:endParaRPr lang="en-US" dirty="0"/>
          </a:p>
        </p:txBody>
      </p:sp>
      <p:sp>
        <p:nvSpPr>
          <p:cNvPr id="2" name="TextBox 1">
            <a:extLst>
              <a:ext uri="{FF2B5EF4-FFF2-40B4-BE49-F238E27FC236}">
                <a16:creationId xmlns:a16="http://schemas.microsoft.com/office/drawing/2014/main" id="{D77D806D-34D8-4642-95CD-E890A936FC66}"/>
              </a:ext>
            </a:extLst>
          </p:cNvPr>
          <p:cNvSpPr txBox="1"/>
          <p:nvPr/>
        </p:nvSpPr>
        <p:spPr>
          <a:xfrm>
            <a:off x="1017037" y="1175657"/>
            <a:ext cx="10157926" cy="1692771"/>
          </a:xfrm>
          <a:prstGeom prst="rect">
            <a:avLst/>
          </a:prstGeom>
          <a:noFill/>
        </p:spPr>
        <p:txBody>
          <a:bodyPr wrap="square" rtlCol="0">
            <a:spAutoFit/>
          </a:bodyPr>
          <a:lstStyle/>
          <a:p>
            <a:pPr algn="ctr"/>
            <a:r>
              <a:rPr lang="en-IN" sz="3200" b="1" dirty="0"/>
              <a:t>Models for OFFERS as target variable</a:t>
            </a:r>
          </a:p>
          <a:p>
            <a:r>
              <a:rPr lang="en-IN" dirty="0"/>
              <a:t>~ The accuracy for Random Forest Model for Training Data is 0.89 and for test data is 0.89</a:t>
            </a:r>
          </a:p>
          <a:p>
            <a:r>
              <a:rPr lang="en-IN" dirty="0"/>
              <a:t>~ The accuracy for Logistic Regression for training data is 0.85 and for test data is 0.85</a:t>
            </a:r>
          </a:p>
          <a:p>
            <a:r>
              <a:rPr lang="en-IN" dirty="0"/>
              <a:t>~ The accuracy for K-Nearest </a:t>
            </a:r>
            <a:r>
              <a:rPr lang="en-IN" dirty="0" err="1"/>
              <a:t>Neighbors</a:t>
            </a:r>
            <a:r>
              <a:rPr lang="en-IN" dirty="0"/>
              <a:t> is 0.85</a:t>
            </a:r>
          </a:p>
          <a:p>
            <a:r>
              <a:rPr lang="en-IN" dirty="0"/>
              <a:t>~ The accuracy for </a:t>
            </a:r>
            <a:r>
              <a:rPr lang="en-IN" dirty="0" err="1"/>
              <a:t>XGBoost</a:t>
            </a:r>
            <a:r>
              <a:rPr lang="en-IN" dirty="0"/>
              <a:t> is 0.89</a:t>
            </a:r>
          </a:p>
        </p:txBody>
      </p:sp>
      <p:sp>
        <p:nvSpPr>
          <p:cNvPr id="3" name="TextBox 2">
            <a:extLst>
              <a:ext uri="{FF2B5EF4-FFF2-40B4-BE49-F238E27FC236}">
                <a16:creationId xmlns:a16="http://schemas.microsoft.com/office/drawing/2014/main" id="{585CB754-9670-4D52-A95B-8C5DCA28A375}"/>
              </a:ext>
            </a:extLst>
          </p:cNvPr>
          <p:cNvSpPr txBox="1"/>
          <p:nvPr/>
        </p:nvSpPr>
        <p:spPr>
          <a:xfrm flipH="1">
            <a:off x="1112386" y="3415004"/>
            <a:ext cx="9507894" cy="2062103"/>
          </a:xfrm>
          <a:prstGeom prst="rect">
            <a:avLst/>
          </a:prstGeom>
          <a:noFill/>
        </p:spPr>
        <p:txBody>
          <a:bodyPr wrap="square" rtlCol="0">
            <a:spAutoFit/>
          </a:bodyPr>
          <a:lstStyle/>
          <a:p>
            <a:pPr algn="ctr"/>
            <a:r>
              <a:rPr lang="en-IN" sz="2800" b="1" dirty="0"/>
              <a:t>Models for OFFER SUCCESSFUL as target variable</a:t>
            </a:r>
          </a:p>
          <a:p>
            <a:r>
              <a:rPr lang="en-IN" dirty="0"/>
              <a:t>~ The accuracy for Random Forest Model for Training Data is 0.90 and for test data is 0.90</a:t>
            </a:r>
          </a:p>
          <a:p>
            <a:r>
              <a:rPr lang="en-IN" dirty="0"/>
              <a:t>~ The accuracy for Logistic Regression for training data is 0.85 and for test data is 0.85</a:t>
            </a:r>
          </a:p>
          <a:p>
            <a:r>
              <a:rPr lang="en-IN" dirty="0"/>
              <a:t>~ The accuracy for K-Nearest </a:t>
            </a:r>
            <a:r>
              <a:rPr lang="en-IN" dirty="0" err="1"/>
              <a:t>Neighbors</a:t>
            </a:r>
            <a:r>
              <a:rPr lang="en-IN" dirty="0"/>
              <a:t> is 0.86</a:t>
            </a:r>
          </a:p>
          <a:p>
            <a:r>
              <a:rPr lang="en-IN" dirty="0"/>
              <a:t>~ The accuracy for </a:t>
            </a:r>
            <a:r>
              <a:rPr lang="en-IN" dirty="0" err="1"/>
              <a:t>XGBoost</a:t>
            </a:r>
            <a:r>
              <a:rPr lang="en-IN" dirty="0"/>
              <a:t> is 0.89</a:t>
            </a:r>
          </a:p>
          <a:p>
            <a:pPr algn="ctr"/>
            <a:endParaRPr lang="en-IN" sz="2800" b="1" dirty="0"/>
          </a:p>
        </p:txBody>
      </p:sp>
    </p:spTree>
    <p:extLst>
      <p:ext uri="{BB962C8B-B14F-4D97-AF65-F5344CB8AC3E}">
        <p14:creationId xmlns:p14="http://schemas.microsoft.com/office/powerpoint/2010/main" val="274407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6" name="Straight Connector 1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7" name="Group 1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5" name="Group 14">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8"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0"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1" name="Rectangle 1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CBB31C-80E0-4A72-923F-842380A5B488}"/>
              </a:ext>
            </a:extLst>
          </p:cNvPr>
          <p:cNvSpPr txBox="1"/>
          <p:nvPr/>
        </p:nvSpPr>
        <p:spPr>
          <a:xfrm>
            <a:off x="1079510" y="531814"/>
            <a:ext cx="4457690" cy="1720850"/>
          </a:xfrm>
          <a:prstGeom prst="rect">
            <a:avLst/>
          </a:prstGeom>
        </p:spPr>
        <p:txBody>
          <a:bodyPr vert="horz" lIns="91440" tIns="45720" rIns="91440" bIns="45720" rtlCol="0" anchor="ctr" anchorCtr="0">
            <a:normAutofit/>
          </a:bodyPr>
          <a:lstStyle/>
          <a:p>
            <a:pPr algn="ctr">
              <a:lnSpc>
                <a:spcPct val="90000"/>
              </a:lnSpc>
              <a:spcBef>
                <a:spcPct val="0"/>
              </a:spcBef>
              <a:spcAft>
                <a:spcPts val="600"/>
              </a:spcAft>
            </a:pPr>
            <a:r>
              <a:rPr lang="en-US" sz="3200" b="1" dirty="0">
                <a:latin typeface="+mj-lt"/>
                <a:ea typeface="+mj-ea"/>
                <a:cs typeface="Calibri Light" panose="020F0302020204030204" pitchFamily="34" charset="0"/>
              </a:rPr>
              <a:t>Starbucks Offer Prediction web-site design(Offer Type) </a:t>
            </a:r>
          </a:p>
        </p:txBody>
      </p:sp>
      <p:cxnSp>
        <p:nvCxnSpPr>
          <p:cNvPr id="32" name="Straight Connector 2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35BEA7D-811E-456B-B5E6-A332ABAF06A4}"/>
              </a:ext>
            </a:extLst>
          </p:cNvPr>
          <p:cNvPicPr>
            <a:picLocks noChangeAspect="1"/>
          </p:cNvPicPr>
          <p:nvPr/>
        </p:nvPicPr>
        <p:blipFill>
          <a:blip r:embed="rId2"/>
          <a:stretch>
            <a:fillRect/>
          </a:stretch>
        </p:blipFill>
        <p:spPr>
          <a:xfrm>
            <a:off x="979714" y="2203248"/>
            <a:ext cx="9022701" cy="43760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Footer Placeholder 4">
            <a:extLst>
              <a:ext uri="{FF2B5EF4-FFF2-40B4-BE49-F238E27FC236}">
                <a16:creationId xmlns:a16="http://schemas.microsoft.com/office/drawing/2014/main" id="{B6B56502-DDA2-4D6A-949D-5767A9189DCB}"/>
              </a:ext>
            </a:extLst>
          </p:cNvPr>
          <p:cNvSpPr>
            <a:spLocks noGrp="1"/>
          </p:cNvSpPr>
          <p:nvPr>
            <p:ph type="ftr" sz="quarter" idx="11"/>
          </p:nvPr>
        </p:nvSpPr>
        <p:spPr>
          <a:xfrm>
            <a:off x="2754312" y="6357600"/>
            <a:ext cx="6683376" cy="460800"/>
          </a:xfrm>
        </p:spPr>
        <p:txBody>
          <a:bodyPr vert="horz" lIns="91440" tIns="45720" rIns="91440" bIns="45720" rtlCol="0" anchor="ctr">
            <a:normAutofit/>
          </a:bodyPr>
          <a:lstStyle/>
          <a:p>
            <a:pPr>
              <a:spcAft>
                <a:spcPts val="600"/>
              </a:spcAft>
            </a:pPr>
            <a:r>
              <a:rPr lang="en-US" kern="1200" cap="all" spc="300" baseline="0">
                <a:solidFill>
                  <a:schemeClr val="tx1">
                    <a:alpha val="60000"/>
                  </a:schemeClr>
                </a:solidFill>
                <a:latin typeface="+mj-lt"/>
                <a:ea typeface="+mn-ea"/>
                <a:cs typeface="+mn-cs"/>
              </a:rPr>
              <a:t>Starbucks Offer Analysis</a:t>
            </a:r>
          </a:p>
        </p:txBody>
      </p:sp>
      <p:sp>
        <p:nvSpPr>
          <p:cNvPr id="6" name="Slide Number Placeholder 5">
            <a:extLst>
              <a:ext uri="{FF2B5EF4-FFF2-40B4-BE49-F238E27FC236}">
                <a16:creationId xmlns:a16="http://schemas.microsoft.com/office/drawing/2014/main" id="{E7314D00-A616-4909-9D1D-EAB57B3D0AF3}"/>
              </a:ext>
            </a:extLst>
          </p:cNvPr>
          <p:cNvSpPr>
            <a:spLocks noGrp="1"/>
          </p:cNvSpPr>
          <p:nvPr>
            <p:ph type="sldNum" sz="quarter" idx="12"/>
          </p:nvPr>
        </p:nvSpPr>
        <p:spPr>
          <a:xfrm>
            <a:off x="9982800" y="6357600"/>
            <a:ext cx="1760150" cy="460800"/>
          </a:xfrm>
        </p:spPr>
        <p:txBody>
          <a:bodyPr vert="horz" lIns="91440" tIns="45720" rIns="91440" bIns="45720" rtlCol="0" anchor="ctr">
            <a:normAutofit/>
          </a:bodyPr>
          <a:lstStyle/>
          <a:p>
            <a:pPr>
              <a:spcAft>
                <a:spcPts val="600"/>
              </a:spcAft>
            </a:pPr>
            <a:fld id="{FF2BD96E-3838-45D2-9031-D3AF67C920A5}" type="slidenum">
              <a:rPr lang="en-US" smtClean="0"/>
              <a:pPr>
                <a:spcAft>
                  <a:spcPts val="600"/>
                </a:spcAft>
              </a:pPr>
              <a:t>16</a:t>
            </a:fld>
            <a:endParaRPr lang="en-US"/>
          </a:p>
        </p:txBody>
      </p:sp>
    </p:spTree>
    <p:extLst>
      <p:ext uri="{BB962C8B-B14F-4D97-AF65-F5344CB8AC3E}">
        <p14:creationId xmlns:p14="http://schemas.microsoft.com/office/powerpoint/2010/main" val="425961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6B56502-DDA2-4D6A-949D-5767A9189DCB}"/>
              </a:ext>
            </a:extLst>
          </p:cNvPr>
          <p:cNvSpPr>
            <a:spLocks noGrp="1"/>
          </p:cNvSpPr>
          <p:nvPr>
            <p:ph type="ftr" sz="quarter" idx="11"/>
          </p:nvPr>
        </p:nvSpPr>
        <p:spPr/>
        <p:txBody>
          <a:bodyPr/>
          <a:lstStyle/>
          <a:p>
            <a:r>
              <a:rPr lang="en-US" dirty="0"/>
              <a:t>Starbucks Offer Analysis</a:t>
            </a:r>
          </a:p>
        </p:txBody>
      </p:sp>
      <p:sp>
        <p:nvSpPr>
          <p:cNvPr id="6" name="Slide Number Placeholder 5">
            <a:extLst>
              <a:ext uri="{FF2B5EF4-FFF2-40B4-BE49-F238E27FC236}">
                <a16:creationId xmlns:a16="http://schemas.microsoft.com/office/drawing/2014/main" id="{E7314D00-A616-4909-9D1D-EAB57B3D0AF3}"/>
              </a:ext>
            </a:extLst>
          </p:cNvPr>
          <p:cNvSpPr>
            <a:spLocks noGrp="1"/>
          </p:cNvSpPr>
          <p:nvPr>
            <p:ph type="sldNum" sz="quarter" idx="12"/>
          </p:nvPr>
        </p:nvSpPr>
        <p:spPr/>
        <p:txBody>
          <a:bodyPr/>
          <a:lstStyle/>
          <a:p>
            <a:fld id="{FF2BD96E-3838-45D2-9031-D3AF67C920A5}" type="slidenum">
              <a:rPr lang="en-US" smtClean="0"/>
              <a:t>17</a:t>
            </a:fld>
            <a:endParaRPr lang="en-US" dirty="0"/>
          </a:p>
        </p:txBody>
      </p:sp>
      <p:pic>
        <p:nvPicPr>
          <p:cNvPr id="7" name="Picture 6">
            <a:extLst>
              <a:ext uri="{FF2B5EF4-FFF2-40B4-BE49-F238E27FC236}">
                <a16:creationId xmlns:a16="http://schemas.microsoft.com/office/drawing/2014/main" id="{B0AA50DB-CBCC-4476-ACE4-1AA35D73896A}"/>
              </a:ext>
            </a:extLst>
          </p:cNvPr>
          <p:cNvPicPr>
            <a:picLocks noChangeAspect="1"/>
          </p:cNvPicPr>
          <p:nvPr/>
        </p:nvPicPr>
        <p:blipFill rotWithShape="1">
          <a:blip r:embed="rId2"/>
          <a:srcRect r="737" b="2855"/>
          <a:stretch/>
        </p:blipFill>
        <p:spPr>
          <a:xfrm>
            <a:off x="1733286" y="1968759"/>
            <a:ext cx="8381097" cy="432007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C3D879EE-42D5-4584-BC4C-7656751D8D1F}"/>
              </a:ext>
            </a:extLst>
          </p:cNvPr>
          <p:cNvSpPr txBox="1"/>
          <p:nvPr/>
        </p:nvSpPr>
        <p:spPr>
          <a:xfrm>
            <a:off x="1418252" y="550506"/>
            <a:ext cx="7296539" cy="1446550"/>
          </a:xfrm>
          <a:prstGeom prst="rect">
            <a:avLst/>
          </a:prstGeom>
          <a:noFill/>
        </p:spPr>
        <p:txBody>
          <a:bodyPr wrap="square" rtlCol="0">
            <a:spAutoFit/>
          </a:bodyPr>
          <a:lstStyle/>
          <a:p>
            <a:r>
              <a:rPr lang="en-US" sz="3600" b="1" dirty="0">
                <a:latin typeface="+mj-lt"/>
                <a:ea typeface="+mj-ea"/>
                <a:cs typeface="Calibri Light" panose="020F0302020204030204" pitchFamily="34" charset="0"/>
              </a:rPr>
              <a:t>Starbucks Offer Prediction web-site design (offer successful)</a:t>
            </a:r>
            <a:r>
              <a:rPr lang="en-US" sz="1400" b="1" dirty="0">
                <a:latin typeface="+mj-lt"/>
                <a:ea typeface="+mj-ea"/>
                <a:cs typeface="Calibri Light" panose="020F0302020204030204" pitchFamily="34" charset="0"/>
              </a:rPr>
              <a:t> </a:t>
            </a:r>
          </a:p>
          <a:p>
            <a:endParaRPr lang="en-US" sz="1400" dirty="0"/>
          </a:p>
        </p:txBody>
      </p:sp>
    </p:spTree>
    <p:extLst>
      <p:ext uri="{BB962C8B-B14F-4D97-AF65-F5344CB8AC3E}">
        <p14:creationId xmlns:p14="http://schemas.microsoft.com/office/powerpoint/2010/main" val="93286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6B56502-DDA2-4D6A-949D-5767A9189DCB}"/>
              </a:ext>
            </a:extLst>
          </p:cNvPr>
          <p:cNvSpPr>
            <a:spLocks noGrp="1"/>
          </p:cNvSpPr>
          <p:nvPr>
            <p:ph type="ftr" sz="quarter" idx="11"/>
          </p:nvPr>
        </p:nvSpPr>
        <p:spPr/>
        <p:txBody>
          <a:bodyPr/>
          <a:lstStyle/>
          <a:p>
            <a:r>
              <a:rPr lang="en-US" dirty="0"/>
              <a:t>Starbucks Offer Analysis</a:t>
            </a:r>
          </a:p>
        </p:txBody>
      </p:sp>
      <p:sp>
        <p:nvSpPr>
          <p:cNvPr id="6" name="Slide Number Placeholder 5">
            <a:extLst>
              <a:ext uri="{FF2B5EF4-FFF2-40B4-BE49-F238E27FC236}">
                <a16:creationId xmlns:a16="http://schemas.microsoft.com/office/drawing/2014/main" id="{E7314D00-A616-4909-9D1D-EAB57B3D0AF3}"/>
              </a:ext>
            </a:extLst>
          </p:cNvPr>
          <p:cNvSpPr>
            <a:spLocks noGrp="1"/>
          </p:cNvSpPr>
          <p:nvPr>
            <p:ph type="sldNum" sz="quarter" idx="12"/>
          </p:nvPr>
        </p:nvSpPr>
        <p:spPr/>
        <p:txBody>
          <a:bodyPr/>
          <a:lstStyle/>
          <a:p>
            <a:fld id="{FF2BD96E-3838-45D2-9031-D3AF67C920A5}" type="slidenum">
              <a:rPr lang="en-US" smtClean="0"/>
              <a:t>18</a:t>
            </a:fld>
            <a:endParaRPr lang="en-US" dirty="0"/>
          </a:p>
        </p:txBody>
      </p:sp>
      <p:sp>
        <p:nvSpPr>
          <p:cNvPr id="2" name="TextBox 1">
            <a:extLst>
              <a:ext uri="{FF2B5EF4-FFF2-40B4-BE49-F238E27FC236}">
                <a16:creationId xmlns:a16="http://schemas.microsoft.com/office/drawing/2014/main" id="{A02A6CD8-734E-46A6-B3EF-C8CF7DC29D31}"/>
              </a:ext>
            </a:extLst>
          </p:cNvPr>
          <p:cNvSpPr txBox="1"/>
          <p:nvPr/>
        </p:nvSpPr>
        <p:spPr>
          <a:xfrm>
            <a:off x="2771192" y="979714"/>
            <a:ext cx="6503437" cy="769441"/>
          </a:xfrm>
          <a:prstGeom prst="rect">
            <a:avLst/>
          </a:prstGeom>
          <a:noFill/>
        </p:spPr>
        <p:txBody>
          <a:bodyPr wrap="square" rtlCol="0">
            <a:spAutoFit/>
          </a:bodyPr>
          <a:lstStyle/>
          <a:p>
            <a:pPr algn="ctr"/>
            <a:r>
              <a:rPr lang="en-US" sz="4400" b="1" u="sng" dirty="0">
                <a:latin typeface="+mj-lt"/>
              </a:rPr>
              <a:t>Conclusion</a:t>
            </a:r>
          </a:p>
        </p:txBody>
      </p:sp>
      <p:sp>
        <p:nvSpPr>
          <p:cNvPr id="3" name="TextBox 2">
            <a:extLst>
              <a:ext uri="{FF2B5EF4-FFF2-40B4-BE49-F238E27FC236}">
                <a16:creationId xmlns:a16="http://schemas.microsoft.com/office/drawing/2014/main" id="{218D5F0F-9C46-408A-853B-04EE02990110}"/>
              </a:ext>
            </a:extLst>
          </p:cNvPr>
          <p:cNvSpPr txBox="1"/>
          <p:nvPr/>
        </p:nvSpPr>
        <p:spPr>
          <a:xfrm>
            <a:off x="2258008" y="2332654"/>
            <a:ext cx="8406881" cy="646331"/>
          </a:xfrm>
          <a:prstGeom prst="rect">
            <a:avLst/>
          </a:prstGeom>
          <a:noFill/>
        </p:spPr>
        <p:txBody>
          <a:bodyPr wrap="square" rtlCol="0">
            <a:spAutoFit/>
          </a:bodyPr>
          <a:lstStyle/>
          <a:p>
            <a:endParaRPr lang="en-US" i="0" dirty="0">
              <a:effectLst/>
              <a:cs typeface="Calibri Light" panose="020F0302020204030204" pitchFamily="34" charset="0"/>
            </a:endParaRPr>
          </a:p>
          <a:p>
            <a:endParaRPr lang="en-US" dirty="0"/>
          </a:p>
        </p:txBody>
      </p:sp>
      <p:sp>
        <p:nvSpPr>
          <p:cNvPr id="7" name="TextBox 6">
            <a:extLst>
              <a:ext uri="{FF2B5EF4-FFF2-40B4-BE49-F238E27FC236}">
                <a16:creationId xmlns:a16="http://schemas.microsoft.com/office/drawing/2014/main" id="{E9ED4411-423D-416A-8E12-40B72D722B15}"/>
              </a:ext>
            </a:extLst>
          </p:cNvPr>
          <p:cNvSpPr txBox="1"/>
          <p:nvPr/>
        </p:nvSpPr>
        <p:spPr>
          <a:xfrm>
            <a:off x="2258008" y="1623526"/>
            <a:ext cx="8117632" cy="286232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a:t>
            </a:r>
            <a:r>
              <a:rPr lang="en-US" b="0" i="0" dirty="0">
                <a:effectLst/>
              </a:rPr>
              <a:t>explored the data of Starbuck's customers, preprocessed it and visualized it for better understanding. </a:t>
            </a:r>
          </a:p>
          <a:p>
            <a:endParaRPr lang="en-US" b="0" i="0" dirty="0">
              <a:effectLst/>
            </a:endParaRPr>
          </a:p>
          <a:p>
            <a:pPr marL="285750" indent="-285750">
              <a:buFont typeface="Wingdings" panose="05000000000000000000" pitchFamily="2" charset="2"/>
              <a:buChar char="Ø"/>
            </a:pPr>
            <a:r>
              <a:rPr lang="en-US" b="0" i="0" dirty="0">
                <a:effectLst/>
              </a:rPr>
              <a:t>Then, We performed various machine learning models that can improve the performance of the models.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getting good accuracy ,we built web application using flask that predicts the suitable offer which is given to the customers (using both Offer Type and Offer Successful as target variable).</a:t>
            </a:r>
          </a:p>
        </p:txBody>
      </p:sp>
    </p:spTree>
    <p:extLst>
      <p:ext uri="{BB962C8B-B14F-4D97-AF65-F5344CB8AC3E}">
        <p14:creationId xmlns:p14="http://schemas.microsoft.com/office/powerpoint/2010/main" val="189556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2" name="Straight Connector 10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3" name="Group 10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1" name="Group 1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useBgFill="1">
        <p:nvSpPr>
          <p:cNvPr id="127" name="Rectangle 1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7C4DC38-7E19-40E8-89C4-2A1B2223E61B}"/>
              </a:ext>
            </a:extLst>
          </p:cNvPr>
          <p:cNvSpPr txBox="1"/>
          <p:nvPr/>
        </p:nvSpPr>
        <p:spPr>
          <a:xfrm>
            <a:off x="1079510" y="531814"/>
            <a:ext cx="4457690" cy="1720850"/>
          </a:xfrm>
          <a:prstGeom prst="rect">
            <a:avLst/>
          </a:prstGeom>
        </p:spPr>
        <p:txBody>
          <a:bodyPr vert="horz" lIns="91440" tIns="45720" rIns="91440" bIns="45720" rtlCol="0" anchor="ctr" anchorCtr="0">
            <a:normAutofit/>
          </a:bodyPr>
          <a:lstStyle/>
          <a:p>
            <a:pPr algn="ctr">
              <a:spcBef>
                <a:spcPct val="0"/>
              </a:spcBef>
              <a:spcAft>
                <a:spcPts val="600"/>
              </a:spcAft>
            </a:pPr>
            <a:r>
              <a:rPr lang="en-US" sz="4400" b="1" u="sng" dirty="0">
                <a:latin typeface="+mj-lt"/>
                <a:ea typeface="+mj-ea"/>
                <a:cs typeface="+mj-cs"/>
              </a:rPr>
              <a:t>Activity Timeline</a:t>
            </a:r>
          </a:p>
        </p:txBody>
      </p:sp>
      <p:cxnSp>
        <p:nvCxnSpPr>
          <p:cNvPr id="128" name="Straight Connector 11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E49019A-FD61-4658-A2B8-1008475F476C}"/>
              </a:ext>
            </a:extLst>
          </p:cNvPr>
          <p:cNvPicPr>
            <a:picLocks noChangeAspect="1"/>
          </p:cNvPicPr>
          <p:nvPr/>
        </p:nvPicPr>
        <p:blipFill>
          <a:blip r:embed="rId2"/>
          <a:stretch>
            <a:fillRect/>
          </a:stretch>
        </p:blipFill>
        <p:spPr>
          <a:xfrm>
            <a:off x="541339" y="2955816"/>
            <a:ext cx="11109674" cy="3249578"/>
          </a:xfrm>
          <a:prstGeom prst="rect">
            <a:avLst/>
          </a:prstGeom>
        </p:spPr>
      </p:pic>
      <p:sp>
        <p:nvSpPr>
          <p:cNvPr id="5" name="Footer Placeholder 4">
            <a:extLst>
              <a:ext uri="{FF2B5EF4-FFF2-40B4-BE49-F238E27FC236}">
                <a16:creationId xmlns:a16="http://schemas.microsoft.com/office/drawing/2014/main" id="{B6B56502-DDA2-4D6A-949D-5767A9189DCB}"/>
              </a:ext>
            </a:extLst>
          </p:cNvPr>
          <p:cNvSpPr>
            <a:spLocks noGrp="1"/>
          </p:cNvSpPr>
          <p:nvPr>
            <p:ph type="ftr" sz="quarter" idx="11"/>
          </p:nvPr>
        </p:nvSpPr>
        <p:spPr>
          <a:xfrm>
            <a:off x="2754312" y="6357600"/>
            <a:ext cx="6683376" cy="460800"/>
          </a:xfrm>
        </p:spPr>
        <p:txBody>
          <a:bodyPr vert="horz" lIns="91440" tIns="45720" rIns="91440" bIns="45720" rtlCol="0" anchor="ctr">
            <a:normAutofit/>
          </a:bodyPr>
          <a:lstStyle/>
          <a:p>
            <a:pPr>
              <a:spcAft>
                <a:spcPts val="600"/>
              </a:spcAft>
            </a:pPr>
            <a:r>
              <a:rPr lang="en-US" kern="1200" cap="all" spc="300" baseline="0" dirty="0">
                <a:solidFill>
                  <a:schemeClr val="tx1">
                    <a:alpha val="60000"/>
                  </a:schemeClr>
                </a:solidFill>
                <a:latin typeface="+mj-lt"/>
                <a:ea typeface="+mn-ea"/>
                <a:cs typeface="+mn-cs"/>
              </a:rPr>
              <a:t>Starbucks Offer Analysis</a:t>
            </a:r>
          </a:p>
        </p:txBody>
      </p:sp>
      <p:sp>
        <p:nvSpPr>
          <p:cNvPr id="6" name="Slide Number Placeholder 5">
            <a:extLst>
              <a:ext uri="{FF2B5EF4-FFF2-40B4-BE49-F238E27FC236}">
                <a16:creationId xmlns:a16="http://schemas.microsoft.com/office/drawing/2014/main" id="{E7314D00-A616-4909-9D1D-EAB57B3D0AF3}"/>
              </a:ext>
            </a:extLst>
          </p:cNvPr>
          <p:cNvSpPr>
            <a:spLocks noGrp="1"/>
          </p:cNvSpPr>
          <p:nvPr>
            <p:ph type="sldNum" sz="quarter" idx="12"/>
          </p:nvPr>
        </p:nvSpPr>
        <p:spPr>
          <a:xfrm>
            <a:off x="9982800" y="6357600"/>
            <a:ext cx="1760150" cy="460800"/>
          </a:xfrm>
        </p:spPr>
        <p:txBody>
          <a:bodyPr vert="horz" lIns="91440" tIns="45720" rIns="91440" bIns="45720" rtlCol="0" anchor="ctr">
            <a:normAutofit/>
          </a:bodyPr>
          <a:lstStyle/>
          <a:p>
            <a:pPr>
              <a:spcAft>
                <a:spcPts val="600"/>
              </a:spcAft>
            </a:pPr>
            <a:fld id="{FF2BD96E-3838-45D2-9031-D3AF67C920A5}" type="slidenum">
              <a:rPr lang="en-US" smtClean="0"/>
              <a:pPr>
                <a:spcAft>
                  <a:spcPts val="600"/>
                </a:spcAft>
              </a:pPr>
              <a:t>19</a:t>
            </a:fld>
            <a:endParaRPr lang="en-US" dirty="0"/>
          </a:p>
        </p:txBody>
      </p:sp>
    </p:spTree>
    <p:extLst>
      <p:ext uri="{BB962C8B-B14F-4D97-AF65-F5344CB8AC3E}">
        <p14:creationId xmlns:p14="http://schemas.microsoft.com/office/powerpoint/2010/main" val="254222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1" name="Rectangle 210">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138D7-C52B-4334-8003-887FE5F22DEB}"/>
              </a:ext>
            </a:extLst>
          </p:cNvPr>
          <p:cNvSpPr>
            <a:spLocks noGrp="1"/>
          </p:cNvSpPr>
          <p:nvPr>
            <p:ph type="title"/>
          </p:nvPr>
        </p:nvSpPr>
        <p:spPr>
          <a:xfrm>
            <a:off x="990000" y="945926"/>
            <a:ext cx="3531600" cy="1815882"/>
          </a:xfrm>
        </p:spPr>
        <p:txBody>
          <a:bodyPr vert="horz" lIns="91440" tIns="45720" rIns="91440" bIns="45720" rtlCol="0" anchor="t" anchorCtr="0">
            <a:normAutofit fontScale="90000"/>
          </a:bodyPr>
          <a:lstStyle/>
          <a:p>
            <a:pPr>
              <a:lnSpc>
                <a:spcPct val="90000"/>
              </a:lnSpc>
            </a:pPr>
            <a:r>
              <a:rPr lang="en-US" sz="5400" b="1" kern="1200" cap="none" spc="0" baseline="0" dirty="0">
                <a:solidFill>
                  <a:schemeClr val="tx1"/>
                </a:solidFill>
                <a:latin typeface="+mj-lt"/>
                <a:ea typeface="+mj-ea"/>
                <a:cs typeface="+mj-cs"/>
              </a:rPr>
              <a:t>Outline</a:t>
            </a:r>
            <a:r>
              <a:rPr lang="en-US" sz="1500" b="1" kern="1200" cap="none" spc="0" baseline="0" dirty="0">
                <a:solidFill>
                  <a:schemeClr val="tx1"/>
                </a:solidFill>
                <a:latin typeface="+mj-lt"/>
                <a:ea typeface="+mj-ea"/>
                <a:cs typeface="+mj-cs"/>
              </a:rPr>
              <a:t> </a:t>
            </a:r>
            <a:br>
              <a:rPr lang="en-US" sz="1500" b="1" kern="1200" cap="none" spc="0" baseline="0" dirty="0">
                <a:solidFill>
                  <a:schemeClr val="tx1"/>
                </a:solidFill>
                <a:latin typeface="+mj-lt"/>
                <a:ea typeface="+mj-ea"/>
                <a:cs typeface="+mj-cs"/>
              </a:rPr>
            </a:br>
            <a:br>
              <a:rPr lang="en-US" sz="1500" b="1" kern="1200" cap="none" spc="0" baseline="0" dirty="0">
                <a:solidFill>
                  <a:schemeClr val="tx1"/>
                </a:solidFill>
                <a:latin typeface="+mj-lt"/>
                <a:ea typeface="+mj-ea"/>
                <a:cs typeface="+mj-cs"/>
              </a:rPr>
            </a:br>
            <a:br>
              <a:rPr lang="en-US" sz="1500" b="1" kern="1200" cap="none" spc="0" baseline="0" dirty="0">
                <a:solidFill>
                  <a:schemeClr val="tx1"/>
                </a:solidFill>
                <a:latin typeface="+mj-lt"/>
                <a:ea typeface="+mj-ea"/>
                <a:cs typeface="+mj-cs"/>
              </a:rPr>
            </a:br>
            <a:br>
              <a:rPr lang="en-US" sz="1500" b="1" kern="1200" cap="none" spc="0" baseline="0" dirty="0">
                <a:solidFill>
                  <a:schemeClr val="tx1"/>
                </a:solidFill>
                <a:latin typeface="+mj-lt"/>
                <a:ea typeface="+mj-ea"/>
                <a:cs typeface="+mj-cs"/>
              </a:rPr>
            </a:br>
            <a:br>
              <a:rPr lang="en-US" sz="1500" b="1" kern="1200" cap="none" spc="0" baseline="0" dirty="0">
                <a:solidFill>
                  <a:schemeClr val="tx1"/>
                </a:solidFill>
                <a:latin typeface="+mj-lt"/>
                <a:ea typeface="+mj-ea"/>
                <a:cs typeface="+mj-cs"/>
              </a:rPr>
            </a:br>
            <a:br>
              <a:rPr lang="en-US" sz="1500" b="1" kern="1200" cap="none" spc="0" baseline="0" dirty="0">
                <a:solidFill>
                  <a:schemeClr val="tx1"/>
                </a:solidFill>
                <a:latin typeface="+mj-lt"/>
                <a:ea typeface="+mj-ea"/>
                <a:cs typeface="+mj-cs"/>
              </a:rPr>
            </a:br>
            <a:endParaRPr lang="en-US" sz="1500" b="1" kern="1200" cap="none" spc="0" baseline="0" dirty="0">
              <a:solidFill>
                <a:schemeClr val="tx1"/>
              </a:solidFill>
              <a:latin typeface="+mj-lt"/>
              <a:ea typeface="+mj-ea"/>
              <a:cs typeface="+mj-cs"/>
            </a:endParaRPr>
          </a:p>
        </p:txBody>
      </p:sp>
      <p:pic>
        <p:nvPicPr>
          <p:cNvPr id="392" name="Graphic 207" descr="Laptop Secure">
            <a:extLst>
              <a:ext uri="{FF2B5EF4-FFF2-40B4-BE49-F238E27FC236}">
                <a16:creationId xmlns:a16="http://schemas.microsoft.com/office/drawing/2014/main" id="{14ABF8D8-DF7D-550A-4B58-419964C52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00" y="3428999"/>
            <a:ext cx="2339975" cy="2339975"/>
          </a:xfrm>
          <a:prstGeom prst="rect">
            <a:avLst/>
          </a:prstGeom>
        </p:spPr>
      </p:pic>
      <p:sp>
        <p:nvSpPr>
          <p:cNvPr id="332" name="TextBox 331">
            <a:extLst>
              <a:ext uri="{FF2B5EF4-FFF2-40B4-BE49-F238E27FC236}">
                <a16:creationId xmlns:a16="http://schemas.microsoft.com/office/drawing/2014/main" id="{EB3CE63F-6827-4D69-A511-619014730D0E}"/>
              </a:ext>
            </a:extLst>
          </p:cNvPr>
          <p:cNvSpPr txBox="1"/>
          <p:nvPr/>
        </p:nvSpPr>
        <p:spPr>
          <a:xfrm>
            <a:off x="4997457" y="935999"/>
            <a:ext cx="6114543" cy="4832975"/>
          </a:xfrm>
          <a:prstGeom prst="rect">
            <a:avLst/>
          </a:prstGeom>
        </p:spPr>
        <p:txBody>
          <a:bodyPr vert="horz" lIns="91440" tIns="45720" rIns="91440" bIns="45720" rtlCol="0">
            <a:normAutofit/>
          </a:bodyPr>
          <a:lstStyle/>
          <a:p>
            <a:pPr marL="342900" indent="-342900">
              <a:lnSpc>
                <a:spcPct val="150000"/>
              </a:lnSpc>
              <a:spcAft>
                <a:spcPts val="600"/>
              </a:spcAft>
              <a:buFont typeface="Arial" panose="020B0604020202020204" pitchFamily="34" charset="0"/>
              <a:buChar char="•"/>
            </a:pPr>
            <a:r>
              <a:rPr lang="en-US" sz="2000" b="1" spc="50" dirty="0">
                <a:solidFill>
                  <a:schemeClr val="tx1">
                    <a:alpha val="60000"/>
                  </a:schemeClr>
                </a:solidFill>
              </a:rPr>
              <a:t>Introduction</a:t>
            </a:r>
          </a:p>
          <a:p>
            <a:pPr marL="342900" indent="-342900">
              <a:lnSpc>
                <a:spcPct val="150000"/>
              </a:lnSpc>
              <a:spcAft>
                <a:spcPts val="600"/>
              </a:spcAft>
              <a:buFont typeface="Arial" panose="020B0604020202020204" pitchFamily="34" charset="0"/>
              <a:buChar char="•"/>
            </a:pPr>
            <a:r>
              <a:rPr lang="en-US" sz="2000" b="1" spc="50" dirty="0">
                <a:solidFill>
                  <a:schemeClr val="tx1">
                    <a:alpha val="60000"/>
                  </a:schemeClr>
                </a:solidFill>
              </a:rPr>
              <a:t>Business Problem</a:t>
            </a:r>
          </a:p>
          <a:p>
            <a:pPr marL="342900" indent="-342900">
              <a:lnSpc>
                <a:spcPct val="150000"/>
              </a:lnSpc>
              <a:spcAft>
                <a:spcPts val="600"/>
              </a:spcAft>
              <a:buFont typeface="Arial" panose="020B0604020202020204" pitchFamily="34" charset="0"/>
              <a:buChar char="•"/>
            </a:pPr>
            <a:r>
              <a:rPr lang="en-US" sz="2000" b="1" spc="50" dirty="0">
                <a:solidFill>
                  <a:schemeClr val="tx1">
                    <a:alpha val="60000"/>
                  </a:schemeClr>
                </a:solidFill>
              </a:rPr>
              <a:t>Challenges</a:t>
            </a:r>
          </a:p>
          <a:p>
            <a:pPr marL="342900" indent="-342900">
              <a:lnSpc>
                <a:spcPct val="150000"/>
              </a:lnSpc>
              <a:spcAft>
                <a:spcPts val="600"/>
              </a:spcAft>
              <a:buFont typeface="Arial" panose="020B0604020202020204" pitchFamily="34" charset="0"/>
              <a:buChar char="•"/>
            </a:pPr>
            <a:r>
              <a:rPr lang="en-US" sz="2000" b="1" spc="50" dirty="0">
                <a:solidFill>
                  <a:schemeClr val="tx1">
                    <a:alpha val="60000"/>
                  </a:schemeClr>
                </a:solidFill>
              </a:rPr>
              <a:t>Tools</a:t>
            </a:r>
          </a:p>
          <a:p>
            <a:pPr marL="342900" indent="-342900">
              <a:lnSpc>
                <a:spcPct val="150000"/>
              </a:lnSpc>
              <a:spcAft>
                <a:spcPts val="600"/>
              </a:spcAft>
              <a:buFont typeface="Arial" panose="020B0604020202020204" pitchFamily="34" charset="0"/>
              <a:buChar char="•"/>
            </a:pPr>
            <a:r>
              <a:rPr lang="en-US" sz="2000" b="1" spc="50" dirty="0">
                <a:solidFill>
                  <a:schemeClr val="tx1">
                    <a:alpha val="60000"/>
                  </a:schemeClr>
                </a:solidFill>
              </a:rPr>
              <a:t>Ethical Principles</a:t>
            </a:r>
          </a:p>
          <a:p>
            <a:pPr marL="342900" indent="-342900">
              <a:lnSpc>
                <a:spcPct val="150000"/>
              </a:lnSpc>
              <a:spcAft>
                <a:spcPts val="600"/>
              </a:spcAft>
              <a:buFont typeface="Arial" panose="020B0604020202020204" pitchFamily="34" charset="0"/>
              <a:buChar char="•"/>
            </a:pPr>
            <a:r>
              <a:rPr lang="en-US" sz="2000" b="1" spc="50" dirty="0">
                <a:solidFill>
                  <a:schemeClr val="tx1">
                    <a:alpha val="60000"/>
                  </a:schemeClr>
                </a:solidFill>
              </a:rPr>
              <a:t>Visualization</a:t>
            </a:r>
          </a:p>
          <a:p>
            <a:pPr marL="342900" indent="-342900">
              <a:lnSpc>
                <a:spcPct val="150000"/>
              </a:lnSpc>
              <a:spcAft>
                <a:spcPts val="600"/>
              </a:spcAft>
              <a:buFont typeface="Arial" panose="020B0604020202020204" pitchFamily="34" charset="0"/>
              <a:buChar char="•"/>
            </a:pPr>
            <a:r>
              <a:rPr lang="en-US" sz="2000" b="1" spc="50" dirty="0">
                <a:solidFill>
                  <a:schemeClr val="tx1">
                    <a:alpha val="60000"/>
                  </a:schemeClr>
                </a:solidFill>
              </a:rPr>
              <a:t>Models</a:t>
            </a:r>
          </a:p>
          <a:p>
            <a:pPr marL="342900" indent="-342900">
              <a:lnSpc>
                <a:spcPct val="150000"/>
              </a:lnSpc>
              <a:spcAft>
                <a:spcPts val="600"/>
              </a:spcAft>
              <a:buFont typeface="Arial" panose="020B0604020202020204" pitchFamily="34" charset="0"/>
              <a:buChar char="•"/>
            </a:pPr>
            <a:r>
              <a:rPr lang="en-US" sz="2000" b="1" spc="50" dirty="0">
                <a:solidFill>
                  <a:schemeClr val="tx1">
                    <a:alpha val="60000"/>
                  </a:schemeClr>
                </a:solidFill>
              </a:rPr>
              <a:t>Website</a:t>
            </a:r>
            <a:br>
              <a:rPr lang="en-US" sz="2000" b="1" spc="50" dirty="0">
                <a:solidFill>
                  <a:schemeClr val="tx1">
                    <a:alpha val="60000"/>
                  </a:schemeClr>
                </a:solidFill>
              </a:rPr>
            </a:br>
            <a:endParaRPr lang="en-US" sz="2000" spc="50" dirty="0">
              <a:solidFill>
                <a:schemeClr val="tx1">
                  <a:alpha val="60000"/>
                </a:schemeClr>
              </a:solidFill>
            </a:endParaRPr>
          </a:p>
        </p:txBody>
      </p:sp>
      <p:sp>
        <p:nvSpPr>
          <p:cNvPr id="5" name="Footer Placeholder 4">
            <a:extLst>
              <a:ext uri="{FF2B5EF4-FFF2-40B4-BE49-F238E27FC236}">
                <a16:creationId xmlns:a16="http://schemas.microsoft.com/office/drawing/2014/main" id="{5B7A6010-046F-4193-B4A6-7CF475DF9039}"/>
              </a:ext>
            </a:extLst>
          </p:cNvPr>
          <p:cNvSpPr>
            <a:spLocks noGrp="1"/>
          </p:cNvSpPr>
          <p:nvPr>
            <p:ph type="ftr" sz="quarter" idx="11"/>
          </p:nvPr>
        </p:nvSpPr>
        <p:spPr/>
        <p:txBody>
          <a:bodyPr/>
          <a:lstStyle/>
          <a:p>
            <a:r>
              <a:rPr lang="en-US"/>
              <a:t>Starbucks Offer Analysis</a:t>
            </a:r>
            <a:endParaRPr lang="en-US" dirty="0"/>
          </a:p>
        </p:txBody>
      </p:sp>
      <p:sp>
        <p:nvSpPr>
          <p:cNvPr id="6" name="Slide Number Placeholder 5">
            <a:extLst>
              <a:ext uri="{FF2B5EF4-FFF2-40B4-BE49-F238E27FC236}">
                <a16:creationId xmlns:a16="http://schemas.microsoft.com/office/drawing/2014/main" id="{59CCDC35-C92A-45F1-880C-A9868BB7669D}"/>
              </a:ext>
            </a:extLst>
          </p:cNvPr>
          <p:cNvSpPr>
            <a:spLocks noGrp="1"/>
          </p:cNvSpPr>
          <p:nvPr>
            <p:ph type="sldNum" sz="quarter" idx="12"/>
          </p:nvPr>
        </p:nvSpPr>
        <p:spPr/>
        <p:txBody>
          <a:bodyPr/>
          <a:lstStyle/>
          <a:p>
            <a:fld id="{FF2BD96E-3838-45D2-9031-D3AF67C920A5}" type="slidenum">
              <a:rPr lang="en-US" smtClean="0"/>
              <a:t>2</a:t>
            </a:fld>
            <a:endParaRPr lang="en-US" dirty="0"/>
          </a:p>
        </p:txBody>
      </p:sp>
    </p:spTree>
    <p:extLst>
      <p:ext uri="{BB962C8B-B14F-4D97-AF65-F5344CB8AC3E}">
        <p14:creationId xmlns:p14="http://schemas.microsoft.com/office/powerpoint/2010/main" val="227311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522F9-8DDD-42CD-970B-38407D769F27}"/>
              </a:ext>
            </a:extLst>
          </p:cNvPr>
          <p:cNvSpPr>
            <a:spLocks noGrp="1"/>
          </p:cNvSpPr>
          <p:nvPr>
            <p:ph type="title"/>
          </p:nvPr>
        </p:nvSpPr>
        <p:spPr/>
        <p:txBody>
          <a:bodyPr/>
          <a:lstStyle/>
          <a:p>
            <a:pPr algn="ctr"/>
            <a:r>
              <a:rPr lang="en-US" b="1" dirty="0"/>
              <a:t>Reference </a:t>
            </a:r>
          </a:p>
        </p:txBody>
      </p:sp>
      <p:sp>
        <p:nvSpPr>
          <p:cNvPr id="3" name="Content Placeholder 2">
            <a:extLst>
              <a:ext uri="{FF2B5EF4-FFF2-40B4-BE49-F238E27FC236}">
                <a16:creationId xmlns:a16="http://schemas.microsoft.com/office/drawing/2014/main" id="{7BD25854-D574-4FB1-9E18-2EFFB4F5FF96}"/>
              </a:ext>
            </a:extLst>
          </p:cNvPr>
          <p:cNvSpPr>
            <a:spLocks noGrp="1"/>
          </p:cNvSpPr>
          <p:nvPr>
            <p:ph idx="1"/>
          </p:nvPr>
        </p:nvSpPr>
        <p:spPr/>
        <p:txBody>
          <a:bodyPr/>
          <a:lstStyle/>
          <a:p>
            <a:r>
              <a:rPr lang="en-US" dirty="0">
                <a:hlinkClick r:id="rId2"/>
              </a:rPr>
              <a:t>https://customerservice.starbucks.com</a:t>
            </a:r>
            <a:endParaRPr lang="en-US" dirty="0"/>
          </a:p>
          <a:p>
            <a:r>
              <a:rPr lang="en-US" dirty="0">
                <a:hlinkClick r:id="rId3"/>
              </a:rPr>
              <a:t>https://www.geeksforgeeks.org/xgboost-for-regression/#:~:text=XGBoost%20is%20a%20powerful%20approach%20for%20building%20supervised,function%20contains%20loss%20function%20and%20a%20regularization%20term</a:t>
            </a:r>
            <a:r>
              <a:rPr lang="en-US" dirty="0"/>
              <a:t>.</a:t>
            </a:r>
          </a:p>
          <a:p>
            <a:r>
              <a:rPr lang="en-US" dirty="0">
                <a:hlinkClick r:id="rId4"/>
              </a:rPr>
              <a:t>https://www.tutorialspoint.com/flask/flask_variable_rules.htm</a:t>
            </a:r>
            <a:endParaRPr lang="en-US" dirty="0"/>
          </a:p>
          <a:p>
            <a:r>
              <a:rPr lang="en-US" dirty="0">
                <a:hlinkClick r:id="rId5"/>
              </a:rPr>
              <a:t>https://www.youtube.com/watch?v=Z1RJmh_OqeA&amp;t=245s</a:t>
            </a:r>
            <a:endParaRPr lang="en-US" dirty="0"/>
          </a:p>
          <a:p>
            <a:pPr algn="ctr"/>
            <a:endParaRPr lang="en-US" dirty="0"/>
          </a:p>
          <a:p>
            <a:endParaRPr lang="en-US" dirty="0"/>
          </a:p>
          <a:p>
            <a:endParaRPr lang="en-US" dirty="0"/>
          </a:p>
        </p:txBody>
      </p:sp>
      <p:sp>
        <p:nvSpPr>
          <p:cNvPr id="4" name="Footer Placeholder 3">
            <a:extLst>
              <a:ext uri="{FF2B5EF4-FFF2-40B4-BE49-F238E27FC236}">
                <a16:creationId xmlns:a16="http://schemas.microsoft.com/office/drawing/2014/main" id="{03310152-2BB0-42EA-97A5-9712A5E2F580}"/>
              </a:ext>
            </a:extLst>
          </p:cNvPr>
          <p:cNvSpPr>
            <a:spLocks noGrp="1"/>
          </p:cNvSpPr>
          <p:nvPr>
            <p:ph type="ftr" sz="quarter" idx="11"/>
          </p:nvPr>
        </p:nvSpPr>
        <p:spPr/>
        <p:txBody>
          <a:bodyPr/>
          <a:lstStyle/>
          <a:p>
            <a:r>
              <a:rPr lang="en-US" dirty="0"/>
              <a:t>Starbucks Offer Analysis</a:t>
            </a:r>
          </a:p>
        </p:txBody>
      </p:sp>
      <p:sp>
        <p:nvSpPr>
          <p:cNvPr id="5" name="Slide Number Placeholder 4">
            <a:extLst>
              <a:ext uri="{FF2B5EF4-FFF2-40B4-BE49-F238E27FC236}">
                <a16:creationId xmlns:a16="http://schemas.microsoft.com/office/drawing/2014/main" id="{CC4FD4D0-38E3-4CE8-9BEE-8B7A76BA704B}"/>
              </a:ext>
            </a:extLst>
          </p:cNvPr>
          <p:cNvSpPr>
            <a:spLocks noGrp="1"/>
          </p:cNvSpPr>
          <p:nvPr>
            <p:ph type="sldNum" sz="quarter" idx="12"/>
          </p:nvPr>
        </p:nvSpPr>
        <p:spPr/>
        <p:txBody>
          <a:bodyPr/>
          <a:lstStyle/>
          <a:p>
            <a:fld id="{FF2BD96E-3838-45D2-9031-D3AF67C920A5}" type="slidenum">
              <a:rPr lang="en-US" smtClean="0"/>
              <a:t>20</a:t>
            </a:fld>
            <a:endParaRPr lang="en-US" dirty="0"/>
          </a:p>
        </p:txBody>
      </p:sp>
    </p:spTree>
    <p:extLst>
      <p:ext uri="{BB962C8B-B14F-4D97-AF65-F5344CB8AC3E}">
        <p14:creationId xmlns:p14="http://schemas.microsoft.com/office/powerpoint/2010/main" val="3056843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9" name="Straight Connector 11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08" name="Group 12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09" name="Group 12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1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1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useBgFill="1">
        <p:nvSpPr>
          <p:cNvPr id="127" name="Rectangle 126">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cup, indoor, doughnut, coffee&#10;&#10;Description automatically generated">
            <a:extLst>
              <a:ext uri="{FF2B5EF4-FFF2-40B4-BE49-F238E27FC236}">
                <a16:creationId xmlns:a16="http://schemas.microsoft.com/office/drawing/2014/main" id="{BB232532-B628-48E9-8579-A55F73F551D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924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12" name="Rectangle 128">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03300" y="-1052423"/>
            <a:ext cx="6857999" cy="8883647"/>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5712D1F8-F266-42BB-A978-531840D4849A}"/>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pPr algn="ctr"/>
            <a:r>
              <a:rPr lang="en-US" sz="4800" b="1" u="sng" dirty="0">
                <a:solidFill>
                  <a:srgbClr val="FFFFFF"/>
                </a:solidFill>
                <a:latin typeface="+mn-lt"/>
              </a:rPr>
              <a:t>Thank you </a:t>
            </a:r>
          </a:p>
        </p:txBody>
      </p:sp>
      <p:grpSp>
        <p:nvGrpSpPr>
          <p:cNvPr id="313" name="Group 130">
            <a:extLst>
              <a:ext uri="{FF2B5EF4-FFF2-40B4-BE49-F238E27FC236}">
                <a16:creationId xmlns:a16="http://schemas.microsoft.com/office/drawing/2014/main" id="{53D83BC4-A03A-4B80-BE2E-AB1542ABA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314" name="Rectangle 131">
              <a:extLst>
                <a:ext uri="{FF2B5EF4-FFF2-40B4-BE49-F238E27FC236}">
                  <a16:creationId xmlns:a16="http://schemas.microsoft.com/office/drawing/2014/main" id="{2F6F3D9A-452B-4940-9828-23E2DA52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5" name="Group 132">
              <a:extLst>
                <a:ext uri="{FF2B5EF4-FFF2-40B4-BE49-F238E27FC236}">
                  <a16:creationId xmlns:a16="http://schemas.microsoft.com/office/drawing/2014/main" id="{FC141C93-0464-49A4-80F9-CBA4B47321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16" name="Group 133">
                <a:extLst>
                  <a:ext uri="{FF2B5EF4-FFF2-40B4-BE49-F238E27FC236}">
                    <a16:creationId xmlns:a16="http://schemas.microsoft.com/office/drawing/2014/main" id="{0FBE46EE-1DFB-4A24-A727-EABB7534F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39" name="Freeform 68">
                  <a:extLst>
                    <a:ext uri="{FF2B5EF4-FFF2-40B4-BE49-F238E27FC236}">
                      <a16:creationId xmlns:a16="http://schemas.microsoft.com/office/drawing/2014/main" id="{2892A7AB-12E4-4169-836F-A0D0C91B7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7" name="Freeform 69">
                  <a:extLst>
                    <a:ext uri="{FF2B5EF4-FFF2-40B4-BE49-F238E27FC236}">
                      <a16:creationId xmlns:a16="http://schemas.microsoft.com/office/drawing/2014/main" id="{1F214575-72DE-4088-8694-62F426EF7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8" name="Line 70">
                  <a:extLst>
                    <a:ext uri="{FF2B5EF4-FFF2-40B4-BE49-F238E27FC236}">
                      <a16:creationId xmlns:a16="http://schemas.microsoft.com/office/drawing/2014/main" id="{DE02F19E-EAED-436A-985B-21E4AFF3EC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5" name="Group 134">
                <a:extLst>
                  <a:ext uri="{FF2B5EF4-FFF2-40B4-BE49-F238E27FC236}">
                    <a16:creationId xmlns:a16="http://schemas.microsoft.com/office/drawing/2014/main" id="{6748F1F2-C6CE-4B1D-BC12-02955EA2B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36" name="Freeform 68">
                  <a:extLst>
                    <a:ext uri="{FF2B5EF4-FFF2-40B4-BE49-F238E27FC236}">
                      <a16:creationId xmlns:a16="http://schemas.microsoft.com/office/drawing/2014/main" id="{80A5916D-E677-43F6-96A9-E16E5A843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69">
                  <a:extLst>
                    <a:ext uri="{FF2B5EF4-FFF2-40B4-BE49-F238E27FC236}">
                      <a16:creationId xmlns:a16="http://schemas.microsoft.com/office/drawing/2014/main" id="{115C4984-068B-47EF-9298-FC8384998B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8" name="Line 70">
                  <a:extLst>
                    <a:ext uri="{FF2B5EF4-FFF2-40B4-BE49-F238E27FC236}">
                      <a16:creationId xmlns:a16="http://schemas.microsoft.com/office/drawing/2014/main" id="{8E1D9610-842B-4FB4-912A-67F61723EBF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6" name="TextBox 5">
            <a:extLst>
              <a:ext uri="{FF2B5EF4-FFF2-40B4-BE49-F238E27FC236}">
                <a16:creationId xmlns:a16="http://schemas.microsoft.com/office/drawing/2014/main" id="{8F775E37-46A7-47AF-AA18-466925C5E6E8}"/>
              </a:ext>
            </a:extLst>
          </p:cNvPr>
          <p:cNvSpPr txBox="1"/>
          <p:nvPr/>
        </p:nvSpPr>
        <p:spPr>
          <a:xfrm>
            <a:off x="9423293" y="6657945"/>
            <a:ext cx="2768707"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s://www.peoplematters.in/news/training/starbucks-to-close-8000-us-stores-for-racial-bias-training-18032">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dirty="0">
              <a:solidFill>
                <a:srgbClr val="FFFFFF"/>
              </a:solidFill>
            </a:endParaRPr>
          </a:p>
        </p:txBody>
      </p:sp>
      <p:sp>
        <p:nvSpPr>
          <p:cNvPr id="3" name="Footer Placeholder 2">
            <a:extLst>
              <a:ext uri="{FF2B5EF4-FFF2-40B4-BE49-F238E27FC236}">
                <a16:creationId xmlns:a16="http://schemas.microsoft.com/office/drawing/2014/main" id="{35327980-96E7-494E-ABDF-F1F598AE0011}"/>
              </a:ext>
            </a:extLst>
          </p:cNvPr>
          <p:cNvSpPr>
            <a:spLocks noGrp="1"/>
          </p:cNvSpPr>
          <p:nvPr>
            <p:ph type="ftr" sz="quarter" idx="11"/>
          </p:nvPr>
        </p:nvSpPr>
        <p:spPr/>
        <p:txBody>
          <a:bodyPr/>
          <a:lstStyle/>
          <a:p>
            <a:r>
              <a:rPr lang="en-US" dirty="0"/>
              <a:t>Starbucks Offer Analysis</a:t>
            </a:r>
          </a:p>
        </p:txBody>
      </p:sp>
      <p:sp>
        <p:nvSpPr>
          <p:cNvPr id="4" name="Slide Number Placeholder 3">
            <a:extLst>
              <a:ext uri="{FF2B5EF4-FFF2-40B4-BE49-F238E27FC236}">
                <a16:creationId xmlns:a16="http://schemas.microsoft.com/office/drawing/2014/main" id="{5FD861F9-C5EA-4AC9-8E7B-ED956CB499D3}"/>
              </a:ext>
            </a:extLst>
          </p:cNvPr>
          <p:cNvSpPr>
            <a:spLocks noGrp="1"/>
          </p:cNvSpPr>
          <p:nvPr>
            <p:ph type="sldNum" sz="quarter" idx="12"/>
          </p:nvPr>
        </p:nvSpPr>
        <p:spPr/>
        <p:txBody>
          <a:bodyPr/>
          <a:lstStyle/>
          <a:p>
            <a:fld id="{FF2BD96E-3838-45D2-9031-D3AF67C920A5}" type="slidenum">
              <a:rPr lang="en-US" smtClean="0"/>
              <a:t>21</a:t>
            </a:fld>
            <a:endParaRPr lang="en-US" dirty="0"/>
          </a:p>
        </p:txBody>
      </p:sp>
    </p:spTree>
    <p:extLst>
      <p:ext uri="{BB962C8B-B14F-4D97-AF65-F5344CB8AC3E}">
        <p14:creationId xmlns:p14="http://schemas.microsoft.com/office/powerpoint/2010/main" val="207483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4AD6-B713-464F-99D6-611D77D005E1}"/>
              </a:ext>
            </a:extLst>
          </p:cNvPr>
          <p:cNvSpPr>
            <a:spLocks noGrp="1"/>
          </p:cNvSpPr>
          <p:nvPr>
            <p:ph type="title"/>
          </p:nvPr>
        </p:nvSpPr>
        <p:spPr/>
        <p:txBody>
          <a:bodyPr>
            <a:normAutofit fontScale="90000"/>
          </a:bodyPr>
          <a:lstStyle/>
          <a:p>
            <a:pPr algn="ctr"/>
            <a:r>
              <a:rPr lang="en-US" sz="4400" b="1" u="sng" dirty="0">
                <a:latin typeface="+mn-lt"/>
              </a:rPr>
              <a:t>Introduction </a:t>
            </a:r>
            <a:br>
              <a:rPr lang="en-US" dirty="0"/>
            </a:br>
            <a:endParaRPr lang="en-US" dirty="0"/>
          </a:p>
        </p:txBody>
      </p:sp>
      <p:sp>
        <p:nvSpPr>
          <p:cNvPr id="3" name="Content Placeholder 2">
            <a:extLst>
              <a:ext uri="{FF2B5EF4-FFF2-40B4-BE49-F238E27FC236}">
                <a16:creationId xmlns:a16="http://schemas.microsoft.com/office/drawing/2014/main" id="{6C7F3169-59D2-44DE-B75C-569E308D8306}"/>
              </a:ext>
            </a:extLst>
          </p:cNvPr>
          <p:cNvSpPr>
            <a:spLocks noGrp="1"/>
          </p:cNvSpPr>
          <p:nvPr>
            <p:ph idx="1"/>
          </p:nvPr>
        </p:nvSpPr>
        <p:spPr/>
        <p:txBody>
          <a:bodyPr>
            <a:normAutofit/>
          </a:bodyPr>
          <a:lstStyle/>
          <a:p>
            <a:pPr marL="285750" indent="-285750" algn="l">
              <a:buFont typeface="Wingdings" panose="05000000000000000000" pitchFamily="2" charset="2"/>
              <a:buChar char="q"/>
            </a:pPr>
            <a:r>
              <a:rPr lang="en-US" sz="2000" dirty="0">
                <a:effectLst/>
                <a:ea typeface="Calibri" panose="020F0502020204030204" pitchFamily="34" charset="0"/>
                <a:cs typeface="Times New Roman" panose="02020603050405020304" pitchFamily="18" charset="0"/>
              </a:rPr>
              <a:t>In today's era, Machine learning and AI has </a:t>
            </a:r>
            <a:r>
              <a:rPr lang="en-US" sz="2000" dirty="0">
                <a:ea typeface="Calibri" panose="020F0502020204030204" pitchFamily="34" charset="0"/>
                <a:cs typeface="Times New Roman" panose="02020603050405020304" pitchFamily="18" charset="0"/>
              </a:rPr>
              <a:t>become an essential part of business.</a:t>
            </a:r>
          </a:p>
          <a:p>
            <a:pPr marL="285750" indent="-285750" algn="l">
              <a:buFont typeface="Wingdings" panose="05000000000000000000" pitchFamily="2" charset="2"/>
              <a:buChar char="q"/>
            </a:pPr>
            <a:r>
              <a:rPr lang="en-US" sz="2000" dirty="0">
                <a:ea typeface="Calibri" panose="020F0502020204030204" pitchFamily="34" charset="0"/>
                <a:cs typeface="Times New Roman" panose="02020603050405020304" pitchFamily="18" charset="0"/>
              </a:rPr>
              <a:t>Marketing plays a very important role in every business of the world. So various marketing strategies are being applied, so company can grow and expand their business in different segments.</a:t>
            </a:r>
          </a:p>
          <a:p>
            <a:pPr marL="285750" indent="-285750" algn="l">
              <a:buFont typeface="Wingdings" panose="05000000000000000000" pitchFamily="2" charset="2"/>
              <a:buChar char="q"/>
            </a:pPr>
            <a:r>
              <a:rPr lang="en-US" sz="2000" dirty="0">
                <a:ea typeface="Calibri" panose="020F0502020204030204" pitchFamily="34" charset="0"/>
                <a:cs typeface="Times New Roman" panose="02020603050405020304" pitchFamily="18" charset="0"/>
              </a:rPr>
              <a:t>It </a:t>
            </a:r>
            <a:r>
              <a:rPr lang="en-US" dirty="0">
                <a:ea typeface="Calibri" panose="020F0502020204030204" pitchFamily="34" charset="0"/>
                <a:cs typeface="Times New Roman" panose="02020603050405020304" pitchFamily="18" charset="0"/>
              </a:rPr>
              <a:t>g</a:t>
            </a:r>
            <a:r>
              <a:rPr lang="en-US" sz="2000" dirty="0">
                <a:ea typeface="Calibri" panose="020F0502020204030204" pitchFamily="34" charset="0"/>
                <a:cs typeface="Times New Roman" panose="02020603050405020304" pitchFamily="18" charset="0"/>
              </a:rPr>
              <a:t>enerates more revenue by attracting more people.</a:t>
            </a:r>
            <a:endParaRPr lang="en-US" dirty="0"/>
          </a:p>
        </p:txBody>
      </p:sp>
      <p:sp>
        <p:nvSpPr>
          <p:cNvPr id="4" name="Footer Placeholder 3">
            <a:extLst>
              <a:ext uri="{FF2B5EF4-FFF2-40B4-BE49-F238E27FC236}">
                <a16:creationId xmlns:a16="http://schemas.microsoft.com/office/drawing/2014/main" id="{3F62B9EE-9CEC-4144-9DFE-9CE2F6896A44}"/>
              </a:ext>
            </a:extLst>
          </p:cNvPr>
          <p:cNvSpPr>
            <a:spLocks noGrp="1"/>
          </p:cNvSpPr>
          <p:nvPr>
            <p:ph type="ftr" sz="quarter" idx="11"/>
          </p:nvPr>
        </p:nvSpPr>
        <p:spPr/>
        <p:txBody>
          <a:bodyPr/>
          <a:lstStyle/>
          <a:p>
            <a:r>
              <a:rPr lang="en-US"/>
              <a:t>Starbucks Offer Analysis</a:t>
            </a:r>
            <a:endParaRPr lang="en-US" dirty="0"/>
          </a:p>
        </p:txBody>
      </p:sp>
      <p:sp>
        <p:nvSpPr>
          <p:cNvPr id="5" name="Slide Number Placeholder 4">
            <a:extLst>
              <a:ext uri="{FF2B5EF4-FFF2-40B4-BE49-F238E27FC236}">
                <a16:creationId xmlns:a16="http://schemas.microsoft.com/office/drawing/2014/main" id="{CF21BEB9-FC9C-4546-87E4-7D7C91F3AAC2}"/>
              </a:ext>
            </a:extLst>
          </p:cNvPr>
          <p:cNvSpPr>
            <a:spLocks noGrp="1"/>
          </p:cNvSpPr>
          <p:nvPr>
            <p:ph type="sldNum" sz="quarter" idx="12"/>
          </p:nvPr>
        </p:nvSpPr>
        <p:spPr/>
        <p:txBody>
          <a:bodyPr/>
          <a:lstStyle/>
          <a:p>
            <a:fld id="{FF2BD96E-3838-45D2-9031-D3AF67C920A5}" type="slidenum">
              <a:rPr lang="en-US" smtClean="0"/>
              <a:t>3</a:t>
            </a:fld>
            <a:endParaRPr lang="en-US" dirty="0"/>
          </a:p>
        </p:txBody>
      </p:sp>
    </p:spTree>
    <p:extLst>
      <p:ext uri="{BB962C8B-B14F-4D97-AF65-F5344CB8AC3E}">
        <p14:creationId xmlns:p14="http://schemas.microsoft.com/office/powerpoint/2010/main" val="254429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4AD6-B713-464F-99D6-611D77D005E1}"/>
              </a:ext>
            </a:extLst>
          </p:cNvPr>
          <p:cNvSpPr>
            <a:spLocks noGrp="1"/>
          </p:cNvSpPr>
          <p:nvPr>
            <p:ph type="title"/>
          </p:nvPr>
        </p:nvSpPr>
        <p:spPr/>
        <p:txBody>
          <a:bodyPr>
            <a:normAutofit fontScale="90000"/>
          </a:bodyPr>
          <a:lstStyle/>
          <a:p>
            <a:pPr algn="ctr"/>
            <a:r>
              <a:rPr lang="en-US" sz="4800" b="1" u="sng" dirty="0">
                <a:latin typeface="+mn-lt"/>
              </a:rPr>
              <a:t>Business Problem </a:t>
            </a:r>
            <a:br>
              <a:rPr lang="en-US" dirty="0"/>
            </a:br>
            <a:endParaRPr lang="en-US" dirty="0"/>
          </a:p>
        </p:txBody>
      </p:sp>
      <p:sp>
        <p:nvSpPr>
          <p:cNvPr id="3" name="Content Placeholder 2">
            <a:extLst>
              <a:ext uri="{FF2B5EF4-FFF2-40B4-BE49-F238E27FC236}">
                <a16:creationId xmlns:a16="http://schemas.microsoft.com/office/drawing/2014/main" id="{6C7F3169-59D2-44DE-B75C-569E308D8306}"/>
              </a:ext>
            </a:extLst>
          </p:cNvPr>
          <p:cNvSpPr>
            <a:spLocks noGrp="1"/>
          </p:cNvSpPr>
          <p:nvPr>
            <p:ph idx="1"/>
          </p:nvPr>
        </p:nvSpPr>
        <p:spPr/>
        <p:txBody>
          <a:bodyPr/>
          <a:lstStyle/>
          <a:p>
            <a:pPr>
              <a:buFont typeface="Wingdings" panose="05000000000000000000" pitchFamily="2" charset="2"/>
              <a:buChar char="q"/>
            </a:pPr>
            <a:r>
              <a:rPr lang="en-US" dirty="0"/>
              <a:t>This project of Starbuck's will be based on the offers and discounts for the new customers and are everyday visitors of the coffee shop.</a:t>
            </a:r>
          </a:p>
          <a:p>
            <a:pPr>
              <a:buFont typeface="Wingdings" panose="05000000000000000000" pitchFamily="2" charset="2"/>
              <a:buChar char="q"/>
            </a:pPr>
            <a:r>
              <a:rPr lang="en-US" dirty="0"/>
              <a:t>We will be dealing through that how the single casual customer would be transformed into our regular and the loyal customer of Starbuck's with various offerings, deals, discounts, points to maintain its integrity in market with other competitors. </a:t>
            </a:r>
          </a:p>
        </p:txBody>
      </p:sp>
      <p:sp>
        <p:nvSpPr>
          <p:cNvPr id="4" name="Footer Placeholder 3">
            <a:extLst>
              <a:ext uri="{FF2B5EF4-FFF2-40B4-BE49-F238E27FC236}">
                <a16:creationId xmlns:a16="http://schemas.microsoft.com/office/drawing/2014/main" id="{C27019C4-042D-4268-915F-2467CE5A4B14}"/>
              </a:ext>
            </a:extLst>
          </p:cNvPr>
          <p:cNvSpPr>
            <a:spLocks noGrp="1"/>
          </p:cNvSpPr>
          <p:nvPr>
            <p:ph type="ftr" sz="quarter" idx="11"/>
          </p:nvPr>
        </p:nvSpPr>
        <p:spPr/>
        <p:txBody>
          <a:bodyPr/>
          <a:lstStyle/>
          <a:p>
            <a:r>
              <a:rPr lang="en-US"/>
              <a:t>Starbucks Offer Analysis</a:t>
            </a:r>
            <a:endParaRPr lang="en-US" dirty="0"/>
          </a:p>
        </p:txBody>
      </p:sp>
      <p:sp>
        <p:nvSpPr>
          <p:cNvPr id="5" name="Slide Number Placeholder 4">
            <a:extLst>
              <a:ext uri="{FF2B5EF4-FFF2-40B4-BE49-F238E27FC236}">
                <a16:creationId xmlns:a16="http://schemas.microsoft.com/office/drawing/2014/main" id="{D6927BD7-C4DE-485D-A258-D6A0BB5529C7}"/>
              </a:ext>
            </a:extLst>
          </p:cNvPr>
          <p:cNvSpPr>
            <a:spLocks noGrp="1"/>
          </p:cNvSpPr>
          <p:nvPr>
            <p:ph type="sldNum" sz="quarter" idx="12"/>
          </p:nvPr>
        </p:nvSpPr>
        <p:spPr/>
        <p:txBody>
          <a:bodyPr/>
          <a:lstStyle/>
          <a:p>
            <a:fld id="{FF2BD96E-3838-45D2-9031-D3AF67C920A5}" type="slidenum">
              <a:rPr lang="en-US" smtClean="0"/>
              <a:t>4</a:t>
            </a:fld>
            <a:endParaRPr lang="en-US" dirty="0"/>
          </a:p>
        </p:txBody>
      </p:sp>
    </p:spTree>
    <p:extLst>
      <p:ext uri="{BB962C8B-B14F-4D97-AF65-F5344CB8AC3E}">
        <p14:creationId xmlns:p14="http://schemas.microsoft.com/office/powerpoint/2010/main" val="92163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E61ADD4-967B-4465-8688-0530A73F6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C09263-8C31-4B0F-83DE-823D4DCCDAD0}"/>
              </a:ext>
            </a:extLst>
          </p:cNvPr>
          <p:cNvSpPr>
            <a:spLocks noGrp="1"/>
          </p:cNvSpPr>
          <p:nvPr>
            <p:ph type="ctrTitle"/>
          </p:nvPr>
        </p:nvSpPr>
        <p:spPr>
          <a:xfrm>
            <a:off x="2107200" y="228601"/>
            <a:ext cx="7977600" cy="850898"/>
          </a:xfrm>
        </p:spPr>
        <p:txBody>
          <a:bodyPr>
            <a:normAutofit/>
          </a:bodyPr>
          <a:lstStyle/>
          <a:p>
            <a:r>
              <a:rPr lang="en-US" b="1" u="sng" dirty="0">
                <a:latin typeface="+mn-lt"/>
              </a:rPr>
              <a:t>Data Cleaning</a:t>
            </a:r>
          </a:p>
        </p:txBody>
      </p:sp>
      <p:sp>
        <p:nvSpPr>
          <p:cNvPr id="3" name="Subtitle 2">
            <a:extLst>
              <a:ext uri="{FF2B5EF4-FFF2-40B4-BE49-F238E27FC236}">
                <a16:creationId xmlns:a16="http://schemas.microsoft.com/office/drawing/2014/main" id="{408F2AD3-8BC8-4FC0-A8E9-875606A579B9}"/>
              </a:ext>
            </a:extLst>
          </p:cNvPr>
          <p:cNvSpPr>
            <a:spLocks noGrp="1"/>
          </p:cNvSpPr>
          <p:nvPr>
            <p:ph type="subTitle" idx="1"/>
          </p:nvPr>
        </p:nvSpPr>
        <p:spPr>
          <a:xfrm>
            <a:off x="296985" y="1308100"/>
            <a:ext cx="11441723" cy="4470401"/>
          </a:xfrm>
        </p:spPr>
        <p:txBody>
          <a:bodyPr>
            <a:normAutofit fontScale="92500" lnSpcReduction="10000"/>
          </a:bodyPr>
          <a:lstStyle/>
          <a:p>
            <a:pPr marL="342900" indent="-342900" algn="l">
              <a:buFont typeface="Wingdings" panose="05000000000000000000" pitchFamily="2" charset="2"/>
              <a:buChar char="q"/>
            </a:pPr>
            <a:r>
              <a:rPr lang="en-US" sz="2800" dirty="0"/>
              <a:t>We have three different .json files named </a:t>
            </a:r>
            <a:r>
              <a:rPr lang="en-US" sz="2800" dirty="0" err="1"/>
              <a:t>portfolio.json</a:t>
            </a:r>
            <a:r>
              <a:rPr lang="en-US" sz="2800" dirty="0"/>
              <a:t>, </a:t>
            </a:r>
            <a:r>
              <a:rPr lang="en-US" sz="2800" dirty="0" err="1"/>
              <a:t>transcript.json</a:t>
            </a:r>
            <a:r>
              <a:rPr lang="en-US" sz="2800" dirty="0"/>
              <a:t>, </a:t>
            </a:r>
            <a:r>
              <a:rPr lang="en-US" sz="2800" dirty="0" err="1"/>
              <a:t>profile.json</a:t>
            </a:r>
            <a:r>
              <a:rPr lang="en-US" sz="2800" dirty="0"/>
              <a:t> which we converted into .csv files and later merged into one dataset. </a:t>
            </a:r>
          </a:p>
          <a:p>
            <a:pPr marL="342900" indent="-342900" algn="l">
              <a:buFont typeface="Wingdings" panose="05000000000000000000" pitchFamily="2" charset="2"/>
              <a:buChar char="q"/>
            </a:pPr>
            <a:r>
              <a:rPr lang="en-US" sz="2800" dirty="0"/>
              <a:t>Dropped null values from Gender, income and age column.</a:t>
            </a:r>
          </a:p>
          <a:p>
            <a:pPr marL="342900" indent="-342900" algn="l">
              <a:buFont typeface="Wingdings" panose="05000000000000000000" pitchFamily="2" charset="2"/>
              <a:buChar char="q"/>
            </a:pPr>
            <a:r>
              <a:rPr lang="en-US" sz="2800" dirty="0"/>
              <a:t>When merged dataset the values was approx. to100000 but when applied </a:t>
            </a:r>
            <a:r>
              <a:rPr lang="en-US" sz="2800" dirty="0" err="1"/>
              <a:t>NaN</a:t>
            </a:r>
            <a:r>
              <a:rPr lang="en-US" sz="2800" dirty="0"/>
              <a:t> many rows were removed. </a:t>
            </a:r>
          </a:p>
          <a:p>
            <a:pPr marL="342900" indent="-342900" algn="l">
              <a:buFont typeface="Wingdings" panose="05000000000000000000" pitchFamily="2" charset="2"/>
              <a:buChar char="q"/>
            </a:pPr>
            <a:r>
              <a:rPr lang="en-US" sz="2800" dirty="0"/>
              <a:t>Our Dataset consists of 66,502 and 21 columns. </a:t>
            </a:r>
          </a:p>
          <a:p>
            <a:pPr marL="342900" indent="-342900" algn="l">
              <a:buFont typeface="Wingdings" panose="05000000000000000000" pitchFamily="2" charset="2"/>
              <a:buChar char="q"/>
            </a:pPr>
            <a:r>
              <a:rPr lang="en-US" sz="2800" dirty="0"/>
              <a:t>We separated Transaction column from the event column. </a:t>
            </a:r>
          </a:p>
          <a:p>
            <a:pPr marL="342900" indent="-342900" algn="l">
              <a:buFont typeface="Wingdings" panose="05000000000000000000" pitchFamily="2" charset="2"/>
              <a:buChar char="q"/>
            </a:pPr>
            <a:endParaRPr lang="en-US" sz="2800" dirty="0"/>
          </a:p>
        </p:txBody>
      </p:sp>
      <p:cxnSp>
        <p:nvCxnSpPr>
          <p:cNvPr id="10" name="Straight Connector 9">
            <a:extLst>
              <a:ext uri="{FF2B5EF4-FFF2-40B4-BE49-F238E27FC236}">
                <a16:creationId xmlns:a16="http://schemas.microsoft.com/office/drawing/2014/main" id="{52A8EF8A-6DD1-434A-9E4F-EFD86A15E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3E9965A-C432-47F6-8A17-38F3972E444A}"/>
              </a:ext>
            </a:extLst>
          </p:cNvPr>
          <p:cNvSpPr>
            <a:spLocks noGrp="1"/>
          </p:cNvSpPr>
          <p:nvPr>
            <p:ph type="ftr" sz="quarter" idx="11"/>
          </p:nvPr>
        </p:nvSpPr>
        <p:spPr/>
        <p:txBody>
          <a:bodyPr/>
          <a:lstStyle/>
          <a:p>
            <a:r>
              <a:rPr lang="en-US"/>
              <a:t>Starbucks Offer Analysis</a:t>
            </a:r>
            <a:endParaRPr lang="en-US" dirty="0"/>
          </a:p>
        </p:txBody>
      </p:sp>
      <p:sp>
        <p:nvSpPr>
          <p:cNvPr id="5" name="Slide Number Placeholder 4">
            <a:extLst>
              <a:ext uri="{FF2B5EF4-FFF2-40B4-BE49-F238E27FC236}">
                <a16:creationId xmlns:a16="http://schemas.microsoft.com/office/drawing/2014/main" id="{44F5D6CA-0493-4047-B4D2-F0F73C2298D5}"/>
              </a:ext>
            </a:extLst>
          </p:cNvPr>
          <p:cNvSpPr>
            <a:spLocks noGrp="1"/>
          </p:cNvSpPr>
          <p:nvPr>
            <p:ph type="sldNum" sz="quarter" idx="12"/>
          </p:nvPr>
        </p:nvSpPr>
        <p:spPr/>
        <p:txBody>
          <a:bodyPr/>
          <a:lstStyle/>
          <a:p>
            <a:fld id="{FF2BD96E-3838-45D2-9031-D3AF67C920A5}" type="slidenum">
              <a:rPr lang="en-US" smtClean="0"/>
              <a:t>5</a:t>
            </a:fld>
            <a:endParaRPr lang="en-US" dirty="0"/>
          </a:p>
        </p:txBody>
      </p:sp>
    </p:spTree>
    <p:extLst>
      <p:ext uri="{BB962C8B-B14F-4D97-AF65-F5344CB8AC3E}">
        <p14:creationId xmlns:p14="http://schemas.microsoft.com/office/powerpoint/2010/main" val="102238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E919-3F94-44CD-B6E6-DF25ED447CE0}"/>
              </a:ext>
            </a:extLst>
          </p:cNvPr>
          <p:cNvSpPr>
            <a:spLocks noGrp="1"/>
          </p:cNvSpPr>
          <p:nvPr>
            <p:ph type="title"/>
          </p:nvPr>
        </p:nvSpPr>
        <p:spPr/>
        <p:txBody>
          <a:bodyPr>
            <a:normAutofit/>
          </a:bodyPr>
          <a:lstStyle/>
          <a:p>
            <a:pPr algn="ctr"/>
            <a:r>
              <a:rPr lang="en-US" sz="4800" b="1" u="sng" dirty="0">
                <a:latin typeface="+mn-lt"/>
              </a:rPr>
              <a:t>Challenges</a:t>
            </a:r>
            <a:r>
              <a:rPr lang="en-US" sz="4800" dirty="0"/>
              <a:t> </a:t>
            </a:r>
          </a:p>
        </p:txBody>
      </p:sp>
      <p:graphicFrame>
        <p:nvGraphicFramePr>
          <p:cNvPr id="5" name="Content Placeholder 2">
            <a:extLst>
              <a:ext uri="{FF2B5EF4-FFF2-40B4-BE49-F238E27FC236}">
                <a16:creationId xmlns:a16="http://schemas.microsoft.com/office/drawing/2014/main" id="{4A596D09-73E6-455E-8157-0AAAFD086158}"/>
              </a:ext>
            </a:extLst>
          </p:cNvPr>
          <p:cNvGraphicFramePr>
            <a:graphicFrameLocks noGrp="1"/>
          </p:cNvGraphicFramePr>
          <p:nvPr>
            <p:ph idx="1"/>
            <p:extLst>
              <p:ext uri="{D42A27DB-BD31-4B8C-83A1-F6EECF244321}">
                <p14:modId xmlns:p14="http://schemas.microsoft.com/office/powerpoint/2010/main" val="1772386718"/>
              </p:ext>
            </p:extLst>
          </p:nvPr>
        </p:nvGraphicFramePr>
        <p:xfrm>
          <a:off x="989400" y="1685925"/>
          <a:ext cx="10213200" cy="5036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5C2A369-210E-4472-9DEF-AD41EF7DC59D}"/>
              </a:ext>
            </a:extLst>
          </p:cNvPr>
          <p:cNvSpPr>
            <a:spLocks noGrp="1"/>
          </p:cNvSpPr>
          <p:nvPr>
            <p:ph type="ftr" sz="quarter" idx="11"/>
          </p:nvPr>
        </p:nvSpPr>
        <p:spPr/>
        <p:txBody>
          <a:bodyPr/>
          <a:lstStyle/>
          <a:p>
            <a:r>
              <a:rPr lang="en-US"/>
              <a:t>Starbucks Offer Analysis</a:t>
            </a:r>
            <a:endParaRPr lang="en-US" dirty="0"/>
          </a:p>
        </p:txBody>
      </p:sp>
      <p:sp>
        <p:nvSpPr>
          <p:cNvPr id="7" name="Slide Number Placeholder 6">
            <a:extLst>
              <a:ext uri="{FF2B5EF4-FFF2-40B4-BE49-F238E27FC236}">
                <a16:creationId xmlns:a16="http://schemas.microsoft.com/office/drawing/2014/main" id="{D8E7AFE2-1EC8-4A54-9D57-8EA62DA68197}"/>
              </a:ext>
            </a:extLst>
          </p:cNvPr>
          <p:cNvSpPr>
            <a:spLocks noGrp="1"/>
          </p:cNvSpPr>
          <p:nvPr>
            <p:ph type="sldNum" sz="quarter" idx="12"/>
          </p:nvPr>
        </p:nvSpPr>
        <p:spPr/>
        <p:txBody>
          <a:bodyPr/>
          <a:lstStyle/>
          <a:p>
            <a:fld id="{FF2BD96E-3838-45D2-9031-D3AF67C920A5}" type="slidenum">
              <a:rPr lang="en-US" smtClean="0"/>
              <a:t>6</a:t>
            </a:fld>
            <a:endParaRPr lang="en-US" dirty="0"/>
          </a:p>
        </p:txBody>
      </p:sp>
    </p:spTree>
    <p:extLst>
      <p:ext uri="{BB962C8B-B14F-4D97-AF65-F5344CB8AC3E}">
        <p14:creationId xmlns:p14="http://schemas.microsoft.com/office/powerpoint/2010/main" val="49120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E919-3F94-44CD-B6E6-DF25ED447CE0}"/>
              </a:ext>
            </a:extLst>
          </p:cNvPr>
          <p:cNvSpPr>
            <a:spLocks noGrp="1"/>
          </p:cNvSpPr>
          <p:nvPr>
            <p:ph type="title"/>
          </p:nvPr>
        </p:nvSpPr>
        <p:spPr/>
        <p:txBody>
          <a:bodyPr>
            <a:normAutofit/>
          </a:bodyPr>
          <a:lstStyle/>
          <a:p>
            <a:pPr algn="ctr"/>
            <a:r>
              <a:rPr lang="en-US" sz="4800" b="1" u="sng" dirty="0">
                <a:latin typeface="+mn-lt"/>
              </a:rPr>
              <a:t>Challenges</a:t>
            </a:r>
            <a:r>
              <a:rPr lang="en-US" sz="4800" dirty="0"/>
              <a:t> </a:t>
            </a:r>
          </a:p>
        </p:txBody>
      </p:sp>
      <p:graphicFrame>
        <p:nvGraphicFramePr>
          <p:cNvPr id="5" name="Content Placeholder 2">
            <a:extLst>
              <a:ext uri="{FF2B5EF4-FFF2-40B4-BE49-F238E27FC236}">
                <a16:creationId xmlns:a16="http://schemas.microsoft.com/office/drawing/2014/main" id="{4A596D09-73E6-455E-8157-0AAAFD086158}"/>
              </a:ext>
            </a:extLst>
          </p:cNvPr>
          <p:cNvGraphicFramePr>
            <a:graphicFrameLocks noGrp="1"/>
          </p:cNvGraphicFramePr>
          <p:nvPr>
            <p:ph idx="1"/>
            <p:extLst>
              <p:ext uri="{D42A27DB-BD31-4B8C-83A1-F6EECF244321}">
                <p14:modId xmlns:p14="http://schemas.microsoft.com/office/powerpoint/2010/main" val="2369104864"/>
              </p:ext>
            </p:extLst>
          </p:nvPr>
        </p:nvGraphicFramePr>
        <p:xfrm>
          <a:off x="989400" y="1685925"/>
          <a:ext cx="10213200" cy="5036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130153F8-6CEE-4E19-A85A-D60C4782D922}"/>
              </a:ext>
            </a:extLst>
          </p:cNvPr>
          <p:cNvSpPr>
            <a:spLocks noGrp="1"/>
          </p:cNvSpPr>
          <p:nvPr>
            <p:ph type="ftr" sz="quarter" idx="11"/>
          </p:nvPr>
        </p:nvSpPr>
        <p:spPr/>
        <p:txBody>
          <a:bodyPr/>
          <a:lstStyle/>
          <a:p>
            <a:r>
              <a:rPr lang="en-US"/>
              <a:t>Starbucks Offer Analysis</a:t>
            </a:r>
            <a:endParaRPr lang="en-US" dirty="0"/>
          </a:p>
        </p:txBody>
      </p:sp>
      <p:sp>
        <p:nvSpPr>
          <p:cNvPr id="4" name="Slide Number Placeholder 3">
            <a:extLst>
              <a:ext uri="{FF2B5EF4-FFF2-40B4-BE49-F238E27FC236}">
                <a16:creationId xmlns:a16="http://schemas.microsoft.com/office/drawing/2014/main" id="{8BCDC172-78C9-4583-9AE9-96CD23D6ECBA}"/>
              </a:ext>
            </a:extLst>
          </p:cNvPr>
          <p:cNvSpPr>
            <a:spLocks noGrp="1"/>
          </p:cNvSpPr>
          <p:nvPr>
            <p:ph type="sldNum" sz="quarter" idx="12"/>
          </p:nvPr>
        </p:nvSpPr>
        <p:spPr/>
        <p:txBody>
          <a:bodyPr/>
          <a:lstStyle/>
          <a:p>
            <a:fld id="{FF2BD96E-3838-45D2-9031-D3AF67C920A5}" type="slidenum">
              <a:rPr lang="en-US" smtClean="0"/>
              <a:t>7</a:t>
            </a:fld>
            <a:endParaRPr lang="en-US" dirty="0"/>
          </a:p>
        </p:txBody>
      </p:sp>
    </p:spTree>
    <p:extLst>
      <p:ext uri="{BB962C8B-B14F-4D97-AF65-F5344CB8AC3E}">
        <p14:creationId xmlns:p14="http://schemas.microsoft.com/office/powerpoint/2010/main" val="237048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1FB5D-0886-4008-A20B-010FBA45D64F}"/>
              </a:ext>
            </a:extLst>
          </p:cNvPr>
          <p:cNvSpPr>
            <a:spLocks noGrp="1"/>
          </p:cNvSpPr>
          <p:nvPr>
            <p:ph type="title"/>
          </p:nvPr>
        </p:nvSpPr>
        <p:spPr>
          <a:xfrm>
            <a:off x="990000" y="395288"/>
            <a:ext cx="4078800" cy="1597753"/>
          </a:xfrm>
        </p:spPr>
        <p:txBody>
          <a:bodyPr wrap="square" anchor="b">
            <a:normAutofit/>
          </a:bodyPr>
          <a:lstStyle/>
          <a:p>
            <a:pPr algn="ctr"/>
            <a:r>
              <a:rPr lang="en-US" sz="4000" b="1" u="sng" dirty="0">
                <a:latin typeface="+mn-lt"/>
              </a:rPr>
              <a:t>Goal</a:t>
            </a:r>
          </a:p>
        </p:txBody>
      </p:sp>
      <p:sp>
        <p:nvSpPr>
          <p:cNvPr id="5" name="Content Placeholder 4">
            <a:extLst>
              <a:ext uri="{FF2B5EF4-FFF2-40B4-BE49-F238E27FC236}">
                <a16:creationId xmlns:a16="http://schemas.microsoft.com/office/drawing/2014/main" id="{600B09D9-CD5A-4085-B130-E3C5B78766B3}"/>
              </a:ext>
            </a:extLst>
          </p:cNvPr>
          <p:cNvSpPr>
            <a:spLocks noGrp="1"/>
          </p:cNvSpPr>
          <p:nvPr>
            <p:ph idx="1"/>
          </p:nvPr>
        </p:nvSpPr>
        <p:spPr>
          <a:xfrm>
            <a:off x="990000" y="2361601"/>
            <a:ext cx="4078800" cy="3416900"/>
          </a:xfrm>
        </p:spPr>
        <p:txBody>
          <a:bodyPr>
            <a:normAutofit/>
          </a:bodyPr>
          <a:lstStyle/>
          <a:p>
            <a:pPr marL="0" indent="0">
              <a:buNone/>
            </a:pPr>
            <a:r>
              <a:rPr lang="en-US" dirty="0">
                <a:effectLst/>
                <a:ea typeface="Calibri" panose="020F0502020204030204" pitchFamily="34" charset="0"/>
                <a:cs typeface="Times New Roman" panose="02020603050405020304" pitchFamily="18" charset="0"/>
              </a:rPr>
              <a:t>Our project goal is to analyze and predict the offers and to be highest accepted by the people which can help them to build good marketing strategies and increase the profit of the Starbucks. </a:t>
            </a:r>
            <a:endParaRPr lang="en-US" dirty="0"/>
          </a:p>
        </p:txBody>
      </p:sp>
      <p:cxnSp>
        <p:nvCxnSpPr>
          <p:cNvPr id="88" name="Straight Connector 87">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4" name="Graphic 73" descr="CRM Customer Insights App">
            <a:extLst>
              <a:ext uri="{FF2B5EF4-FFF2-40B4-BE49-F238E27FC236}">
                <a16:creationId xmlns:a16="http://schemas.microsoft.com/office/drawing/2014/main" id="{F57FB102-220E-42D8-97F3-4C24E2ABD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1127" y="927730"/>
            <a:ext cx="4999885" cy="4999885"/>
          </a:xfrm>
          <a:prstGeom prst="rect">
            <a:avLst/>
          </a:prstGeom>
        </p:spPr>
      </p:pic>
      <p:sp>
        <p:nvSpPr>
          <p:cNvPr id="3" name="Footer Placeholder 2">
            <a:extLst>
              <a:ext uri="{FF2B5EF4-FFF2-40B4-BE49-F238E27FC236}">
                <a16:creationId xmlns:a16="http://schemas.microsoft.com/office/drawing/2014/main" id="{A42C040D-6AF2-4162-9144-DBA0B5FED147}"/>
              </a:ext>
            </a:extLst>
          </p:cNvPr>
          <p:cNvSpPr>
            <a:spLocks noGrp="1"/>
          </p:cNvSpPr>
          <p:nvPr>
            <p:ph type="ftr" sz="quarter" idx="11"/>
          </p:nvPr>
        </p:nvSpPr>
        <p:spPr/>
        <p:txBody>
          <a:bodyPr/>
          <a:lstStyle/>
          <a:p>
            <a:r>
              <a:rPr lang="en-US"/>
              <a:t>Starbucks Offer Analysis</a:t>
            </a:r>
            <a:endParaRPr lang="en-US" dirty="0"/>
          </a:p>
        </p:txBody>
      </p:sp>
      <p:sp>
        <p:nvSpPr>
          <p:cNvPr id="4" name="Slide Number Placeholder 3">
            <a:extLst>
              <a:ext uri="{FF2B5EF4-FFF2-40B4-BE49-F238E27FC236}">
                <a16:creationId xmlns:a16="http://schemas.microsoft.com/office/drawing/2014/main" id="{89CDED3B-E66F-4E59-A9ED-D9AF65ED73E6}"/>
              </a:ext>
            </a:extLst>
          </p:cNvPr>
          <p:cNvSpPr>
            <a:spLocks noGrp="1"/>
          </p:cNvSpPr>
          <p:nvPr>
            <p:ph type="sldNum" sz="quarter" idx="12"/>
          </p:nvPr>
        </p:nvSpPr>
        <p:spPr/>
        <p:txBody>
          <a:bodyPr/>
          <a:lstStyle/>
          <a:p>
            <a:fld id="{FF2BD96E-3838-45D2-9031-D3AF67C920A5}" type="slidenum">
              <a:rPr lang="en-US" smtClean="0"/>
              <a:t>8</a:t>
            </a:fld>
            <a:endParaRPr lang="en-US" dirty="0"/>
          </a:p>
        </p:txBody>
      </p:sp>
    </p:spTree>
    <p:extLst>
      <p:ext uri="{BB962C8B-B14F-4D97-AF65-F5344CB8AC3E}">
        <p14:creationId xmlns:p14="http://schemas.microsoft.com/office/powerpoint/2010/main" val="405781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6" name="Rectangle 1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CE987-7389-4DE6-BF67-B5B8816CEF06}"/>
              </a:ext>
            </a:extLst>
          </p:cNvPr>
          <p:cNvSpPr>
            <a:spLocks noGrp="1"/>
          </p:cNvSpPr>
          <p:nvPr>
            <p:ph type="title"/>
          </p:nvPr>
        </p:nvSpPr>
        <p:spPr>
          <a:xfrm>
            <a:off x="989400" y="251461"/>
            <a:ext cx="10213200" cy="1390902"/>
          </a:xfrm>
        </p:spPr>
        <p:txBody>
          <a:bodyPr anchor="ctr">
            <a:normAutofit/>
          </a:bodyPr>
          <a:lstStyle/>
          <a:p>
            <a:pPr algn="ctr"/>
            <a:r>
              <a:rPr lang="en-US" sz="4800" b="1" u="sng" dirty="0">
                <a:effectLst/>
                <a:latin typeface="+mn-lt"/>
                <a:ea typeface="Calibri" panose="020F0502020204030204" pitchFamily="34" charset="0"/>
                <a:cs typeface="Times New Roman" panose="02020603050405020304" pitchFamily="18" charset="0"/>
              </a:rPr>
              <a:t>Tools/Technology </a:t>
            </a:r>
            <a:endParaRPr lang="en-US" sz="4800" b="1" u="sng" dirty="0">
              <a:latin typeface="+mn-lt"/>
            </a:endParaRPr>
          </a:p>
        </p:txBody>
      </p:sp>
      <p:cxnSp>
        <p:nvCxnSpPr>
          <p:cNvPr id="117" name="Straight Connector 113">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82" name="Content Placeholder 2">
            <a:extLst>
              <a:ext uri="{FF2B5EF4-FFF2-40B4-BE49-F238E27FC236}">
                <a16:creationId xmlns:a16="http://schemas.microsoft.com/office/drawing/2014/main" id="{457EFB0C-827C-458A-B582-C7825897F115}"/>
              </a:ext>
            </a:extLst>
          </p:cNvPr>
          <p:cNvGraphicFramePr>
            <a:graphicFrameLocks noGrp="1"/>
          </p:cNvGraphicFramePr>
          <p:nvPr>
            <p:ph idx="1"/>
            <p:extLst>
              <p:ext uri="{D42A27DB-BD31-4B8C-83A1-F6EECF244321}">
                <p14:modId xmlns:p14="http://schemas.microsoft.com/office/powerpoint/2010/main" val="4198263874"/>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E6D6109D-DD8B-4FAE-BA5B-1E9C95101CBF}"/>
              </a:ext>
            </a:extLst>
          </p:cNvPr>
          <p:cNvSpPr>
            <a:spLocks noGrp="1"/>
          </p:cNvSpPr>
          <p:nvPr>
            <p:ph type="ftr" sz="quarter" idx="11"/>
          </p:nvPr>
        </p:nvSpPr>
        <p:spPr/>
        <p:txBody>
          <a:bodyPr/>
          <a:lstStyle/>
          <a:p>
            <a:r>
              <a:rPr lang="en-US"/>
              <a:t>Starbucks Offer Analysis</a:t>
            </a:r>
            <a:endParaRPr lang="en-US" dirty="0"/>
          </a:p>
        </p:txBody>
      </p:sp>
      <p:sp>
        <p:nvSpPr>
          <p:cNvPr id="4" name="Slide Number Placeholder 3">
            <a:extLst>
              <a:ext uri="{FF2B5EF4-FFF2-40B4-BE49-F238E27FC236}">
                <a16:creationId xmlns:a16="http://schemas.microsoft.com/office/drawing/2014/main" id="{A647A271-E749-460A-9000-C3F0D16750B5}"/>
              </a:ext>
            </a:extLst>
          </p:cNvPr>
          <p:cNvSpPr>
            <a:spLocks noGrp="1"/>
          </p:cNvSpPr>
          <p:nvPr>
            <p:ph type="sldNum" sz="quarter" idx="12"/>
          </p:nvPr>
        </p:nvSpPr>
        <p:spPr/>
        <p:txBody>
          <a:bodyPr/>
          <a:lstStyle/>
          <a:p>
            <a:fld id="{FF2BD96E-3838-45D2-9031-D3AF67C920A5}" type="slidenum">
              <a:rPr lang="en-US" smtClean="0"/>
              <a:t>9</a:t>
            </a:fld>
            <a:endParaRPr lang="en-US" dirty="0"/>
          </a:p>
        </p:txBody>
      </p:sp>
    </p:spTree>
    <p:extLst>
      <p:ext uri="{BB962C8B-B14F-4D97-AF65-F5344CB8AC3E}">
        <p14:creationId xmlns:p14="http://schemas.microsoft.com/office/powerpoint/2010/main" val="186756214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228803613E3D47B40208E9A90D7E75" ma:contentTypeVersion="7" ma:contentTypeDescription="Create a new document." ma:contentTypeScope="" ma:versionID="5558f9127296ecaa5342986d876b0d09">
  <xsd:schema xmlns:xsd="http://www.w3.org/2001/XMLSchema" xmlns:xs="http://www.w3.org/2001/XMLSchema" xmlns:p="http://schemas.microsoft.com/office/2006/metadata/properties" xmlns:ns3="4f0aae1d-2102-4766-99f4-e6748c84c082" xmlns:ns4="fe26b22c-2acd-4497-877d-2fd6f19757b2" targetNamespace="http://schemas.microsoft.com/office/2006/metadata/properties" ma:root="true" ma:fieldsID="9df9623dca51f2e01d224b50dec7abd3" ns3:_="" ns4:_="">
    <xsd:import namespace="4f0aae1d-2102-4766-99f4-e6748c84c082"/>
    <xsd:import namespace="fe26b22c-2acd-4497-877d-2fd6f19757b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0aae1d-2102-4766-99f4-e6748c84c0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e26b22c-2acd-4497-877d-2fd6f19757b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73D2F6-C093-4336-90B8-EF0A03597F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0aae1d-2102-4766-99f4-e6748c84c082"/>
    <ds:schemaRef ds:uri="fe26b22c-2acd-4497-877d-2fd6f1975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BE8CFD-CA50-4810-8FB0-D6165845D116}">
  <ds:schemaRef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www.w3.org/XML/1998/namespace"/>
    <ds:schemaRef ds:uri="http://schemas.openxmlformats.org/package/2006/metadata/core-properties"/>
    <ds:schemaRef ds:uri="fe26b22c-2acd-4497-877d-2fd6f19757b2"/>
    <ds:schemaRef ds:uri="4f0aae1d-2102-4766-99f4-e6748c84c082"/>
    <ds:schemaRef ds:uri="http://purl.org/dc/terms/"/>
  </ds:schemaRefs>
</ds:datastoreItem>
</file>

<file path=customXml/itemProps3.xml><?xml version="1.0" encoding="utf-8"?>
<ds:datastoreItem xmlns:ds="http://schemas.openxmlformats.org/officeDocument/2006/customXml" ds:itemID="{9C9A0F54-B112-4F1D-9C56-8BB9853B0A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990</TotalTime>
  <Words>1044</Words>
  <Application>Microsoft Office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Avenir Next LT Pro</vt:lpstr>
      <vt:lpstr>Calibri</vt:lpstr>
      <vt:lpstr>Goudy Old Style</vt:lpstr>
      <vt:lpstr>Wingdings</vt:lpstr>
      <vt:lpstr>FrostyVTI</vt:lpstr>
      <vt:lpstr>Starbucks Offer Predictions </vt:lpstr>
      <vt:lpstr>Outline       </vt:lpstr>
      <vt:lpstr>Introduction  </vt:lpstr>
      <vt:lpstr>Business Problem  </vt:lpstr>
      <vt:lpstr>Data Cleaning</vt:lpstr>
      <vt:lpstr>Challenges </vt:lpstr>
      <vt:lpstr>Challenges </vt:lpstr>
      <vt:lpstr>Goal</vt:lpstr>
      <vt:lpstr>Tools/Technology </vt:lpstr>
      <vt:lpstr>Ethical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Starbucks Offer Predictions </dc:title>
  <dc:creator>Reena Odedara</dc:creator>
  <cp:lastModifiedBy>Mitanshi Dineshbhai Patel</cp:lastModifiedBy>
  <cp:revision>45</cp:revision>
  <dcterms:created xsi:type="dcterms:W3CDTF">2022-02-21T20:24:37Z</dcterms:created>
  <dcterms:modified xsi:type="dcterms:W3CDTF">2022-04-12T17:45:08Z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0x01010095228803613E3D47B40208E9A90D7E75</vt:lpwstr>
  </property>
</Properties>
</file>