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4"/>
  </p:notesMasterIdLst>
  <p:sldIdLst>
    <p:sldId id="256" r:id="rId5"/>
    <p:sldId id="2146847054" r:id="rId6"/>
    <p:sldId id="262" r:id="rId7"/>
    <p:sldId id="263" r:id="rId8"/>
    <p:sldId id="2146847063" r:id="rId9"/>
    <p:sldId id="265" r:id="rId10"/>
    <p:sldId id="266" r:id="rId11"/>
    <p:sldId id="2146847079" r:id="rId12"/>
    <p:sldId id="2146847065" r:id="rId13"/>
    <p:sldId id="2146847073" r:id="rId14"/>
    <p:sldId id="2146847074" r:id="rId15"/>
    <p:sldId id="2146847078" r:id="rId16"/>
    <p:sldId id="2146847075" r:id="rId17"/>
    <p:sldId id="2146847076" r:id="rId18"/>
    <p:sldId id="2146847077" r:id="rId19"/>
    <p:sldId id="2146847059" r:id="rId20"/>
    <p:sldId id="2146847060" r:id="rId21"/>
    <p:sldId id="2146847061" r:id="rId22"/>
    <p:sldId id="2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876"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8/3/2025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8/3/2025</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8/3/2025</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dirty="0">
                <a:solidFill>
                  <a:schemeClr val="accent1"/>
                </a:solidFill>
              </a:rPr>
              <a:t>Network Intrusion Detection </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a:t>
            </a:r>
            <a:r>
              <a:rPr lang="en-US" sz="2000" b="1" dirty="0" smtClean="0">
                <a:solidFill>
                  <a:schemeClr val="accent1">
                    <a:lumMod val="75000"/>
                  </a:schemeClr>
                </a:solidFill>
                <a:latin typeface="Arial" pitchFamily="34" charset="0"/>
                <a:cs typeface="Arial" pitchFamily="34" charset="0"/>
              </a:rPr>
              <a:t>By:</a:t>
            </a:r>
          </a:p>
          <a:p>
            <a:r>
              <a:rPr lang="en-US" sz="2000" b="1" dirty="0" smtClean="0">
                <a:solidFill>
                  <a:schemeClr val="accent1">
                    <a:lumMod val="75000"/>
                  </a:schemeClr>
                </a:solidFill>
                <a:latin typeface="Arial"/>
                <a:cs typeface="Arial"/>
              </a:rPr>
              <a:t>1. MITANSHI-GRAPHIC ERA DEEMED TO BE UNIVERSITY-B.TECH CSE</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4207" y="2548471"/>
            <a:ext cx="11029616" cy="530296"/>
          </a:xfrm>
        </p:spPr>
        <p:txBody>
          <a:bodyPr>
            <a:normAutofit/>
          </a:bodyPr>
          <a:lstStyle/>
          <a:p>
            <a:r>
              <a:rPr lang="en-US" sz="1800" dirty="0" err="1" smtClean="0">
                <a:solidFill>
                  <a:schemeClr val="tx1">
                    <a:lumMod val="50000"/>
                    <a:lumOff val="50000"/>
                  </a:schemeClr>
                </a:solidFill>
              </a:rPr>
              <a:t>FIG:Metric</a:t>
            </a:r>
            <a:r>
              <a:rPr lang="en-US" sz="1800" dirty="0" smtClean="0">
                <a:solidFill>
                  <a:schemeClr val="tx1">
                    <a:lumMod val="50000"/>
                    <a:lumOff val="50000"/>
                  </a:schemeClr>
                </a:solidFill>
              </a:rPr>
              <a:t> Chart</a:t>
            </a:r>
            <a:endParaRPr sz="1800" dirty="0">
              <a:solidFill>
                <a:schemeClr val="tx1">
                  <a:lumMod val="50000"/>
                  <a:lumOff val="50000"/>
                </a:schemeClr>
              </a:solidFill>
            </a:endParaRPr>
          </a:p>
        </p:txBody>
      </p:sp>
      <p:sp>
        <p:nvSpPr>
          <p:cNvPr id="3" name="Content Placeholder 2"/>
          <p:cNvSpPr>
            <a:spLocks noGrp="1"/>
          </p:cNvSpPr>
          <p:nvPr>
            <p:ph idx="1"/>
          </p:nvPr>
        </p:nvSpPr>
        <p:spPr>
          <a:xfrm>
            <a:off x="421819" y="-319628"/>
            <a:ext cx="11029615" cy="4673324"/>
          </a:xfrm>
        </p:spPr>
        <p:txBody>
          <a:bodyPr/>
          <a:lstStyle/>
          <a:p>
            <a:r>
              <a:rPr dirty="0" smtClean="0"/>
              <a:t> </a:t>
            </a:r>
            <a:r>
              <a:rPr dirty="0"/>
              <a:t>Pipeline 6 </a:t>
            </a:r>
            <a:r>
              <a:rPr dirty="0" smtClean="0"/>
              <a:t>had </a:t>
            </a:r>
            <a:r>
              <a:rPr dirty="0"/>
              <a:t>highest cross-validation accuracy: 0.997</a:t>
            </a:r>
          </a:p>
          <a:p>
            <a:r>
              <a:rPr dirty="0" smtClean="0"/>
              <a:t> </a:t>
            </a:r>
            <a:r>
              <a:rPr dirty="0"/>
              <a:t>Holdout accuracy: 0.998</a:t>
            </a:r>
          </a:p>
          <a:p>
            <a:r>
              <a:rPr dirty="0" smtClean="0"/>
              <a:t> </a:t>
            </a:r>
            <a:r>
              <a:rPr dirty="0"/>
              <a:t>Average precision, recall, and F1-score: ~1.00</a:t>
            </a:r>
          </a:p>
        </p:txBody>
      </p:sp>
      <p:pic>
        <p:nvPicPr>
          <p:cNvPr id="4" name="Picture 3" descr="Screenshot (88).png"/>
          <p:cNvPicPr>
            <a:picLocks noChangeAspect="1"/>
          </p:cNvPicPr>
          <p:nvPr/>
        </p:nvPicPr>
        <p:blipFill>
          <a:blip r:embed="rId2"/>
          <a:stretch>
            <a:fillRect/>
          </a:stretch>
        </p:blipFill>
        <p:spPr>
          <a:xfrm>
            <a:off x="3249811" y="3118514"/>
            <a:ext cx="5692378" cy="3200400"/>
          </a:xfrm>
          <a:prstGeom prst="rect">
            <a:avLst/>
          </a:prstGeom>
        </p:spPr>
      </p:pic>
      <p:sp>
        <p:nvSpPr>
          <p:cNvPr id="6" name="Title 1"/>
          <p:cNvSpPr txBox="1">
            <a:spLocks/>
          </p:cNvSpPr>
          <p:nvPr/>
        </p:nvSpPr>
        <p:spPr>
          <a:xfrm>
            <a:off x="581024" y="318257"/>
            <a:ext cx="11029616" cy="988332"/>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smtClean="0">
                <a:solidFill>
                  <a:schemeClr val="accent1"/>
                </a:solidFill>
                <a:latin typeface="Arial"/>
                <a:ea typeface="+mj-lt"/>
                <a:cs typeface="Arial"/>
              </a:rPr>
              <a:t>Result</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9860" y="2397148"/>
            <a:ext cx="11029616" cy="530296"/>
          </a:xfrm>
        </p:spPr>
        <p:txBody>
          <a:bodyPr>
            <a:normAutofit/>
          </a:bodyPr>
          <a:lstStyle/>
          <a:p>
            <a:r>
              <a:rPr lang="en-US" sz="1800" dirty="0" err="1" smtClean="0">
                <a:solidFill>
                  <a:schemeClr val="tx1">
                    <a:lumMod val="50000"/>
                    <a:lumOff val="50000"/>
                  </a:schemeClr>
                </a:solidFill>
              </a:rPr>
              <a:t>Fig:p</a:t>
            </a:r>
            <a:r>
              <a:rPr sz="1800" dirty="0" err="1" smtClean="0">
                <a:solidFill>
                  <a:schemeClr val="tx1">
                    <a:lumMod val="50000"/>
                    <a:lumOff val="50000"/>
                  </a:schemeClr>
                </a:solidFill>
              </a:rPr>
              <a:t>ipeline</a:t>
            </a:r>
            <a:r>
              <a:rPr sz="1800" dirty="0" smtClean="0">
                <a:solidFill>
                  <a:schemeClr val="tx1">
                    <a:lumMod val="50000"/>
                    <a:lumOff val="50000"/>
                  </a:schemeClr>
                </a:solidFill>
              </a:rPr>
              <a:t> </a:t>
            </a:r>
            <a:r>
              <a:rPr sz="1800" dirty="0">
                <a:solidFill>
                  <a:schemeClr val="tx1">
                    <a:lumMod val="50000"/>
                    <a:lumOff val="50000"/>
                  </a:schemeClr>
                </a:solidFill>
              </a:rPr>
              <a:t>Leaderboard</a:t>
            </a:r>
          </a:p>
        </p:txBody>
      </p:sp>
      <p:sp>
        <p:nvSpPr>
          <p:cNvPr id="3" name="Content Placeholder 2"/>
          <p:cNvSpPr>
            <a:spLocks noGrp="1"/>
          </p:cNvSpPr>
          <p:nvPr>
            <p:ph idx="1"/>
          </p:nvPr>
        </p:nvSpPr>
        <p:spPr>
          <a:xfrm>
            <a:off x="561883" y="-419151"/>
            <a:ext cx="11029615" cy="4673324"/>
          </a:xfrm>
        </p:spPr>
        <p:txBody>
          <a:bodyPr/>
          <a:lstStyle/>
          <a:p>
            <a:pPr>
              <a:lnSpc>
                <a:spcPct val="100000"/>
              </a:lnSpc>
            </a:pPr>
            <a:r>
              <a:rPr dirty="0" smtClean="0"/>
              <a:t> </a:t>
            </a:r>
            <a:r>
              <a:rPr dirty="0"/>
              <a:t>Top 4 pipelines were all variations of </a:t>
            </a:r>
            <a:r>
              <a:rPr dirty="0" err="1"/>
              <a:t>XGBoost</a:t>
            </a:r>
            <a:r>
              <a:rPr dirty="0"/>
              <a:t> Classifier</a:t>
            </a:r>
          </a:p>
          <a:p>
            <a:pPr>
              <a:lnSpc>
                <a:spcPct val="100000"/>
              </a:lnSpc>
            </a:pPr>
            <a:r>
              <a:rPr dirty="0" smtClean="0"/>
              <a:t> </a:t>
            </a:r>
            <a:r>
              <a:rPr dirty="0"/>
              <a:t>Shows </a:t>
            </a:r>
            <a:r>
              <a:rPr dirty="0" err="1"/>
              <a:t>AutoAI</a:t>
            </a:r>
            <a:r>
              <a:rPr dirty="0"/>
              <a:t> robustness and consistency in performance</a:t>
            </a:r>
          </a:p>
          <a:p>
            <a:pPr>
              <a:lnSpc>
                <a:spcPct val="100000"/>
              </a:lnSpc>
            </a:pPr>
            <a:r>
              <a:rPr lang="en-US" dirty="0"/>
              <a:t> </a:t>
            </a:r>
            <a:r>
              <a:rPr dirty="0" smtClean="0"/>
              <a:t>Final </a:t>
            </a:r>
            <a:r>
              <a:rPr dirty="0"/>
              <a:t>selected: Pipeline 6</a:t>
            </a:r>
          </a:p>
        </p:txBody>
      </p:sp>
      <p:pic>
        <p:nvPicPr>
          <p:cNvPr id="4" name="Picture 3" descr="Screenshot (89).png"/>
          <p:cNvPicPr>
            <a:picLocks noChangeAspect="1"/>
          </p:cNvPicPr>
          <p:nvPr/>
        </p:nvPicPr>
        <p:blipFill>
          <a:blip r:embed="rId2"/>
          <a:stretch>
            <a:fillRect/>
          </a:stretch>
        </p:blipFill>
        <p:spPr>
          <a:xfrm>
            <a:off x="3249811" y="2927444"/>
            <a:ext cx="5692378" cy="3200400"/>
          </a:xfrm>
          <a:prstGeom prst="rect">
            <a:avLst/>
          </a:prstGeom>
        </p:spPr>
      </p:pic>
      <p:sp>
        <p:nvSpPr>
          <p:cNvPr id="6" name="Title 1"/>
          <p:cNvSpPr txBox="1">
            <a:spLocks/>
          </p:cNvSpPr>
          <p:nvPr/>
        </p:nvSpPr>
        <p:spPr>
          <a:xfrm>
            <a:off x="581024" y="318257"/>
            <a:ext cx="11029616" cy="988332"/>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smtClean="0">
                <a:solidFill>
                  <a:schemeClr val="accent1"/>
                </a:solidFill>
                <a:latin typeface="Arial"/>
                <a:ea typeface="+mj-lt"/>
                <a:cs typeface="Arial"/>
              </a:rPr>
              <a:t>Result</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1980731" y="1490664"/>
            <a:ext cx="5194769" cy="557784"/>
          </a:xfrm>
        </p:spPr>
        <p:txBody>
          <a:bodyPr/>
          <a:lstStyle/>
          <a:p>
            <a:r>
              <a:rPr lang="en-US" dirty="0" err="1" smtClean="0"/>
              <a:t>Fig:Testing</a:t>
            </a:r>
            <a:endParaRPr lang="en-US" dirty="0"/>
          </a:p>
        </p:txBody>
      </p:sp>
      <p:sp>
        <p:nvSpPr>
          <p:cNvPr id="10" name="Text Placeholder 9"/>
          <p:cNvSpPr>
            <a:spLocks noGrp="1"/>
          </p:cNvSpPr>
          <p:nvPr>
            <p:ph type="body" sz="quarter" idx="3"/>
          </p:nvPr>
        </p:nvSpPr>
        <p:spPr>
          <a:xfrm>
            <a:off x="7673505" y="1500040"/>
            <a:ext cx="5194770" cy="553373"/>
          </a:xfrm>
        </p:spPr>
        <p:txBody>
          <a:bodyPr/>
          <a:lstStyle/>
          <a:p>
            <a:r>
              <a:rPr lang="en-US" dirty="0" err="1" smtClean="0"/>
              <a:t>FIG:Prediction</a:t>
            </a:r>
            <a:endParaRPr lang="en-US" dirty="0"/>
          </a:p>
        </p:txBody>
      </p:sp>
      <p:pic>
        <p:nvPicPr>
          <p:cNvPr id="12" name="Content Placeholder 11"/>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193503" y="2248800"/>
            <a:ext cx="5417472" cy="3471095"/>
          </a:xfr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192" y="2239424"/>
            <a:ext cx="5194767" cy="3328104"/>
          </a:xfrm>
          <a:prstGeom prst="rect">
            <a:avLst/>
          </a:prstGeom>
        </p:spPr>
      </p:pic>
      <p:sp>
        <p:nvSpPr>
          <p:cNvPr id="13" name="Title 1"/>
          <p:cNvSpPr>
            <a:spLocks noGrp="1"/>
          </p:cNvSpPr>
          <p:nvPr>
            <p:ph type="title"/>
          </p:nvPr>
        </p:nvSpPr>
        <p:spPr>
          <a:xfrm>
            <a:off x="581359" y="311356"/>
            <a:ext cx="11029616" cy="988332"/>
          </a:xfrm>
        </p:spPr>
        <p:txBody>
          <a:bodyPr/>
          <a:lstStyle/>
          <a:p>
            <a:r>
              <a:rPr lang="en-US" b="1" dirty="0">
                <a:solidFill>
                  <a:schemeClr val="accent1"/>
                </a:solidFill>
                <a:latin typeface="Arial"/>
                <a:ea typeface="+mj-lt"/>
                <a:cs typeface="Arial"/>
              </a:rPr>
              <a:t>Result</a:t>
            </a:r>
            <a:endParaRPr lang="en-US" dirty="0"/>
          </a:p>
        </p:txBody>
      </p:sp>
      <p:sp>
        <p:nvSpPr>
          <p:cNvPr id="14" name="Content Placeholder 13"/>
          <p:cNvSpPr>
            <a:spLocks noGrp="1"/>
          </p:cNvSpPr>
          <p:nvPr>
            <p:ph sz="half" idx="2"/>
          </p:nvPr>
        </p:nvSpPr>
        <p:spPr>
          <a:xfrm>
            <a:off x="581193" y="2888309"/>
            <a:ext cx="5194766" cy="2934999"/>
          </a:xfrm>
        </p:spPr>
        <p:txBody>
          <a:bodyPr/>
          <a:lstStyle/>
          <a:p>
            <a:endParaRPr lang="en-US" dirty="0"/>
          </a:p>
        </p:txBody>
      </p:sp>
    </p:spTree>
    <p:extLst>
      <p:ext uri="{BB962C8B-B14F-4D97-AF65-F5344CB8AC3E}">
        <p14:creationId xmlns:p14="http://schemas.microsoft.com/office/powerpoint/2010/main" val="4245839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accent1"/>
                </a:solidFill>
              </a:rPr>
              <a:t>Conclusion</a:t>
            </a:r>
          </a:p>
        </p:txBody>
      </p:sp>
      <p:sp>
        <p:nvSpPr>
          <p:cNvPr id="3" name="Content Placeholder 2"/>
          <p:cNvSpPr>
            <a:spLocks noGrp="1"/>
          </p:cNvSpPr>
          <p:nvPr>
            <p:ph idx="1"/>
          </p:nvPr>
        </p:nvSpPr>
        <p:spPr>
          <a:xfrm>
            <a:off x="581193" y="0"/>
            <a:ext cx="11029615" cy="4673324"/>
          </a:xfrm>
        </p:spPr>
        <p:txBody>
          <a:bodyPr/>
          <a:lstStyle/>
          <a:p>
            <a:r>
              <a:rPr dirty="0" smtClean="0">
                <a:solidFill>
                  <a:schemeClr val="bg2">
                    <a:lumMod val="50000"/>
                  </a:schemeClr>
                </a:solidFill>
              </a:rPr>
              <a:t> </a:t>
            </a:r>
            <a:r>
              <a:rPr dirty="0" err="1">
                <a:solidFill>
                  <a:schemeClr val="bg2">
                    <a:lumMod val="50000"/>
                  </a:schemeClr>
                </a:solidFill>
              </a:rPr>
              <a:t>AutoAI</a:t>
            </a:r>
            <a:r>
              <a:rPr dirty="0">
                <a:solidFill>
                  <a:schemeClr val="bg2">
                    <a:lumMod val="50000"/>
                  </a:schemeClr>
                </a:solidFill>
              </a:rPr>
              <a:t> efficiently selected the best pipeline with ~99.8% accuracy</a:t>
            </a:r>
          </a:p>
          <a:p>
            <a:r>
              <a:rPr dirty="0" smtClean="0">
                <a:solidFill>
                  <a:schemeClr val="bg2">
                    <a:lumMod val="50000"/>
                  </a:schemeClr>
                </a:solidFill>
              </a:rPr>
              <a:t> </a:t>
            </a:r>
            <a:r>
              <a:rPr dirty="0">
                <a:solidFill>
                  <a:schemeClr val="bg2">
                    <a:lumMod val="50000"/>
                  </a:schemeClr>
                </a:solidFill>
              </a:rPr>
              <a:t>Minimal manual effort due to </a:t>
            </a:r>
            <a:r>
              <a:rPr dirty="0" err="1">
                <a:solidFill>
                  <a:schemeClr val="bg2">
                    <a:lumMod val="50000"/>
                  </a:schemeClr>
                </a:solidFill>
              </a:rPr>
              <a:t>AutoAI</a:t>
            </a:r>
            <a:r>
              <a:rPr dirty="0">
                <a:solidFill>
                  <a:schemeClr val="bg2">
                    <a:lumMod val="50000"/>
                  </a:schemeClr>
                </a:solidFill>
              </a:rPr>
              <a:t> automation</a:t>
            </a:r>
          </a:p>
          <a:p>
            <a:r>
              <a:rPr dirty="0" smtClean="0">
                <a:solidFill>
                  <a:schemeClr val="bg2">
                    <a:lumMod val="50000"/>
                  </a:schemeClr>
                </a:solidFill>
              </a:rPr>
              <a:t> </a:t>
            </a:r>
            <a:r>
              <a:rPr dirty="0">
                <a:solidFill>
                  <a:schemeClr val="bg2">
                    <a:lumMod val="50000"/>
                  </a:schemeClr>
                </a:solidFill>
              </a:rPr>
              <a:t>Effective in detecting normal </a:t>
            </a:r>
            <a:r>
              <a:rPr dirty="0" err="1">
                <a:solidFill>
                  <a:schemeClr val="bg2">
                    <a:lumMod val="50000"/>
                  </a:schemeClr>
                </a:solidFill>
              </a:rPr>
              <a:t>vs</a:t>
            </a:r>
            <a:r>
              <a:rPr dirty="0">
                <a:solidFill>
                  <a:schemeClr val="bg2">
                    <a:lumMod val="50000"/>
                  </a:schemeClr>
                </a:solidFill>
              </a:rPr>
              <a:t> anomalous traffic</a:t>
            </a:r>
          </a:p>
          <a:p>
            <a:r>
              <a:rPr dirty="0" smtClean="0">
                <a:solidFill>
                  <a:schemeClr val="bg2">
                    <a:lumMod val="50000"/>
                  </a:schemeClr>
                </a:solidFill>
              </a:rPr>
              <a:t> </a:t>
            </a:r>
            <a:r>
              <a:rPr dirty="0">
                <a:solidFill>
                  <a:schemeClr val="bg2">
                    <a:lumMod val="50000"/>
                  </a:schemeClr>
                </a:solidFill>
              </a:rPr>
              <a:t>Model deployed and ready for real-time detection</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accent1"/>
                </a:solidFill>
              </a:rPr>
              <a:t>Future Scope</a:t>
            </a:r>
          </a:p>
        </p:txBody>
      </p:sp>
      <p:sp>
        <p:nvSpPr>
          <p:cNvPr id="3" name="Content Placeholder 2"/>
          <p:cNvSpPr>
            <a:spLocks noGrp="1"/>
          </p:cNvSpPr>
          <p:nvPr>
            <p:ph idx="1"/>
          </p:nvPr>
        </p:nvSpPr>
        <p:spPr>
          <a:xfrm>
            <a:off x="581192" y="0"/>
            <a:ext cx="11029615" cy="4673324"/>
          </a:xfrm>
        </p:spPr>
        <p:txBody>
          <a:bodyPr/>
          <a:lstStyle/>
          <a:p>
            <a:r>
              <a:rPr dirty="0" smtClean="0"/>
              <a:t> </a:t>
            </a:r>
            <a:r>
              <a:rPr dirty="0">
                <a:solidFill>
                  <a:schemeClr val="bg2">
                    <a:lumMod val="50000"/>
                  </a:schemeClr>
                </a:solidFill>
              </a:rPr>
              <a:t>Use real-time packet sniffers to feed live data</a:t>
            </a:r>
          </a:p>
          <a:p>
            <a:r>
              <a:rPr dirty="0" smtClean="0">
                <a:solidFill>
                  <a:schemeClr val="bg2">
                    <a:lumMod val="50000"/>
                  </a:schemeClr>
                </a:solidFill>
              </a:rPr>
              <a:t> </a:t>
            </a:r>
            <a:r>
              <a:rPr dirty="0">
                <a:solidFill>
                  <a:schemeClr val="bg2">
                    <a:lumMod val="50000"/>
                  </a:schemeClr>
                </a:solidFill>
              </a:rPr>
              <a:t>Integrate advanced deep learning models like CNN-LSTM</a:t>
            </a:r>
          </a:p>
          <a:p>
            <a:r>
              <a:rPr dirty="0" smtClean="0">
                <a:solidFill>
                  <a:schemeClr val="bg2">
                    <a:lumMod val="50000"/>
                  </a:schemeClr>
                </a:solidFill>
              </a:rPr>
              <a:t> </a:t>
            </a:r>
            <a:r>
              <a:rPr dirty="0">
                <a:solidFill>
                  <a:schemeClr val="bg2">
                    <a:lumMod val="50000"/>
                  </a:schemeClr>
                </a:solidFill>
              </a:rPr>
              <a:t>Enhance system with feedback-based retraining</a:t>
            </a:r>
          </a:p>
          <a:p>
            <a:r>
              <a:rPr dirty="0" smtClean="0">
                <a:solidFill>
                  <a:schemeClr val="bg2">
                    <a:lumMod val="50000"/>
                  </a:schemeClr>
                </a:solidFill>
              </a:rPr>
              <a:t> </a:t>
            </a:r>
            <a:r>
              <a:rPr dirty="0">
                <a:solidFill>
                  <a:schemeClr val="bg2">
                    <a:lumMod val="50000"/>
                  </a:schemeClr>
                </a:solidFill>
              </a:rPr>
              <a:t>Extend to detect zero-day attacks using anomaly detection</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accent1"/>
                </a:solidFill>
              </a:rPr>
              <a:t>References</a:t>
            </a:r>
          </a:p>
        </p:txBody>
      </p:sp>
      <p:sp>
        <p:nvSpPr>
          <p:cNvPr id="3" name="Content Placeholder 2"/>
          <p:cNvSpPr>
            <a:spLocks noGrp="1"/>
          </p:cNvSpPr>
          <p:nvPr>
            <p:ph idx="1"/>
          </p:nvPr>
        </p:nvSpPr>
        <p:spPr>
          <a:xfrm>
            <a:off x="581192" y="0"/>
            <a:ext cx="11029615" cy="4673324"/>
          </a:xfrm>
        </p:spPr>
        <p:txBody>
          <a:bodyPr/>
          <a:lstStyle/>
          <a:p>
            <a:r>
              <a:rPr dirty="0" smtClean="0"/>
              <a:t> </a:t>
            </a:r>
            <a:r>
              <a:rPr dirty="0">
                <a:solidFill>
                  <a:schemeClr val="bg2">
                    <a:lumMod val="50000"/>
                  </a:schemeClr>
                </a:solidFill>
              </a:rPr>
              <a:t>Dataset: https://www.kaggle.com/datasets/sampadab17/network-intrusion-detection</a:t>
            </a:r>
          </a:p>
          <a:p>
            <a:r>
              <a:rPr dirty="0" smtClean="0">
                <a:solidFill>
                  <a:schemeClr val="bg2">
                    <a:lumMod val="50000"/>
                  </a:schemeClr>
                </a:solidFill>
              </a:rPr>
              <a:t> </a:t>
            </a:r>
            <a:r>
              <a:rPr dirty="0">
                <a:solidFill>
                  <a:schemeClr val="bg2">
                    <a:lumMod val="50000"/>
                  </a:schemeClr>
                </a:solidFill>
              </a:rPr>
              <a:t>IBM Cloud: https://cloud.ibm.com</a:t>
            </a:r>
          </a:p>
          <a:p>
            <a:r>
              <a:rPr dirty="0" smtClean="0">
                <a:solidFill>
                  <a:schemeClr val="bg2">
                    <a:lumMod val="50000"/>
                  </a:schemeClr>
                </a:solidFill>
              </a:rPr>
              <a:t> </a:t>
            </a:r>
            <a:r>
              <a:rPr dirty="0">
                <a:solidFill>
                  <a:schemeClr val="bg2">
                    <a:lumMod val="50000"/>
                  </a:schemeClr>
                </a:solidFill>
              </a:rPr>
              <a:t>Tools: IBM Watsonx.ai Studio, </a:t>
            </a:r>
            <a:r>
              <a:rPr dirty="0" err="1">
                <a:solidFill>
                  <a:schemeClr val="bg2">
                    <a:lumMod val="50000"/>
                  </a:schemeClr>
                </a:solidFill>
              </a:rPr>
              <a:t>AutoAI</a:t>
            </a:r>
            <a:endParaRPr dirty="0">
              <a:solidFill>
                <a:schemeClr val="bg2">
                  <a:lumMod val="50000"/>
                </a:schemeClr>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xmlns="" id="{177D9613-6E93-8A63-8EC7-750760D77FD8}"/>
              </a:ext>
            </a:extLst>
          </p:cNvPr>
          <p:cNvSpPr>
            <a:spLocks noGrp="1"/>
          </p:cNvSpPr>
          <p:nvPr>
            <p:ph idx="1"/>
          </p:nvPr>
        </p:nvSpPr>
        <p:spPr>
          <a:xfrm>
            <a:off x="321885" y="-908911"/>
            <a:ext cx="11029615" cy="4673324"/>
          </a:xfrm>
        </p:spPr>
        <p:txBody>
          <a:bodyPr/>
          <a:lstStyle/>
          <a:p>
            <a:r>
              <a:rPr lang="en-IN" dirty="0"/>
              <a:t>Screenshot/ </a:t>
            </a:r>
            <a:r>
              <a:rPr lang="en-IN" dirty="0" err="1"/>
              <a:t>credly</a:t>
            </a:r>
            <a:r>
              <a:rPr lang="en-IN" dirty="0"/>
              <a:t> certificate( getting started with AI</a:t>
            </a:r>
            <a:r>
              <a:rPr lang="en-IN" dirty="0" smtClean="0"/>
              <a: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2332" y="1937982"/>
            <a:ext cx="5788720" cy="4331801"/>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3847331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xmlns="" id="{177D9613-6E93-8A63-8EC7-750760D77FD8}"/>
              </a:ext>
            </a:extLst>
          </p:cNvPr>
          <p:cNvSpPr>
            <a:spLocks noGrp="1"/>
          </p:cNvSpPr>
          <p:nvPr>
            <p:ph idx="1"/>
          </p:nvPr>
        </p:nvSpPr>
        <p:spPr>
          <a:xfrm>
            <a:off x="403771" y="-922559"/>
            <a:ext cx="11029615" cy="4673324"/>
          </a:xfrm>
        </p:spPr>
        <p:txBody>
          <a:bodyPr/>
          <a:lstStyle/>
          <a:p>
            <a:r>
              <a:rPr lang="en-IN" dirty="0"/>
              <a:t>Screenshot/ </a:t>
            </a:r>
            <a:r>
              <a:rPr lang="en-IN" dirty="0" err="1"/>
              <a:t>credly</a:t>
            </a:r>
            <a:r>
              <a:rPr lang="en-IN" dirty="0"/>
              <a:t> certificate( Journey to Cloud)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7097" y="1803251"/>
            <a:ext cx="5732721" cy="4327424"/>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41287103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xmlns="" id="{177D9613-6E93-8A63-8EC7-750760D77FD8}"/>
              </a:ext>
            </a:extLst>
          </p:cNvPr>
          <p:cNvSpPr>
            <a:spLocks noGrp="1"/>
          </p:cNvSpPr>
          <p:nvPr>
            <p:ph idx="1"/>
          </p:nvPr>
        </p:nvSpPr>
        <p:spPr>
          <a:xfrm>
            <a:off x="362828" y="-731490"/>
            <a:ext cx="11029615" cy="4673324"/>
          </a:xfrm>
        </p:spPr>
        <p:txBody>
          <a:bodyPr/>
          <a:lstStyle/>
          <a:p>
            <a:r>
              <a:rPr lang="en-IN" dirty="0"/>
              <a:t>Screenshot/ </a:t>
            </a:r>
            <a:r>
              <a:rPr lang="en-IN" dirty="0" err="1"/>
              <a:t>credly</a:t>
            </a:r>
            <a:r>
              <a:rPr lang="en-IN" dirty="0"/>
              <a:t> certificate( RAG Lab)</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9215" y="2125170"/>
            <a:ext cx="6384910" cy="3962317"/>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1718527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38200" y="0"/>
            <a:ext cx="10515600" cy="1325563"/>
          </a:xfrm>
        </p:spPr>
        <p:txBody>
          <a:bodyPr>
            <a:normAutofit/>
          </a:bodyPr>
          <a:lstStyle/>
          <a:p>
            <a:r>
              <a:rPr lang="en-US" sz="3600" b="1" dirty="0">
                <a:solidFill>
                  <a:schemeClr val="accent1"/>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19150" y="1076013"/>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solidFill>
                  <a:schemeClr val="bg2">
                    <a:lumMod val="50000"/>
                  </a:schemeClr>
                </a:solidFill>
                <a:latin typeface="Arial"/>
                <a:ea typeface="+mn-lt"/>
                <a:cs typeface="Arial"/>
              </a:rPr>
              <a:t>Problem Statement </a:t>
            </a:r>
            <a:endParaRPr lang="en-US" sz="2000" b="1" dirty="0" smtClean="0">
              <a:solidFill>
                <a:schemeClr val="bg2">
                  <a:lumMod val="50000"/>
                </a:schemeClr>
              </a:solidFill>
              <a:latin typeface="Arial"/>
              <a:ea typeface="+mn-lt"/>
              <a:cs typeface="Arial"/>
            </a:endParaRPr>
          </a:p>
          <a:p>
            <a:pPr marL="305435" indent="-305435"/>
            <a:r>
              <a:rPr lang="en-US" sz="2000" b="1" dirty="0" smtClean="0">
                <a:solidFill>
                  <a:schemeClr val="bg2">
                    <a:lumMod val="50000"/>
                  </a:schemeClr>
                </a:solidFill>
                <a:latin typeface="Arial"/>
                <a:ea typeface="+mn-lt"/>
                <a:cs typeface="Arial"/>
              </a:rPr>
              <a:t>Proposed </a:t>
            </a:r>
            <a:r>
              <a:rPr lang="en-US" sz="2000" b="1" dirty="0">
                <a:solidFill>
                  <a:schemeClr val="bg2">
                    <a:lumMod val="50000"/>
                  </a:schemeClr>
                </a:solidFill>
                <a:latin typeface="Arial"/>
                <a:ea typeface="+mn-lt"/>
                <a:cs typeface="Arial"/>
              </a:rPr>
              <a:t>System/Solution</a:t>
            </a:r>
            <a:endParaRPr lang="en-US" dirty="0">
              <a:solidFill>
                <a:schemeClr val="bg2">
                  <a:lumMod val="50000"/>
                </a:schemeClr>
              </a:solidFill>
              <a:latin typeface="Arial"/>
              <a:cs typeface="Arial"/>
            </a:endParaRPr>
          </a:p>
          <a:p>
            <a:pPr marL="305435" indent="-305435"/>
            <a:r>
              <a:rPr lang="en-US" sz="2000" b="1" dirty="0">
                <a:solidFill>
                  <a:schemeClr val="bg2">
                    <a:lumMod val="50000"/>
                  </a:schemeClr>
                </a:solidFill>
                <a:latin typeface="Arial"/>
                <a:ea typeface="+mn-lt"/>
                <a:cs typeface="Calibri"/>
              </a:rPr>
              <a:t>System </a:t>
            </a:r>
            <a:r>
              <a:rPr lang="en-US" sz="2000" b="1" dirty="0">
                <a:solidFill>
                  <a:schemeClr val="bg2">
                    <a:lumMod val="50000"/>
                  </a:schemeClr>
                </a:solidFill>
                <a:latin typeface="Arial"/>
                <a:ea typeface="+mn-lt"/>
                <a:cs typeface="+mn-lt"/>
              </a:rPr>
              <a:t>Development Approach </a:t>
            </a:r>
            <a:r>
              <a:rPr lang="en-US" sz="2000" dirty="0">
                <a:solidFill>
                  <a:schemeClr val="bg2">
                    <a:lumMod val="50000"/>
                  </a:schemeClr>
                </a:solidFill>
                <a:latin typeface="Arial"/>
                <a:ea typeface="+mn-lt"/>
                <a:cs typeface="+mn-lt"/>
              </a:rPr>
              <a:t> </a:t>
            </a:r>
            <a:endParaRPr lang="en-US" dirty="0">
              <a:solidFill>
                <a:schemeClr val="bg2">
                  <a:lumMod val="50000"/>
                </a:schemeClr>
              </a:solidFill>
              <a:latin typeface="Arial"/>
              <a:ea typeface="+mn-lt"/>
              <a:cs typeface="+mn-lt"/>
            </a:endParaRPr>
          </a:p>
          <a:p>
            <a:pPr marL="305435" indent="-305435"/>
            <a:r>
              <a:rPr lang="en-US" sz="2000" b="1" dirty="0">
                <a:solidFill>
                  <a:schemeClr val="bg2">
                    <a:lumMod val="50000"/>
                  </a:schemeClr>
                </a:solidFill>
                <a:latin typeface="Arial"/>
                <a:ea typeface="+mn-lt"/>
                <a:cs typeface="+mn-lt"/>
              </a:rPr>
              <a:t>Algorithm &amp; Deployment  </a:t>
            </a:r>
            <a:endParaRPr lang="en-US" dirty="0">
              <a:solidFill>
                <a:schemeClr val="bg2">
                  <a:lumMod val="50000"/>
                </a:schemeClr>
              </a:solidFill>
              <a:latin typeface="Arial"/>
              <a:cs typeface="Calibri"/>
            </a:endParaRPr>
          </a:p>
          <a:p>
            <a:pPr marL="305435" indent="-305435"/>
            <a:r>
              <a:rPr lang="en-US" sz="2000" b="1" dirty="0">
                <a:solidFill>
                  <a:schemeClr val="bg2">
                    <a:lumMod val="50000"/>
                  </a:schemeClr>
                </a:solidFill>
                <a:latin typeface="Arial"/>
                <a:ea typeface="+mn-lt"/>
                <a:cs typeface="Arial"/>
              </a:rPr>
              <a:t>Result (Output Image)</a:t>
            </a:r>
          </a:p>
          <a:p>
            <a:pPr marL="305435" indent="-305435"/>
            <a:r>
              <a:rPr lang="en-US" sz="2000" b="1" dirty="0">
                <a:solidFill>
                  <a:schemeClr val="bg2">
                    <a:lumMod val="50000"/>
                  </a:schemeClr>
                </a:solidFill>
                <a:latin typeface="Arial"/>
                <a:ea typeface="+mn-lt"/>
                <a:cs typeface="Arial"/>
              </a:rPr>
              <a:t>Conclusion</a:t>
            </a:r>
            <a:endParaRPr lang="en-US" dirty="0">
              <a:solidFill>
                <a:schemeClr val="bg2">
                  <a:lumMod val="50000"/>
                </a:schemeClr>
              </a:solidFill>
              <a:latin typeface="Arial"/>
              <a:cs typeface="Arial"/>
            </a:endParaRPr>
          </a:p>
          <a:p>
            <a:pPr marL="305435" indent="-305435"/>
            <a:r>
              <a:rPr lang="en-US" sz="2000" b="1" dirty="0">
                <a:solidFill>
                  <a:schemeClr val="bg2">
                    <a:lumMod val="50000"/>
                  </a:schemeClr>
                </a:solidFill>
                <a:latin typeface="Arial"/>
                <a:ea typeface="+mn-lt"/>
                <a:cs typeface="Arial"/>
              </a:rPr>
              <a:t>Future Scope</a:t>
            </a:r>
          </a:p>
          <a:p>
            <a:pPr marL="305435" indent="-305435"/>
            <a:r>
              <a:rPr lang="en-US" sz="2000" b="1" dirty="0">
                <a:solidFill>
                  <a:schemeClr val="bg2">
                    <a:lumMod val="50000"/>
                  </a:schemeClr>
                </a:solidFill>
                <a:latin typeface="Arial"/>
                <a:ea typeface="+mn-lt"/>
                <a:cs typeface="Arial"/>
              </a:rPr>
              <a:t>References</a:t>
            </a:r>
            <a:endParaRPr lang="en-US" dirty="0">
              <a:solidFill>
                <a:schemeClr val="bg2">
                  <a:lumMod val="50000"/>
                </a:schemeClr>
              </a:solidFill>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343700" y="3414835"/>
            <a:ext cx="4198403" cy="3011268"/>
          </a:xfrm>
          <a:prstGeom prst="rect">
            <a:avLst/>
          </a:prstGeom>
        </p:spPr>
      </p:pic>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384164" y="-20876"/>
            <a:ext cx="11029615" cy="4673324"/>
          </a:xfrm>
        </p:spPr>
        <p:txBody>
          <a:bodyPr>
            <a:normAutofit/>
          </a:bodyPr>
          <a:lstStyle/>
          <a:p>
            <a:r>
              <a:rPr lang="en-US" sz="2000" dirty="0">
                <a:solidFill>
                  <a:schemeClr val="bg2">
                    <a:lumMod val="50000"/>
                  </a:schemeClr>
                </a:solidFill>
              </a:rPr>
              <a:t>The exponential growth of </a:t>
            </a:r>
            <a:r>
              <a:rPr lang="en-US" sz="2000" b="1" dirty="0">
                <a:solidFill>
                  <a:schemeClr val="bg2">
                    <a:lumMod val="50000"/>
                  </a:schemeClr>
                </a:solidFill>
              </a:rPr>
              <a:t>networked systems</a:t>
            </a:r>
            <a:r>
              <a:rPr lang="en-US" sz="2000" dirty="0">
                <a:solidFill>
                  <a:schemeClr val="bg2">
                    <a:lumMod val="50000"/>
                  </a:schemeClr>
                </a:solidFill>
              </a:rPr>
              <a:t>, </a:t>
            </a:r>
            <a:r>
              <a:rPr lang="en-US" sz="2000" b="1" dirty="0" err="1">
                <a:solidFill>
                  <a:schemeClr val="bg2">
                    <a:lumMod val="50000"/>
                  </a:schemeClr>
                </a:solidFill>
              </a:rPr>
              <a:t>IoT</a:t>
            </a:r>
            <a:r>
              <a:rPr lang="en-US" sz="2000" b="1" dirty="0">
                <a:solidFill>
                  <a:schemeClr val="bg2">
                    <a:lumMod val="50000"/>
                  </a:schemeClr>
                </a:solidFill>
              </a:rPr>
              <a:t> devices</a:t>
            </a:r>
            <a:r>
              <a:rPr lang="en-US" sz="2000" dirty="0">
                <a:solidFill>
                  <a:schemeClr val="bg2">
                    <a:lumMod val="50000"/>
                  </a:schemeClr>
                </a:solidFill>
              </a:rPr>
              <a:t>, and </a:t>
            </a:r>
            <a:r>
              <a:rPr lang="en-US" sz="2000" b="1" dirty="0">
                <a:solidFill>
                  <a:schemeClr val="bg2">
                    <a:lumMod val="50000"/>
                  </a:schemeClr>
                </a:solidFill>
              </a:rPr>
              <a:t>digital communications</a:t>
            </a:r>
            <a:r>
              <a:rPr lang="en-US" sz="2000" dirty="0">
                <a:solidFill>
                  <a:schemeClr val="bg2">
                    <a:lumMod val="50000"/>
                  </a:schemeClr>
                </a:solidFill>
              </a:rPr>
              <a:t> has dramatically increased the surface area for cyber threats. Attackers now use </a:t>
            </a:r>
            <a:r>
              <a:rPr lang="en-US" sz="2000" b="1" dirty="0">
                <a:solidFill>
                  <a:schemeClr val="bg2">
                    <a:lumMod val="50000"/>
                  </a:schemeClr>
                </a:solidFill>
              </a:rPr>
              <a:t>sophisticated techniques</a:t>
            </a:r>
            <a:r>
              <a:rPr lang="en-US" sz="2000" dirty="0">
                <a:solidFill>
                  <a:schemeClr val="bg2">
                    <a:lumMod val="50000"/>
                  </a:schemeClr>
                </a:solidFill>
              </a:rPr>
              <a:t> that easily bypass traditional security </a:t>
            </a:r>
            <a:r>
              <a:rPr lang="en-US" sz="2000" dirty="0" smtClean="0">
                <a:solidFill>
                  <a:schemeClr val="bg2">
                    <a:lumMod val="50000"/>
                  </a:schemeClr>
                </a:solidFill>
              </a:rPr>
              <a:t>mechanisms.</a:t>
            </a:r>
          </a:p>
          <a:p>
            <a:r>
              <a:rPr lang="en-US" sz="2000" dirty="0" smtClean="0">
                <a:solidFill>
                  <a:schemeClr val="bg2">
                    <a:lumMod val="50000"/>
                  </a:schemeClr>
                </a:solidFill>
              </a:rPr>
              <a:t>Manual </a:t>
            </a:r>
            <a:r>
              <a:rPr lang="en-US" sz="2000" dirty="0">
                <a:solidFill>
                  <a:schemeClr val="bg2">
                    <a:lumMod val="50000"/>
                  </a:schemeClr>
                </a:solidFill>
              </a:rPr>
              <a:t>monitoring is </a:t>
            </a:r>
            <a:r>
              <a:rPr lang="en-US" sz="2000" b="1" dirty="0">
                <a:solidFill>
                  <a:schemeClr val="bg2">
                    <a:lumMod val="50000"/>
                  </a:schemeClr>
                </a:solidFill>
              </a:rPr>
              <a:t>time-consuming</a:t>
            </a:r>
            <a:r>
              <a:rPr lang="en-US" sz="2000" dirty="0">
                <a:solidFill>
                  <a:schemeClr val="bg2">
                    <a:lumMod val="50000"/>
                  </a:schemeClr>
                </a:solidFill>
              </a:rPr>
              <a:t> and </a:t>
            </a:r>
            <a:r>
              <a:rPr lang="en-US" sz="2000" b="1" dirty="0">
                <a:solidFill>
                  <a:schemeClr val="bg2">
                    <a:lumMod val="50000"/>
                  </a:schemeClr>
                </a:solidFill>
              </a:rPr>
              <a:t>inefficient</a:t>
            </a:r>
            <a:r>
              <a:rPr lang="en-US" sz="2000" dirty="0">
                <a:solidFill>
                  <a:schemeClr val="bg2">
                    <a:lumMod val="50000"/>
                  </a:schemeClr>
                </a:solidFill>
              </a:rPr>
              <a:t>, while static rule-based systems are </a:t>
            </a:r>
            <a:r>
              <a:rPr lang="en-US" sz="2000" b="1" dirty="0">
                <a:solidFill>
                  <a:schemeClr val="bg2">
                    <a:lumMod val="50000"/>
                  </a:schemeClr>
                </a:solidFill>
              </a:rPr>
              <a:t>rigid</a:t>
            </a:r>
            <a:r>
              <a:rPr lang="en-US" sz="2000" dirty="0">
                <a:solidFill>
                  <a:schemeClr val="bg2">
                    <a:lumMod val="50000"/>
                  </a:schemeClr>
                </a:solidFill>
              </a:rPr>
              <a:t> and often </a:t>
            </a:r>
            <a:r>
              <a:rPr lang="en-US" sz="2000" b="1" dirty="0">
                <a:solidFill>
                  <a:schemeClr val="bg2">
                    <a:lumMod val="50000"/>
                  </a:schemeClr>
                </a:solidFill>
              </a:rPr>
              <a:t>fail to adapt</a:t>
            </a:r>
            <a:r>
              <a:rPr lang="en-US" sz="2000" dirty="0">
                <a:solidFill>
                  <a:schemeClr val="bg2">
                    <a:lumMod val="50000"/>
                  </a:schemeClr>
                </a:solidFill>
              </a:rPr>
              <a:t> to new or evolving threats. </a:t>
            </a:r>
            <a:endParaRPr lang="en-IN" sz="2000" dirty="0">
              <a:solidFill>
                <a:schemeClr val="bg2">
                  <a:lumMod val="50000"/>
                </a:schemeClr>
              </a:solidFill>
            </a:endParaRPr>
          </a:p>
        </p:txBody>
      </p:sp>
    </p:spTree>
    <p:extLst>
      <p:ext uri="{BB962C8B-B14F-4D97-AF65-F5344CB8AC3E}">
        <p14:creationId xmlns:p14="http://schemas.microsoft.com/office/powerpoint/2010/main"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Autofit/>
          </a:bodyPr>
          <a:lstStyle/>
          <a:p>
            <a:r>
              <a:rPr lang="en-US" sz="3600" b="1" dirty="0" smtClean="0">
                <a:solidFill>
                  <a:schemeClr val="accent1"/>
                </a:solidFill>
                <a:latin typeface="Arial" panose="020B0604020202020204" pitchFamily="34" charset="0"/>
                <a:cs typeface="Arial" panose="020B0604020202020204" pitchFamily="34" charset="0"/>
              </a:rPr>
              <a:t>Proposed Solution</a:t>
            </a:r>
            <a:endParaRPr lang="en-US" sz="3600" b="1" dirty="0">
              <a:latin typeface="Arial" panose="020B0604020202020204" pitchFamily="34" charset="0"/>
              <a:cs typeface="Arial" panose="020B0604020202020204" pitchFamily="34" charset="0"/>
            </a:endParaRPr>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289257" y="702156"/>
            <a:ext cx="11613485" cy="5563973"/>
          </a:xfrm>
        </p:spPr>
        <p:txBody>
          <a:bodyPr vert="horz" lIns="91440" tIns="45720" rIns="91440" bIns="45720" rtlCol="0" anchor="ctr">
            <a:noAutofit/>
          </a:bodyPr>
          <a:lstStyle/>
          <a:p>
            <a:pPr marL="305435" indent="-305435"/>
            <a:endParaRPr lang="en-IN" sz="1400" b="1" dirty="0">
              <a:latin typeface="Calibri"/>
              <a:cs typeface="Calibri"/>
            </a:endParaRPr>
          </a:p>
          <a:p>
            <a:endParaRPr lang="en-US" sz="1800" b="1" dirty="0" smtClean="0"/>
          </a:p>
          <a:p>
            <a:pPr>
              <a:lnSpc>
                <a:spcPct val="100000"/>
              </a:lnSpc>
            </a:pPr>
            <a:r>
              <a:rPr lang="en-US" sz="1800" b="1" dirty="0" smtClean="0">
                <a:solidFill>
                  <a:schemeClr val="bg2">
                    <a:lumMod val="50000"/>
                  </a:schemeClr>
                </a:solidFill>
              </a:rPr>
              <a:t>Data Collection</a:t>
            </a:r>
          </a:p>
          <a:p>
            <a:pPr lvl="1"/>
            <a:r>
              <a:rPr lang="en-US" sz="1800" dirty="0" smtClean="0">
                <a:solidFill>
                  <a:schemeClr val="bg2">
                    <a:lumMod val="50000"/>
                  </a:schemeClr>
                </a:solidFill>
              </a:rPr>
              <a:t>Source: </a:t>
            </a:r>
            <a:r>
              <a:rPr lang="en-US" sz="1800" dirty="0" err="1" smtClean="0">
                <a:solidFill>
                  <a:schemeClr val="bg2">
                    <a:lumMod val="50000"/>
                  </a:schemeClr>
                </a:solidFill>
              </a:rPr>
              <a:t>Kaggle</a:t>
            </a:r>
            <a:r>
              <a:rPr lang="en-US" sz="1800" dirty="0" smtClean="0">
                <a:solidFill>
                  <a:schemeClr val="bg2">
                    <a:lumMod val="50000"/>
                  </a:schemeClr>
                </a:solidFill>
              </a:rPr>
              <a:t> "</a:t>
            </a:r>
            <a:r>
              <a:rPr lang="en-US" sz="1800" b="1" dirty="0" smtClean="0">
                <a:solidFill>
                  <a:schemeClr val="bg2">
                    <a:lumMod val="50000"/>
                  </a:schemeClr>
                </a:solidFill>
              </a:rPr>
              <a:t>Network Intrusion Detection</a:t>
            </a:r>
            <a:r>
              <a:rPr lang="en-US" sz="1800" dirty="0" smtClean="0">
                <a:solidFill>
                  <a:schemeClr val="bg2">
                    <a:lumMod val="50000"/>
                  </a:schemeClr>
                </a:solidFill>
              </a:rPr>
              <a:t>" dataset.</a:t>
            </a:r>
          </a:p>
          <a:p>
            <a:pPr lvl="1"/>
            <a:r>
              <a:rPr lang="en-US" sz="1800" dirty="0" smtClean="0">
                <a:solidFill>
                  <a:schemeClr val="bg2">
                    <a:lumMod val="50000"/>
                  </a:schemeClr>
                </a:solidFill>
              </a:rPr>
              <a:t>The dataset contains simulated network connection records, generated by mimicking US Air Force LAN activity under normal and attack conditions. Each connection is defined by 41 features, with labels specifying "</a:t>
            </a:r>
            <a:r>
              <a:rPr lang="en-US" sz="1800" b="1" dirty="0" smtClean="0">
                <a:solidFill>
                  <a:schemeClr val="bg2">
                    <a:lumMod val="50000"/>
                  </a:schemeClr>
                </a:solidFill>
              </a:rPr>
              <a:t>Norma</a:t>
            </a:r>
            <a:r>
              <a:rPr lang="en-US" sz="1800" dirty="0" smtClean="0">
                <a:solidFill>
                  <a:schemeClr val="bg2">
                    <a:lumMod val="50000"/>
                  </a:schemeClr>
                </a:solidFill>
              </a:rPr>
              <a:t>l" or various "</a:t>
            </a:r>
            <a:r>
              <a:rPr lang="en-US" sz="1800" b="1" dirty="0" err="1" smtClean="0">
                <a:solidFill>
                  <a:schemeClr val="bg2">
                    <a:lumMod val="50000"/>
                  </a:schemeClr>
                </a:solidFill>
              </a:rPr>
              <a:t>Anormal</a:t>
            </a:r>
            <a:r>
              <a:rPr lang="en-US" sz="1800" dirty="0" smtClean="0">
                <a:solidFill>
                  <a:schemeClr val="bg2">
                    <a:lumMod val="50000"/>
                  </a:schemeClr>
                </a:solidFill>
              </a:rPr>
              <a:t>" (attack) classes.</a:t>
            </a:r>
          </a:p>
          <a:p>
            <a:pPr lvl="1"/>
            <a:r>
              <a:rPr lang="en-US" sz="1800" dirty="0" smtClean="0">
                <a:solidFill>
                  <a:schemeClr val="bg2">
                    <a:lumMod val="50000"/>
                  </a:schemeClr>
                </a:solidFill>
              </a:rPr>
              <a:t>Content: Features encapsulate connection metadata (e.g., duration, protocol, service), traffic statistics, and error indicators, enabling multi-dimensional analysis of network behavior.</a:t>
            </a:r>
          </a:p>
          <a:p>
            <a:pPr>
              <a:lnSpc>
                <a:spcPct val="100000"/>
              </a:lnSpc>
            </a:pPr>
            <a:r>
              <a:rPr lang="en-US" sz="1800" b="1" dirty="0" smtClean="0">
                <a:solidFill>
                  <a:schemeClr val="bg2">
                    <a:lumMod val="50000"/>
                  </a:schemeClr>
                </a:solidFill>
              </a:rPr>
              <a:t>Data </a:t>
            </a:r>
            <a:r>
              <a:rPr lang="en-US" sz="1800" b="1" dirty="0">
                <a:solidFill>
                  <a:schemeClr val="bg2">
                    <a:lumMod val="50000"/>
                  </a:schemeClr>
                </a:solidFill>
              </a:rPr>
              <a:t>Preprocessing</a:t>
            </a:r>
          </a:p>
          <a:p>
            <a:pPr lvl="1"/>
            <a:r>
              <a:rPr lang="en-US" sz="1800" dirty="0">
                <a:solidFill>
                  <a:schemeClr val="bg2">
                    <a:lumMod val="50000"/>
                  </a:schemeClr>
                </a:solidFill>
              </a:rPr>
              <a:t>Data Cleaning: Address missing or inconsistent values, remove duplicates, and handle outliers. Proper normalization is performed to ensure all features contribute equally to learning algorithms.</a:t>
            </a:r>
          </a:p>
          <a:p>
            <a:pPr>
              <a:lnSpc>
                <a:spcPct val="100000"/>
              </a:lnSpc>
            </a:pPr>
            <a:r>
              <a:rPr lang="en-US" sz="1800" b="1" dirty="0">
                <a:solidFill>
                  <a:schemeClr val="bg2">
                    <a:lumMod val="50000"/>
                  </a:schemeClr>
                </a:solidFill>
              </a:rPr>
              <a:t>Feature </a:t>
            </a:r>
            <a:r>
              <a:rPr lang="en-US" sz="1800" b="1" dirty="0" smtClean="0">
                <a:solidFill>
                  <a:schemeClr val="bg2">
                    <a:lumMod val="50000"/>
                  </a:schemeClr>
                </a:solidFill>
              </a:rPr>
              <a:t>Engineering</a:t>
            </a:r>
            <a:endParaRPr lang="en-US" sz="1800" b="1" dirty="0">
              <a:solidFill>
                <a:schemeClr val="bg2">
                  <a:lumMod val="50000"/>
                </a:schemeClr>
              </a:solidFill>
            </a:endParaRPr>
          </a:p>
          <a:p>
            <a:pPr lvl="1"/>
            <a:r>
              <a:rPr lang="en-US" sz="1800" dirty="0">
                <a:solidFill>
                  <a:schemeClr val="bg2">
                    <a:lumMod val="50000"/>
                  </a:schemeClr>
                </a:solidFill>
              </a:rPr>
              <a:t>Extract and encode protocol types, services, and flags.</a:t>
            </a:r>
          </a:p>
          <a:p>
            <a:pPr lvl="1"/>
            <a:r>
              <a:rPr lang="en-US" sz="1800" dirty="0">
                <a:solidFill>
                  <a:schemeClr val="bg2">
                    <a:lumMod val="50000"/>
                  </a:schemeClr>
                </a:solidFill>
              </a:rPr>
              <a:t>Aggregate session-based statistics.</a:t>
            </a:r>
          </a:p>
          <a:p>
            <a:pPr lvl="1"/>
            <a:r>
              <a:rPr lang="en-US" sz="1800" dirty="0">
                <a:solidFill>
                  <a:schemeClr val="bg2">
                    <a:lumMod val="50000"/>
                  </a:schemeClr>
                </a:solidFill>
              </a:rPr>
              <a:t>Use correlation analysis and dimensionality reduction methods (e.g., PCA) to identify the most relevant features, helping mitigate issues with high dimensionality and improve model efficiency</a:t>
            </a:r>
            <a:r>
              <a:rPr lang="en-US" sz="1800" dirty="0" smtClean="0"/>
              <a:t>.</a:t>
            </a:r>
            <a:endParaRPr lang="en-US" sz="1800" dirty="0"/>
          </a:p>
        </p:txBody>
      </p:sp>
    </p:spTree>
    <p:extLst>
      <p:ext uri="{BB962C8B-B14F-4D97-AF65-F5344CB8AC3E}">
        <p14:creationId xmlns:p14="http://schemas.microsoft.com/office/powerpoint/2010/main" val="32103584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1206" y="1120002"/>
            <a:ext cx="11239500" cy="4524315"/>
          </a:xfrm>
          <a:prstGeom prst="rect">
            <a:avLst/>
          </a:prstGeom>
        </p:spPr>
        <p:txBody>
          <a:bodyPr wrap="square">
            <a:spAutoFit/>
          </a:bodyPr>
          <a:lstStyle/>
          <a:p>
            <a:pPr marL="285750" lvl="0" indent="-285750" eaLnBrk="0" fontAlgn="base" hangingPunct="0">
              <a:spcBef>
                <a:spcPct val="0"/>
              </a:spcBef>
              <a:spcAft>
                <a:spcPct val="0"/>
              </a:spcAft>
              <a:buClr>
                <a:schemeClr val="accent1"/>
              </a:buClr>
              <a:buFont typeface="Wingdings" panose="05000000000000000000" pitchFamily="2" charset="2"/>
              <a:buChar char="§"/>
            </a:pPr>
            <a:endParaRPr lang="en-US" b="1" dirty="0" smtClean="0">
              <a:solidFill>
                <a:schemeClr val="tx1">
                  <a:lumMod val="75000"/>
                  <a:lumOff val="25000"/>
                </a:schemeClr>
              </a:solidFill>
              <a:latin typeface="Arial" panose="020B0604020202020204" pitchFamily="34" charset="0"/>
            </a:endParaRPr>
          </a:p>
          <a:p>
            <a:pPr marL="285750" indent="-285750">
              <a:buClr>
                <a:schemeClr val="accent1"/>
              </a:buClr>
              <a:buFont typeface="Wingdings" panose="05000000000000000000" pitchFamily="2" charset="2"/>
              <a:buChar char="§"/>
            </a:pPr>
            <a:r>
              <a:rPr lang="en-US" b="1" dirty="0">
                <a:solidFill>
                  <a:schemeClr val="bg2">
                    <a:lumMod val="50000"/>
                  </a:schemeClr>
                </a:solidFill>
              </a:rPr>
              <a:t>Handling Class Imbalance</a:t>
            </a:r>
            <a:r>
              <a:rPr lang="en-US" dirty="0">
                <a:solidFill>
                  <a:schemeClr val="bg2">
                    <a:lumMod val="50000"/>
                  </a:schemeClr>
                </a:solidFill>
              </a:rPr>
              <a:t>: Employ strategies such as oversampling (SMOTE), under-sampling, or class weight adjustments, as the dataset can be skewed toward normal vs. attack </a:t>
            </a:r>
            <a:r>
              <a:rPr lang="en-US" dirty="0" smtClean="0">
                <a:solidFill>
                  <a:schemeClr val="bg2">
                    <a:lumMod val="50000"/>
                  </a:schemeClr>
                </a:solidFill>
              </a:rPr>
              <a:t>samples.</a:t>
            </a:r>
          </a:p>
          <a:p>
            <a:pPr marL="285750" indent="-285750">
              <a:buClr>
                <a:schemeClr val="accent1"/>
              </a:buClr>
              <a:buFont typeface="Wingdings" panose="05000000000000000000" pitchFamily="2" charset="2"/>
              <a:buChar char="§"/>
            </a:pPr>
            <a:r>
              <a:rPr lang="en-US" b="1" dirty="0" smtClean="0">
                <a:solidFill>
                  <a:schemeClr val="bg2">
                    <a:lumMod val="50000"/>
                  </a:schemeClr>
                </a:solidFill>
                <a:latin typeface="Arial" panose="020B0604020202020204" pitchFamily="34" charset="0"/>
              </a:rPr>
              <a:t>Model </a:t>
            </a:r>
            <a:r>
              <a:rPr lang="en-US" b="1" dirty="0">
                <a:solidFill>
                  <a:schemeClr val="bg2">
                    <a:lumMod val="50000"/>
                  </a:schemeClr>
                </a:solidFill>
                <a:latin typeface="Arial" panose="020B0604020202020204" pitchFamily="34" charset="0"/>
              </a:rPr>
              <a:t>Selection</a:t>
            </a:r>
          </a:p>
          <a:p>
            <a:pPr marL="742950" lvl="1" indent="-285750" eaLnBrk="0" fontAlgn="base" hangingPunct="0">
              <a:spcBef>
                <a:spcPct val="0"/>
              </a:spcBef>
              <a:spcAft>
                <a:spcPct val="0"/>
              </a:spcAft>
              <a:buClr>
                <a:schemeClr val="accent1"/>
              </a:buClr>
              <a:buFont typeface="Wingdings" panose="05000000000000000000" pitchFamily="2" charset="2"/>
              <a:buChar char="§"/>
            </a:pPr>
            <a:r>
              <a:rPr lang="en-US" b="1" dirty="0" err="1">
                <a:solidFill>
                  <a:schemeClr val="bg2">
                    <a:lumMod val="50000"/>
                  </a:schemeClr>
                </a:solidFill>
                <a:latin typeface="Arial" panose="020B0604020202020204" pitchFamily="34" charset="0"/>
              </a:rPr>
              <a:t>AutoAI</a:t>
            </a:r>
            <a:r>
              <a:rPr lang="en-US" b="1" dirty="0">
                <a:solidFill>
                  <a:schemeClr val="bg2">
                    <a:lumMod val="50000"/>
                  </a:schemeClr>
                </a:solidFill>
                <a:latin typeface="Arial" panose="020B0604020202020204" pitchFamily="34" charset="0"/>
              </a:rPr>
              <a:t> Pipelines (in </a:t>
            </a:r>
            <a:r>
              <a:rPr lang="en-US" b="1" dirty="0" err="1">
                <a:solidFill>
                  <a:schemeClr val="bg2">
                    <a:lumMod val="50000"/>
                  </a:schemeClr>
                </a:solidFill>
                <a:latin typeface="Arial" panose="020B0604020202020204" pitchFamily="34" charset="0"/>
              </a:rPr>
              <a:t>Watsonx</a:t>
            </a:r>
            <a:r>
              <a:rPr lang="en-US" b="1" dirty="0">
                <a:solidFill>
                  <a:schemeClr val="bg2">
                    <a:lumMod val="50000"/>
                  </a:schemeClr>
                </a:solidFill>
                <a:latin typeface="Arial" panose="020B0604020202020204" pitchFamily="34" charset="0"/>
              </a:rPr>
              <a:t>)</a:t>
            </a:r>
            <a:r>
              <a:rPr lang="en-US" dirty="0">
                <a:solidFill>
                  <a:schemeClr val="bg2">
                    <a:lumMod val="50000"/>
                  </a:schemeClr>
                </a:solidFill>
                <a:latin typeface="Arial" panose="020B0604020202020204" pitchFamily="34" charset="0"/>
              </a:rPr>
              <a:t>: Automatically test ML pipelines.</a:t>
            </a:r>
          </a:p>
          <a:p>
            <a:pPr marL="742950" lvl="1" indent="-285750" eaLnBrk="0" fontAlgn="base" hangingPunct="0">
              <a:spcBef>
                <a:spcPct val="0"/>
              </a:spcBef>
              <a:spcAft>
                <a:spcPct val="0"/>
              </a:spcAft>
              <a:buClr>
                <a:schemeClr val="accent1"/>
              </a:buClr>
              <a:buFont typeface="Wingdings" panose="05000000000000000000" pitchFamily="2" charset="2"/>
              <a:buChar char="§"/>
            </a:pPr>
            <a:r>
              <a:rPr lang="en-US" b="1" dirty="0">
                <a:solidFill>
                  <a:schemeClr val="bg2">
                    <a:lumMod val="50000"/>
                  </a:schemeClr>
                </a:solidFill>
                <a:latin typeface="Arial" panose="020B0604020202020204" pitchFamily="34" charset="0"/>
              </a:rPr>
              <a:t>Algorithms</a:t>
            </a:r>
            <a:r>
              <a:rPr lang="en-US" dirty="0">
                <a:solidFill>
                  <a:schemeClr val="bg2">
                    <a:lumMod val="50000"/>
                  </a:schemeClr>
                </a:solidFill>
                <a:latin typeface="Arial" panose="020B0604020202020204" pitchFamily="34" charset="0"/>
              </a:rPr>
              <a:t>: Random </a:t>
            </a:r>
            <a:r>
              <a:rPr lang="en-US" dirty="0" smtClean="0">
                <a:solidFill>
                  <a:schemeClr val="bg2">
                    <a:lumMod val="50000"/>
                  </a:schemeClr>
                </a:solidFill>
                <a:latin typeface="Arial" panose="020B0604020202020204" pitchFamily="34" charset="0"/>
              </a:rPr>
              <a:t>Forest, Decision Tree, </a:t>
            </a:r>
            <a:r>
              <a:rPr lang="en-US" dirty="0" err="1" smtClean="0">
                <a:solidFill>
                  <a:schemeClr val="bg2">
                    <a:lumMod val="50000"/>
                  </a:schemeClr>
                </a:solidFill>
                <a:latin typeface="Arial" panose="020B0604020202020204" pitchFamily="34" charset="0"/>
              </a:rPr>
              <a:t>XGBoosting</a:t>
            </a:r>
            <a:r>
              <a:rPr lang="en-US" dirty="0" smtClean="0">
                <a:solidFill>
                  <a:schemeClr val="bg2">
                    <a:lumMod val="50000"/>
                  </a:schemeClr>
                </a:solidFill>
                <a:latin typeface="Arial" panose="020B0604020202020204" pitchFamily="34" charset="0"/>
              </a:rPr>
              <a:t>.</a:t>
            </a:r>
          </a:p>
          <a:p>
            <a:pPr marL="742950" lvl="1" indent="-285750" eaLnBrk="0" fontAlgn="base" hangingPunct="0">
              <a:spcBef>
                <a:spcPct val="0"/>
              </a:spcBef>
              <a:spcAft>
                <a:spcPct val="0"/>
              </a:spcAft>
              <a:buClr>
                <a:schemeClr val="accent1"/>
              </a:buClr>
              <a:buFont typeface="Wingdings" panose="05000000000000000000" pitchFamily="2" charset="2"/>
              <a:buChar char="§"/>
            </a:pPr>
            <a:r>
              <a:rPr lang="en-US" b="1" dirty="0" smtClean="0">
                <a:solidFill>
                  <a:schemeClr val="bg2">
                    <a:lumMod val="50000"/>
                  </a:schemeClr>
                </a:solidFill>
                <a:latin typeface="Arial" panose="020B0604020202020204" pitchFamily="34" charset="0"/>
              </a:rPr>
              <a:t>Evaluation </a:t>
            </a:r>
            <a:r>
              <a:rPr lang="en-US" b="1" dirty="0">
                <a:solidFill>
                  <a:schemeClr val="bg2">
                    <a:lumMod val="50000"/>
                  </a:schemeClr>
                </a:solidFill>
                <a:latin typeface="Arial" panose="020B0604020202020204" pitchFamily="34" charset="0"/>
              </a:rPr>
              <a:t>Metrics</a:t>
            </a:r>
            <a:r>
              <a:rPr lang="en-US" dirty="0">
                <a:solidFill>
                  <a:schemeClr val="bg2">
                    <a:lumMod val="50000"/>
                  </a:schemeClr>
                </a:solidFill>
                <a:latin typeface="Arial" panose="020B0604020202020204" pitchFamily="34" charset="0"/>
              </a:rPr>
              <a:t>: </a:t>
            </a:r>
            <a:r>
              <a:rPr lang="en-US" dirty="0" smtClean="0">
                <a:solidFill>
                  <a:schemeClr val="bg2">
                    <a:lumMod val="50000"/>
                  </a:schemeClr>
                </a:solidFill>
              </a:rPr>
              <a:t>Train </a:t>
            </a:r>
            <a:r>
              <a:rPr lang="en-US" dirty="0">
                <a:solidFill>
                  <a:schemeClr val="bg2">
                    <a:lumMod val="50000"/>
                  </a:schemeClr>
                </a:solidFill>
              </a:rPr>
              <a:t>a model to detect intrusions in real-time using IBM Watsonx.ai </a:t>
            </a:r>
            <a:r>
              <a:rPr lang="en-US" dirty="0" err="1">
                <a:solidFill>
                  <a:schemeClr val="bg2">
                    <a:lumMod val="50000"/>
                  </a:schemeClr>
                </a:solidFill>
              </a:rPr>
              <a:t>AutoAI</a:t>
            </a:r>
            <a:r>
              <a:rPr lang="en-US" dirty="0">
                <a:solidFill>
                  <a:schemeClr val="bg2">
                    <a:lumMod val="50000"/>
                  </a:schemeClr>
                </a:solidFill>
              </a:rPr>
              <a:t> pipelines</a:t>
            </a:r>
            <a:endParaRPr lang="en-US" dirty="0">
              <a:solidFill>
                <a:schemeClr val="bg2">
                  <a:lumMod val="50000"/>
                </a:schemeClr>
              </a:solidFill>
              <a:latin typeface="Arial" panose="020B0604020202020204" pitchFamily="34" charset="0"/>
            </a:endParaRPr>
          </a:p>
          <a:p>
            <a:pPr marL="285750" lvl="0" indent="-285750" eaLnBrk="0" fontAlgn="base" hangingPunct="0">
              <a:spcBef>
                <a:spcPct val="0"/>
              </a:spcBef>
              <a:spcAft>
                <a:spcPct val="0"/>
              </a:spcAft>
              <a:buClr>
                <a:schemeClr val="accent1"/>
              </a:buClr>
              <a:buFont typeface="Wingdings" panose="05000000000000000000" pitchFamily="2" charset="2"/>
              <a:buChar char="§"/>
            </a:pPr>
            <a:r>
              <a:rPr lang="en-US" b="1" dirty="0" smtClean="0">
                <a:solidFill>
                  <a:schemeClr val="bg2">
                    <a:lumMod val="50000"/>
                  </a:schemeClr>
                </a:solidFill>
                <a:latin typeface="Arial" panose="020B0604020202020204" pitchFamily="34" charset="0"/>
              </a:rPr>
              <a:t>Deployment</a:t>
            </a:r>
            <a:endParaRPr lang="en-US" b="1" dirty="0">
              <a:solidFill>
                <a:schemeClr val="bg2">
                  <a:lumMod val="50000"/>
                </a:schemeClr>
              </a:solidFill>
              <a:latin typeface="Arial" panose="020B0604020202020204" pitchFamily="34" charset="0"/>
            </a:endParaRPr>
          </a:p>
          <a:p>
            <a:pPr marL="742950" lvl="1" indent="-285750" eaLnBrk="0" fontAlgn="base" hangingPunct="0">
              <a:spcBef>
                <a:spcPct val="0"/>
              </a:spcBef>
              <a:spcAft>
                <a:spcPct val="0"/>
              </a:spcAft>
              <a:buClr>
                <a:schemeClr val="accent1"/>
              </a:buClr>
              <a:buFont typeface="Wingdings" panose="05000000000000000000" pitchFamily="2" charset="2"/>
              <a:buChar char="§"/>
            </a:pPr>
            <a:r>
              <a:rPr lang="en-US" b="1" dirty="0">
                <a:solidFill>
                  <a:schemeClr val="bg2">
                    <a:lumMod val="50000"/>
                  </a:schemeClr>
                </a:solidFill>
                <a:latin typeface="Arial" panose="020B0604020202020204" pitchFamily="34" charset="0"/>
              </a:rPr>
              <a:t>Platform:</a:t>
            </a:r>
            <a:r>
              <a:rPr lang="en-US" dirty="0">
                <a:solidFill>
                  <a:schemeClr val="bg2">
                    <a:lumMod val="50000"/>
                  </a:schemeClr>
                </a:solidFill>
                <a:latin typeface="Arial" panose="020B0604020202020204" pitchFamily="34" charset="0"/>
              </a:rPr>
              <a:t> Deploy best-performing model using </a:t>
            </a:r>
            <a:r>
              <a:rPr lang="en-US" b="1" dirty="0">
                <a:solidFill>
                  <a:schemeClr val="bg2">
                    <a:lumMod val="50000"/>
                  </a:schemeClr>
                </a:solidFill>
                <a:latin typeface="Arial" panose="020B0604020202020204" pitchFamily="34" charset="0"/>
              </a:rPr>
              <a:t>Watsonx.ai Deployment Space</a:t>
            </a:r>
            <a:r>
              <a:rPr lang="en-US" dirty="0">
                <a:solidFill>
                  <a:schemeClr val="bg2">
                    <a:lumMod val="50000"/>
                  </a:schemeClr>
                </a:solidFill>
                <a:latin typeface="Arial" panose="020B0604020202020204" pitchFamily="34" charset="0"/>
              </a:rPr>
              <a:t>.</a:t>
            </a:r>
          </a:p>
          <a:p>
            <a:pPr marL="742950" lvl="1" indent="-285750" eaLnBrk="0" fontAlgn="base" hangingPunct="0">
              <a:spcBef>
                <a:spcPct val="0"/>
              </a:spcBef>
              <a:spcAft>
                <a:spcPct val="0"/>
              </a:spcAft>
              <a:buClr>
                <a:schemeClr val="accent1"/>
              </a:buClr>
              <a:buFont typeface="Wingdings" panose="05000000000000000000" pitchFamily="2" charset="2"/>
              <a:buChar char="§"/>
            </a:pPr>
            <a:r>
              <a:rPr lang="en-US" b="1" dirty="0">
                <a:solidFill>
                  <a:schemeClr val="bg2">
                    <a:lumMod val="50000"/>
                  </a:schemeClr>
                </a:solidFill>
                <a:latin typeface="Arial" panose="020B0604020202020204" pitchFamily="34" charset="0"/>
              </a:rPr>
              <a:t>Endpoint:</a:t>
            </a:r>
            <a:r>
              <a:rPr lang="en-US" dirty="0">
                <a:solidFill>
                  <a:schemeClr val="bg2">
                    <a:lumMod val="50000"/>
                  </a:schemeClr>
                </a:solidFill>
                <a:latin typeface="Arial" panose="020B0604020202020204" pitchFamily="34" charset="0"/>
              </a:rPr>
              <a:t> REST API generated for real-time intrusion prediction.</a:t>
            </a:r>
          </a:p>
          <a:p>
            <a:pPr marL="742950" lvl="1" indent="-285750" eaLnBrk="0" fontAlgn="base" hangingPunct="0">
              <a:spcBef>
                <a:spcPct val="0"/>
              </a:spcBef>
              <a:spcAft>
                <a:spcPct val="0"/>
              </a:spcAft>
              <a:buClr>
                <a:schemeClr val="accent1"/>
              </a:buClr>
              <a:buFont typeface="Wingdings" panose="05000000000000000000" pitchFamily="2" charset="2"/>
              <a:buChar char="§"/>
            </a:pPr>
            <a:r>
              <a:rPr lang="en-US" b="1" dirty="0">
                <a:solidFill>
                  <a:schemeClr val="bg2">
                    <a:lumMod val="50000"/>
                  </a:schemeClr>
                </a:solidFill>
                <a:latin typeface="Arial" panose="020B0604020202020204" pitchFamily="34" charset="0"/>
              </a:rPr>
              <a:t>Monitoring:</a:t>
            </a:r>
            <a:r>
              <a:rPr lang="en-US" dirty="0">
                <a:solidFill>
                  <a:schemeClr val="bg2">
                    <a:lumMod val="50000"/>
                  </a:schemeClr>
                </a:solidFill>
                <a:latin typeface="Arial" panose="020B0604020202020204" pitchFamily="34" charset="0"/>
              </a:rPr>
              <a:t> Use </a:t>
            </a:r>
            <a:r>
              <a:rPr lang="en-US" b="1" dirty="0">
                <a:solidFill>
                  <a:schemeClr val="bg2">
                    <a:lumMod val="50000"/>
                  </a:schemeClr>
                </a:solidFill>
                <a:latin typeface="Arial" panose="020B0604020202020204" pitchFamily="34" charset="0"/>
              </a:rPr>
              <a:t>IBM Cloud Monitoring</a:t>
            </a:r>
            <a:r>
              <a:rPr lang="en-US" dirty="0">
                <a:solidFill>
                  <a:schemeClr val="bg2">
                    <a:lumMod val="50000"/>
                  </a:schemeClr>
                </a:solidFill>
                <a:latin typeface="Arial" panose="020B0604020202020204" pitchFamily="34" charset="0"/>
              </a:rPr>
              <a:t> to track model usage and logs.</a:t>
            </a:r>
          </a:p>
          <a:p>
            <a:pPr marL="285750" lvl="0" indent="-285750" eaLnBrk="0" fontAlgn="base" hangingPunct="0">
              <a:spcBef>
                <a:spcPct val="0"/>
              </a:spcBef>
              <a:spcAft>
                <a:spcPct val="0"/>
              </a:spcAft>
              <a:buClr>
                <a:schemeClr val="accent1"/>
              </a:buClr>
              <a:buFont typeface="Wingdings" panose="05000000000000000000" pitchFamily="2" charset="2"/>
              <a:buChar char="§"/>
            </a:pPr>
            <a:endParaRPr lang="en-US" b="1" dirty="0">
              <a:solidFill>
                <a:schemeClr val="bg2">
                  <a:lumMod val="50000"/>
                </a:schemeClr>
              </a:solidFill>
              <a:latin typeface="Arial" panose="020B0604020202020204" pitchFamily="34" charset="0"/>
            </a:endParaRPr>
          </a:p>
          <a:p>
            <a:pPr marL="285750" lvl="0" indent="-285750" eaLnBrk="0" fontAlgn="base" hangingPunct="0">
              <a:spcBef>
                <a:spcPct val="0"/>
              </a:spcBef>
              <a:spcAft>
                <a:spcPct val="0"/>
              </a:spcAft>
              <a:buClr>
                <a:schemeClr val="accent1"/>
              </a:buClr>
              <a:buFont typeface="Wingdings" panose="05000000000000000000" pitchFamily="2" charset="2"/>
              <a:buChar char="§"/>
            </a:pPr>
            <a:r>
              <a:rPr lang="en-US" b="1" dirty="0" smtClean="0">
                <a:solidFill>
                  <a:schemeClr val="bg2">
                    <a:lumMod val="50000"/>
                  </a:schemeClr>
                </a:solidFill>
                <a:latin typeface="Arial" panose="020B0604020202020204" pitchFamily="34" charset="0"/>
              </a:rPr>
              <a:t>Evaluation</a:t>
            </a:r>
            <a:endParaRPr lang="en-US" b="1" dirty="0">
              <a:solidFill>
                <a:schemeClr val="bg2">
                  <a:lumMod val="50000"/>
                </a:schemeClr>
              </a:solidFill>
              <a:latin typeface="Arial" panose="020B0604020202020204" pitchFamily="34" charset="0"/>
            </a:endParaRPr>
          </a:p>
          <a:p>
            <a:pPr marL="742950" lvl="1" indent="-285750" eaLnBrk="0" fontAlgn="base" hangingPunct="0">
              <a:spcBef>
                <a:spcPct val="0"/>
              </a:spcBef>
              <a:spcAft>
                <a:spcPct val="0"/>
              </a:spcAft>
              <a:buClr>
                <a:schemeClr val="accent1"/>
              </a:buClr>
              <a:buFont typeface="Wingdings" panose="05000000000000000000" pitchFamily="2" charset="2"/>
              <a:buChar char="§"/>
            </a:pPr>
            <a:r>
              <a:rPr lang="en-US" b="1" dirty="0">
                <a:solidFill>
                  <a:schemeClr val="bg2">
                    <a:lumMod val="50000"/>
                  </a:schemeClr>
                </a:solidFill>
                <a:latin typeface="Arial" panose="020B0604020202020204" pitchFamily="34" charset="0"/>
              </a:rPr>
              <a:t>Test Interface:</a:t>
            </a:r>
            <a:r>
              <a:rPr lang="en-US" dirty="0">
                <a:solidFill>
                  <a:schemeClr val="bg2">
                    <a:lumMod val="50000"/>
                  </a:schemeClr>
                </a:solidFill>
                <a:latin typeface="Arial" panose="020B0604020202020204" pitchFamily="34" charset="0"/>
              </a:rPr>
              <a:t> Predict on new traffic data via </a:t>
            </a:r>
            <a:r>
              <a:rPr lang="en-US" dirty="0" err="1">
                <a:solidFill>
                  <a:schemeClr val="bg2">
                    <a:lumMod val="50000"/>
                  </a:schemeClr>
                </a:solidFill>
                <a:latin typeface="Arial" panose="020B0604020202020204" pitchFamily="34" charset="0"/>
              </a:rPr>
              <a:t>Watsonx</a:t>
            </a:r>
            <a:r>
              <a:rPr lang="en-US" dirty="0">
                <a:solidFill>
                  <a:schemeClr val="bg2">
                    <a:lumMod val="50000"/>
                  </a:schemeClr>
                </a:solidFill>
                <a:latin typeface="Arial" panose="020B0604020202020204" pitchFamily="34" charset="0"/>
              </a:rPr>
              <a:t> UI.</a:t>
            </a:r>
          </a:p>
          <a:p>
            <a:pPr marL="742950" lvl="1" indent="-285750" eaLnBrk="0" fontAlgn="base" hangingPunct="0">
              <a:spcBef>
                <a:spcPct val="0"/>
              </a:spcBef>
              <a:spcAft>
                <a:spcPct val="0"/>
              </a:spcAft>
              <a:buClr>
                <a:schemeClr val="accent1"/>
              </a:buClr>
              <a:buFont typeface="Wingdings" panose="05000000000000000000" pitchFamily="2" charset="2"/>
              <a:buChar char="§"/>
            </a:pPr>
            <a:r>
              <a:rPr lang="en-US" b="1" dirty="0">
                <a:solidFill>
                  <a:schemeClr val="bg2">
                    <a:lumMod val="50000"/>
                  </a:schemeClr>
                </a:solidFill>
                <a:latin typeface="Arial" panose="020B0604020202020204" pitchFamily="34" charset="0"/>
              </a:rPr>
              <a:t>Reporting:</a:t>
            </a:r>
            <a:r>
              <a:rPr lang="en-US" dirty="0">
                <a:solidFill>
                  <a:schemeClr val="bg2">
                    <a:lumMod val="50000"/>
                  </a:schemeClr>
                </a:solidFill>
                <a:latin typeface="Arial" panose="020B0604020202020204" pitchFamily="34" charset="0"/>
              </a:rPr>
              <a:t> Display prediction probabilities and logs.</a:t>
            </a:r>
          </a:p>
          <a:p>
            <a:pPr marL="742950" lvl="1" indent="-285750" eaLnBrk="0" fontAlgn="base" hangingPunct="0">
              <a:spcBef>
                <a:spcPct val="0"/>
              </a:spcBef>
              <a:spcAft>
                <a:spcPct val="0"/>
              </a:spcAft>
              <a:buClr>
                <a:schemeClr val="accent1"/>
              </a:buClr>
              <a:buFont typeface="Wingdings" panose="05000000000000000000" pitchFamily="2" charset="2"/>
              <a:buChar char="§"/>
            </a:pPr>
            <a:r>
              <a:rPr lang="en-US" b="1" dirty="0">
                <a:solidFill>
                  <a:schemeClr val="bg2">
                    <a:lumMod val="50000"/>
                  </a:schemeClr>
                </a:solidFill>
                <a:latin typeface="Arial" panose="020B0604020202020204" pitchFamily="34" charset="0"/>
              </a:rPr>
              <a:t>Confidence Score:</a:t>
            </a:r>
            <a:r>
              <a:rPr lang="en-US" dirty="0">
                <a:solidFill>
                  <a:schemeClr val="bg2">
                    <a:lumMod val="50000"/>
                  </a:schemeClr>
                </a:solidFill>
                <a:latin typeface="Arial" panose="020B0604020202020204" pitchFamily="34" charset="0"/>
              </a:rPr>
              <a:t> Provided by the deployed model API (e.g., 98% intrusion confidence).</a:t>
            </a:r>
          </a:p>
        </p:txBody>
      </p:sp>
      <p:sp>
        <p:nvSpPr>
          <p:cNvPr id="5" name="Title 4">
            <a:extLst>
              <a:ext uri="{FF2B5EF4-FFF2-40B4-BE49-F238E27FC236}">
                <a16:creationId xmlns:a16="http://schemas.microsoft.com/office/drawing/2014/main" xmlns="" id="{8FBA75B4-2DD5-42EB-9397-F36BFB8BA723}"/>
              </a:ext>
            </a:extLst>
          </p:cNvPr>
          <p:cNvSpPr txBox="1">
            <a:spLocks/>
          </p:cNvSpPr>
          <p:nvPr/>
        </p:nvSpPr>
        <p:spPr>
          <a:xfrm>
            <a:off x="556148" y="589706"/>
            <a:ext cx="11029616" cy="530296"/>
          </a:xfrm>
          <a:prstGeom prst="rect">
            <a:avLst/>
          </a:prstGeom>
        </p:spPr>
        <p:txBody>
          <a:bodyPr>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solidFill>
                  <a:schemeClr val="accent1"/>
                </a:solidFill>
                <a:latin typeface="Arial" panose="020B0604020202020204" pitchFamily="34" charset="0"/>
                <a:cs typeface="Arial" panose="020B0604020202020204" pitchFamily="34" charset="0"/>
              </a:rPr>
              <a:t>Proposed Solution</a:t>
            </a:r>
            <a:endParaRPr lang="en-US" sz="3600" dirty="0"/>
          </a:p>
        </p:txBody>
      </p:sp>
    </p:spTree>
    <p:extLst>
      <p:ext uri="{BB962C8B-B14F-4D97-AF65-F5344CB8AC3E}">
        <p14:creationId xmlns:p14="http://schemas.microsoft.com/office/powerpoint/2010/main" val="7852138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000" b="1" dirty="0">
                <a:solidFill>
                  <a:schemeClr val="accent1"/>
                </a:solidFill>
                <a:latin typeface="Arial"/>
                <a:ea typeface="+mj-lt"/>
                <a:cs typeface="Arial"/>
              </a:rPr>
              <a:t>System</a:t>
            </a:r>
            <a:r>
              <a:rPr lang="en-US" sz="4400" b="1" dirty="0">
                <a:solidFill>
                  <a:schemeClr val="accent1"/>
                </a:solidFill>
                <a:latin typeface="Arial"/>
                <a:ea typeface="+mj-lt"/>
                <a:cs typeface="Arial"/>
              </a:rPr>
              <a:t>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581192" y="1567209"/>
            <a:ext cx="11029615" cy="4673324"/>
          </a:xfrm>
        </p:spPr>
        <p:txBody>
          <a:bodyPr>
            <a:noAutofit/>
          </a:bodyPr>
          <a:lstStyle/>
          <a:p>
            <a:pPr marL="305435" indent="-305435">
              <a:lnSpc>
                <a:spcPct val="100000"/>
              </a:lnSpc>
            </a:pPr>
            <a:r>
              <a:rPr lang="en-IN" sz="1600" dirty="0" smtClean="0">
                <a:solidFill>
                  <a:schemeClr val="bg2">
                    <a:lumMod val="50000"/>
                  </a:schemeClr>
                </a:solidFill>
                <a:latin typeface="+mj-lt"/>
              </a:rPr>
              <a:t>System requirements</a:t>
            </a:r>
          </a:p>
          <a:p>
            <a:pPr>
              <a:lnSpc>
                <a:spcPct val="100000"/>
              </a:lnSpc>
            </a:pPr>
            <a:r>
              <a:rPr lang="en-US" sz="1600" dirty="0">
                <a:solidFill>
                  <a:schemeClr val="bg2">
                    <a:lumMod val="50000"/>
                  </a:schemeClr>
                </a:solidFill>
                <a:latin typeface="+mj-lt"/>
              </a:rPr>
              <a:t>IBM Cloud Setup</a:t>
            </a:r>
          </a:p>
          <a:p>
            <a:pPr lvl="1">
              <a:buFont typeface="Wingdings" panose="05000000000000000000" pitchFamily="2" charset="2"/>
              <a:buChar char="§"/>
            </a:pPr>
            <a:r>
              <a:rPr lang="en-US" sz="1600" dirty="0" smtClean="0">
                <a:solidFill>
                  <a:schemeClr val="bg2">
                    <a:lumMod val="50000"/>
                  </a:schemeClr>
                </a:solidFill>
                <a:latin typeface="+mj-lt"/>
              </a:rPr>
              <a:t>IBM </a:t>
            </a:r>
            <a:r>
              <a:rPr lang="en-US" sz="1600" dirty="0">
                <a:solidFill>
                  <a:schemeClr val="bg2">
                    <a:lumMod val="50000"/>
                  </a:schemeClr>
                </a:solidFill>
                <a:latin typeface="+mj-lt"/>
              </a:rPr>
              <a:t>Cloud Account – Register at </a:t>
            </a:r>
            <a:r>
              <a:rPr lang="en-US" sz="1600" u="sng" dirty="0" smtClean="0">
                <a:solidFill>
                  <a:schemeClr val="bg2">
                    <a:lumMod val="50000"/>
                  </a:schemeClr>
                </a:solidFill>
                <a:latin typeface="+mj-lt"/>
              </a:rPr>
              <a:t>cloud.ibm.com</a:t>
            </a:r>
          </a:p>
          <a:p>
            <a:pPr lvl="1">
              <a:buFont typeface="Wingdings" panose="05000000000000000000" pitchFamily="2" charset="2"/>
              <a:buChar char="§"/>
            </a:pPr>
            <a:r>
              <a:rPr lang="en-US" sz="1600" dirty="0" smtClean="0">
                <a:solidFill>
                  <a:schemeClr val="bg2">
                    <a:lumMod val="50000"/>
                  </a:schemeClr>
                </a:solidFill>
                <a:latin typeface="+mj-lt"/>
              </a:rPr>
              <a:t>Watsonx.ai Studio – For building and training the model (</a:t>
            </a:r>
            <a:r>
              <a:rPr lang="en-US" sz="1600" dirty="0" err="1" smtClean="0">
                <a:solidFill>
                  <a:schemeClr val="bg2">
                    <a:lumMod val="50000"/>
                  </a:schemeClr>
                </a:solidFill>
                <a:latin typeface="+mj-lt"/>
              </a:rPr>
              <a:t>AutoAI</a:t>
            </a:r>
            <a:r>
              <a:rPr lang="en-US" sz="1600" dirty="0" smtClean="0">
                <a:solidFill>
                  <a:schemeClr val="bg2">
                    <a:lumMod val="50000"/>
                  </a:schemeClr>
                </a:solidFill>
                <a:latin typeface="+mj-lt"/>
              </a:rPr>
              <a:t> + Notebook).</a:t>
            </a:r>
          </a:p>
          <a:p>
            <a:pPr lvl="1">
              <a:buFont typeface="Wingdings" panose="05000000000000000000" pitchFamily="2" charset="2"/>
              <a:buChar char="§"/>
            </a:pPr>
            <a:r>
              <a:rPr lang="en-US" sz="1600" dirty="0" smtClean="0">
                <a:solidFill>
                  <a:schemeClr val="bg2">
                    <a:lumMod val="50000"/>
                  </a:schemeClr>
                </a:solidFill>
                <a:latin typeface="+mj-lt"/>
              </a:rPr>
              <a:t>IBM </a:t>
            </a:r>
            <a:r>
              <a:rPr lang="en-US" sz="1600" dirty="0">
                <a:solidFill>
                  <a:schemeClr val="bg2">
                    <a:lumMod val="50000"/>
                  </a:schemeClr>
                </a:solidFill>
                <a:latin typeface="+mj-lt"/>
              </a:rPr>
              <a:t>Cloud Object Storage – To upload CSV datasets and share across projects</a:t>
            </a:r>
            <a:r>
              <a:rPr lang="en-US" sz="1600" dirty="0" smtClean="0">
                <a:solidFill>
                  <a:schemeClr val="bg2">
                    <a:lumMod val="50000"/>
                  </a:schemeClr>
                </a:solidFill>
                <a:latin typeface="+mj-lt"/>
              </a:rPr>
              <a:t>.</a:t>
            </a:r>
            <a:endParaRPr lang="en-US" sz="1600" dirty="0">
              <a:solidFill>
                <a:schemeClr val="bg2">
                  <a:lumMod val="50000"/>
                </a:schemeClr>
              </a:solidFill>
              <a:latin typeface="+mj-lt"/>
            </a:endParaRPr>
          </a:p>
          <a:p>
            <a:pPr lvl="1">
              <a:buFont typeface="Wingdings" panose="05000000000000000000" pitchFamily="2" charset="2"/>
              <a:buChar char="§"/>
            </a:pPr>
            <a:r>
              <a:rPr lang="en-US" sz="1600" dirty="0">
                <a:solidFill>
                  <a:schemeClr val="bg2">
                    <a:lumMod val="50000"/>
                  </a:schemeClr>
                </a:solidFill>
                <a:latin typeface="+mj-lt"/>
              </a:rPr>
              <a:t>Watson Machine Learning Runtime – Required to run </a:t>
            </a:r>
            <a:r>
              <a:rPr lang="en-US" sz="1600" dirty="0" err="1">
                <a:solidFill>
                  <a:schemeClr val="bg2">
                    <a:lumMod val="50000"/>
                  </a:schemeClr>
                </a:solidFill>
                <a:latin typeface="+mj-lt"/>
              </a:rPr>
              <a:t>AutoAI</a:t>
            </a:r>
            <a:r>
              <a:rPr lang="en-US" sz="1600" dirty="0">
                <a:solidFill>
                  <a:schemeClr val="bg2">
                    <a:lumMod val="50000"/>
                  </a:schemeClr>
                </a:solidFill>
                <a:latin typeface="+mj-lt"/>
              </a:rPr>
              <a:t> experiments and deploy </a:t>
            </a:r>
            <a:r>
              <a:rPr lang="en-US" sz="1600" dirty="0" smtClean="0">
                <a:solidFill>
                  <a:schemeClr val="bg2">
                    <a:lumMod val="50000"/>
                  </a:schemeClr>
                </a:solidFill>
                <a:latin typeface="+mj-lt"/>
              </a:rPr>
              <a:t>models.</a:t>
            </a:r>
            <a:endParaRPr lang="en-IN" sz="1600" dirty="0" smtClean="0">
              <a:solidFill>
                <a:schemeClr val="bg2">
                  <a:lumMod val="50000"/>
                </a:schemeClr>
              </a:solidFill>
              <a:latin typeface="+mj-lt"/>
            </a:endParaRPr>
          </a:p>
          <a:p>
            <a:pPr marL="305435" indent="-305435">
              <a:lnSpc>
                <a:spcPct val="100000"/>
              </a:lnSpc>
            </a:pPr>
            <a:r>
              <a:rPr lang="en-US" sz="1600" dirty="0" smtClean="0">
                <a:solidFill>
                  <a:schemeClr val="bg2">
                    <a:lumMod val="50000"/>
                  </a:schemeClr>
                </a:solidFill>
                <a:latin typeface="+mj-lt"/>
              </a:rPr>
              <a:t> Development Environment</a:t>
            </a:r>
          </a:p>
          <a:p>
            <a:pPr lvl="1">
              <a:buFont typeface="Wingdings" panose="05000000000000000000" pitchFamily="2" charset="2"/>
              <a:buChar char="§"/>
            </a:pPr>
            <a:r>
              <a:rPr lang="en-US" sz="1600" dirty="0" smtClean="0">
                <a:solidFill>
                  <a:schemeClr val="bg2">
                    <a:lumMod val="50000"/>
                  </a:schemeClr>
                </a:solidFill>
                <a:latin typeface="+mj-lt"/>
              </a:rPr>
              <a:t>Browser</a:t>
            </a:r>
            <a:r>
              <a:rPr lang="en-US" sz="1600" dirty="0">
                <a:solidFill>
                  <a:schemeClr val="bg2">
                    <a:lumMod val="50000"/>
                  </a:schemeClr>
                </a:solidFill>
                <a:latin typeface="+mj-lt"/>
              </a:rPr>
              <a:t>: Chrome/Edge</a:t>
            </a:r>
          </a:p>
          <a:p>
            <a:pPr lvl="1">
              <a:buFont typeface="Wingdings" panose="05000000000000000000" pitchFamily="2" charset="2"/>
              <a:buChar char="§"/>
            </a:pPr>
            <a:r>
              <a:rPr lang="en-US" sz="1600" dirty="0">
                <a:solidFill>
                  <a:schemeClr val="bg2">
                    <a:lumMod val="50000"/>
                  </a:schemeClr>
                </a:solidFill>
                <a:latin typeface="+mj-lt"/>
              </a:rPr>
              <a:t>Internet: Stable connection for IBM Cloud access</a:t>
            </a:r>
          </a:p>
          <a:p>
            <a:pPr lvl="1">
              <a:buFont typeface="Wingdings" panose="05000000000000000000" pitchFamily="2" charset="2"/>
              <a:buChar char="§"/>
            </a:pPr>
            <a:r>
              <a:rPr lang="en-US" sz="1600" dirty="0">
                <a:solidFill>
                  <a:schemeClr val="bg2">
                    <a:lumMod val="50000"/>
                  </a:schemeClr>
                </a:solidFill>
                <a:latin typeface="+mj-lt"/>
              </a:rPr>
              <a:t>Python version: 3.8+ (for notebook-based extensions)</a:t>
            </a:r>
          </a:p>
          <a:p>
            <a:pPr lvl="1">
              <a:buFont typeface="Wingdings" panose="05000000000000000000" pitchFamily="2" charset="2"/>
              <a:buChar char="§"/>
            </a:pPr>
            <a:r>
              <a:rPr lang="en-US" sz="1600" dirty="0" err="1">
                <a:solidFill>
                  <a:schemeClr val="bg2">
                    <a:lumMod val="50000"/>
                  </a:schemeClr>
                </a:solidFill>
                <a:latin typeface="+mj-lt"/>
              </a:rPr>
              <a:t>Jupyter</a:t>
            </a:r>
            <a:r>
              <a:rPr lang="en-US" sz="1600" dirty="0">
                <a:solidFill>
                  <a:schemeClr val="bg2">
                    <a:lumMod val="50000"/>
                  </a:schemeClr>
                </a:solidFill>
                <a:latin typeface="+mj-lt"/>
              </a:rPr>
              <a:t> Notebooks: Used inside Watsonx.ai Studio</a:t>
            </a:r>
          </a:p>
          <a:p>
            <a:pPr marL="305435" indent="-305435">
              <a:lnSpc>
                <a:spcPct val="100000"/>
              </a:lnSpc>
            </a:pPr>
            <a:r>
              <a:rPr lang="en-IN" sz="1600" dirty="0" smtClean="0">
                <a:solidFill>
                  <a:schemeClr val="bg2">
                    <a:lumMod val="50000"/>
                  </a:schemeClr>
                </a:solidFill>
                <a:latin typeface="+mj-lt"/>
              </a:rPr>
              <a:t>Library </a:t>
            </a:r>
            <a:r>
              <a:rPr lang="en-IN" sz="1600" dirty="0">
                <a:solidFill>
                  <a:schemeClr val="bg2">
                    <a:lumMod val="50000"/>
                  </a:schemeClr>
                </a:solidFill>
                <a:latin typeface="+mj-lt"/>
              </a:rPr>
              <a:t>required to build the </a:t>
            </a:r>
            <a:r>
              <a:rPr lang="en-IN" sz="1600" dirty="0" smtClean="0">
                <a:solidFill>
                  <a:schemeClr val="bg2">
                    <a:lumMod val="50000"/>
                  </a:schemeClr>
                </a:solidFill>
                <a:latin typeface="+mj-lt"/>
              </a:rPr>
              <a:t>model</a:t>
            </a:r>
          </a:p>
          <a:p>
            <a:pPr lvl="1">
              <a:buFont typeface="Wingdings" panose="05000000000000000000" pitchFamily="2" charset="2"/>
              <a:buChar char="§"/>
            </a:pPr>
            <a:r>
              <a:rPr lang="en-US" sz="1600" dirty="0">
                <a:solidFill>
                  <a:schemeClr val="bg2">
                    <a:lumMod val="50000"/>
                  </a:schemeClr>
                </a:solidFill>
                <a:latin typeface="+mj-lt"/>
              </a:rPr>
              <a:t>pandas, </a:t>
            </a:r>
            <a:r>
              <a:rPr lang="en-US" sz="1600" dirty="0" err="1">
                <a:solidFill>
                  <a:schemeClr val="bg2">
                    <a:lumMod val="50000"/>
                  </a:schemeClr>
                </a:solidFill>
                <a:latin typeface="+mj-lt"/>
              </a:rPr>
              <a:t>numpy</a:t>
            </a:r>
            <a:r>
              <a:rPr lang="en-US" sz="1600" dirty="0">
                <a:solidFill>
                  <a:schemeClr val="bg2">
                    <a:lumMod val="50000"/>
                  </a:schemeClr>
                </a:solidFill>
                <a:latin typeface="+mj-lt"/>
              </a:rPr>
              <a:t>, </a:t>
            </a:r>
            <a:r>
              <a:rPr lang="en-US" sz="1600" dirty="0" err="1">
                <a:solidFill>
                  <a:schemeClr val="bg2">
                    <a:lumMod val="50000"/>
                  </a:schemeClr>
                </a:solidFill>
                <a:latin typeface="+mj-lt"/>
              </a:rPr>
              <a:t>sklearn</a:t>
            </a:r>
            <a:r>
              <a:rPr lang="en-US" sz="1600" dirty="0">
                <a:solidFill>
                  <a:schemeClr val="bg2">
                    <a:lumMod val="50000"/>
                  </a:schemeClr>
                </a:solidFill>
                <a:latin typeface="+mj-lt"/>
              </a:rPr>
              <a:t>, </a:t>
            </a:r>
            <a:r>
              <a:rPr lang="en-US" sz="1600" dirty="0" err="1">
                <a:solidFill>
                  <a:schemeClr val="bg2">
                    <a:lumMod val="50000"/>
                  </a:schemeClr>
                </a:solidFill>
                <a:latin typeface="+mj-lt"/>
              </a:rPr>
              <a:t>matplotlib</a:t>
            </a:r>
            <a:r>
              <a:rPr lang="en-US" sz="1600" dirty="0">
                <a:solidFill>
                  <a:schemeClr val="bg2">
                    <a:lumMod val="50000"/>
                  </a:schemeClr>
                </a:solidFill>
                <a:latin typeface="+mj-lt"/>
              </a:rPr>
              <a:t>, </a:t>
            </a:r>
            <a:r>
              <a:rPr lang="en-US" sz="1600" dirty="0" err="1">
                <a:solidFill>
                  <a:schemeClr val="bg2">
                    <a:lumMod val="50000"/>
                  </a:schemeClr>
                </a:solidFill>
                <a:latin typeface="+mj-lt"/>
              </a:rPr>
              <a:t>seaborn</a:t>
            </a:r>
            <a:endParaRPr lang="en-US" sz="1600" dirty="0">
              <a:solidFill>
                <a:schemeClr val="bg2">
                  <a:lumMod val="50000"/>
                </a:schemeClr>
              </a:solidFill>
              <a:latin typeface="+mj-lt"/>
            </a:endParaRPr>
          </a:p>
          <a:p>
            <a:pPr lvl="1">
              <a:buFont typeface="Wingdings" panose="05000000000000000000" pitchFamily="2" charset="2"/>
              <a:buChar char="§"/>
            </a:pPr>
            <a:r>
              <a:rPr lang="en-US" sz="1600" dirty="0" err="1" smtClean="0">
                <a:solidFill>
                  <a:schemeClr val="bg2">
                    <a:lumMod val="50000"/>
                  </a:schemeClr>
                </a:solidFill>
                <a:latin typeface="+mj-lt"/>
              </a:rPr>
              <a:t>sci</a:t>
            </a:r>
            <a:r>
              <a:rPr lang="en-US" sz="1600" dirty="0" err="1" smtClean="0">
                <a:solidFill>
                  <a:schemeClr val="bg2">
                    <a:lumMod val="50000"/>
                  </a:schemeClr>
                </a:solidFill>
                <a:latin typeface="+mj-lt"/>
              </a:rPr>
              <a:t>kit-Learn,xgboost</a:t>
            </a:r>
            <a:r>
              <a:rPr lang="en-US" sz="1600" dirty="0">
                <a:solidFill>
                  <a:schemeClr val="bg2">
                    <a:lumMod val="50000"/>
                  </a:schemeClr>
                </a:solidFill>
                <a:latin typeface="+mj-lt"/>
              </a:rPr>
              <a:t>, </a:t>
            </a:r>
            <a:r>
              <a:rPr lang="en-US" sz="1600" dirty="0" smtClean="0">
                <a:solidFill>
                  <a:schemeClr val="bg2">
                    <a:lumMod val="50000"/>
                  </a:schemeClr>
                </a:solidFill>
                <a:latin typeface="+mj-lt"/>
              </a:rPr>
              <a:t>imbalanced-learn</a:t>
            </a:r>
          </a:p>
          <a:p>
            <a:pPr lvl="1">
              <a:buFont typeface="Wingdings" panose="05000000000000000000" pitchFamily="2" charset="2"/>
              <a:buChar char="§"/>
            </a:pPr>
            <a:r>
              <a:rPr lang="en-US" sz="1600" dirty="0" smtClean="0">
                <a:solidFill>
                  <a:schemeClr val="bg2">
                    <a:lumMod val="50000"/>
                  </a:schemeClr>
                </a:solidFill>
                <a:latin typeface="+mj-lt"/>
              </a:rPr>
              <a:t>IBM </a:t>
            </a:r>
            <a:r>
              <a:rPr lang="en-US" sz="1600" dirty="0">
                <a:solidFill>
                  <a:schemeClr val="bg2">
                    <a:lumMod val="50000"/>
                  </a:schemeClr>
                </a:solidFill>
                <a:latin typeface="+mj-lt"/>
              </a:rPr>
              <a:t>SDKs: </a:t>
            </a:r>
            <a:r>
              <a:rPr lang="en-US" sz="1600" dirty="0" err="1" smtClean="0">
                <a:solidFill>
                  <a:schemeClr val="bg2">
                    <a:lumMod val="50000"/>
                  </a:schemeClr>
                </a:solidFill>
                <a:latin typeface="+mj-lt"/>
              </a:rPr>
              <a:t>ibm</a:t>
            </a:r>
            <a:r>
              <a:rPr lang="en-US" sz="1600" dirty="0" smtClean="0">
                <a:solidFill>
                  <a:schemeClr val="bg2">
                    <a:lumMod val="50000"/>
                  </a:schemeClr>
                </a:solidFill>
                <a:latin typeface="+mj-lt"/>
              </a:rPr>
              <a:t>-</a:t>
            </a:r>
            <a:r>
              <a:rPr lang="en-US" sz="1600" dirty="0" err="1" smtClean="0">
                <a:solidFill>
                  <a:schemeClr val="bg2">
                    <a:lumMod val="50000"/>
                  </a:schemeClr>
                </a:solidFill>
                <a:latin typeface="+mj-lt"/>
              </a:rPr>
              <a:t>watson</a:t>
            </a:r>
            <a:r>
              <a:rPr lang="en-US" sz="1600" dirty="0" smtClean="0">
                <a:solidFill>
                  <a:schemeClr val="bg2">
                    <a:lumMod val="50000"/>
                  </a:schemeClr>
                </a:solidFill>
                <a:latin typeface="+mj-lt"/>
              </a:rPr>
              <a:t>-machine-learning</a:t>
            </a:r>
            <a:endParaRPr lang="en-IN" sz="1600" dirty="0">
              <a:solidFill>
                <a:schemeClr val="bg2">
                  <a:lumMod val="50000"/>
                </a:schemeClr>
              </a:solidFill>
              <a:latin typeface="+mj-lt"/>
            </a:endParaRPr>
          </a:p>
        </p:txBody>
      </p:sp>
    </p:spTree>
    <p:extLst>
      <p:ext uri="{BB962C8B-B14F-4D97-AF65-F5344CB8AC3E}">
        <p14:creationId xmlns:p14="http://schemas.microsoft.com/office/powerpoint/2010/main" val="32020245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Autofit/>
          </a:bodyPr>
          <a:lstStyle/>
          <a:p>
            <a:r>
              <a:rPr lang="en-US" sz="3600" b="1" dirty="0">
                <a:solidFill>
                  <a:schemeClr val="accent1"/>
                </a:solidFill>
                <a:latin typeface="Arial"/>
                <a:ea typeface="+mj-lt"/>
                <a:cs typeface="Arial"/>
              </a:rPr>
              <a:t>Algorithm &amp; Deployment</a:t>
            </a:r>
            <a:endParaRPr lang="en-US" sz="3600" dirty="0"/>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502921" y="973424"/>
            <a:ext cx="11107887" cy="5273194"/>
          </a:xfrm>
        </p:spPr>
        <p:txBody>
          <a:bodyPr>
            <a:normAutofit/>
          </a:bodyPr>
          <a:lstStyle/>
          <a:p>
            <a:pPr marL="305435" indent="-305435"/>
            <a:r>
              <a:rPr lang="en-US" b="1" dirty="0">
                <a:solidFill>
                  <a:schemeClr val="tx1">
                    <a:lumMod val="50000"/>
                    <a:lumOff val="50000"/>
                  </a:schemeClr>
                </a:solidFill>
              </a:rPr>
              <a:t>Algorithm Selection</a:t>
            </a:r>
            <a:r>
              <a:rPr lang="en-US" dirty="0">
                <a:solidFill>
                  <a:schemeClr val="tx1">
                    <a:lumMod val="50000"/>
                    <a:lumOff val="50000"/>
                  </a:schemeClr>
                </a:solidFill>
              </a:rPr>
              <a:t/>
            </a:r>
            <a:br>
              <a:rPr lang="en-US" dirty="0">
                <a:solidFill>
                  <a:schemeClr val="tx1">
                    <a:lumMod val="50000"/>
                    <a:lumOff val="50000"/>
                  </a:schemeClr>
                </a:solidFill>
              </a:rPr>
            </a:br>
            <a:r>
              <a:rPr lang="en-US" dirty="0">
                <a:solidFill>
                  <a:schemeClr val="tx1">
                    <a:lumMod val="50000"/>
                    <a:lumOff val="50000"/>
                  </a:schemeClr>
                </a:solidFill>
              </a:rPr>
              <a:t>We selected </a:t>
            </a:r>
            <a:r>
              <a:rPr lang="en-US" b="1" dirty="0" err="1">
                <a:solidFill>
                  <a:schemeClr val="tx1">
                    <a:lumMod val="50000"/>
                    <a:lumOff val="50000"/>
                  </a:schemeClr>
                </a:solidFill>
              </a:rPr>
              <a:t>XGBoost</a:t>
            </a:r>
            <a:r>
              <a:rPr lang="en-US" b="1" dirty="0">
                <a:solidFill>
                  <a:schemeClr val="tx1">
                    <a:lumMod val="50000"/>
                    <a:lumOff val="50000"/>
                  </a:schemeClr>
                </a:solidFill>
              </a:rPr>
              <a:t> Classifier</a:t>
            </a:r>
            <a:r>
              <a:rPr lang="en-US" dirty="0">
                <a:solidFill>
                  <a:schemeClr val="tx1">
                    <a:lumMod val="50000"/>
                    <a:lumOff val="50000"/>
                  </a:schemeClr>
                </a:solidFill>
              </a:rPr>
              <a:t>, a powerful ensemble method known for its high performance on structured data. It was chosen based on its ability to handle class imbalance, noisy features, and its success in classification challenges involving tabular datasets. IBM Watsonx.ai </a:t>
            </a:r>
            <a:r>
              <a:rPr lang="en-US" dirty="0" err="1">
                <a:solidFill>
                  <a:schemeClr val="tx1">
                    <a:lumMod val="50000"/>
                    <a:lumOff val="50000"/>
                  </a:schemeClr>
                </a:solidFill>
              </a:rPr>
              <a:t>AutoAI</a:t>
            </a:r>
            <a:r>
              <a:rPr lang="en-US" dirty="0">
                <a:solidFill>
                  <a:schemeClr val="tx1">
                    <a:lumMod val="50000"/>
                    <a:lumOff val="50000"/>
                  </a:schemeClr>
                </a:solidFill>
              </a:rPr>
              <a:t> pipelines automatically compared </a:t>
            </a:r>
            <a:r>
              <a:rPr lang="en-US" dirty="0" err="1">
                <a:solidFill>
                  <a:schemeClr val="tx1">
                    <a:lumMod val="50000"/>
                    <a:lumOff val="50000"/>
                  </a:schemeClr>
                </a:solidFill>
              </a:rPr>
              <a:t>XGBoost</a:t>
            </a:r>
            <a:r>
              <a:rPr lang="en-US" dirty="0">
                <a:solidFill>
                  <a:schemeClr val="tx1">
                    <a:lumMod val="50000"/>
                    <a:lumOff val="50000"/>
                  </a:schemeClr>
                </a:solidFill>
              </a:rPr>
              <a:t> against models like Random </a:t>
            </a:r>
            <a:r>
              <a:rPr lang="en-US" dirty="0" smtClean="0">
                <a:solidFill>
                  <a:schemeClr val="tx1">
                    <a:lumMod val="50000"/>
                    <a:lumOff val="50000"/>
                  </a:schemeClr>
                </a:solidFill>
              </a:rPr>
              <a:t>Forest, Decision Tree . </a:t>
            </a:r>
          </a:p>
          <a:p>
            <a:r>
              <a:rPr lang="en-US" b="1" dirty="0">
                <a:solidFill>
                  <a:schemeClr val="tx1">
                    <a:lumMod val="50000"/>
                    <a:lumOff val="50000"/>
                  </a:schemeClr>
                </a:solidFill>
                <a:latin typeface="ui-sans-serif"/>
              </a:rPr>
              <a:t>Data Input</a:t>
            </a:r>
            <a:r>
              <a:rPr lang="en-US" dirty="0">
                <a:solidFill>
                  <a:schemeClr val="tx1">
                    <a:lumMod val="50000"/>
                    <a:lumOff val="50000"/>
                  </a:schemeClr>
                </a:solidFill>
                <a:latin typeface="ui-sans-serif"/>
              </a:rPr>
              <a:t/>
            </a:r>
            <a:br>
              <a:rPr lang="en-US" dirty="0">
                <a:solidFill>
                  <a:schemeClr val="tx1">
                    <a:lumMod val="50000"/>
                    <a:lumOff val="50000"/>
                  </a:schemeClr>
                </a:solidFill>
                <a:latin typeface="ui-sans-serif"/>
              </a:rPr>
            </a:br>
            <a:r>
              <a:rPr lang="en-US" dirty="0">
                <a:solidFill>
                  <a:schemeClr val="tx1">
                    <a:lumMod val="50000"/>
                    <a:lumOff val="50000"/>
                  </a:schemeClr>
                </a:solidFill>
                <a:latin typeface="ui-sans-serif"/>
              </a:rPr>
              <a:t>The input features include:</a:t>
            </a:r>
            <a:br>
              <a:rPr lang="en-US" dirty="0">
                <a:solidFill>
                  <a:schemeClr val="tx1">
                    <a:lumMod val="50000"/>
                    <a:lumOff val="50000"/>
                  </a:schemeClr>
                </a:solidFill>
                <a:latin typeface="ui-sans-serif"/>
              </a:rPr>
            </a:br>
            <a:r>
              <a:rPr lang="en-US" dirty="0" smtClean="0">
                <a:solidFill>
                  <a:schemeClr val="tx1">
                    <a:lumMod val="50000"/>
                    <a:lumOff val="50000"/>
                  </a:schemeClr>
                </a:solidFill>
                <a:latin typeface="ui-sans-serif"/>
              </a:rPr>
              <a:t> </a:t>
            </a:r>
            <a:r>
              <a:rPr lang="en-US" b="1" dirty="0" smtClean="0">
                <a:solidFill>
                  <a:schemeClr val="tx1">
                    <a:lumMod val="50000"/>
                    <a:lumOff val="50000"/>
                  </a:schemeClr>
                </a:solidFill>
                <a:latin typeface="ui-sans-serif"/>
              </a:rPr>
              <a:t>duration</a:t>
            </a:r>
            <a:r>
              <a:rPr lang="en-US" dirty="0">
                <a:solidFill>
                  <a:schemeClr val="tx1">
                    <a:lumMod val="50000"/>
                    <a:lumOff val="50000"/>
                  </a:schemeClr>
                </a:solidFill>
                <a:latin typeface="ui-sans-serif"/>
              </a:rPr>
              <a:t> – length of the network </a:t>
            </a:r>
            <a:r>
              <a:rPr lang="en-US" dirty="0" smtClean="0">
                <a:solidFill>
                  <a:schemeClr val="tx1">
                    <a:lumMod val="50000"/>
                    <a:lumOff val="50000"/>
                  </a:schemeClr>
                </a:solidFill>
                <a:latin typeface="ui-sans-serif"/>
              </a:rPr>
              <a:t>connection</a:t>
            </a:r>
            <a:br>
              <a:rPr lang="en-US" dirty="0" smtClean="0">
                <a:solidFill>
                  <a:schemeClr val="tx1">
                    <a:lumMod val="50000"/>
                    <a:lumOff val="50000"/>
                  </a:schemeClr>
                </a:solidFill>
                <a:latin typeface="ui-sans-serif"/>
              </a:rPr>
            </a:br>
            <a:r>
              <a:rPr lang="en-US" dirty="0">
                <a:solidFill>
                  <a:schemeClr val="tx1">
                    <a:lumMod val="50000"/>
                    <a:lumOff val="50000"/>
                  </a:schemeClr>
                </a:solidFill>
                <a:latin typeface="ui-sans-serif"/>
              </a:rPr>
              <a:t> </a:t>
            </a:r>
            <a:r>
              <a:rPr lang="en-US" b="1" dirty="0" err="1">
                <a:solidFill>
                  <a:schemeClr val="tx1">
                    <a:lumMod val="50000"/>
                    <a:lumOff val="50000"/>
                  </a:schemeClr>
                </a:solidFill>
                <a:latin typeface="ui-sans-serif"/>
              </a:rPr>
              <a:t>protocol_type</a:t>
            </a:r>
            <a:r>
              <a:rPr lang="en-US" b="1" dirty="0">
                <a:solidFill>
                  <a:schemeClr val="tx1">
                    <a:lumMod val="50000"/>
                    <a:lumOff val="50000"/>
                  </a:schemeClr>
                </a:solidFill>
                <a:latin typeface="ui-sans-serif"/>
              </a:rPr>
              <a:t>, service, flag</a:t>
            </a:r>
            <a:r>
              <a:rPr lang="en-US" dirty="0">
                <a:solidFill>
                  <a:schemeClr val="tx1">
                    <a:lumMod val="50000"/>
                    <a:lumOff val="50000"/>
                  </a:schemeClr>
                </a:solidFill>
                <a:latin typeface="ui-sans-serif"/>
              </a:rPr>
              <a:t> – encoded network protocol details</a:t>
            </a:r>
            <a:br>
              <a:rPr lang="en-US" dirty="0">
                <a:solidFill>
                  <a:schemeClr val="tx1">
                    <a:lumMod val="50000"/>
                    <a:lumOff val="50000"/>
                  </a:schemeClr>
                </a:solidFill>
                <a:latin typeface="ui-sans-serif"/>
              </a:rPr>
            </a:br>
            <a:r>
              <a:rPr lang="en-US" dirty="0" smtClean="0">
                <a:solidFill>
                  <a:schemeClr val="tx1">
                    <a:lumMod val="50000"/>
                    <a:lumOff val="50000"/>
                  </a:schemeClr>
                </a:solidFill>
                <a:latin typeface="ui-sans-serif"/>
              </a:rPr>
              <a:t> </a:t>
            </a:r>
            <a:r>
              <a:rPr lang="en-US" b="1" dirty="0">
                <a:solidFill>
                  <a:schemeClr val="tx1">
                    <a:lumMod val="50000"/>
                    <a:lumOff val="50000"/>
                  </a:schemeClr>
                </a:solidFill>
                <a:latin typeface="ui-sans-serif"/>
              </a:rPr>
              <a:t>Statistical features </a:t>
            </a:r>
            <a:r>
              <a:rPr lang="en-US" dirty="0">
                <a:solidFill>
                  <a:schemeClr val="tx1">
                    <a:lumMod val="50000"/>
                    <a:lumOff val="50000"/>
                  </a:schemeClr>
                </a:solidFill>
                <a:latin typeface="ui-sans-serif"/>
              </a:rPr>
              <a:t>– </a:t>
            </a:r>
            <a:r>
              <a:rPr lang="en-US" dirty="0" err="1">
                <a:solidFill>
                  <a:schemeClr val="tx1">
                    <a:lumMod val="50000"/>
                    <a:lumOff val="50000"/>
                  </a:schemeClr>
                </a:solidFill>
                <a:latin typeface="ui-sans-serif"/>
              </a:rPr>
              <a:t>src_bytes</a:t>
            </a:r>
            <a:r>
              <a:rPr lang="en-US" dirty="0">
                <a:solidFill>
                  <a:schemeClr val="tx1">
                    <a:lumMod val="50000"/>
                    <a:lumOff val="50000"/>
                  </a:schemeClr>
                </a:solidFill>
                <a:latin typeface="ui-sans-serif"/>
              </a:rPr>
              <a:t>, </a:t>
            </a:r>
            <a:r>
              <a:rPr lang="en-US" dirty="0" err="1">
                <a:solidFill>
                  <a:schemeClr val="tx1">
                    <a:lumMod val="50000"/>
                    <a:lumOff val="50000"/>
                  </a:schemeClr>
                </a:solidFill>
                <a:latin typeface="ui-sans-serif"/>
              </a:rPr>
              <a:t>dst_bytes</a:t>
            </a:r>
            <a:r>
              <a:rPr lang="en-US" dirty="0">
                <a:solidFill>
                  <a:schemeClr val="tx1">
                    <a:lumMod val="50000"/>
                    <a:lumOff val="50000"/>
                  </a:schemeClr>
                </a:solidFill>
                <a:latin typeface="ui-sans-serif"/>
              </a:rPr>
              <a:t>, count, </a:t>
            </a:r>
            <a:r>
              <a:rPr lang="en-US" dirty="0" err="1">
                <a:solidFill>
                  <a:schemeClr val="tx1">
                    <a:lumMod val="50000"/>
                    <a:lumOff val="50000"/>
                  </a:schemeClr>
                </a:solidFill>
                <a:latin typeface="ui-sans-serif"/>
              </a:rPr>
              <a:t>srv_count</a:t>
            </a:r>
            <a:r>
              <a:rPr lang="en-US" dirty="0">
                <a:solidFill>
                  <a:schemeClr val="tx1">
                    <a:lumMod val="50000"/>
                    <a:lumOff val="50000"/>
                  </a:schemeClr>
                </a:solidFill>
                <a:latin typeface="ui-sans-serif"/>
              </a:rPr>
              <a:t>, etc.</a:t>
            </a:r>
            <a:br>
              <a:rPr lang="en-US" dirty="0">
                <a:solidFill>
                  <a:schemeClr val="tx1">
                    <a:lumMod val="50000"/>
                    <a:lumOff val="50000"/>
                  </a:schemeClr>
                </a:solidFill>
                <a:latin typeface="ui-sans-serif"/>
              </a:rPr>
            </a:br>
            <a:r>
              <a:rPr lang="en-US" dirty="0" smtClean="0">
                <a:solidFill>
                  <a:schemeClr val="tx1">
                    <a:lumMod val="50000"/>
                    <a:lumOff val="50000"/>
                  </a:schemeClr>
                </a:solidFill>
                <a:latin typeface="ui-sans-serif"/>
              </a:rPr>
              <a:t> </a:t>
            </a:r>
            <a:r>
              <a:rPr lang="en-US" b="1" dirty="0">
                <a:solidFill>
                  <a:schemeClr val="tx1">
                    <a:lumMod val="50000"/>
                    <a:lumOff val="50000"/>
                  </a:schemeClr>
                </a:solidFill>
                <a:latin typeface="ui-sans-serif"/>
              </a:rPr>
              <a:t>Attack indicators </a:t>
            </a:r>
            <a:r>
              <a:rPr lang="en-US" dirty="0">
                <a:solidFill>
                  <a:schemeClr val="tx1">
                    <a:lumMod val="50000"/>
                    <a:lumOff val="50000"/>
                  </a:schemeClr>
                </a:solidFill>
                <a:latin typeface="ui-sans-serif"/>
              </a:rPr>
              <a:t>– land, </a:t>
            </a:r>
            <a:r>
              <a:rPr lang="en-US" dirty="0" err="1">
                <a:solidFill>
                  <a:schemeClr val="tx1">
                    <a:lumMod val="50000"/>
                    <a:lumOff val="50000"/>
                  </a:schemeClr>
                </a:solidFill>
                <a:latin typeface="ui-sans-serif"/>
              </a:rPr>
              <a:t>wrong_fragment</a:t>
            </a:r>
            <a:r>
              <a:rPr lang="en-US" dirty="0">
                <a:solidFill>
                  <a:schemeClr val="tx1">
                    <a:lumMod val="50000"/>
                    <a:lumOff val="50000"/>
                  </a:schemeClr>
                </a:solidFill>
                <a:latin typeface="ui-sans-serif"/>
              </a:rPr>
              <a:t>, urgent</a:t>
            </a:r>
          </a:p>
          <a:p>
            <a:r>
              <a:rPr lang="en-US" dirty="0">
                <a:solidFill>
                  <a:schemeClr val="tx1">
                    <a:lumMod val="50000"/>
                    <a:lumOff val="50000"/>
                  </a:schemeClr>
                </a:solidFill>
                <a:latin typeface="ui-sans-serif"/>
              </a:rPr>
              <a:t>All 41 features from the </a:t>
            </a:r>
            <a:r>
              <a:rPr lang="en-US" dirty="0" err="1">
                <a:solidFill>
                  <a:schemeClr val="tx1">
                    <a:lumMod val="50000"/>
                    <a:lumOff val="50000"/>
                  </a:schemeClr>
                </a:solidFill>
                <a:latin typeface="ui-sans-serif"/>
              </a:rPr>
              <a:t>Kaggle</a:t>
            </a:r>
            <a:r>
              <a:rPr lang="en-US" dirty="0">
                <a:solidFill>
                  <a:schemeClr val="tx1">
                    <a:lumMod val="50000"/>
                    <a:lumOff val="50000"/>
                  </a:schemeClr>
                </a:solidFill>
                <a:latin typeface="ui-sans-serif"/>
              </a:rPr>
              <a:t> dataset were used as inputs, with the target being class (</a:t>
            </a:r>
            <a:r>
              <a:rPr lang="en-US" dirty="0" smtClean="0">
                <a:solidFill>
                  <a:schemeClr val="tx1">
                    <a:lumMod val="50000"/>
                    <a:lumOff val="50000"/>
                  </a:schemeClr>
                </a:solidFill>
                <a:latin typeface="ui-sans-serif"/>
              </a:rPr>
              <a:t>Normal/Abnormal </a:t>
            </a:r>
            <a:r>
              <a:rPr lang="en-US" dirty="0">
                <a:solidFill>
                  <a:schemeClr val="tx1">
                    <a:lumMod val="50000"/>
                    <a:lumOff val="50000"/>
                  </a:schemeClr>
                </a:solidFill>
                <a:latin typeface="ui-sans-serif"/>
              </a:rPr>
              <a:t>type).</a:t>
            </a:r>
          </a:p>
          <a:p>
            <a:pPr marL="305435" indent="-305435"/>
            <a:endParaRPr lang="en-IN" sz="1100" dirty="0"/>
          </a:p>
        </p:txBody>
      </p:sp>
    </p:spTree>
    <p:extLst>
      <p:ext uri="{BB962C8B-B14F-4D97-AF65-F5344CB8AC3E}">
        <p14:creationId xmlns:p14="http://schemas.microsoft.com/office/powerpoint/2010/main" val="41545087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658" y="711611"/>
            <a:ext cx="11029616" cy="530296"/>
          </a:xfrm>
        </p:spPr>
        <p:txBody>
          <a:bodyPr>
            <a:noAutofit/>
          </a:bodyPr>
          <a:lstStyle/>
          <a:p>
            <a:r>
              <a:rPr lang="en-US" sz="3600" b="1" dirty="0">
                <a:solidFill>
                  <a:schemeClr val="accent1"/>
                </a:solidFill>
                <a:latin typeface="Arial"/>
                <a:ea typeface="+mj-lt"/>
                <a:cs typeface="Arial"/>
              </a:rPr>
              <a:t>Algorithm &amp; Deployment</a:t>
            </a:r>
            <a:endParaRPr lang="en-US" sz="3600" dirty="0"/>
          </a:p>
        </p:txBody>
      </p:sp>
      <p:sp>
        <p:nvSpPr>
          <p:cNvPr id="3" name="Content Placeholder 2"/>
          <p:cNvSpPr>
            <a:spLocks noGrp="1"/>
          </p:cNvSpPr>
          <p:nvPr>
            <p:ph idx="1"/>
          </p:nvPr>
        </p:nvSpPr>
        <p:spPr>
          <a:xfrm>
            <a:off x="485658" y="592343"/>
            <a:ext cx="11029615" cy="4673324"/>
          </a:xfrm>
        </p:spPr>
        <p:txBody>
          <a:bodyPr>
            <a:normAutofit/>
          </a:bodyPr>
          <a:lstStyle/>
          <a:p>
            <a:pPr marL="305435" indent="-305435"/>
            <a:r>
              <a:rPr lang="en-IN" sz="1800" b="1" dirty="0">
                <a:solidFill>
                  <a:schemeClr val="bg2">
                    <a:lumMod val="50000"/>
                  </a:schemeClr>
                </a:solidFill>
                <a:ea typeface="+mn-lt"/>
                <a:cs typeface="+mn-lt"/>
              </a:rPr>
              <a:t>Training Process:</a:t>
            </a:r>
            <a:endParaRPr lang="en-IN" sz="1800" dirty="0">
              <a:solidFill>
                <a:schemeClr val="bg2">
                  <a:lumMod val="50000"/>
                </a:schemeClr>
              </a:solidFill>
            </a:endParaRPr>
          </a:p>
          <a:p>
            <a:pPr marL="629920" lvl="1" indent="-305435"/>
            <a:r>
              <a:rPr lang="en-US" sz="1800" dirty="0">
                <a:solidFill>
                  <a:schemeClr val="bg2">
                    <a:lumMod val="50000"/>
                  </a:schemeClr>
                </a:solidFill>
              </a:rPr>
              <a:t>Dataset split into training and test sets using </a:t>
            </a:r>
            <a:r>
              <a:rPr lang="en-US" sz="1800" b="1" dirty="0" err="1">
                <a:solidFill>
                  <a:schemeClr val="bg2">
                    <a:lumMod val="50000"/>
                  </a:schemeClr>
                </a:solidFill>
              </a:rPr>
              <a:t>AutoAI’s</a:t>
            </a:r>
            <a:r>
              <a:rPr lang="en-US" sz="1800" b="1" dirty="0">
                <a:solidFill>
                  <a:schemeClr val="bg2">
                    <a:lumMod val="50000"/>
                  </a:schemeClr>
                </a:solidFill>
              </a:rPr>
              <a:t> internal CV mechanism</a:t>
            </a:r>
            <a:r>
              <a:rPr lang="en-US" sz="1800" dirty="0">
                <a:solidFill>
                  <a:schemeClr val="bg2">
                    <a:lumMod val="50000"/>
                  </a:schemeClr>
                </a:solidFill>
              </a:rPr>
              <a:t/>
            </a:r>
            <a:br>
              <a:rPr lang="en-US" sz="1800" dirty="0">
                <a:solidFill>
                  <a:schemeClr val="bg2">
                    <a:lumMod val="50000"/>
                  </a:schemeClr>
                </a:solidFill>
              </a:rPr>
            </a:br>
            <a:r>
              <a:rPr lang="en-US" sz="1800" dirty="0">
                <a:solidFill>
                  <a:schemeClr val="bg2">
                    <a:lumMod val="50000"/>
                  </a:schemeClr>
                </a:solidFill>
              </a:rPr>
              <a:t>• </a:t>
            </a:r>
            <a:r>
              <a:rPr lang="en-US" sz="1800" dirty="0" err="1">
                <a:solidFill>
                  <a:schemeClr val="bg2">
                    <a:lumMod val="50000"/>
                  </a:schemeClr>
                </a:solidFill>
              </a:rPr>
              <a:t>AutoAI</a:t>
            </a:r>
            <a:r>
              <a:rPr lang="en-US" sz="1800" dirty="0">
                <a:solidFill>
                  <a:schemeClr val="bg2">
                    <a:lumMod val="50000"/>
                  </a:schemeClr>
                </a:solidFill>
              </a:rPr>
              <a:t> performed </a:t>
            </a:r>
            <a:r>
              <a:rPr lang="en-US" sz="1800" b="1" dirty="0">
                <a:solidFill>
                  <a:schemeClr val="bg2">
                    <a:lumMod val="50000"/>
                  </a:schemeClr>
                </a:solidFill>
              </a:rPr>
              <a:t>automated preprocessing, feature selection</a:t>
            </a:r>
            <a:r>
              <a:rPr lang="en-US" sz="1800" dirty="0">
                <a:solidFill>
                  <a:schemeClr val="bg2">
                    <a:lumMod val="50000"/>
                  </a:schemeClr>
                </a:solidFill>
              </a:rPr>
              <a:t>, and </a:t>
            </a:r>
            <a:r>
              <a:rPr lang="en-US" sz="1800" b="1" dirty="0" err="1">
                <a:solidFill>
                  <a:schemeClr val="bg2">
                    <a:lumMod val="50000"/>
                  </a:schemeClr>
                </a:solidFill>
              </a:rPr>
              <a:t>hyperparameter</a:t>
            </a:r>
            <a:r>
              <a:rPr lang="en-US" sz="1800" b="1" dirty="0">
                <a:solidFill>
                  <a:schemeClr val="bg2">
                    <a:lumMod val="50000"/>
                  </a:schemeClr>
                </a:solidFill>
              </a:rPr>
              <a:t> tuning</a:t>
            </a:r>
            <a:r>
              <a:rPr lang="en-US" sz="1800" dirty="0">
                <a:solidFill>
                  <a:schemeClr val="bg2">
                    <a:lumMod val="50000"/>
                  </a:schemeClr>
                </a:solidFill>
              </a:rPr>
              <a:t/>
            </a:r>
            <a:br>
              <a:rPr lang="en-US" sz="1800" dirty="0">
                <a:solidFill>
                  <a:schemeClr val="bg2">
                    <a:lumMod val="50000"/>
                  </a:schemeClr>
                </a:solidFill>
              </a:rPr>
            </a:br>
            <a:r>
              <a:rPr lang="en-US" sz="1800" dirty="0">
                <a:solidFill>
                  <a:schemeClr val="bg2">
                    <a:lumMod val="50000"/>
                  </a:schemeClr>
                </a:solidFill>
              </a:rPr>
              <a:t>• Evaluation metrics used: </a:t>
            </a:r>
            <a:r>
              <a:rPr lang="en-US" sz="1800" b="1" dirty="0">
                <a:solidFill>
                  <a:schemeClr val="bg2">
                    <a:lumMod val="50000"/>
                  </a:schemeClr>
                </a:solidFill>
              </a:rPr>
              <a:t>Accuracy, Precision, Recall, F1-score</a:t>
            </a:r>
            <a:r>
              <a:rPr lang="en-US" sz="1800" dirty="0">
                <a:solidFill>
                  <a:schemeClr val="bg2">
                    <a:lumMod val="50000"/>
                  </a:schemeClr>
                </a:solidFill>
              </a:rPr>
              <a:t/>
            </a:r>
            <a:br>
              <a:rPr lang="en-US" sz="1800" dirty="0">
                <a:solidFill>
                  <a:schemeClr val="bg2">
                    <a:lumMod val="50000"/>
                  </a:schemeClr>
                </a:solidFill>
              </a:rPr>
            </a:br>
            <a:r>
              <a:rPr lang="en-US" sz="1800" dirty="0">
                <a:solidFill>
                  <a:schemeClr val="bg2">
                    <a:lumMod val="50000"/>
                  </a:schemeClr>
                </a:solidFill>
              </a:rPr>
              <a:t>• </a:t>
            </a:r>
            <a:r>
              <a:rPr lang="en-US" sz="1800" dirty="0" err="1">
                <a:solidFill>
                  <a:schemeClr val="bg2">
                    <a:lumMod val="50000"/>
                  </a:schemeClr>
                </a:solidFill>
              </a:rPr>
              <a:t>XGBoost</a:t>
            </a:r>
            <a:r>
              <a:rPr lang="en-US" sz="1800" dirty="0">
                <a:solidFill>
                  <a:schemeClr val="bg2">
                    <a:lumMod val="50000"/>
                  </a:schemeClr>
                </a:solidFill>
              </a:rPr>
              <a:t> with tuned parameters emerged as the top performer</a:t>
            </a:r>
            <a:endParaRPr lang="en-IN" sz="1800" dirty="0">
              <a:solidFill>
                <a:schemeClr val="bg2">
                  <a:lumMod val="50000"/>
                </a:schemeClr>
              </a:solidFill>
              <a:ea typeface="+mn-lt"/>
              <a:cs typeface="+mn-lt"/>
            </a:endParaRPr>
          </a:p>
          <a:p>
            <a:pPr marL="305435" indent="-305435"/>
            <a:r>
              <a:rPr lang="en-IN" sz="1800" b="1" dirty="0">
                <a:solidFill>
                  <a:schemeClr val="bg2">
                    <a:lumMod val="50000"/>
                  </a:schemeClr>
                </a:solidFill>
                <a:ea typeface="+mn-lt"/>
                <a:cs typeface="+mn-lt"/>
              </a:rPr>
              <a:t>Prediction Process:</a:t>
            </a:r>
            <a:endParaRPr lang="en-IN" sz="1800" dirty="0">
              <a:solidFill>
                <a:schemeClr val="bg2">
                  <a:lumMod val="50000"/>
                </a:schemeClr>
              </a:solidFill>
            </a:endParaRPr>
          </a:p>
          <a:p>
            <a:pPr marL="629435" lvl="1" indent="-305435"/>
            <a:r>
              <a:rPr lang="en-US" sz="1800" dirty="0">
                <a:solidFill>
                  <a:schemeClr val="bg2">
                    <a:lumMod val="50000"/>
                  </a:schemeClr>
                </a:solidFill>
              </a:rPr>
              <a:t>The trained model predicts whether a new network connection is "normal" or an "intrusion."</a:t>
            </a:r>
            <a:br>
              <a:rPr lang="en-US" sz="1800" dirty="0">
                <a:solidFill>
                  <a:schemeClr val="bg2">
                    <a:lumMod val="50000"/>
                  </a:schemeClr>
                </a:solidFill>
              </a:rPr>
            </a:br>
            <a:r>
              <a:rPr lang="en-US" sz="1800" dirty="0">
                <a:solidFill>
                  <a:schemeClr val="bg2">
                    <a:lumMod val="50000"/>
                  </a:schemeClr>
                </a:solidFill>
              </a:rPr>
              <a:t>• Inputs: Real-time connection attributes streamed or uploaded via UI</a:t>
            </a:r>
            <a:br>
              <a:rPr lang="en-US" sz="1800" dirty="0">
                <a:solidFill>
                  <a:schemeClr val="bg2">
                    <a:lumMod val="50000"/>
                  </a:schemeClr>
                </a:solidFill>
              </a:rPr>
            </a:br>
            <a:r>
              <a:rPr lang="en-US" sz="1800" dirty="0">
                <a:solidFill>
                  <a:schemeClr val="bg2">
                    <a:lumMod val="50000"/>
                  </a:schemeClr>
                </a:solidFill>
              </a:rPr>
              <a:t>• The model returns a class prediction along with a </a:t>
            </a:r>
            <a:r>
              <a:rPr lang="en-US" sz="1800" b="1" dirty="0">
                <a:solidFill>
                  <a:schemeClr val="bg2">
                    <a:lumMod val="50000"/>
                  </a:schemeClr>
                </a:solidFill>
              </a:rPr>
              <a:t>confidence score</a:t>
            </a:r>
            <a:r>
              <a:rPr lang="en-US" sz="1800" dirty="0">
                <a:solidFill>
                  <a:schemeClr val="bg2">
                    <a:lumMod val="50000"/>
                  </a:schemeClr>
                </a:solidFill>
              </a:rPr>
              <a:t/>
            </a:r>
            <a:br>
              <a:rPr lang="en-US" sz="1800" dirty="0">
                <a:solidFill>
                  <a:schemeClr val="bg2">
                    <a:lumMod val="50000"/>
                  </a:schemeClr>
                </a:solidFill>
              </a:rPr>
            </a:br>
            <a:r>
              <a:rPr lang="en-US" sz="1800" dirty="0">
                <a:solidFill>
                  <a:schemeClr val="bg2">
                    <a:lumMod val="50000"/>
                  </a:schemeClr>
                </a:solidFill>
              </a:rPr>
              <a:t>• Deployment is done via </a:t>
            </a:r>
            <a:r>
              <a:rPr lang="en-US" sz="1800" b="1" dirty="0">
                <a:solidFill>
                  <a:schemeClr val="bg2">
                    <a:lumMod val="50000"/>
                  </a:schemeClr>
                </a:solidFill>
              </a:rPr>
              <a:t>IBM Watsonx.ai REST API</a:t>
            </a:r>
            <a:r>
              <a:rPr lang="en-US" sz="1800" dirty="0">
                <a:solidFill>
                  <a:schemeClr val="bg2">
                    <a:lumMod val="50000"/>
                  </a:schemeClr>
                </a:solidFill>
              </a:rPr>
              <a:t>, allowing real-time detection in practical environments</a:t>
            </a:r>
            <a:endParaRPr lang="en-IN" sz="1800" dirty="0">
              <a:solidFill>
                <a:schemeClr val="bg2">
                  <a:lumMod val="50000"/>
                </a:schemeClr>
              </a:solidFill>
            </a:endParaRPr>
          </a:p>
        </p:txBody>
      </p:sp>
    </p:spTree>
    <p:extLst>
      <p:ext uri="{BB962C8B-B14F-4D97-AF65-F5344CB8AC3E}">
        <p14:creationId xmlns:p14="http://schemas.microsoft.com/office/powerpoint/2010/main" val="28839160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024" y="318257"/>
            <a:ext cx="11029616" cy="988332"/>
          </a:xfrm>
        </p:spPr>
        <p:txBody>
          <a:bodyPr/>
          <a:lstStyle/>
          <a:p>
            <a:r>
              <a:rPr lang="en-US" b="1" dirty="0">
                <a:solidFill>
                  <a:schemeClr val="accent1"/>
                </a:solidFill>
                <a:latin typeface="Arial"/>
                <a:ea typeface="+mj-lt"/>
                <a:cs typeface="Arial"/>
              </a:rPr>
              <a:t>Result</a:t>
            </a:r>
            <a:endParaRPr lang="en-US" dirty="0"/>
          </a:p>
        </p:txBody>
      </p:sp>
      <p:sp>
        <p:nvSpPr>
          <p:cNvPr id="3" name="Text Placeholder 2"/>
          <p:cNvSpPr>
            <a:spLocks noGrp="1"/>
          </p:cNvSpPr>
          <p:nvPr>
            <p:ph type="body" idx="1"/>
          </p:nvPr>
        </p:nvSpPr>
        <p:spPr>
          <a:xfrm>
            <a:off x="1667041" y="1528089"/>
            <a:ext cx="5194769" cy="557784"/>
          </a:xfrm>
        </p:spPr>
        <p:txBody>
          <a:bodyPr/>
          <a:lstStyle/>
          <a:p>
            <a:r>
              <a:rPr lang="en-US" dirty="0" err="1" smtClean="0"/>
              <a:t>FIG:Experimental</a:t>
            </a:r>
            <a:r>
              <a:rPr lang="en-US" dirty="0" smtClean="0"/>
              <a:t> Summary</a:t>
            </a:r>
            <a:endParaRPr lang="en-US" dirty="0"/>
          </a:p>
        </p:txBody>
      </p:sp>
      <p:sp>
        <p:nvSpPr>
          <p:cNvPr id="5" name="Text Placeholder 4"/>
          <p:cNvSpPr>
            <a:spLocks noGrp="1"/>
          </p:cNvSpPr>
          <p:nvPr>
            <p:ph type="body" sz="quarter" idx="3"/>
          </p:nvPr>
        </p:nvSpPr>
        <p:spPr>
          <a:xfrm>
            <a:off x="7701914" y="1532500"/>
            <a:ext cx="5194770" cy="553373"/>
          </a:xfrm>
        </p:spPr>
        <p:txBody>
          <a:bodyPr/>
          <a:lstStyle/>
          <a:p>
            <a:r>
              <a:rPr lang="en-US" dirty="0" err="1" smtClean="0"/>
              <a:t>FIG:Pipeline</a:t>
            </a:r>
            <a:r>
              <a:rPr lang="en-US" dirty="0" smtClean="0"/>
              <a:t> Map</a:t>
            </a:r>
            <a:endParaRPr lang="en-US" dirty="0"/>
          </a:p>
        </p:txBody>
      </p:sp>
      <p:pic>
        <p:nvPicPr>
          <p:cNvPr id="10" name="Content Placeholder 9"/>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391575" y="2307374"/>
            <a:ext cx="5194300" cy="3197690"/>
          </a:xfrm>
        </p:spPr>
      </p:pic>
      <p:pic>
        <p:nvPicPr>
          <p:cNvPr id="9" name="Content Placeholder 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81024" y="2307373"/>
            <a:ext cx="5194936" cy="3197691"/>
          </a:xfrm>
          <a:prstGeom prst="rect">
            <a:avLst/>
          </a:prstGeom>
        </p:spPr>
      </p:pic>
    </p:spTree>
    <p:extLst>
      <p:ext uri="{BB962C8B-B14F-4D97-AF65-F5344CB8AC3E}">
        <p14:creationId xmlns:p14="http://schemas.microsoft.com/office/powerpoint/2010/main" val="2761865467"/>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330</TotalTime>
  <Words>616</Words>
  <Application>Microsoft Office PowerPoint</Application>
  <PresentationFormat>Widescreen</PresentationFormat>
  <Paragraphs>108</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Calibri</vt:lpstr>
      <vt:lpstr>Calibri Light</vt:lpstr>
      <vt:lpstr>Franklin Gothic Book</vt:lpstr>
      <vt:lpstr>Franklin Gothic Demi</vt:lpstr>
      <vt:lpstr>ui-sans-serif</vt:lpstr>
      <vt:lpstr>Wingdings</vt:lpstr>
      <vt:lpstr>Wingdings 2</vt:lpstr>
      <vt:lpstr>DividendVTI</vt:lpstr>
      <vt:lpstr>Network Intrusion Detection </vt:lpstr>
      <vt:lpstr>OUTLINE</vt:lpstr>
      <vt:lpstr>Problem Statement</vt:lpstr>
      <vt:lpstr>Proposed Solution</vt:lpstr>
      <vt:lpstr>PowerPoint Presentation</vt:lpstr>
      <vt:lpstr>System  Approach</vt:lpstr>
      <vt:lpstr>Algorithm &amp; Deployment</vt:lpstr>
      <vt:lpstr>Algorithm &amp; Deployment</vt:lpstr>
      <vt:lpstr>Result</vt:lpstr>
      <vt:lpstr>FIG:Metric Chart</vt:lpstr>
      <vt:lpstr>Fig:pipeline Leaderboard</vt:lpstr>
      <vt:lpstr>Result</vt:lpstr>
      <vt:lpstr>Conclusion</vt:lpstr>
      <vt:lpstr>Future Scope</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dell</cp:lastModifiedBy>
  <cp:revision>50</cp:revision>
  <dcterms:created xsi:type="dcterms:W3CDTF">2021-05-26T16:50:10Z</dcterms:created>
  <dcterms:modified xsi:type="dcterms:W3CDTF">2025-08-03T16:58:07Z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