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914400" y="267760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57867" y="2294467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Shape 8" descr="UWindsor powerpoint bottom1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6200776"/>
            <a:ext cx="121920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 descr="UW_Logo_1L_horz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31801" y="6269038"/>
            <a:ext cx="3069167" cy="5445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u-west-1a.online.tableau.com/t/mitanshi/authoring/Honey123/Sheet1#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ca.images.search.yahoo.com/search/images" TargetMode="External"/><Relationship Id="rId3" Type="http://schemas.openxmlformats.org/officeDocument/2006/relationships/hyperlink" Target="https://www.tableau.com/products" TargetMode="External"/><Relationship Id="rId7" Type="http://schemas.openxmlformats.org/officeDocument/2006/relationships/hyperlink" Target="https://community.tableau.com/thread/195684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ableau.com/about/blog/2016/7/integrate-your-data-cross-database-joins-56724" TargetMode="External"/><Relationship Id="rId5" Type="http://schemas.openxmlformats.org/officeDocument/2006/relationships/hyperlink" Target="https://www.slideshare.net/seethaBTS/tableau-ppt" TargetMode="External"/><Relationship Id="rId4" Type="http://schemas.openxmlformats.org/officeDocument/2006/relationships/hyperlink" Target="https://www.slideshare.net/AndreaBissoli/tableau-presentation-70031000?from_action=sav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914400" y="69024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Advanced Database Topics</a:t>
            </a:r>
            <a:endParaRPr sz="4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1828800" y="265176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</a:t>
            </a:r>
            <a:endParaRPr dirty="0"/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</a:t>
            </a:r>
            <a:r>
              <a:rPr lang="en-US" dirty="0" err="1"/>
              <a:t>S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tephanos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Mavromoustako</a:t>
            </a:r>
            <a:r>
              <a:rPr lang="en-US" dirty="0" err="1"/>
              <a:t>s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03-60-615-02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651510" y="802323"/>
            <a:ext cx="10435590" cy="89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Saving </a:t>
            </a:r>
            <a:r>
              <a:rPr lang="en-US">
                <a:solidFill>
                  <a:schemeClr val="accent6"/>
                </a:solidFill>
              </a:rPr>
              <a:t>a</a:t>
            </a:r>
            <a:r>
              <a:rPr lang="en-US" sz="4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nd Publishing Data Sources</a:t>
            </a: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1524000" y="2187149"/>
            <a:ext cx="9144000" cy="3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Saving data source as a .tds  -&gt;   this is not the data itself!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9057" y="2409812"/>
            <a:ext cx="7744906" cy="1924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/>
          </p:nvPr>
        </p:nvSpPr>
        <p:spPr>
          <a:xfrm>
            <a:off x="1524000" y="550863"/>
            <a:ext cx="9144000" cy="99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Total File Types</a:t>
            </a: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ubTitle" idx="1"/>
          </p:nvPr>
        </p:nvSpPr>
        <p:spPr>
          <a:xfrm>
            <a:off x="765800" y="1689771"/>
            <a:ext cx="10915500" cy="4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Workbook (.twb):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Workbooks hold worksheets, dashboards and stories. 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Bookmark (.tbm):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Bookmarks contain a single sheet.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Packaged workbook (.twbx):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Archive containing a workbook along with all data sources and files. 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extract (.tde):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Local copy of a subset or entire data source to share and improve the performance. 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source(.tds):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Shortcut to oftenly used data sources, containing information and modifications. 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Packaged data source (.tdsx):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Archive containing a data source file along with any related files.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/>
          </p:nvPr>
        </p:nvSpPr>
        <p:spPr>
          <a:xfrm>
            <a:off x="1524000" y="493713"/>
            <a:ext cx="9144000" cy="916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Cross-database Join</a:t>
            </a: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1"/>
          </p:nvPr>
        </p:nvSpPr>
        <p:spPr>
          <a:xfrm>
            <a:off x="1524000" y="2038865"/>
            <a:ext cx="9144000" cy="321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can't always answer your questions with a single data set. Sometimes, to answer your hardest questions, you have to integrate multiple data sets to uncover insight.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new feature in Tableau 10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524000" y="219393"/>
            <a:ext cx="9144000" cy="74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Data Joining And Data Blending</a:t>
            </a: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742950" y="1438944"/>
            <a:ext cx="10492740" cy="4481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Noto Sans Symbols"/>
              <a:buChar char="❑"/>
            </a:pPr>
            <a:r>
              <a:rPr lang="en-US" sz="272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to use joining: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Noto Sans Symbols"/>
              <a:buChar char="➢"/>
            </a:pPr>
            <a:r>
              <a:rPr lang="en-US" sz="27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only use joining when your data comes form the same underlying source (for example, the same Excel file or Access file).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Noto Sans Symbols"/>
              <a:buChar char="❑"/>
            </a:pPr>
            <a:r>
              <a:rPr lang="en-US" sz="272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to use data blending: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Noto Sans Symbols"/>
              <a:buChar char="➢"/>
            </a:pPr>
            <a:r>
              <a:rPr lang="en-US" sz="27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Blending in tableau allows combining of data from different sources and platforms.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Noto Sans Symbols"/>
              <a:buChar char="➢"/>
            </a:pPr>
            <a:r>
              <a:rPr lang="en-US" sz="27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you can blend data present in an flat file (csv) with Teradata or DB2 databases DB to create a combined / blended dataset.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1270996" y="167662"/>
            <a:ext cx="9144000" cy="74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Cycle Of Visual Analysis</a:t>
            </a:r>
            <a:endParaRPr sz="4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1270996" y="1519880"/>
            <a:ext cx="4991100" cy="373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unpredictable and cyclical process of question-and-answer involving many tasks: 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Discovering structure 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Finding patterns and outliers 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Deriving causal relationships 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etc.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3683" y="1109139"/>
            <a:ext cx="5041557" cy="4559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ctrTitle"/>
          </p:nvPr>
        </p:nvSpPr>
        <p:spPr>
          <a:xfrm>
            <a:off x="914400" y="267760"/>
            <a:ext cx="10363200" cy="147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see how Tableau works….</a:t>
            </a: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ubTitle" idx="1"/>
          </p:nvPr>
        </p:nvSpPr>
        <p:spPr>
          <a:xfrm>
            <a:off x="1557867" y="2294467"/>
            <a:ext cx="8534400" cy="175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endParaRPr lang="en-US" sz="3000" u="sng" dirty="0">
              <a:solidFill>
                <a:schemeClr val="hlink"/>
              </a:solidFill>
            </a:endParaRPr>
          </a:p>
          <a:p>
            <a:pPr marL="0" lvl="0" indent="0"/>
            <a:r>
              <a:rPr lang="en-CA" sz="3000" dirty="0">
                <a:hlinkClick r:id="rId3"/>
              </a:rPr>
              <a:t>https://eu-west-1a.online.tableau.com/t/</a:t>
            </a:r>
            <a:endParaRPr sz="3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0450"/>
            <a:ext cx="12191999" cy="59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3775" y="1089625"/>
            <a:ext cx="2631550" cy="3977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437150" cy="449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5">
            <a:alphaModFix/>
          </a:blip>
          <a:srcRect t="-32065"/>
          <a:stretch/>
        </p:blipFill>
        <p:spPr>
          <a:xfrm>
            <a:off x="3677800" y="-1542375"/>
            <a:ext cx="4836400" cy="698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95525" y="1056725"/>
            <a:ext cx="2677600" cy="40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95250"/>
            <a:ext cx="12192000" cy="6309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8875" y="113675"/>
            <a:ext cx="8894249" cy="599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057869" y="3429000"/>
            <a:ext cx="8534400" cy="20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lang="en-US" sz="272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-      </a:t>
            </a:r>
            <a:r>
              <a:rPr lang="en-US" sz="2720" b="0" i="0" u="none" strike="noStrike" cap="none" dirty="0">
                <a:solidFill>
                  <a:schemeClr val="accent1">
                    <a:lumMod val="50000"/>
                  </a:schemeClr>
                </a:solidFill>
                <a:sym typeface="Arial"/>
              </a:rPr>
              <a:t>Mitanshi Patel - 104892554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lang="en-US" sz="2720" b="0" i="0" u="none" strike="noStrike" cap="none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Jagruti</a:t>
            </a:r>
            <a:r>
              <a:rPr lang="en-US" sz="272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20" dirty="0" err="1">
                <a:solidFill>
                  <a:schemeClr val="accent1">
                    <a:lumMod val="50000"/>
                  </a:schemeClr>
                </a:solidFill>
              </a:rPr>
              <a:t>Bhudiya</a:t>
            </a:r>
            <a:r>
              <a:rPr lang="en-US" sz="2720" b="0" i="0" u="none" strike="noStrike" cap="none" dirty="0">
                <a:solidFill>
                  <a:schemeClr val="accent1">
                    <a:lumMod val="50000"/>
                  </a:schemeClr>
                </a:solidFill>
                <a:sym typeface="Arial"/>
              </a:rPr>
              <a:t> - 104908316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lang="en-US" sz="2720" b="0" i="0" u="none" strike="noStrike" cap="none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Hiral</a:t>
            </a:r>
            <a:r>
              <a:rPr lang="en-US" sz="272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Patel - 104711509</a:t>
            </a:r>
            <a:endParaRPr sz="2720" b="0" i="0" u="none" strike="noStrike" cap="none" dirty="0">
              <a:solidFill>
                <a:schemeClr val="accent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50DD1C-28CE-45B2-B93E-1C2B7E2EC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270" y="1130338"/>
            <a:ext cx="9277428" cy="192077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85874"/>
            <a:ext cx="12192000" cy="649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8263"/>
            <a:ext cx="12192000" cy="5927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9502"/>
          <a:stretch/>
        </p:blipFill>
        <p:spPr>
          <a:xfrm>
            <a:off x="1075600" y="152400"/>
            <a:ext cx="10735401" cy="59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8779" y="0"/>
            <a:ext cx="8321022" cy="62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330" y="332460"/>
            <a:ext cx="11635740" cy="5801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141" y="11430"/>
            <a:ext cx="10869730" cy="6195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1825" y="0"/>
            <a:ext cx="9638125" cy="6091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1919" y="0"/>
            <a:ext cx="9123711" cy="6217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504" y="262890"/>
            <a:ext cx="11380196" cy="5290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425" y="0"/>
            <a:ext cx="9324575" cy="616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914400" y="267760"/>
            <a:ext cx="10363200" cy="147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517235" y="1528941"/>
            <a:ext cx="8534400" cy="359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 dirty="0"/>
              <a:t>Introduction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200"/>
              <a:buChar char="●"/>
            </a:pPr>
            <a:r>
              <a:rPr lang="en-US" dirty="0">
                <a:solidFill>
                  <a:srgbClr val="6D9EEB"/>
                </a:solidFill>
              </a:rPr>
              <a:t>Products of Tableau</a:t>
            </a:r>
            <a:endParaRPr dirty="0">
              <a:solidFill>
                <a:srgbClr val="6D9EEB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dirty="0"/>
              <a:t>Data Visualization 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200"/>
              <a:buChar char="●"/>
            </a:pPr>
            <a:r>
              <a:rPr lang="en-US" dirty="0">
                <a:solidFill>
                  <a:srgbClr val="3C78D8"/>
                </a:solidFill>
              </a:rPr>
              <a:t>Connecting to Data</a:t>
            </a:r>
            <a:endParaRPr dirty="0">
              <a:solidFill>
                <a:srgbClr val="3C78D8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dirty="0"/>
              <a:t>Cross-Database Join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200"/>
              <a:buChar char="●"/>
            </a:pPr>
            <a:r>
              <a:rPr lang="en-US" dirty="0">
                <a:solidFill>
                  <a:srgbClr val="3C78D8"/>
                </a:solidFill>
              </a:rPr>
              <a:t>Cycle of Visual Analysis</a:t>
            </a:r>
            <a:endParaRPr dirty="0">
              <a:solidFill>
                <a:srgbClr val="3C78D8"/>
              </a:solidFill>
            </a:endParaRPr>
          </a:p>
          <a:p>
            <a:pPr marL="457200" lvl="0" indent="-43180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dirty="0"/>
              <a:t>Outcomes of Analysis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ctrTitle"/>
          </p:nvPr>
        </p:nvSpPr>
        <p:spPr>
          <a:xfrm>
            <a:off x="777240" y="505143"/>
            <a:ext cx="9890760" cy="6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Features</a:t>
            </a:r>
            <a:r>
              <a:rPr lang="en-US" sz="4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of Tableau Online</a:t>
            </a:r>
            <a:endParaRPr sz="4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subTitle" idx="1"/>
          </p:nvPr>
        </p:nvSpPr>
        <p:spPr>
          <a:xfrm>
            <a:off x="1524000" y="2018270"/>
            <a:ext cx="9144000" cy="3239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◉ Skip hardware cost &amp; setup time 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◉ Connection with other users 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◉ Support live data connections 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◉ Secure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/>
          </p:nvPr>
        </p:nvSpPr>
        <p:spPr>
          <a:xfrm>
            <a:off x="1301578" y="458703"/>
            <a:ext cx="9144000" cy="10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448A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4800" b="0" i="0" u="none" strike="noStrike" cap="none">
              <a:solidFill>
                <a:srgbClr val="0044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1"/>
          </p:nvPr>
        </p:nvSpPr>
        <p:spPr>
          <a:xfrm>
            <a:off x="1524000" y="1977081"/>
            <a:ext cx="9144000" cy="474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https://www.tableau.com/products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https://www.slideshare.net/AndreaBissoli/tableau-presentation-70031000?from_action=save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https://www.slideshare.net/seethaBTS/tableau-ppt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https://www.tableau.com/about/blog/2016/7/integrate-your-data-cross-database-joins-56724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https://community.tableau.com/thread/195684</a:t>
            </a:r>
            <a:endParaRPr sz="280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u="sng">
                <a:solidFill>
                  <a:schemeClr val="hlink"/>
                </a:solidFill>
                <a:hlinkClick r:id="rId8"/>
              </a:rPr>
              <a:t>https://ca.images.search.yahoo.com/search/images</a:t>
            </a:r>
            <a:endParaRPr sz="280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200" y="617475"/>
            <a:ext cx="8395149" cy="53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834390" y="838837"/>
            <a:ext cx="10363200" cy="135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br>
              <a:rPr lang="en-US" sz="5400" b="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endParaRPr sz="5400" b="0" i="0" u="none" strike="noStrike" cap="none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1748800" y="2308846"/>
            <a:ext cx="8534400" cy="23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lang="en-US" sz="2720" dirty="0"/>
              <a:t>			</a:t>
            </a:r>
            <a:r>
              <a:rPr lang="en-US" sz="272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one of the fastest evolving business intelligence and data visualization tool. It is very quick to deploy, easy to learn and very spontaneous to use for a customer</a:t>
            </a:r>
            <a:r>
              <a:rPr lang="en-US" sz="2720" dirty="0"/>
              <a:t>.</a:t>
            </a:r>
            <a:endParaRPr lang="en-US" sz="272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endParaRPr lang="en-US" sz="2720"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endParaRPr lang="en-US" sz="2720"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54501-79A1-42D4-983B-DF4D4DEE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40" y="2207247"/>
            <a:ext cx="2418370" cy="5006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Products of Tableau</a:t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1575" y="815550"/>
            <a:ext cx="7668850" cy="531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914400" y="267760"/>
            <a:ext cx="10363200" cy="147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1557867" y="2294467"/>
            <a:ext cx="8534400" cy="175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00" y="183200"/>
            <a:ext cx="10997424" cy="578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914400" y="267760"/>
            <a:ext cx="10363200" cy="147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57867" y="2294467"/>
            <a:ext cx="8534400" cy="175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50" y="116875"/>
            <a:ext cx="11082677" cy="579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1306830" y="562293"/>
            <a:ext cx="9144000" cy="805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1524000" y="1851649"/>
            <a:ext cx="9144000" cy="3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Noto Sans Symbols"/>
              <a:buChar char="➢"/>
            </a:pPr>
            <a:r>
              <a:rPr lang="en-US" sz="27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Visualization </a:t>
            </a:r>
            <a:r>
              <a:rPr lang="en-US" sz="2720"/>
              <a:t>:- The presentation of data in a pictorial or graphical format.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Noto Sans Symbols"/>
              <a:buChar char="❑"/>
            </a:pPr>
            <a:r>
              <a:rPr lang="en-US" sz="2720" b="1"/>
              <a:t>Power</a:t>
            </a:r>
            <a:r>
              <a:rPr lang="en-US" sz="272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data visualization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Noto Sans Symbols"/>
              <a:buChar char="➢"/>
            </a:pPr>
            <a:r>
              <a:rPr lang="en-US" sz="2720"/>
              <a:t>Predict the future.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Noto Sans Symbols"/>
              <a:buChar char="➢"/>
            </a:pPr>
            <a:r>
              <a:rPr lang="en-US" sz="2720"/>
              <a:t>Communicate concepts.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Noto Sans Symbols"/>
              <a:buChar char="➢"/>
            </a:pPr>
            <a:r>
              <a:rPr lang="en-US" sz="2720"/>
              <a:t>Relevance in millions of variables</a:t>
            </a:r>
            <a:r>
              <a:rPr lang="en-US" sz="27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72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1524000" y="485990"/>
            <a:ext cx="9471660" cy="112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Let’s connect Tableau to the data!</a:t>
            </a:r>
            <a:endParaRPr sz="4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1524000" y="2331721"/>
            <a:ext cx="9144000" cy="29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Connecting to data</a:t>
            </a:r>
            <a:endParaRPr dirty="0"/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Excel 						Database		      			    Cloud</a:t>
            </a:r>
            <a:endParaRPr dirty="0"/>
          </a:p>
        </p:txBody>
      </p:sp>
      <p:cxnSp>
        <p:nvCxnSpPr>
          <p:cNvPr id="102" name="Shape 102"/>
          <p:cNvCxnSpPr/>
          <p:nvPr/>
        </p:nvCxnSpPr>
        <p:spPr>
          <a:xfrm>
            <a:off x="6096000" y="3089189"/>
            <a:ext cx="2921700" cy="1116600"/>
          </a:xfrm>
          <a:prstGeom prst="straightConnector1">
            <a:avLst/>
          </a:prstGeom>
          <a:noFill/>
          <a:ln w="9525" cap="flat" cmpd="sng">
            <a:solidFill>
              <a:srgbClr val="B5DA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3" name="Shape 103"/>
          <p:cNvCxnSpPr>
            <a:cxnSpLocks/>
          </p:cNvCxnSpPr>
          <p:nvPr/>
        </p:nvCxnSpPr>
        <p:spPr>
          <a:xfrm>
            <a:off x="6096000" y="3089189"/>
            <a:ext cx="0" cy="1482811"/>
          </a:xfrm>
          <a:prstGeom prst="straightConnector1">
            <a:avLst/>
          </a:prstGeom>
          <a:noFill/>
          <a:ln w="9525" cap="flat" cmpd="sng">
            <a:solidFill>
              <a:srgbClr val="B5DA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4" name="Shape 104"/>
          <p:cNvCxnSpPr/>
          <p:nvPr/>
        </p:nvCxnSpPr>
        <p:spPr>
          <a:xfrm flipH="1">
            <a:off x="2301903" y="3089189"/>
            <a:ext cx="3794100" cy="1078800"/>
          </a:xfrm>
          <a:prstGeom prst="straightConnector1">
            <a:avLst/>
          </a:prstGeom>
          <a:noFill/>
          <a:ln w="9525" cap="flat" cmpd="sng">
            <a:solidFill>
              <a:srgbClr val="B5DADD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UWindsor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488</Words>
  <Application>Microsoft Office PowerPoint</Application>
  <PresentationFormat>Widescreen</PresentationFormat>
  <Paragraphs>75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Noto Sans Symbols</vt:lpstr>
      <vt:lpstr>UWindsorTemplate</vt:lpstr>
      <vt:lpstr>Advanced Database Topics</vt:lpstr>
      <vt:lpstr>PowerPoint Presentation</vt:lpstr>
      <vt:lpstr>Contents</vt:lpstr>
      <vt:lpstr>Introduction </vt:lpstr>
      <vt:lpstr>PowerPoint Presentation</vt:lpstr>
      <vt:lpstr>PowerPoint Presentation</vt:lpstr>
      <vt:lpstr>PowerPoint Presentation</vt:lpstr>
      <vt:lpstr>Data Visualization</vt:lpstr>
      <vt:lpstr>Let’s connect Tableau to the data!</vt:lpstr>
      <vt:lpstr>Saving and Publishing Data Sources</vt:lpstr>
      <vt:lpstr>Total File Types</vt:lpstr>
      <vt:lpstr>Cross-database Join</vt:lpstr>
      <vt:lpstr>Data Joining And Data Blending</vt:lpstr>
      <vt:lpstr>Cycle Of Visual Analysis</vt:lpstr>
      <vt:lpstr>Let’s see how Tableau works….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 of Tableau Online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Database Topics</dc:title>
  <cp:lastModifiedBy>Mitanshi Patel</cp:lastModifiedBy>
  <cp:revision>23</cp:revision>
  <dcterms:modified xsi:type="dcterms:W3CDTF">2018-06-07T15:34:26Z</dcterms:modified>
</cp:coreProperties>
</file>