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Masters/_rels/slideMaster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Layouts/_rels/slideLayout3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46.xml.rels" ContentType="application/vnd.openxmlformats-package.relationships+xml"/>
  <Override PartName="/ppt/slideLayouts/slideLayout26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slides/_rels/slide30.xml.rels" ContentType="application/vnd.openxmlformats-package.relationships+xml"/>
  <Override PartName="/ppt/slides/_rels/slide73.xml.rels" ContentType="application/vnd.openxmlformats-package.relationships+xml"/>
  <Override PartName="/ppt/slides/_rels/slide13.xml.rels" ContentType="application/vnd.openxmlformats-package.relationships+xml"/>
  <Override PartName="/ppt/slides/_rels/slide56.xml.rels" ContentType="application/vnd.openxmlformats-package.relationships+xml"/>
  <Override PartName="/ppt/slides/_rels/slide21.xml.rels" ContentType="application/vnd.openxmlformats-package.relationships+xml"/>
  <Override PartName="/ppt/slides/_rels/slide64.xml.rels" ContentType="application/vnd.openxmlformats-package.relationships+xml"/>
  <Override PartName="/ppt/slides/_rels/slide39.xml.rels" ContentType="application/vnd.openxmlformats-package.relationships+xml"/>
  <Override PartName="/ppt/slides/_rels/slide12.xml.rels" ContentType="application/vnd.openxmlformats-package.relationships+xml"/>
  <Override PartName="/ppt/slides/_rels/slide55.xml.rels" ContentType="application/vnd.openxmlformats-package.relationships+xml"/>
  <Override PartName="/ppt/slides/_rels/slide20.xml.rels" ContentType="application/vnd.openxmlformats-package.relationships+xml"/>
  <Override PartName="/ppt/slides/_rels/slide63.xml.rels" ContentType="application/vnd.openxmlformats-package.relationships+xml"/>
  <Override PartName="/ppt/slides/_rels/slide3.xml.rels" ContentType="application/vnd.openxmlformats-package.relationships+xml"/>
  <Override PartName="/ppt/slides/_rels/slide46.xml.rels" ContentType="application/vnd.openxmlformats-package.relationships+xml"/>
  <Override PartName="/ppt/slides/_rels/slide11.xml.rels" ContentType="application/vnd.openxmlformats-package.relationships+xml"/>
  <Override PartName="/ppt/slides/_rels/slide54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9.xml.rels" ContentType="application/vnd.openxmlformats-package.relationships+xml"/>
  <Override PartName="/ppt/slides/_rels/slide28.xml.rels" ContentType="application/vnd.openxmlformats-package.relationships+xml"/>
  <Override PartName="/ppt/slides/_rels/slide62.xml.rels" ContentType="application/vnd.openxmlformats-package.relationships+xml"/>
  <Override PartName="/ppt/slides/_rels/slide60.xml.rels" ContentType="application/vnd.openxmlformats-package.relationships+xml"/>
  <Override PartName="/ppt/slides/_rels/slide43.xml.rels" ContentType="application/vnd.openxmlformats-package.relationships+xml"/>
  <Override PartName="/ppt/slides/_rels/slide69.xml.rels" ContentType="application/vnd.openxmlformats-package.relationships+xml"/>
  <Override PartName="/ppt/slides/_rels/slide26.xml.rels" ContentType="application/vnd.openxmlformats-package.relationships+xml"/>
  <Override PartName="/ppt/slides/_rels/slide52.xml.rels" ContentType="application/vnd.openxmlformats-package.relationships+xml"/>
  <Override PartName="/ppt/slides/_rels/slide35.xml.rels" ContentType="application/vnd.openxmlformats-package.relationships+xml"/>
  <Override PartName="/ppt/slides/_rels/slide18.xml.rels" ContentType="application/vnd.openxmlformats-package.relationships+xml"/>
  <Override PartName="/ppt/slides/_rels/slide49.xml.rels" ContentType="application/vnd.openxmlformats-package.relationships+xml"/>
  <Override PartName="/ppt/slides/_rels/slide6.xml.rels" ContentType="application/vnd.openxmlformats-package.relationships+xml"/>
  <Override PartName="/ppt/slides/_rels/slide68.xml.rels" ContentType="application/vnd.openxmlformats-package.relationships+xml"/>
  <Override PartName="/ppt/slides/_rels/slide25.xml.rels" ContentType="application/vnd.openxmlformats-package.relationships+xml"/>
  <Override PartName="/ppt/slides/_rels/slide42.xml.rels" ContentType="application/vnd.openxmlformats-package.relationships+xml"/>
  <Override PartName="/ppt/slides/_rels/slide17.xml.rels" ContentType="application/vnd.openxmlformats-package.relationships+xml"/>
  <Override PartName="/ppt/slides/_rels/slide51.xml.rels" ContentType="application/vnd.openxmlformats-package.relationships+xml"/>
  <Override PartName="/ppt/slides/_rels/slide34.xml.rels" ContentType="application/vnd.openxmlformats-package.relationships+xml"/>
  <Override PartName="/ppt/slides/_rels/slide33.xml.rels" ContentType="application/vnd.openxmlformats-package.relationships+xml"/>
  <Override PartName="/ppt/slides/_rels/slide59.xml.rels" ContentType="application/vnd.openxmlformats-package.relationships+xml"/>
  <Override PartName="/ppt/slides/_rels/slide16.xml.rels" ContentType="application/vnd.openxmlformats-package.relationships+xml"/>
  <Override PartName="/ppt/slides/_rels/slide50.xml.rels" ContentType="application/vnd.openxmlformats-package.relationships+xml"/>
  <Override PartName="/ppt/slides/_rels/slide41.xml.rels" ContentType="application/vnd.openxmlformats-package.relationships+xml"/>
  <Override PartName="/ppt/slides/_rels/slide67.xml.rels" ContentType="application/vnd.openxmlformats-package.relationships+xml"/>
  <Override PartName="/ppt/slides/_rels/slide24.xml.rels" ContentType="application/vnd.openxmlformats-package.relationships+xml"/>
  <Override PartName="/ppt/slides/_rels/slide15.xml.rels" ContentType="application/vnd.openxmlformats-package.relationships+xml"/>
  <Override PartName="/ppt/slides/_rels/slide58.xml.rels" ContentType="application/vnd.openxmlformats-package.relationships+xml"/>
  <Override PartName="/ppt/slides/_rels/slide32.xml.rels" ContentType="application/vnd.openxmlformats-package.relationships+xml"/>
  <Override PartName="/ppt/slides/_rels/slide75.xml.rels" ContentType="application/vnd.openxmlformats-package.relationships+xml"/>
  <Override PartName="/ppt/slides/_rels/slide40.xml.rels" ContentType="application/vnd.openxmlformats-package.relationships+xml"/>
  <Override PartName="/ppt/slides/_rels/slide66.xml.rels" ContentType="application/vnd.openxmlformats-package.relationships+xml"/>
  <Override PartName="/ppt/slides/_rels/slide23.xml.rels" ContentType="application/vnd.openxmlformats-package.relationships+xml"/>
  <Override PartName="/ppt/slides/_rels/slide72.xml.rels" ContentType="application/vnd.openxmlformats-package.relationships+xml"/>
  <Override PartName="/ppt/slides/_rels/slide38.xml.rels" ContentType="application/vnd.openxmlformats-package.relationships+xml"/>
  <Override PartName="/ppt/slides/_rels/slide71.xml.rels" ContentType="application/vnd.openxmlformats-package.relationships+xml"/>
  <Override PartName="/ppt/slides/_rels/slide37.xml.rels" ContentType="application/vnd.openxmlformats-package.relationships+xml"/>
  <Override PartName="/ppt/slides/_rels/slide36.xml.rels" ContentType="application/vnd.openxmlformats-package.relationships+xml"/>
  <Override PartName="/ppt/slides/_rels/slide70.xml.rels" ContentType="application/vnd.openxmlformats-package.relationships+xml"/>
  <Override PartName="/ppt/slides/_rels/slide19.xml.rels" ContentType="application/vnd.openxmlformats-package.relationships+xml"/>
  <Override PartName="/ppt/slides/_rels/slide10.xml.rels" ContentType="application/vnd.openxmlformats-package.relationships+xml"/>
  <Override PartName="/ppt/slides/_rels/slide53.xml.rels" ContentType="application/vnd.openxmlformats-package.relationships+xml"/>
  <Override PartName="/ppt/slides/_rels/slide1.xml.rels" ContentType="application/vnd.openxmlformats-package.relationships+xml"/>
  <Override PartName="/ppt/slides/_rels/slide44.xml.rels" ContentType="application/vnd.openxmlformats-package.relationships+xml"/>
  <Override PartName="/ppt/slides/_rels/slide61.xml.rels" ContentType="application/vnd.openxmlformats-package.relationships+xml"/>
  <Override PartName="/ppt/slides/_rels/slide27.xml.rels" ContentType="application/vnd.openxmlformats-package.relationships+xml"/>
  <Override PartName="/ppt/slides/_rels/slide29.xml.rels" ContentType="application/vnd.openxmlformats-package.relationships+xml"/>
  <Override PartName="/ppt/slides/_rels/slide45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48.xml.rels" ContentType="application/vnd.openxmlformats-package.relationships+xml"/>
  <Override PartName="/ppt/slides/_rels/slide4.xml.rels" ContentType="application/vnd.openxmlformats-package.relationships+xml"/>
  <Override PartName="/ppt/slides/_rels/slide47.xml.rels" ContentType="application/vnd.openxmlformats-package.relationships+xml"/>
  <Override PartName="/ppt/slides/_rels/slide65.xml.rels" ContentType="application/vnd.openxmlformats-package.relationships+xml"/>
  <Override PartName="/ppt/slides/_rels/slide22.xml.rels" ContentType="application/vnd.openxmlformats-package.relationships+xml"/>
  <Override PartName="/ppt/slides/_rels/slide74.xml.rels" ContentType="application/vnd.openxmlformats-package.relationships+xml"/>
  <Override PartName="/ppt/slides/_rels/slide31.xml.rels" ContentType="application/vnd.openxmlformats-package.relationships+xml"/>
  <Override PartName="/ppt/slides/_rels/slide57.xml.rels" ContentType="application/vnd.openxmlformats-package.relationships+xml"/>
  <Override PartName="/ppt/slides/_rels/slide14.xml.rels" ContentType="application/vnd.openxmlformats-package.relationships+xml"/>
  <Override PartName="/ppt/slides/slide49.xml" ContentType="application/vnd.openxmlformats-officedocument.presentationml.slide+xml"/>
  <Override PartName="/ppt/slides/slide48.xml" ContentType="application/vnd.openxmlformats-officedocument.presentationml.slide+xml"/>
  <Override PartName="/ppt/slides/slide47.xml" ContentType="application/vnd.openxmlformats-officedocument.presentationml.slide+xml"/>
  <Override PartName="/ppt/slides/slide9.xml" ContentType="application/vnd.openxmlformats-officedocument.presentationml.slide+xml"/>
  <Override PartName="/ppt/slides/slide43.xml" ContentType="application/vnd.openxmlformats-officedocument.presentationml.slide+xml"/>
  <Override PartName="/ppt/slides/slide8.xml" ContentType="application/vnd.openxmlformats-officedocument.presentationml.slide+xml"/>
  <Override PartName="/ppt/slides/slide42.xml" ContentType="application/vnd.openxmlformats-officedocument.presentationml.slide+xml"/>
  <Override PartName="/ppt/slides/slide59.xml" ContentType="application/vnd.openxmlformats-officedocument.presentationml.slide+xml"/>
  <Override PartName="/ppt/slides/slide16.xml" ContentType="application/vnd.openxmlformats-officedocument.presentationml.slide+xml"/>
  <Override PartName="/ppt/slides/slide7.xml" ContentType="application/vnd.openxmlformats-officedocument.presentationml.slide+xml"/>
  <Override PartName="/ppt/slides/slide41.xml" ContentType="application/vnd.openxmlformats-officedocument.presentationml.slide+xml"/>
  <Override PartName="/ppt/slides/slide58.xml" ContentType="application/vnd.openxmlformats-officedocument.presentationml.slide+xml"/>
  <Override PartName="/ppt/slides/slide15.xml" ContentType="application/vnd.openxmlformats-officedocument.presentationml.slide+xml"/>
  <Override PartName="/ppt/slides/slide6.xml" ContentType="application/vnd.openxmlformats-officedocument.presentationml.slide+xml"/>
  <Override PartName="/ppt/slides/slide40.xml" ContentType="application/vnd.openxmlformats-officedocument.presentationml.slide+xml"/>
  <Override PartName="/ppt/slides/slide24.xml" ContentType="application/vnd.openxmlformats-officedocument.presentationml.slide+xml"/>
  <Override PartName="/ppt/slides/slide67.xml" ContentType="application/vnd.openxmlformats-officedocument.presentationml.slide+xml"/>
  <Override PartName="/ppt/slides/slide33.xml" ContentType="application/vnd.openxmlformats-officedocument.presentationml.slide+xml"/>
  <Override PartName="/ppt/slides/slide50.xml" ContentType="application/vnd.openxmlformats-officedocument.presentationml.slide+xml"/>
  <Override PartName="/ppt/slides/slide17.xml" ContentType="application/vnd.openxmlformats-officedocument.presentationml.slide+xml"/>
  <Override PartName="/ppt/slides/slide34.xml" ContentType="application/vnd.openxmlformats-officedocument.presentationml.slide+xml"/>
  <Override PartName="/ppt/slides/slide51.xml" ContentType="application/vnd.openxmlformats-officedocument.presentationml.slide+xml"/>
  <Override PartName="/ppt/slides/slide25.xml" ContentType="application/vnd.openxmlformats-officedocument.presentationml.slide+xml"/>
  <Override PartName="/ppt/slides/slide68.xml" ContentType="application/vnd.openxmlformats-officedocument.presentationml.slide+xml"/>
  <Override PartName="/ppt/slides/slide18.xml" ContentType="application/vnd.openxmlformats-officedocument.presentationml.slide+xml"/>
  <Override PartName="/ppt/slides/slide52.xml" ContentType="application/vnd.openxmlformats-officedocument.presentationml.slide+xml"/>
  <Override PartName="/ppt/slides/slide35.xml" ContentType="application/vnd.openxmlformats-officedocument.presentationml.slide+xml"/>
  <Override PartName="/ppt/slides/slide60.xml" ContentType="application/vnd.openxmlformats-officedocument.presentationml.slide+xml"/>
  <Override PartName="/ppt/slides/slide26.xml" ContentType="application/vnd.openxmlformats-officedocument.presentationml.slide+xml"/>
  <Override PartName="/ppt/slides/slide69.xml" ContentType="application/vnd.openxmlformats-officedocument.presentationml.slide+xml"/>
  <Override PartName="/ppt/slides/slide72.xml" ContentType="application/vnd.openxmlformats-officedocument.presentationml.slide+xml"/>
  <Override PartName="/ppt/slides/slide3.xml" ContentType="application/vnd.openxmlformats-officedocument.presentationml.slide+xml"/>
  <Override PartName="/ppt/slides/slide38.xml" ContentType="application/vnd.openxmlformats-officedocument.presentationml.slide+xml"/>
  <Override PartName="/ppt/slides/slide1.xml" ContentType="application/vnd.openxmlformats-officedocument.presentationml.slide+xml"/>
  <Override PartName="/ppt/slides/slide36.xml" ContentType="application/vnd.openxmlformats-officedocument.presentationml.slide+xml"/>
  <Override PartName="/ppt/slides/slide70.xml" ContentType="application/vnd.openxmlformats-officedocument.presentationml.slide+xml"/>
  <Override PartName="/ppt/slides/slide19.xml" ContentType="application/vnd.openxmlformats-officedocument.presentationml.slide+xml"/>
  <Override PartName="/ppt/slides/slide71.xml" ContentType="application/vnd.openxmlformats-officedocument.presentationml.slide+xml"/>
  <Override PartName="/ppt/slides/slide2.xml" ContentType="application/vnd.openxmlformats-officedocument.presentationml.slide+xml"/>
  <Override PartName="/ppt/slides/slide37.xml" ContentType="application/vnd.openxmlformats-officedocument.presentationml.slide+xml"/>
  <Override PartName="/ppt/slides/slide44.xml" ContentType="application/vnd.openxmlformats-officedocument.presentationml.slide+xml"/>
  <Override PartName="/ppt/slides/slide61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62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29.xml" ContentType="application/vnd.openxmlformats-officedocument.presentationml.slide+xml"/>
  <Override PartName="/ppt/slides/slide66.xml" ContentType="application/vnd.openxmlformats-officedocument.presentationml.slide+xml"/>
  <Override PartName="/ppt/slides/slide23.xml" ContentType="application/vnd.openxmlformats-officedocument.presentationml.slide+xml"/>
  <Override PartName="/ppt/slides/slide75.xml" ContentType="application/vnd.openxmlformats-officedocument.presentationml.slide+xml"/>
  <Override PartName="/ppt/slides/slide32.xml" ContentType="application/vnd.openxmlformats-officedocument.presentationml.slide+xml"/>
  <Override PartName="/ppt/slides/slide65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74.xml" ContentType="application/vnd.openxmlformats-officedocument.presentationml.slide+xml"/>
  <Override PartName="/ppt/slides/slide31.xml" ContentType="application/vnd.openxmlformats-officedocument.presentationml.slide+xml"/>
  <Override PartName="/ppt/slides/slide57.xml" ContentType="application/vnd.openxmlformats-officedocument.presentationml.slide+xml"/>
  <Override PartName="/ppt/slides/slide14.xml" ContentType="application/vnd.openxmlformats-officedocument.presentationml.slide+xml"/>
  <Override PartName="/ppt/slides/slide53.xml" ContentType="application/vnd.openxmlformats-officedocument.presentationml.slide+xml"/>
  <Override PartName="/ppt/slides/slide10.xml" ContentType="application/vnd.openxmlformats-officedocument.presentationml.slide+xml"/>
  <Override PartName="/ppt/slides/slide54.xml" ContentType="application/vnd.openxmlformats-officedocument.presentationml.slide+xml"/>
  <Override PartName="/ppt/slides/slide11.xml" ContentType="application/vnd.openxmlformats-officedocument.presentationml.slide+xml"/>
  <Override PartName="/ppt/slides/slide63.xml" ContentType="application/vnd.openxmlformats-officedocument.presentationml.slide+xml"/>
  <Override PartName="/ppt/slides/slide20.xml" ContentType="application/vnd.openxmlformats-officedocument.presentationml.slide+xml"/>
  <Override PartName="/ppt/slides/slide55.xml" ContentType="application/vnd.openxmlformats-officedocument.presentationml.slide+xml"/>
  <Override PartName="/ppt/slides/slide12.xml" ContentType="application/vnd.openxmlformats-officedocument.presentationml.slide+xml"/>
  <Override PartName="/ppt/slides/slide4.xml" ContentType="application/vnd.openxmlformats-officedocument.presentationml.slide+xml"/>
  <Override PartName="/ppt/slides/slide39.xml" ContentType="application/vnd.openxmlformats-officedocument.presentationml.slide+xml"/>
  <Override PartName="/ppt/slides/slide64.xml" ContentType="application/vnd.openxmlformats-officedocument.presentationml.slide+xml"/>
  <Override PartName="/ppt/slides/slide21.xml" ContentType="application/vnd.openxmlformats-officedocument.presentationml.slide+xml"/>
  <Override PartName="/ppt/slides/slide56.xml" ContentType="application/vnd.openxmlformats-officedocument.presentationml.slide+xml"/>
  <Override PartName="/ppt/slides/slide13.xml" ContentType="application/vnd.openxmlformats-officedocument.presentationml.slide+xml"/>
  <Override PartName="/ppt/slides/slide73.xml" ContentType="application/vnd.openxmlformats-officedocument.presentationml.slide+xml"/>
  <Override PartName="/ppt/slides/slide30.xml" ContentType="application/vnd.openxmlformats-officedocument.presentationml.slide+xml"/>
  <Override PartName="/ppt/media/image59.png" ContentType="image/png"/>
  <Override PartName="/ppt/media/image16.png" ContentType="image/png"/>
  <Override PartName="/ppt/media/image58.png" ContentType="image/png"/>
  <Override PartName="/ppt/media/image15.png" ContentType="image/png"/>
  <Override PartName="/ppt/media/image57.png" ContentType="image/png"/>
  <Override PartName="/ppt/media/image14.png" ContentType="image/png"/>
  <Override PartName="/ppt/media/image52.wmf" ContentType="image/x-wmf"/>
  <Override PartName="/ppt/media/image49.wmf" ContentType="image/x-wmf"/>
  <Override PartName="/ppt/media/image48.wmf" ContentType="image/x-wmf"/>
  <Override PartName="/ppt/media/image47.wmf" ContentType="image/x-wmf"/>
  <Override PartName="/ppt/media/image46.wmf" ContentType="image/x-wmf"/>
  <Override PartName="/ppt/media/image44.wmf" ContentType="image/x-wmf"/>
  <Override PartName="/ppt/media/image43.wmf" ContentType="image/x-wmf"/>
  <Override PartName="/ppt/media/image55.png" ContentType="image/png"/>
  <Override PartName="/ppt/media/image12.png" ContentType="image/png"/>
  <Override PartName="/ppt/media/image98.png" ContentType="image/png"/>
  <Override PartName="/ppt/media/image38.png" ContentType="image/png"/>
  <Override PartName="/ppt/media/image54.png" ContentType="image/png"/>
  <Override PartName="/ppt/media/image11.png" ContentType="image/png"/>
  <Override PartName="/ppt/media/image97.png" ContentType="image/png"/>
  <Override PartName="/ppt/media/image37.png" ContentType="image/png"/>
  <Override PartName="/ppt/media/image56.png" ContentType="image/png"/>
  <Override PartName="/ppt/media/image13.png" ContentType="image/png"/>
  <Override PartName="/ppt/media/image99.png" ContentType="image/png"/>
  <Override PartName="/ppt/media/image39.png" ContentType="image/png"/>
  <Override PartName="/ppt/media/image32.jpeg" ContentType="image/jpeg"/>
  <Override PartName="/ppt/media/image51.wmf" ContentType="image/x-wmf"/>
  <Override PartName="/ppt/media/image9.png" ContentType="image/png"/>
  <Override PartName="/ppt/media/image10.png" ContentType="image/png"/>
  <Override PartName="/ppt/media/image53.png" ContentType="image/png"/>
  <Override PartName="/ppt/media/image96.png" ContentType="image/png"/>
  <Override PartName="/ppt/media/image30.png" ContentType="image/png"/>
  <Override PartName="/ppt/media/image73.png" ContentType="image/png"/>
  <Override PartName="/ppt/media/image21.png" ContentType="image/png"/>
  <Override PartName="/ppt/media/image64.png" ContentType="image/png"/>
  <Override PartName="/ppt/media/image50.wmf" ContentType="image/x-wmf"/>
  <Override PartName="/ppt/media/image8.png" ContentType="image/png"/>
  <Override PartName="/ppt/media/image20.png" ContentType="image/png"/>
  <Override PartName="/ppt/media/image63.png" ContentType="image/png"/>
  <Override PartName="/ppt/media/image7.png" ContentType="image/png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45.png" ContentType="image/png"/>
  <Override PartName="/ppt/media/image88.png" ContentType="image/png"/>
  <Override PartName="/ppt/media/image28.png" ContentType="image/png"/>
  <Override PartName="/ppt/media/image36.png" ContentType="image/png"/>
  <Override PartName="/ppt/media/image79.png" ContentType="image/png"/>
  <Override PartName="/ppt/media/image19.png" ContentType="image/png"/>
  <Override PartName="/ppt/media/image27.png" ContentType="image/png"/>
  <Override PartName="/ppt/media/image60.png" ContentType="image/png"/>
  <Override PartName="/ppt/media/image29.png" ContentType="image/png"/>
  <Override PartName="/ppt/media/image80.png" ContentType="image/png"/>
  <Override PartName="/ppt/media/image102.png" ContentType="image/png"/>
  <Override PartName="/ppt/media/image61.png" ContentType="image/png"/>
  <Override PartName="/ppt/media/image100.png" ContentType="image/png"/>
  <Override PartName="/ppt/media/image62.png" ContentType="image/png"/>
  <Override PartName="/ppt/media/image101.png" ContentType="image/png"/>
  <Override PartName="/ppt/media/image70.png" ContentType="image/png"/>
  <Override PartName="/ppt/media/image71.png" ContentType="image/png"/>
  <Override PartName="/ppt/media/image110.png" ContentType="image/png"/>
  <Override PartName="/ppt/media/image72.png" ContentType="image/png"/>
  <Override PartName="/ppt/media/image89.png" ContentType="image/png"/>
  <Override PartName="/ppt/media/image107.png" ContentType="image/png"/>
  <Override PartName="/ppt/media/image81.wmf" ContentType="image/x-wmf"/>
  <Override PartName="/ppt/media/image106.png" ContentType="image/png"/>
  <Override PartName="/ppt/media/image75.png" ContentType="image/png"/>
  <Override PartName="/ppt/media/image92.png" ContentType="image/png"/>
  <Override PartName="/ppt/media/image91.png" ContentType="image/png"/>
  <Override PartName="/ppt/media/image82.png" ContentType="image/png"/>
  <Override PartName="/ppt/media/image104.png" ContentType="image/png"/>
  <Override PartName="/ppt/media/image90.png" ContentType="image/png"/>
  <Override PartName="/ppt/media/image87.png" ContentType="image/png"/>
  <Override PartName="/ppt/media/image2.gif" ContentType="image/gif"/>
  <Override PartName="/ppt/media/image109.png" ContentType="image/png"/>
  <Override PartName="/ppt/media/image105.png" ContentType="image/png"/>
  <Override PartName="/ppt/media/image95.png" ContentType="image/png"/>
  <Override PartName="/ppt/media/image86.png" ContentType="image/png"/>
  <Override PartName="/ppt/media/image26.png" ContentType="image/png"/>
  <Override PartName="/ppt/media/image69.png" ContentType="image/png"/>
  <Override PartName="/ppt/media/image94.png" ContentType="image/png"/>
  <Override PartName="/ppt/media/image103.png" ContentType="image/png"/>
  <Override PartName="/ppt/media/image93.png" ContentType="image/png"/>
  <Override PartName="/ppt/media/image18.png" ContentType="image/png"/>
  <Override PartName="/ppt/media/image78.png" ContentType="image/png"/>
  <Override PartName="/ppt/media/image35.png" ContentType="image/png"/>
  <Override PartName="/ppt/media/image68.png" ContentType="image/png"/>
  <Override PartName="/ppt/media/image25.png" ContentType="image/png"/>
  <Override PartName="/ppt/media/image108.png" ContentType="image/png"/>
  <Override PartName="/ppt/media/image1.gif" ContentType="image/gif"/>
  <Override PartName="/ppt/media/image85.png" ContentType="image/png"/>
  <Override PartName="/ppt/media/image42.png" ContentType="image/png"/>
  <Override PartName="/ppt/media/image17.png" ContentType="image/png"/>
  <Override PartName="/ppt/media/image77.png" ContentType="image/png"/>
  <Override PartName="/ppt/media/image34.png" ContentType="image/png"/>
  <Override PartName="/ppt/media/image67.png" ContentType="image/png"/>
  <Override PartName="/ppt/media/image24.png" ContentType="image/png"/>
  <Override PartName="/ppt/media/image84.png" ContentType="image/png"/>
  <Override PartName="/ppt/media/image41.png" ContentType="image/png"/>
  <Override PartName="/ppt/media/image76.png" ContentType="image/png"/>
  <Override PartName="/ppt/media/image33.png" ContentType="image/png"/>
  <Override PartName="/ppt/media/image66.png" ContentType="image/png"/>
  <Override PartName="/ppt/media/image23.png" ContentType="image/png"/>
  <Override PartName="/ppt/media/image83.png" ContentType="image/png"/>
  <Override PartName="/ppt/media/image40.png" ContentType="image/png"/>
  <Override PartName="/ppt/media/image65.png" ContentType="image/png"/>
  <Override PartName="/ppt/media/image22.png" ContentType="image/png"/>
  <Override PartName="/ppt/media/image74.png" ContentType="image/png"/>
  <Override PartName="/ppt/media/image31.png" ContentType="image/png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</p:sldIdLst>
  <p:sldSz cx="9144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Relationship Id="rId55" Type="http://schemas.openxmlformats.org/officeDocument/2006/relationships/slide" Target="slides/slide50.xml"/><Relationship Id="rId56" Type="http://schemas.openxmlformats.org/officeDocument/2006/relationships/slide" Target="slides/slide51.xml"/><Relationship Id="rId57" Type="http://schemas.openxmlformats.org/officeDocument/2006/relationships/slide" Target="slides/slide52.xml"/><Relationship Id="rId58" Type="http://schemas.openxmlformats.org/officeDocument/2006/relationships/slide" Target="slides/slide53.xml"/><Relationship Id="rId59" Type="http://schemas.openxmlformats.org/officeDocument/2006/relationships/slide" Target="slides/slide54.xml"/><Relationship Id="rId60" Type="http://schemas.openxmlformats.org/officeDocument/2006/relationships/slide" Target="slides/slide55.xml"/><Relationship Id="rId61" Type="http://schemas.openxmlformats.org/officeDocument/2006/relationships/slide" Target="slides/slide56.xml"/><Relationship Id="rId62" Type="http://schemas.openxmlformats.org/officeDocument/2006/relationships/slide" Target="slides/slide57.xml"/><Relationship Id="rId63" Type="http://schemas.openxmlformats.org/officeDocument/2006/relationships/slide" Target="slides/slide58.xml"/><Relationship Id="rId64" Type="http://schemas.openxmlformats.org/officeDocument/2006/relationships/slide" Target="slides/slide59.xml"/><Relationship Id="rId65" Type="http://schemas.openxmlformats.org/officeDocument/2006/relationships/slide" Target="slides/slide60.xml"/><Relationship Id="rId66" Type="http://schemas.openxmlformats.org/officeDocument/2006/relationships/slide" Target="slides/slide61.xml"/><Relationship Id="rId67" Type="http://schemas.openxmlformats.org/officeDocument/2006/relationships/slide" Target="slides/slide62.xml"/><Relationship Id="rId68" Type="http://schemas.openxmlformats.org/officeDocument/2006/relationships/slide" Target="slides/slide63.xml"/><Relationship Id="rId69" Type="http://schemas.openxmlformats.org/officeDocument/2006/relationships/slide" Target="slides/slide64.xml"/><Relationship Id="rId70" Type="http://schemas.openxmlformats.org/officeDocument/2006/relationships/slide" Target="slides/slide65.xml"/><Relationship Id="rId71" Type="http://schemas.openxmlformats.org/officeDocument/2006/relationships/slide" Target="slides/slide66.xml"/><Relationship Id="rId72" Type="http://schemas.openxmlformats.org/officeDocument/2006/relationships/slide" Target="slides/slide67.xml"/><Relationship Id="rId73" Type="http://schemas.openxmlformats.org/officeDocument/2006/relationships/slide" Target="slides/slide68.xml"/><Relationship Id="rId74" Type="http://schemas.openxmlformats.org/officeDocument/2006/relationships/slide" Target="slides/slide69.xml"/><Relationship Id="rId75" Type="http://schemas.openxmlformats.org/officeDocument/2006/relationships/slide" Target="slides/slide70.xml"/><Relationship Id="rId76" Type="http://schemas.openxmlformats.org/officeDocument/2006/relationships/slide" Target="slides/slide71.xml"/><Relationship Id="rId77" Type="http://schemas.openxmlformats.org/officeDocument/2006/relationships/slide" Target="slides/slide72.xml"/><Relationship Id="rId78" Type="http://schemas.openxmlformats.org/officeDocument/2006/relationships/slide" Target="slides/slide73.xml"/><Relationship Id="rId79" Type="http://schemas.openxmlformats.org/officeDocument/2006/relationships/slide" Target="slides/slide74.xml"/><Relationship Id="rId80" Type="http://schemas.openxmlformats.org/officeDocument/2006/relationships/slide" Target="slides/slide75.xml"/><Relationship Id="rId81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E2017F4-B374-4F12-BEA1-B7466879325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850A1F2-E376-4CE8-8AF9-82CB31BA8AB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0871E46-D4E7-4F3B-9E48-D11E283F95F2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C2E9254-40C6-49A2-B614-7D38781B120A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CA34CB9-16CC-4003-8D3E-0B6042096CE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18E37A8-0F19-4223-A45D-7B324CE3F42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3F92F8A-C1EA-439A-BC40-EE40ABCF420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DF566AA-221F-4CAA-9994-DC77EC2A454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834E032-4E89-4B3D-B6B3-410FFC41E9A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3813674-DD45-429D-B099-A1A9DD90694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6A1DB29-F11B-4617-B9FF-E1F8CFAEB58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CB91B2C-D366-4D03-A865-0773A094313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413A2F4-983E-4778-9D86-45116C90622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294DF1D-5145-45E2-83AF-F45945BCB73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A98F99C-A008-42CB-881F-C62B71F37B6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641FDA7-8895-4EC8-B8F5-AA9D804BD304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1E042DD-B8B3-4172-8C37-A5801CC9FEAC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5A3BF8D9-B4CE-4E0D-A4F2-9428D9E2763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43A50A51-F4E2-481E-A490-A8B51A9A6CD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37161297-4A12-4CB5-A1AE-17641C0726B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246AB267-AA49-4FAF-ACE7-899671E3FBA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F3814E04-107B-426D-BEA1-AF6C0AFDB4D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27BFA2F-A555-4666-80A3-A50CA6C9C2E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8F5410E6-32E5-406D-BE02-F3DDC8DE309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AD712779-0688-417B-9014-794BD97339A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03731D49-90F1-48EF-866B-7BE627D6D51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B8200588-0405-4679-81CD-FA89D23A1E8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AC295D24-23E8-40D9-B74F-3F8D8A77256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797C7537-C197-4364-B3EA-324ABD59CEEA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751DFB11-5612-4283-83D8-738455F499FF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F2CA9D85-01B0-4C24-88BE-C3DD281C772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946D426A-4F11-42D1-A144-ADA963382C2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354BE771-57D8-401F-AD94-C138D789662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245D57C-BA68-40C5-B2B5-32718A3AE5F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882697B4-23EB-41C4-9EC0-7824FBB19BA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CEC8C38A-A9BC-4F65-B68D-EDA93DCBE71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8336AFEE-8A21-4454-95C0-8C6C1AC37FC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1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5EC68F5A-5A57-446F-A577-37885C57DD4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5" name="PlaceHolder 4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8188BA1D-15A1-4EFC-8015-E29BDB217A8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9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9AC122DF-F6B3-4E0C-A36A-DB2F94BC46C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507CD569-84C5-4A24-BA4D-3FB4BC974B2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6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7" name="PlaceHolder 5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0378D8FE-E35A-4936-AC66-59E3516C55D7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1" name="PlaceHolder 4"/>
          <p:cNvSpPr>
            <a:spLocks noGrp="1"/>
          </p:cNvSpPr>
          <p:nvPr>
            <p:ph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2" name="PlaceHolder 5"/>
          <p:cNvSpPr>
            <a:spLocks noGrp="1"/>
          </p:cNvSpPr>
          <p:nvPr>
            <p:ph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3" name="PlaceHolder 6"/>
          <p:cNvSpPr>
            <a:spLocks noGrp="1"/>
          </p:cNvSpPr>
          <p:nvPr>
            <p:ph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4" name="PlaceHolder 7"/>
          <p:cNvSpPr>
            <a:spLocks noGrp="1"/>
          </p:cNvSpPr>
          <p:nvPr>
            <p:ph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5103A63F-23A9-43A6-90FF-F94130B0B8F2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9186325-80CB-47C2-A6AC-3065EA39566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151FCA1-E1BD-491D-A3BF-8471B15CA6C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AA82418-BD57-483E-85A5-4D2685B85F5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25FADFE-EC09-4CAE-B0F4-1876AB1D2E2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AFA2F96-C4E3-406E-BBFB-7AC0A9194CC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IN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2E05B5A9-AEBF-42F5-AE00-B9432A75BB22}" type="slidenum">
              <a:rPr b="0" lang="en-IN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4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 idx="5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 idx="6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IN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9D529284-435A-496C-BA84-6BB4F270ACEF}" type="slidenum">
              <a:rPr b="0" lang="en-IN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dt" idx="7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ftr" idx="8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sldNum" idx="9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IN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E726F506-6ECD-4C6F-AAEC-8574DB02D534}" type="slidenum">
              <a:rPr b="0" lang="en-IN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57200" y="122400"/>
            <a:ext cx="7543440" cy="12949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457200" y="1719360"/>
            <a:ext cx="4038120" cy="4411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4648320" y="1719360"/>
            <a:ext cx="4038120" cy="4411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dt" idx="10"/>
          </p:nvPr>
        </p:nvSpPr>
        <p:spPr>
          <a:xfrm>
            <a:off x="457200" y="6248520"/>
            <a:ext cx="2133360" cy="4568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 type="ftr" idx="11"/>
          </p:nvPr>
        </p:nvSpPr>
        <p:spPr>
          <a:xfrm>
            <a:off x="3124080" y="6248520"/>
            <a:ext cx="2895120" cy="4568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&lt;footer&gt;</a:t>
            </a:r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8" name="PlaceHolder 6"/>
          <p:cNvSpPr>
            <a:spLocks noGrp="1"/>
          </p:cNvSpPr>
          <p:nvPr>
            <p:ph type="sldNum" idx="12"/>
          </p:nvPr>
        </p:nvSpPr>
        <p:spPr>
          <a:xfrm>
            <a:off x="6553080" y="6248520"/>
            <a:ext cx="2133360" cy="4568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C854470A-E419-4972-A195-DE799D83AACE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gif"/><Relationship Id="rId2" Type="http://schemas.openxmlformats.org/officeDocument/2006/relationships/image" Target="../media/image2.gif"/><Relationship Id="rId3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.gif"/><Relationship Id="rId2" Type="http://schemas.openxmlformats.org/officeDocument/2006/relationships/image" Target="../media/image1.gif"/><Relationship Id="rId3" Type="http://schemas.openxmlformats.org/officeDocument/2006/relationships/image" Target="../media/image12.png"/><Relationship Id="rId4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6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6" Type="http://schemas.openxmlformats.org/officeDocument/2006/relationships/image" Target="../media/image23.png"/><Relationship Id="rId7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image" Target="../media/image27.png"/><Relationship Id="rId3" Type="http://schemas.openxmlformats.org/officeDocument/2006/relationships/image" Target="../media/image21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6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32.jpeg"/><Relationship Id="rId2" Type="http://schemas.openxmlformats.org/officeDocument/2006/relationships/image" Target="../media/image33.png"/><Relationship Id="rId3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36.png"/><Relationship Id="rId2" Type="http://schemas.openxmlformats.org/officeDocument/2006/relationships/image" Target="../media/image37.png"/><Relationship Id="rId3" Type="http://schemas.openxmlformats.org/officeDocument/2006/relationships/image" Target="../media/image38.png"/><Relationship Id="rId4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39.png"/><Relationship Id="rId2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39.png"/><Relationship Id="rId2" Type="http://schemas.openxmlformats.org/officeDocument/2006/relationships/image" Target="../media/image40.png"/><Relationship Id="rId3" Type="http://schemas.openxmlformats.org/officeDocument/2006/relationships/image" Target="../media/image41.png"/><Relationship Id="rId4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42.png"/><Relationship Id="rId2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oleObject" Target="../embeddings/oleObject1.bin"/><Relationship Id="rId2" Type="http://schemas.openxmlformats.org/officeDocument/2006/relationships/image" Target="../media/image43.wmf"/><Relationship Id="rId3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oleObject" Target="../embeddings/oleObject1.bin"/><Relationship Id="rId2" Type="http://schemas.openxmlformats.org/officeDocument/2006/relationships/image" Target="../media/image44.wmf"/><Relationship Id="rId3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45.png"/><Relationship Id="rId2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oleObject" Target="../embeddings/oleObject1.bin"/><Relationship Id="rId2" Type="http://schemas.openxmlformats.org/officeDocument/2006/relationships/image" Target="../media/image46.wmf"/><Relationship Id="rId3" Type="http://schemas.openxmlformats.org/officeDocument/2006/relationships/oleObject" Target="../embeddings/oleObject2.bin"/><Relationship Id="rId4" Type="http://schemas.openxmlformats.org/officeDocument/2006/relationships/image" Target="../media/image47.wmf"/><Relationship Id="rId5" Type="http://schemas.openxmlformats.org/officeDocument/2006/relationships/oleObject" Target="../embeddings/oleObject3.bin"/><Relationship Id="rId6" Type="http://schemas.openxmlformats.org/officeDocument/2006/relationships/image" Target="../media/image48.wmf"/><Relationship Id="rId7" Type="http://schemas.openxmlformats.org/officeDocument/2006/relationships/oleObject" Target="../embeddings/oleObject4.bin"/><Relationship Id="rId8" Type="http://schemas.openxmlformats.org/officeDocument/2006/relationships/image" Target="../media/image49.wmf"/><Relationship Id="rId9" Type="http://schemas.openxmlformats.org/officeDocument/2006/relationships/oleObject" Target="../embeddings/oleObject5.bin"/><Relationship Id="rId10" Type="http://schemas.openxmlformats.org/officeDocument/2006/relationships/image" Target="../media/image50.wmf"/><Relationship Id="rId11" Type="http://schemas.openxmlformats.org/officeDocument/2006/relationships/oleObject" Target="../embeddings/oleObject6.bin"/><Relationship Id="rId12" Type="http://schemas.openxmlformats.org/officeDocument/2006/relationships/image" Target="../media/image51.wmf"/><Relationship Id="rId13" Type="http://schemas.openxmlformats.org/officeDocument/2006/relationships/oleObject" Target="../embeddings/oleObject7.bin"/><Relationship Id="rId14" Type="http://schemas.openxmlformats.org/officeDocument/2006/relationships/image" Target="../media/image52.wmf"/><Relationship Id="rId15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53.png"/><Relationship Id="rId2" Type="http://schemas.openxmlformats.org/officeDocument/2006/relationships/image" Target="../media/image54.png"/><Relationship Id="rId3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55.png"/><Relationship Id="rId2" Type="http://schemas.openxmlformats.org/officeDocument/2006/relationships/image" Target="../media/image56.png"/><Relationship Id="rId3" Type="http://schemas.openxmlformats.org/officeDocument/2006/relationships/image" Target="../media/image57.png"/><Relationship Id="rId4" Type="http://schemas.openxmlformats.org/officeDocument/2006/relationships/image" Target="../media/image58.png"/><Relationship Id="rId5" Type="http://schemas.openxmlformats.org/officeDocument/2006/relationships/image" Target="../media/image59.png"/><Relationship Id="rId6" Type="http://schemas.openxmlformats.org/officeDocument/2006/relationships/image" Target="../media/image60.png"/><Relationship Id="rId7" Type="http://schemas.openxmlformats.org/officeDocument/2006/relationships/slideLayout" Target="../slideLayouts/slideLayout1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55.png"/><Relationship Id="rId2" Type="http://schemas.openxmlformats.org/officeDocument/2006/relationships/image" Target="../media/image56.png"/><Relationship Id="rId3" Type="http://schemas.openxmlformats.org/officeDocument/2006/relationships/image" Target="../media/image57.png"/><Relationship Id="rId4" Type="http://schemas.openxmlformats.org/officeDocument/2006/relationships/image" Target="../media/image61.png"/><Relationship Id="rId5" Type="http://schemas.openxmlformats.org/officeDocument/2006/relationships/image" Target="../media/image58.png"/><Relationship Id="rId6" Type="http://schemas.openxmlformats.org/officeDocument/2006/relationships/image" Target="../media/image59.png"/><Relationship Id="rId7" Type="http://schemas.openxmlformats.org/officeDocument/2006/relationships/image" Target="../media/image60.png"/><Relationship Id="rId8" Type="http://schemas.openxmlformats.org/officeDocument/2006/relationships/slideLayout" Target="../slideLayouts/slideLayout1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62.png"/><Relationship Id="rId2" Type="http://schemas.openxmlformats.org/officeDocument/2006/relationships/oleObject" Target="../embeddings/oleObject1.bin"/><Relationship Id="rId3" Type="http://schemas.openxmlformats.org/officeDocument/2006/relationships/image" Target="../media/image63.png"/><Relationship Id="rId4" Type="http://schemas.openxmlformats.org/officeDocument/2006/relationships/oleObject" Target="../embeddings/oleObject2.bin"/><Relationship Id="rId5" Type="http://schemas.openxmlformats.org/officeDocument/2006/relationships/image" Target="../media/image64.png"/><Relationship Id="rId6" Type="http://schemas.openxmlformats.org/officeDocument/2006/relationships/oleObject" Target="../embeddings/oleObject3.bin"/><Relationship Id="rId7" Type="http://schemas.openxmlformats.org/officeDocument/2006/relationships/image" Target="../media/image65.png"/><Relationship Id="rId8" Type="http://schemas.openxmlformats.org/officeDocument/2006/relationships/slideLayout" Target="../slideLayouts/slideLayout25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oleObject" Target="../embeddings/oleObject1.bin"/><Relationship Id="rId2" Type="http://schemas.openxmlformats.org/officeDocument/2006/relationships/image" Target="../media/image65.png"/><Relationship Id="rId3" Type="http://schemas.openxmlformats.org/officeDocument/2006/relationships/image" Target="../media/image66.png"/><Relationship Id="rId4" Type="http://schemas.openxmlformats.org/officeDocument/2006/relationships/slideLayout" Target="../slideLayouts/slideLayout25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67.png"/><Relationship Id="rId2" Type="http://schemas.openxmlformats.org/officeDocument/2006/relationships/slideLayout" Target="../slideLayouts/slideLayout13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image" Target="../media/image68.png"/><Relationship Id="rId2" Type="http://schemas.openxmlformats.org/officeDocument/2006/relationships/image" Target="../media/image69.png"/><Relationship Id="rId3" Type="http://schemas.openxmlformats.org/officeDocument/2006/relationships/slideLayout" Target="../slideLayouts/slideLayout13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image" Target="../media/image70.png"/><Relationship Id="rId2" Type="http://schemas.openxmlformats.org/officeDocument/2006/relationships/slideLayout" Target="../slideLayouts/slideLayout13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image" Target="../media/image71.png"/><Relationship Id="rId2" Type="http://schemas.openxmlformats.org/officeDocument/2006/relationships/image" Target="../media/image72.png"/><Relationship Id="rId3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image" Target="../media/image73.png"/><Relationship Id="rId2" Type="http://schemas.openxmlformats.org/officeDocument/2006/relationships/slideLayout" Target="../slideLayouts/slideLayout13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image" Target="../media/image74.png"/><Relationship Id="rId2" Type="http://schemas.openxmlformats.org/officeDocument/2006/relationships/slideLayout" Target="../slideLayouts/slideLayout13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image" Target="../media/image75.png"/><Relationship Id="rId2" Type="http://schemas.openxmlformats.org/officeDocument/2006/relationships/slideLayout" Target="../slideLayouts/slideLayout13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image" Target="../media/image76.png"/><Relationship Id="rId2" Type="http://schemas.openxmlformats.org/officeDocument/2006/relationships/slideLayout" Target="../slideLayouts/slideLayout13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image" Target="../media/image77.png"/><Relationship Id="rId2" Type="http://schemas.openxmlformats.org/officeDocument/2006/relationships/slideLayout" Target="../slideLayouts/slideLayout13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image" Target="../media/image78.png"/><Relationship Id="rId2" Type="http://schemas.openxmlformats.org/officeDocument/2006/relationships/slideLayout" Target="../slideLayouts/slideLayout13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image" Target="../media/image79.png"/><Relationship Id="rId2" Type="http://schemas.openxmlformats.org/officeDocument/2006/relationships/slideLayout" Target="../slideLayouts/slideLayout13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image" Target="../media/image62.png"/><Relationship Id="rId2" Type="http://schemas.openxmlformats.org/officeDocument/2006/relationships/slideLayout" Target="../slideLayouts/slideLayout13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image" Target="../media/image80.png"/><Relationship Id="rId2" Type="http://schemas.openxmlformats.org/officeDocument/2006/relationships/slideLayout" Target="../slideLayouts/slideLayout13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oleObject" Target="../embeddings/oleObject1.bin"/><Relationship Id="rId2" Type="http://schemas.openxmlformats.org/officeDocument/2006/relationships/image" Target="../media/image81.wmf"/><Relationship Id="rId3" Type="http://schemas.openxmlformats.org/officeDocument/2006/relationships/slideLayout" Target="../slideLayouts/slideLayout3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slideLayout" Target="../slideLayouts/slideLayout13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image" Target="../media/image82.png"/><Relationship Id="rId2" Type="http://schemas.openxmlformats.org/officeDocument/2006/relationships/slideLayout" Target="../slideLayouts/slideLayout13.xml"/>
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image" Target="../media/image83.png"/><Relationship Id="rId2" Type="http://schemas.openxmlformats.org/officeDocument/2006/relationships/slideLayout" Target="../slideLayouts/slideLayout13.xml"/>
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image" Target="../media/image84.png"/><Relationship Id="rId2" Type="http://schemas.openxmlformats.org/officeDocument/2006/relationships/slideLayout" Target="../slideLayouts/slideLayout13.xml"/>
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image" Target="../media/image85.png"/><Relationship Id="rId2" Type="http://schemas.openxmlformats.org/officeDocument/2006/relationships/image" Target="../media/image86.png"/><Relationship Id="rId3" Type="http://schemas.openxmlformats.org/officeDocument/2006/relationships/slideLayout" Target="../slideLayouts/slideLayout13.xml"/>
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image" Target="../media/image87.png"/><Relationship Id="rId2" Type="http://schemas.openxmlformats.org/officeDocument/2006/relationships/slideLayout" Target="../slideLayouts/slideLayout13.xml"/>
</Relationships>
</file>

<file path=ppt/slides/_rels/slide55.xml.rels><?xml version="1.0" encoding="UTF-8"?>
<Relationships xmlns="http://schemas.openxmlformats.org/package/2006/relationships"><Relationship Id="rId1" Type="http://schemas.openxmlformats.org/officeDocument/2006/relationships/image" Target="../media/image88.png"/><Relationship Id="rId2" Type="http://schemas.openxmlformats.org/officeDocument/2006/relationships/slideLayout" Target="../slideLayouts/slideLayout13.xml"/>
</Relationships>
</file>

<file path=ppt/slides/_rels/slide56.xml.rels><?xml version="1.0" encoding="UTF-8"?>
<Relationships xmlns="http://schemas.openxmlformats.org/package/2006/relationships"><Relationship Id="rId1" Type="http://schemas.openxmlformats.org/officeDocument/2006/relationships/image" Target="../media/image89.png"/><Relationship Id="rId2" Type="http://schemas.openxmlformats.org/officeDocument/2006/relationships/slideLayout" Target="../slideLayouts/slideLayout13.xml"/>
</Relationships>
</file>

<file path=ppt/slides/_rels/slide57.xml.rels><?xml version="1.0" encoding="UTF-8"?>
<Relationships xmlns="http://schemas.openxmlformats.org/package/2006/relationships"><Relationship Id="rId1" Type="http://schemas.openxmlformats.org/officeDocument/2006/relationships/image" Target="../media/image90.png"/><Relationship Id="rId2" Type="http://schemas.openxmlformats.org/officeDocument/2006/relationships/slideLayout" Target="../slideLayouts/slideLayout13.xml"/>
</Relationships>
</file>

<file path=ppt/slides/_rels/slide58.xml.rels><?xml version="1.0" encoding="UTF-8"?>
<Relationships xmlns="http://schemas.openxmlformats.org/package/2006/relationships"><Relationship Id="rId1" Type="http://schemas.openxmlformats.org/officeDocument/2006/relationships/image" Target="../media/image91.png"/><Relationship Id="rId2" Type="http://schemas.openxmlformats.org/officeDocument/2006/relationships/image" Target="../media/image92.png"/><Relationship Id="rId3" Type="http://schemas.openxmlformats.org/officeDocument/2006/relationships/image" Target="../media/image92.png"/><Relationship Id="rId4" Type="http://schemas.openxmlformats.org/officeDocument/2006/relationships/slideLayout" Target="../slideLayouts/slideLayout13.xml"/>
</Relationships>
</file>

<file path=ppt/slides/_rels/slide59.xml.rels><?xml version="1.0" encoding="UTF-8"?>
<Relationships xmlns="http://schemas.openxmlformats.org/package/2006/relationships"><Relationship Id="rId1" Type="http://schemas.openxmlformats.org/officeDocument/2006/relationships/image" Target="../media/image93.png"/><Relationship Id="rId2" Type="http://schemas.openxmlformats.org/officeDocument/2006/relationships/image" Target="../media/image94.png"/><Relationship Id="rId3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60.xml.rels><?xml version="1.0" encoding="UTF-8"?>
<Relationships xmlns="http://schemas.openxmlformats.org/package/2006/relationships"><Relationship Id="rId1" Type="http://schemas.openxmlformats.org/officeDocument/2006/relationships/image" Target="../media/image95.png"/><Relationship Id="rId2" Type="http://schemas.openxmlformats.org/officeDocument/2006/relationships/slideLayout" Target="../slideLayouts/slideLayout13.xml"/>
</Relationships>
</file>

<file path=ppt/slides/_rels/slide61.xml.rels><?xml version="1.0" encoding="UTF-8"?>
<Relationships xmlns="http://schemas.openxmlformats.org/package/2006/relationships"><Relationship Id="rId1" Type="http://schemas.openxmlformats.org/officeDocument/2006/relationships/image" Target="../media/image96.png"/><Relationship Id="rId2" Type="http://schemas.openxmlformats.org/officeDocument/2006/relationships/slideLayout" Target="../slideLayouts/slideLayout13.xml"/>
</Relationships>
</file>

<file path=ppt/slides/_rels/slide62.xml.rels><?xml version="1.0" encoding="UTF-8"?>
<Relationships xmlns="http://schemas.openxmlformats.org/package/2006/relationships"><Relationship Id="rId1" Type="http://schemas.openxmlformats.org/officeDocument/2006/relationships/image" Target="../media/image97.png"/><Relationship Id="rId2" Type="http://schemas.openxmlformats.org/officeDocument/2006/relationships/slideLayout" Target="../slideLayouts/slideLayout13.xml"/>
</Relationships>
</file>

<file path=ppt/slides/_rels/slide63.xml.rels><?xml version="1.0" encoding="UTF-8"?>
<Relationships xmlns="http://schemas.openxmlformats.org/package/2006/relationships"><Relationship Id="rId1" Type="http://schemas.openxmlformats.org/officeDocument/2006/relationships/image" Target="../media/image98.png"/><Relationship Id="rId2" Type="http://schemas.openxmlformats.org/officeDocument/2006/relationships/slideLayout" Target="../slideLayouts/slideLayout13.xml"/>
</Relationships>
</file>

<file path=ppt/slides/_rels/slide6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5.xml.rels><?xml version="1.0" encoding="UTF-8"?>
<Relationships xmlns="http://schemas.openxmlformats.org/package/2006/relationships"><Relationship Id="rId1" Type="http://schemas.openxmlformats.org/officeDocument/2006/relationships/image" Target="../media/image99.png"/><Relationship Id="rId2" Type="http://schemas.openxmlformats.org/officeDocument/2006/relationships/slideLayout" Target="../slideLayouts/slideLayout13.xml"/>
</Relationships>
</file>

<file path=ppt/slides/_rels/slide66.xml.rels><?xml version="1.0" encoding="UTF-8"?>
<Relationships xmlns="http://schemas.openxmlformats.org/package/2006/relationships"><Relationship Id="rId1" Type="http://schemas.openxmlformats.org/officeDocument/2006/relationships/image" Target="../media/image100.png"/><Relationship Id="rId2" Type="http://schemas.openxmlformats.org/officeDocument/2006/relationships/slideLayout" Target="../slideLayouts/slideLayout13.xml"/>
</Relationships>
</file>

<file path=ppt/slides/_rels/slide67.xml.rels><?xml version="1.0" encoding="UTF-8"?>
<Relationships xmlns="http://schemas.openxmlformats.org/package/2006/relationships"><Relationship Id="rId1" Type="http://schemas.openxmlformats.org/officeDocument/2006/relationships/image" Target="../media/image101.png"/><Relationship Id="rId2" Type="http://schemas.openxmlformats.org/officeDocument/2006/relationships/slideLayout" Target="../slideLayouts/slideLayout13.xml"/>
</Relationships>
</file>

<file path=ppt/slides/_rels/slide68.xml.rels><?xml version="1.0" encoding="UTF-8"?>
<Relationships xmlns="http://schemas.openxmlformats.org/package/2006/relationships"><Relationship Id="rId1" Type="http://schemas.openxmlformats.org/officeDocument/2006/relationships/image" Target="../media/image102.png"/><Relationship Id="rId2" Type="http://schemas.openxmlformats.org/officeDocument/2006/relationships/slideLayout" Target="../slideLayouts/slideLayout13.xml"/>
</Relationships>
</file>

<file path=ppt/slides/_rels/slide69.xml.rels><?xml version="1.0" encoding="UTF-8"?>
<Relationships xmlns="http://schemas.openxmlformats.org/package/2006/relationships"><Relationship Id="rId1" Type="http://schemas.openxmlformats.org/officeDocument/2006/relationships/image" Target="../media/image103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3.xml"/>
</Relationships>
</file>

<file path=ppt/slides/_rels/slide70.xml.rels><?xml version="1.0" encoding="UTF-8"?>
<Relationships xmlns="http://schemas.openxmlformats.org/package/2006/relationships"><Relationship Id="rId1" Type="http://schemas.openxmlformats.org/officeDocument/2006/relationships/image" Target="../media/image104.png"/><Relationship Id="rId2" Type="http://schemas.openxmlformats.org/officeDocument/2006/relationships/slideLayout" Target="../slideLayouts/slideLayout13.xml"/>
</Relationships>
</file>

<file path=ppt/slides/_rels/slide71.xml.rels><?xml version="1.0" encoding="UTF-8"?>
<Relationships xmlns="http://schemas.openxmlformats.org/package/2006/relationships"><Relationship Id="rId1" Type="http://schemas.openxmlformats.org/officeDocument/2006/relationships/image" Target="../media/image105.png"/><Relationship Id="rId2" Type="http://schemas.openxmlformats.org/officeDocument/2006/relationships/slideLayout" Target="../slideLayouts/slideLayout13.xml"/>
</Relationships>
</file>

<file path=ppt/slides/_rels/slide72.xml.rels><?xml version="1.0" encoding="UTF-8"?>
<Relationships xmlns="http://schemas.openxmlformats.org/package/2006/relationships"><Relationship Id="rId1" Type="http://schemas.openxmlformats.org/officeDocument/2006/relationships/image" Target="../media/image106.png"/><Relationship Id="rId2" Type="http://schemas.openxmlformats.org/officeDocument/2006/relationships/image" Target="../media/image107.png"/><Relationship Id="rId3" Type="http://schemas.openxmlformats.org/officeDocument/2006/relationships/slideLayout" Target="../slideLayouts/slideLayout13.xml"/>
</Relationships>
</file>

<file path=ppt/slides/_rels/slide73.xml.rels><?xml version="1.0" encoding="UTF-8"?>
<Relationships xmlns="http://schemas.openxmlformats.org/package/2006/relationships"><Relationship Id="rId1" Type="http://schemas.openxmlformats.org/officeDocument/2006/relationships/image" Target="../media/image108.png"/><Relationship Id="rId2" Type="http://schemas.openxmlformats.org/officeDocument/2006/relationships/slideLayout" Target="../slideLayouts/slideLayout13.xml"/>
</Relationships>
</file>

<file path=ppt/slides/_rels/slide74.xml.rels><?xml version="1.0" encoding="UTF-8"?>
<Relationships xmlns="http://schemas.openxmlformats.org/package/2006/relationships"><Relationship Id="rId1" Type="http://schemas.openxmlformats.org/officeDocument/2006/relationships/image" Target="../media/image109.png"/><Relationship Id="rId2" Type="http://schemas.openxmlformats.org/officeDocument/2006/relationships/slideLayout" Target="../slideLayouts/slideLayout13.xml"/>
</Relationships>
</file>

<file path=ppt/slides/_rels/slide75.xml.rels><?xml version="1.0" encoding="UTF-8"?>
<Relationships xmlns="http://schemas.openxmlformats.org/package/2006/relationships"><Relationship Id="rId1" Type="http://schemas.openxmlformats.org/officeDocument/2006/relationships/image" Target="../media/image110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VSLAM / Monocular SLAM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 type="subTitle"/>
          </p:nvPr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 algn="ctr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70c0"/>
                </a:solidFill>
                <a:latin typeface="Calibri"/>
              </a:rPr>
              <a:t>Siddharth Tourani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 indent="0" algn="ctr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70c0"/>
                </a:solidFill>
                <a:latin typeface="Calibri"/>
              </a:rPr>
              <a:t>K Madhava Krishna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7" name="Picture 2" descr="C:\Users\Abhijit\Desktop\IIITlogo.gif"/>
          <p:cNvPicPr/>
          <p:nvPr/>
        </p:nvPicPr>
        <p:blipFill>
          <a:blip r:embed="rId1"/>
          <a:stretch/>
        </p:blipFill>
        <p:spPr>
          <a:xfrm>
            <a:off x="7467480" y="5780160"/>
            <a:ext cx="1676160" cy="1077480"/>
          </a:xfrm>
          <a:prstGeom prst="rect">
            <a:avLst/>
          </a:prstGeom>
          <a:ln w="0">
            <a:noFill/>
          </a:ln>
        </p:spPr>
      </p:pic>
      <p:pic>
        <p:nvPicPr>
          <p:cNvPr id="168" name="Picture 4" descr="irl_logo.gif"/>
          <p:cNvPicPr/>
          <p:nvPr/>
        </p:nvPicPr>
        <p:blipFill>
          <a:blip r:embed="rId2"/>
          <a:stretch/>
        </p:blipFill>
        <p:spPr>
          <a:xfrm>
            <a:off x="0" y="6191280"/>
            <a:ext cx="866520" cy="666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Projective Geometry: The Pinhole Camera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/>
          </p:nvPr>
        </p:nvSpPr>
        <p:spPr>
          <a:xfrm>
            <a:off x="457200" y="3929040"/>
            <a:ext cx="8229240" cy="21967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80000"/>
          </a:bodyPr>
          <a:p>
            <a:pPr marL="353880" indent="-3538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1" lang="en-IN" sz="3200" spc="-1" strike="noStrike">
                <a:solidFill>
                  <a:srgbClr val="000000"/>
                </a:solidFill>
                <a:latin typeface="Calibri"/>
              </a:rPr>
              <a:t>Pinhole camera geometry. C </a:t>
            </a:r>
            <a:r>
              <a:rPr b="1" i="1" lang="en-IN" sz="3200" spc="-1" strike="noStrike">
                <a:solidFill>
                  <a:srgbClr val="000000"/>
                </a:solidFill>
                <a:latin typeface="Calibri"/>
              </a:rPr>
              <a:t>is the camera centre and p the principal point.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53880" indent="-3538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i="1" lang="en-IN" sz="3200" spc="-1" strike="noStrike">
                <a:solidFill>
                  <a:srgbClr val="000000"/>
                </a:solidFill>
                <a:latin typeface="Calibri"/>
              </a:rPr>
              <a:t>The camera centre is here placed at the coordinate origin.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53880" indent="-3538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i="1" lang="en-IN" sz="3200" spc="-1" strike="noStrike">
                <a:solidFill>
                  <a:srgbClr val="000000"/>
                </a:solidFill>
                <a:latin typeface="Calibri"/>
              </a:rPr>
              <a:t>Note the image plane is placed in front of the camera centre.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94" name="Picture 3" descr="irl_logo.gif"/>
          <p:cNvPicPr/>
          <p:nvPr/>
        </p:nvPicPr>
        <p:blipFill>
          <a:blip r:embed="rId1"/>
          <a:stretch/>
        </p:blipFill>
        <p:spPr>
          <a:xfrm>
            <a:off x="0" y="6191280"/>
            <a:ext cx="866520" cy="666360"/>
          </a:xfrm>
          <a:prstGeom prst="rect">
            <a:avLst/>
          </a:prstGeom>
          <a:ln w="0">
            <a:noFill/>
          </a:ln>
        </p:spPr>
      </p:pic>
      <p:pic>
        <p:nvPicPr>
          <p:cNvPr id="195" name="Picture 2" descr="C:\Users\Abhijit\Desktop\IIITlogo.gif"/>
          <p:cNvPicPr/>
          <p:nvPr/>
        </p:nvPicPr>
        <p:blipFill>
          <a:blip r:embed="rId2"/>
          <a:stretch/>
        </p:blipFill>
        <p:spPr>
          <a:xfrm>
            <a:off x="7467480" y="5780160"/>
            <a:ext cx="1676160" cy="1077480"/>
          </a:xfrm>
          <a:prstGeom prst="rect">
            <a:avLst/>
          </a:prstGeom>
          <a:ln w="0">
            <a:noFill/>
          </a:ln>
        </p:spPr>
      </p:pic>
      <p:pic>
        <p:nvPicPr>
          <p:cNvPr id="196" name="Picture 3" descr=""/>
          <p:cNvPicPr/>
          <p:nvPr/>
        </p:nvPicPr>
        <p:blipFill>
          <a:blip r:embed="rId3"/>
          <a:stretch/>
        </p:blipFill>
        <p:spPr>
          <a:xfrm>
            <a:off x="274320" y="1357200"/>
            <a:ext cx="8869320" cy="2411280"/>
          </a:xfrm>
          <a:prstGeom prst="rect">
            <a:avLst/>
          </a:prstGeom>
          <a:ln w="9525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428760" y="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The Pinhole Camera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8" name="PlaceHolder 2"/>
          <p:cNvSpPr>
            <a:spLocks noGrp="1"/>
          </p:cNvSpPr>
          <p:nvPr>
            <p:ph/>
          </p:nvPr>
        </p:nvSpPr>
        <p:spPr>
          <a:xfrm>
            <a:off x="428760" y="3929040"/>
            <a:ext cx="8229240" cy="26967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0070c0"/>
              </a:buClr>
              <a:buFont typeface="Arial"/>
              <a:buChar char="•"/>
            </a:pPr>
            <a:r>
              <a:rPr b="1" lang="en-US" sz="2400" spc="-1" strike="noStrike">
                <a:solidFill>
                  <a:srgbClr val="0070c0"/>
                </a:solidFill>
                <a:latin typeface="Calibri"/>
              </a:rPr>
              <a:t>Note However: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(</a:t>
            </a:r>
            <a:r>
              <a:rPr b="0" lang="en-US" sz="2400" spc="-1" strike="noStrike">
                <a:solidFill>
                  <a:srgbClr val="000000"/>
                </a:solidFill>
                <a:latin typeface="Symbol"/>
              </a:rPr>
              <a:t>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X, </a:t>
            </a:r>
            <a:r>
              <a:rPr b="0" lang="en-US" sz="2400" spc="-1" strike="noStrike">
                <a:solidFill>
                  <a:srgbClr val="000000"/>
                </a:solidFill>
                <a:latin typeface="Symbol"/>
              </a:rPr>
              <a:t>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Y, </a:t>
            </a:r>
            <a:r>
              <a:rPr b="0" lang="en-US" sz="2400" spc="-1" strike="noStrike">
                <a:solidFill>
                  <a:srgbClr val="000000"/>
                </a:solidFill>
                <a:latin typeface="Symbol"/>
              </a:rPr>
              <a:t>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Z)</a:t>
            </a:r>
            <a:r>
              <a:rPr b="0" lang="en-US" sz="2400" spc="-1" strike="noStrike" baseline="30000">
                <a:solidFill>
                  <a:srgbClr val="000000"/>
                </a:solidFill>
                <a:latin typeface="Calibri"/>
              </a:rPr>
              <a:t>T  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  also projects to (f</a:t>
            </a:r>
            <a:r>
              <a:rPr b="0" lang="en-US" sz="2400" spc="-1" strike="noStrike">
                <a:solidFill>
                  <a:srgbClr val="000000"/>
                </a:solidFill>
                <a:latin typeface="Symbol"/>
              </a:rPr>
              <a:t>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X/</a:t>
            </a:r>
            <a:r>
              <a:rPr b="0" lang="en-US" sz="2400" spc="-1" strike="noStrike">
                <a:solidFill>
                  <a:srgbClr val="000000"/>
                </a:solidFill>
                <a:latin typeface="Symbol"/>
              </a:rPr>
              <a:t>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Z, f</a:t>
            </a:r>
            <a:r>
              <a:rPr b="0" lang="en-US" sz="2400" spc="-1" strike="noStrike">
                <a:solidFill>
                  <a:srgbClr val="000000"/>
                </a:solidFill>
                <a:latin typeface="Symbol"/>
              </a:rPr>
              <a:t>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Y/</a:t>
            </a:r>
            <a:r>
              <a:rPr b="0" lang="en-US" sz="2400" spc="-1" strike="noStrike">
                <a:solidFill>
                  <a:srgbClr val="000000"/>
                </a:solidFill>
                <a:latin typeface="Symbol"/>
              </a:rPr>
              <a:t>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Z)</a:t>
            </a:r>
            <a:r>
              <a:rPr b="0" lang="en-US" sz="2400" spc="-1" strike="noStrike" baseline="30000">
                <a:solidFill>
                  <a:srgbClr val="000000"/>
                </a:solidFill>
                <a:latin typeface="Calibri"/>
              </a:rPr>
              <a:t>T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  OR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 baseline="30000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(fX/Z, fY/Z)</a:t>
            </a:r>
            <a:r>
              <a:rPr b="0" lang="en-US" sz="2400" spc="-1" strike="noStrike" baseline="30000">
                <a:solidFill>
                  <a:srgbClr val="000000"/>
                </a:solidFill>
                <a:latin typeface="Calibri"/>
              </a:rPr>
              <a:t>T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  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Thus the pinhole camera projects any world point X along the ray that passes through the camera center and the image point x  back again to x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99" name="Picture 3" descr=""/>
          <p:cNvPicPr/>
          <p:nvPr/>
        </p:nvPicPr>
        <p:blipFill>
          <a:blip r:embed="rId1"/>
          <a:stretch/>
        </p:blipFill>
        <p:spPr>
          <a:xfrm>
            <a:off x="2500200" y="3071880"/>
            <a:ext cx="4142880" cy="799920"/>
          </a:xfrm>
          <a:prstGeom prst="rect">
            <a:avLst/>
          </a:prstGeom>
          <a:ln w="9525">
            <a:noFill/>
          </a:ln>
        </p:spPr>
      </p:pic>
      <p:pic>
        <p:nvPicPr>
          <p:cNvPr id="200" name="Picture 3" descr=""/>
          <p:cNvPicPr/>
          <p:nvPr/>
        </p:nvPicPr>
        <p:blipFill>
          <a:blip r:embed="rId2"/>
          <a:stretch/>
        </p:blipFill>
        <p:spPr>
          <a:xfrm>
            <a:off x="0" y="714240"/>
            <a:ext cx="8869320" cy="2411280"/>
          </a:xfrm>
          <a:prstGeom prst="rect">
            <a:avLst/>
          </a:prstGeom>
          <a:ln w="9525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8679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The Pinhole Camera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/>
          </p:nvPr>
        </p:nvSpPr>
        <p:spPr>
          <a:xfrm>
            <a:off x="457200" y="1214280"/>
            <a:ext cx="8229240" cy="49114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The central projection in homogenous coordinates: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03" name="Picture 3" descr=""/>
          <p:cNvPicPr/>
          <p:nvPr/>
        </p:nvPicPr>
        <p:blipFill>
          <a:blip r:embed="rId1"/>
          <a:stretch/>
        </p:blipFill>
        <p:spPr>
          <a:xfrm>
            <a:off x="1071360" y="2357280"/>
            <a:ext cx="5157360" cy="1399680"/>
          </a:xfrm>
          <a:prstGeom prst="rect">
            <a:avLst/>
          </a:prstGeom>
          <a:ln w="9525">
            <a:noFill/>
          </a:ln>
        </p:spPr>
      </p:pic>
      <p:pic>
        <p:nvPicPr>
          <p:cNvPr id="204" name="Picture 4" descr=""/>
          <p:cNvPicPr/>
          <p:nvPr/>
        </p:nvPicPr>
        <p:blipFill>
          <a:blip r:embed="rId2"/>
          <a:stretch/>
        </p:blipFill>
        <p:spPr>
          <a:xfrm>
            <a:off x="1357200" y="4000680"/>
            <a:ext cx="1228320" cy="385560"/>
          </a:xfrm>
          <a:prstGeom prst="rect">
            <a:avLst/>
          </a:prstGeom>
          <a:ln w="9525">
            <a:noFill/>
          </a:ln>
        </p:spPr>
      </p:pic>
      <p:sp>
        <p:nvSpPr>
          <p:cNvPr id="205" name="Rectangle 6"/>
          <p:cNvSpPr/>
          <p:nvPr/>
        </p:nvSpPr>
        <p:spPr>
          <a:xfrm>
            <a:off x="1143000" y="4500720"/>
            <a:ext cx="6500520" cy="82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Again note any  </a:t>
            </a:r>
            <a:r>
              <a:rPr b="1" lang="en-US" sz="2400" spc="-1" strike="noStrike">
                <a:solidFill>
                  <a:srgbClr val="0070c0"/>
                </a:solidFill>
                <a:latin typeface="Symbol"/>
              </a:rPr>
              <a:t></a:t>
            </a:r>
            <a:r>
              <a:rPr b="1" lang="en-US" sz="2400" spc="-1" strike="noStrike">
                <a:solidFill>
                  <a:srgbClr val="0070c0"/>
                </a:solidFill>
                <a:latin typeface="Calibri"/>
              </a:rPr>
              <a:t>X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 will project to the same image coordinate </a:t>
            </a:r>
            <a:r>
              <a:rPr b="1" lang="en-US" sz="2400" spc="-1" strike="noStrike">
                <a:solidFill>
                  <a:srgbClr val="0070c0"/>
                </a:solidFill>
                <a:latin typeface="Calibri"/>
              </a:rPr>
              <a:t>x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The Pinhole Camera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07" name="Picture 2" descr=""/>
          <p:cNvPicPr/>
          <p:nvPr/>
        </p:nvPicPr>
        <p:blipFill>
          <a:blip r:embed="rId1"/>
          <a:stretch/>
        </p:blipFill>
        <p:spPr>
          <a:xfrm>
            <a:off x="571320" y="1714320"/>
            <a:ext cx="3645720" cy="2662920"/>
          </a:xfrm>
          <a:prstGeom prst="rect">
            <a:avLst/>
          </a:prstGeom>
          <a:ln w="9525">
            <a:noFill/>
          </a:ln>
        </p:spPr>
      </p:pic>
      <p:pic>
        <p:nvPicPr>
          <p:cNvPr id="208" name="Picture 3" descr=""/>
          <p:cNvPicPr/>
          <p:nvPr/>
        </p:nvPicPr>
        <p:blipFill>
          <a:blip r:embed="rId2"/>
          <a:stretch/>
        </p:blipFill>
        <p:spPr>
          <a:xfrm>
            <a:off x="4143240" y="1928880"/>
            <a:ext cx="4443120" cy="585360"/>
          </a:xfrm>
          <a:prstGeom prst="rect">
            <a:avLst/>
          </a:prstGeom>
          <a:ln w="9525">
            <a:noFill/>
          </a:ln>
        </p:spPr>
      </p:pic>
      <p:pic>
        <p:nvPicPr>
          <p:cNvPr id="209" name="Picture 4" descr=""/>
          <p:cNvPicPr/>
          <p:nvPr/>
        </p:nvPicPr>
        <p:blipFill>
          <a:blip r:embed="rId3"/>
          <a:stretch/>
        </p:blipFill>
        <p:spPr>
          <a:xfrm>
            <a:off x="4071960" y="2571840"/>
            <a:ext cx="4777560" cy="1119960"/>
          </a:xfrm>
          <a:prstGeom prst="rect">
            <a:avLst/>
          </a:prstGeom>
          <a:ln w="9525">
            <a:noFill/>
          </a:ln>
        </p:spPr>
      </p:pic>
      <p:pic>
        <p:nvPicPr>
          <p:cNvPr id="210" name="Picture 5" descr=""/>
          <p:cNvPicPr/>
          <p:nvPr/>
        </p:nvPicPr>
        <p:blipFill>
          <a:blip r:embed="rId4"/>
          <a:stretch/>
        </p:blipFill>
        <p:spPr>
          <a:xfrm>
            <a:off x="3857760" y="3714840"/>
            <a:ext cx="2011320" cy="1074240"/>
          </a:xfrm>
          <a:prstGeom prst="rect">
            <a:avLst/>
          </a:prstGeom>
          <a:ln w="9525">
            <a:noFill/>
          </a:ln>
        </p:spPr>
      </p:pic>
      <p:pic>
        <p:nvPicPr>
          <p:cNvPr id="211" name="Picture 6" descr=""/>
          <p:cNvPicPr/>
          <p:nvPr/>
        </p:nvPicPr>
        <p:blipFill>
          <a:blip r:embed="rId5"/>
          <a:stretch/>
        </p:blipFill>
        <p:spPr>
          <a:xfrm>
            <a:off x="6000840" y="4071960"/>
            <a:ext cx="1748520" cy="491040"/>
          </a:xfrm>
          <a:prstGeom prst="rect">
            <a:avLst/>
          </a:prstGeom>
          <a:ln w="9525">
            <a:noFill/>
          </a:ln>
        </p:spPr>
      </p:pic>
      <p:sp>
        <p:nvSpPr>
          <p:cNvPr id="212" name="TextBox 8"/>
          <p:cNvSpPr/>
          <p:nvPr/>
        </p:nvSpPr>
        <p:spPr>
          <a:xfrm>
            <a:off x="857160" y="4929120"/>
            <a:ext cx="8000640" cy="118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The above represents the central projection formulation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Again note any  </a:t>
            </a:r>
            <a:r>
              <a:rPr b="1" lang="en-US" sz="2400" spc="-1" strike="noStrike">
                <a:solidFill>
                  <a:srgbClr val="0070c0"/>
                </a:solidFill>
                <a:latin typeface="Symbol"/>
              </a:rPr>
              <a:t></a:t>
            </a:r>
            <a:r>
              <a:rPr b="1" lang="en-US" sz="2400" spc="-1" strike="noStrike">
                <a:solidFill>
                  <a:srgbClr val="0070c0"/>
                </a:solidFill>
                <a:latin typeface="Calibri"/>
              </a:rPr>
              <a:t>X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 will project to the same image coordinate </a:t>
            </a:r>
            <a:r>
              <a:rPr b="1" lang="en-US" sz="2400" spc="-1" strike="noStrike">
                <a:solidFill>
                  <a:srgbClr val="0070c0"/>
                </a:solidFill>
                <a:latin typeface="Calibri"/>
              </a:rPr>
              <a:t>x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70c0"/>
                </a:solidFill>
                <a:latin typeface="Calibri"/>
              </a:rPr>
              <a:t>K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represents the internal camera calibration matrix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The Pinhole Camera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14" name="Picture 2" descr=""/>
          <p:cNvPicPr/>
          <p:nvPr/>
        </p:nvPicPr>
        <p:blipFill>
          <a:blip r:embed="rId1"/>
          <a:stretch/>
        </p:blipFill>
        <p:spPr>
          <a:xfrm>
            <a:off x="1928880" y="1928880"/>
            <a:ext cx="5324040" cy="2685600"/>
          </a:xfrm>
          <a:prstGeom prst="rect">
            <a:avLst/>
          </a:prstGeom>
          <a:ln w="9525">
            <a:noFill/>
          </a:ln>
        </p:spPr>
      </p:pic>
      <p:pic>
        <p:nvPicPr>
          <p:cNvPr id="215" name="Picture 3" descr=""/>
          <p:cNvPicPr/>
          <p:nvPr/>
        </p:nvPicPr>
        <p:blipFill>
          <a:blip r:embed="rId2"/>
          <a:stretch/>
        </p:blipFill>
        <p:spPr>
          <a:xfrm>
            <a:off x="1214280" y="4714920"/>
            <a:ext cx="1942920" cy="342720"/>
          </a:xfrm>
          <a:prstGeom prst="rect">
            <a:avLst/>
          </a:prstGeom>
          <a:ln w="9525">
            <a:noFill/>
          </a:ln>
        </p:spPr>
      </p:pic>
      <p:pic>
        <p:nvPicPr>
          <p:cNvPr id="216" name="Picture 4" descr=""/>
          <p:cNvPicPr/>
          <p:nvPr/>
        </p:nvPicPr>
        <p:blipFill>
          <a:blip r:embed="rId3"/>
          <a:stretch/>
        </p:blipFill>
        <p:spPr>
          <a:xfrm>
            <a:off x="1285920" y="5072040"/>
            <a:ext cx="213840" cy="271080"/>
          </a:xfrm>
          <a:prstGeom prst="rect">
            <a:avLst/>
          </a:prstGeom>
          <a:ln w="9525">
            <a:noFill/>
          </a:ln>
        </p:spPr>
      </p:pic>
      <p:sp>
        <p:nvSpPr>
          <p:cNvPr id="217" name="TextBox 6"/>
          <p:cNvSpPr/>
          <p:nvPr/>
        </p:nvSpPr>
        <p:spPr>
          <a:xfrm>
            <a:off x="1555920" y="5033880"/>
            <a:ext cx="43574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Is a inhomogenous vector in world frame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18" name="Picture 5" descr=""/>
          <p:cNvPicPr/>
          <p:nvPr/>
        </p:nvPicPr>
        <p:blipFill>
          <a:blip r:embed="rId4"/>
          <a:stretch/>
        </p:blipFill>
        <p:spPr>
          <a:xfrm>
            <a:off x="1285920" y="5357880"/>
            <a:ext cx="228240" cy="328320"/>
          </a:xfrm>
          <a:prstGeom prst="rect">
            <a:avLst/>
          </a:prstGeom>
          <a:ln w="9525">
            <a:noFill/>
          </a:ln>
        </p:spPr>
      </p:pic>
      <p:sp>
        <p:nvSpPr>
          <p:cNvPr id="219" name="TextBox 8"/>
          <p:cNvSpPr/>
          <p:nvPr/>
        </p:nvSpPr>
        <p:spPr>
          <a:xfrm>
            <a:off x="1571760" y="5357880"/>
            <a:ext cx="45003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Is camera location measured in world frame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20" name="Picture 6" descr=""/>
          <p:cNvPicPr/>
          <p:nvPr/>
        </p:nvPicPr>
        <p:blipFill>
          <a:blip r:embed="rId5"/>
          <a:stretch/>
        </p:blipFill>
        <p:spPr>
          <a:xfrm>
            <a:off x="1285920" y="5786280"/>
            <a:ext cx="1014120" cy="356760"/>
          </a:xfrm>
          <a:prstGeom prst="rect">
            <a:avLst/>
          </a:prstGeom>
          <a:ln w="9525">
            <a:noFill/>
          </a:ln>
        </p:spPr>
      </p:pic>
      <p:sp>
        <p:nvSpPr>
          <p:cNvPr id="221" name="TextBox 10"/>
          <p:cNvSpPr/>
          <p:nvPr/>
        </p:nvSpPr>
        <p:spPr>
          <a:xfrm>
            <a:off x="2330280" y="5765760"/>
            <a:ext cx="631332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then represents      in camera frame ;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where R is the rotation of world wrt camera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22" name="Picture 4" descr=""/>
          <p:cNvPicPr/>
          <p:nvPr/>
        </p:nvPicPr>
        <p:blipFill>
          <a:blip r:embed="rId6"/>
          <a:stretch/>
        </p:blipFill>
        <p:spPr>
          <a:xfrm>
            <a:off x="3962880" y="5803560"/>
            <a:ext cx="213840" cy="271080"/>
          </a:xfrm>
          <a:prstGeom prst="rect">
            <a:avLst/>
          </a:prstGeom>
          <a:ln w="9525">
            <a:noFill/>
          </a:ln>
        </p:spPr>
      </p:pic>
      <p:sp>
        <p:nvSpPr>
          <p:cNvPr id="223" name="TextBox 12"/>
          <p:cNvSpPr/>
          <p:nvPr/>
        </p:nvSpPr>
        <p:spPr>
          <a:xfrm>
            <a:off x="1785960" y="1285920"/>
            <a:ext cx="60717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When camera frame is rotated and translated wrt world frame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The Pinhole Camera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25" name="Picture 2" descr=""/>
          <p:cNvPicPr/>
          <p:nvPr/>
        </p:nvPicPr>
        <p:blipFill>
          <a:blip r:embed="rId1"/>
          <a:stretch/>
        </p:blipFill>
        <p:spPr>
          <a:xfrm>
            <a:off x="785880" y="3929040"/>
            <a:ext cx="5271840" cy="1328400"/>
          </a:xfrm>
          <a:prstGeom prst="rect">
            <a:avLst/>
          </a:prstGeom>
          <a:ln w="9525">
            <a:noFill/>
          </a:ln>
        </p:spPr>
      </p:pic>
      <p:pic>
        <p:nvPicPr>
          <p:cNvPr id="226" name="Picture 3" descr=""/>
          <p:cNvPicPr/>
          <p:nvPr/>
        </p:nvPicPr>
        <p:blipFill>
          <a:blip r:embed="rId2"/>
          <a:stretch/>
        </p:blipFill>
        <p:spPr>
          <a:xfrm>
            <a:off x="857160" y="5143680"/>
            <a:ext cx="2114280" cy="556920"/>
          </a:xfrm>
          <a:prstGeom prst="rect">
            <a:avLst/>
          </a:prstGeom>
          <a:ln w="9525">
            <a:noFill/>
          </a:ln>
        </p:spPr>
      </p:pic>
      <p:pic>
        <p:nvPicPr>
          <p:cNvPr id="227" name="Picture 2" descr=""/>
          <p:cNvPicPr/>
          <p:nvPr/>
        </p:nvPicPr>
        <p:blipFill>
          <a:blip r:embed="rId3"/>
          <a:stretch/>
        </p:blipFill>
        <p:spPr>
          <a:xfrm>
            <a:off x="642960" y="1428840"/>
            <a:ext cx="5324040" cy="2685600"/>
          </a:xfrm>
          <a:prstGeom prst="rect">
            <a:avLst/>
          </a:prstGeom>
          <a:ln w="9525">
            <a:noFill/>
          </a:ln>
        </p:spPr>
      </p:pic>
      <p:sp>
        <p:nvSpPr>
          <p:cNvPr id="228" name="TextBox 6"/>
          <p:cNvSpPr/>
          <p:nvPr/>
        </p:nvSpPr>
        <p:spPr>
          <a:xfrm>
            <a:off x="1857240" y="1143000"/>
            <a:ext cx="60717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When camera frame is rotated and translated wrt world frame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29" name="Picture 4" descr=""/>
          <p:cNvPicPr/>
          <p:nvPr/>
        </p:nvPicPr>
        <p:blipFill>
          <a:blip r:embed="rId4"/>
          <a:stretch/>
        </p:blipFill>
        <p:spPr>
          <a:xfrm>
            <a:off x="3071880" y="5214960"/>
            <a:ext cx="1542600" cy="442440"/>
          </a:xfrm>
          <a:prstGeom prst="rect">
            <a:avLst/>
          </a:prstGeom>
          <a:ln w="9525">
            <a:noFill/>
          </a:ln>
        </p:spPr>
      </p:pic>
      <p:pic>
        <p:nvPicPr>
          <p:cNvPr id="230" name="Picture 5" descr=""/>
          <p:cNvPicPr/>
          <p:nvPr/>
        </p:nvPicPr>
        <p:blipFill>
          <a:blip r:embed="rId5"/>
          <a:stretch/>
        </p:blipFill>
        <p:spPr>
          <a:xfrm>
            <a:off x="4460040" y="5234760"/>
            <a:ext cx="1142640" cy="399600"/>
          </a:xfrm>
          <a:prstGeom prst="rect">
            <a:avLst/>
          </a:prstGeom>
          <a:ln w="9525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Model of the Projective Plane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32" name="Picture 2" descr=""/>
          <p:cNvPicPr/>
          <p:nvPr/>
        </p:nvPicPr>
        <p:blipFill>
          <a:blip r:embed="rId1"/>
          <a:stretch/>
        </p:blipFill>
        <p:spPr>
          <a:xfrm>
            <a:off x="500040" y="1500120"/>
            <a:ext cx="8407440" cy="4185000"/>
          </a:xfrm>
          <a:prstGeom prst="rect">
            <a:avLst/>
          </a:prstGeom>
          <a:ln w="9525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title"/>
          </p:nvPr>
        </p:nvSpPr>
        <p:spPr>
          <a:xfrm>
            <a:off x="428760" y="21420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Epipolar Geometry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34" name="Picture 2" descr=""/>
          <p:cNvPicPr/>
          <p:nvPr/>
        </p:nvPicPr>
        <p:blipFill>
          <a:blip r:embed="rId1"/>
          <a:stretch/>
        </p:blipFill>
        <p:spPr>
          <a:xfrm>
            <a:off x="714240" y="1214280"/>
            <a:ext cx="7629120" cy="2809440"/>
          </a:xfrm>
          <a:prstGeom prst="rect">
            <a:avLst/>
          </a:prstGeom>
          <a:ln w="9525">
            <a:noFill/>
          </a:ln>
        </p:spPr>
      </p:pic>
      <p:sp>
        <p:nvSpPr>
          <p:cNvPr id="235" name="Rectangle 5"/>
          <p:cNvSpPr/>
          <p:nvPr/>
        </p:nvSpPr>
        <p:spPr>
          <a:xfrm>
            <a:off x="714240" y="4071960"/>
            <a:ext cx="7714800" cy="228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000000"/>
                </a:solidFill>
                <a:latin typeface="Calibri"/>
              </a:rPr>
              <a:t>Point correspondence geometry. 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OpenSymbol"/>
              <a:buAutoNum type="alphaLcParenR"/>
            </a:pPr>
            <a:r>
              <a:rPr b="0" i="1" lang="en-IN" sz="1800" spc="-1" strike="noStrike">
                <a:solidFill>
                  <a:srgbClr val="000000"/>
                </a:solidFill>
                <a:latin typeface="Calibri"/>
              </a:rPr>
              <a:t>The two cameras are indicated by their centres C and C and image planes. The camera centres, 3-space point X, and its images x and x lie in a common plane π. 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tabLst>
                <a:tab algn="l" pos="0"/>
              </a:tabLst>
            </a:pPr>
            <a:r>
              <a:rPr b="0" i="1" lang="en-IN" sz="1800" spc="-1" strike="noStrike">
                <a:solidFill>
                  <a:srgbClr val="000000"/>
                </a:solidFill>
                <a:latin typeface="Calibri"/>
              </a:rPr>
              <a:t>(b) An image point x back-projects to a ray in 3-space defined by the first camera centre, C, and x. This ray is imaged as a line l in the second view. The 3-space point X which projects to x must lie on this ray, so the image of X in the second view must lie on l.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title"/>
          </p:nvPr>
        </p:nvSpPr>
        <p:spPr>
          <a:xfrm>
            <a:off x="500040" y="142920"/>
            <a:ext cx="8229240" cy="8679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Epipolar Geometry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37" name="Picture 2" descr=""/>
          <p:cNvPicPr/>
          <p:nvPr/>
        </p:nvPicPr>
        <p:blipFill>
          <a:blip r:embed="rId1"/>
          <a:stretch/>
        </p:blipFill>
        <p:spPr>
          <a:xfrm>
            <a:off x="2214720" y="2571840"/>
            <a:ext cx="5428800" cy="4076280"/>
          </a:xfrm>
          <a:prstGeom prst="rect">
            <a:avLst/>
          </a:prstGeom>
          <a:ln w="9525">
            <a:noFill/>
          </a:ln>
        </p:spPr>
      </p:pic>
      <p:pic>
        <p:nvPicPr>
          <p:cNvPr id="238" name="Picture 3" descr=""/>
          <p:cNvPicPr/>
          <p:nvPr/>
        </p:nvPicPr>
        <p:blipFill>
          <a:blip r:embed="rId2"/>
          <a:stretch/>
        </p:blipFill>
        <p:spPr>
          <a:xfrm>
            <a:off x="3357720" y="857160"/>
            <a:ext cx="2738160" cy="1774440"/>
          </a:xfrm>
          <a:prstGeom prst="rect">
            <a:avLst/>
          </a:prstGeom>
          <a:ln w="9525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Epipolar Geometry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40" name="Picture 2" descr=""/>
          <p:cNvPicPr/>
          <p:nvPr/>
        </p:nvPicPr>
        <p:blipFill>
          <a:blip r:embed="rId1"/>
          <a:stretch/>
        </p:blipFill>
        <p:spPr>
          <a:xfrm>
            <a:off x="1643040" y="1571760"/>
            <a:ext cx="6240600" cy="4651560"/>
          </a:xfrm>
          <a:prstGeom prst="rect">
            <a:avLst/>
          </a:prstGeom>
          <a:ln w="9525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0108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Acknowledgements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/>
          </p:nvPr>
        </p:nvSpPr>
        <p:spPr>
          <a:xfrm>
            <a:off x="457200" y="1214280"/>
            <a:ext cx="8229240" cy="49114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i="1" lang="en-US" sz="2400" spc="-1" strike="noStrike">
                <a:solidFill>
                  <a:srgbClr val="000000"/>
                </a:solidFill>
                <a:latin typeface="Calibri"/>
              </a:rPr>
              <a:t>CAIR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i="1" lang="en-US" sz="2400" spc="-1" strike="noStrike">
                <a:solidFill>
                  <a:srgbClr val="000000"/>
                </a:solidFill>
                <a:latin typeface="Calibri"/>
              </a:rPr>
              <a:t>Siddharth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Marc Pollefys Slides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MVG Book of Hartley and Zisserman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Oxford Univ Slides of AZ’s group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Nikos Sunderhauf’s thesis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Slides of Shankar Shastry and Jana Koseca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Frank Dellart’s papers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The Fundamental Matrix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2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83000"/>
          </a:bodyPr>
          <a:p>
            <a:pPr indent="0">
              <a:lnSpc>
                <a:spcPct val="100000"/>
              </a:lnSpc>
              <a:spcBef>
                <a:spcPts val="641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641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07440" indent="-307440">
              <a:lnSpc>
                <a:spcPct val="100000"/>
              </a:lnSpc>
              <a:spcBef>
                <a:spcPts val="51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600" spc="-1" strike="noStrike">
                <a:solidFill>
                  <a:srgbClr val="000000"/>
                </a:solidFill>
                <a:latin typeface="Calibri"/>
              </a:rPr>
              <a:t>The above equation represents the solution for the back projection problem of PX = x.</a:t>
            </a:r>
            <a:endParaRPr b="0" lang="en-US" sz="2600" spc="-1" strike="noStrike">
              <a:solidFill>
                <a:srgbClr val="000000"/>
              </a:solidFill>
              <a:latin typeface="Calibri"/>
            </a:endParaRPr>
          </a:p>
          <a:p>
            <a:pPr marL="307440" indent="0">
              <a:lnSpc>
                <a:spcPct val="100000"/>
              </a:lnSpc>
              <a:spcBef>
                <a:spcPts val="519"/>
              </a:spcBef>
              <a:buNone/>
              <a:tabLst>
                <a:tab algn="l" pos="0"/>
              </a:tabLst>
            </a:pPr>
            <a:endParaRPr b="0" lang="en-US" sz="2600" spc="-1" strike="noStrike">
              <a:solidFill>
                <a:srgbClr val="000000"/>
              </a:solidFill>
              <a:latin typeface="Calibri"/>
            </a:endParaRPr>
          </a:p>
          <a:p>
            <a:pPr marL="307440" indent="-307440">
              <a:lnSpc>
                <a:spcPct val="100000"/>
              </a:lnSpc>
              <a:spcBef>
                <a:spcPts val="51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600" spc="-1" strike="noStrike">
                <a:solidFill>
                  <a:srgbClr val="000000"/>
                </a:solidFill>
                <a:latin typeface="Calibri"/>
              </a:rPr>
              <a:t>The first term on the RHS represents the particular solution</a:t>
            </a:r>
            <a:endParaRPr b="0" lang="en-US" sz="2600" spc="-1" strike="noStrike">
              <a:solidFill>
                <a:srgbClr val="000000"/>
              </a:solidFill>
              <a:latin typeface="Calibri"/>
            </a:endParaRPr>
          </a:p>
          <a:p>
            <a:pPr marL="307440" indent="0">
              <a:lnSpc>
                <a:spcPct val="100000"/>
              </a:lnSpc>
              <a:spcBef>
                <a:spcPts val="519"/>
              </a:spcBef>
              <a:buNone/>
              <a:tabLst>
                <a:tab algn="l" pos="0"/>
              </a:tabLst>
            </a:pPr>
            <a:endParaRPr b="0" lang="en-US" sz="2600" spc="-1" strike="noStrike">
              <a:solidFill>
                <a:srgbClr val="000000"/>
              </a:solidFill>
              <a:latin typeface="Calibri"/>
            </a:endParaRPr>
          </a:p>
          <a:p>
            <a:pPr marL="307440" indent="-307440">
              <a:lnSpc>
                <a:spcPct val="100000"/>
              </a:lnSpc>
              <a:spcBef>
                <a:spcPts val="51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600" spc="-1" strike="noStrike">
                <a:solidFill>
                  <a:srgbClr val="000000"/>
                </a:solidFill>
                <a:latin typeface="Calibri"/>
              </a:rPr>
              <a:t>The second term on the right is the span of the Null Space for PX = x has N of rank 1</a:t>
            </a:r>
            <a:endParaRPr b="0" lang="en-US" sz="26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519"/>
              </a:spcBef>
              <a:buNone/>
              <a:tabLst>
                <a:tab algn="l" pos="0"/>
              </a:tabLst>
            </a:pPr>
            <a:endParaRPr b="0" lang="en-US" sz="2600" spc="-1" strike="noStrike">
              <a:solidFill>
                <a:srgbClr val="000000"/>
              </a:solidFill>
              <a:latin typeface="Calibri"/>
            </a:endParaRPr>
          </a:p>
          <a:p>
            <a:pPr marL="307440" indent="-307440">
              <a:lnSpc>
                <a:spcPct val="100000"/>
              </a:lnSpc>
              <a:spcBef>
                <a:spcPts val="51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600" spc="-1" strike="noStrike">
                <a:solidFill>
                  <a:srgbClr val="000000"/>
                </a:solidFill>
                <a:latin typeface="Calibri"/>
              </a:rPr>
              <a:t>The Null Space is spanned by the homogenous camera center coordinates as PC equals the zero vector</a:t>
            </a:r>
            <a:endParaRPr b="0" lang="en-US" sz="26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43" name="Picture 2" descr=""/>
          <p:cNvPicPr/>
          <p:nvPr/>
        </p:nvPicPr>
        <p:blipFill>
          <a:blip r:embed="rId1"/>
          <a:stretch/>
        </p:blipFill>
        <p:spPr>
          <a:xfrm>
            <a:off x="928800" y="1714320"/>
            <a:ext cx="2871360" cy="628200"/>
          </a:xfrm>
          <a:prstGeom prst="rect">
            <a:avLst/>
          </a:prstGeom>
          <a:ln w="9525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The Fundamental Matrix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5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32932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Two points imaged by the second camera: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The line that joins the above two points in the second camera: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479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The first point P’C represents the epipole e’ of the first camera in the second image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Then                                                  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479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where </a:t>
            </a:r>
            <a:r>
              <a:rPr b="0" lang="en-US" sz="2400" spc="-1" strike="noStrike">
                <a:solidFill>
                  <a:srgbClr val="0070c0"/>
                </a:solidFill>
                <a:latin typeface="Calibri"/>
              </a:rPr>
              <a:t>F is the Fundamental Matrix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46" name="Picture 3" descr=""/>
          <p:cNvPicPr/>
          <p:nvPr/>
        </p:nvPicPr>
        <p:blipFill>
          <a:blip r:embed="rId1"/>
          <a:stretch/>
        </p:blipFill>
        <p:spPr>
          <a:xfrm>
            <a:off x="6143760" y="1643040"/>
            <a:ext cx="2099880" cy="485280"/>
          </a:xfrm>
          <a:prstGeom prst="rect">
            <a:avLst/>
          </a:prstGeom>
          <a:ln w="9525">
            <a:noFill/>
          </a:ln>
        </p:spPr>
      </p:pic>
      <p:pic>
        <p:nvPicPr>
          <p:cNvPr id="247" name="Picture 5" descr=""/>
          <p:cNvPicPr/>
          <p:nvPr/>
        </p:nvPicPr>
        <p:blipFill>
          <a:blip r:embed="rId2"/>
          <a:stretch/>
        </p:blipFill>
        <p:spPr>
          <a:xfrm>
            <a:off x="1000080" y="2571840"/>
            <a:ext cx="2757240" cy="399600"/>
          </a:xfrm>
          <a:prstGeom prst="rect">
            <a:avLst/>
          </a:prstGeom>
          <a:ln w="9525">
            <a:noFill/>
          </a:ln>
        </p:spPr>
      </p:pic>
      <p:pic>
        <p:nvPicPr>
          <p:cNvPr id="248" name="Picture 6" descr=""/>
          <p:cNvPicPr/>
          <p:nvPr/>
        </p:nvPicPr>
        <p:blipFill>
          <a:blip r:embed="rId3"/>
          <a:stretch/>
        </p:blipFill>
        <p:spPr>
          <a:xfrm>
            <a:off x="1643040" y="3774600"/>
            <a:ext cx="3214440" cy="813960"/>
          </a:xfrm>
          <a:prstGeom prst="rect">
            <a:avLst/>
          </a:prstGeom>
          <a:ln w="9525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The Fundamental Matrix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0" name="PlaceHolder 2"/>
          <p:cNvSpPr>
            <a:spLocks noGrp="1"/>
          </p:cNvSpPr>
          <p:nvPr>
            <p:ph/>
          </p:nvPr>
        </p:nvSpPr>
        <p:spPr>
          <a:xfrm>
            <a:off x="457200" y="1357200"/>
            <a:ext cx="8229240" cy="4768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F then satisfies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The above expression can be considered as one of the landmark expressions in MVG and used ubiquitously in: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SLAM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Motion Segmentation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Feature Matching  for Geometric Validation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Correspondence search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51" name="Picture 3" descr=""/>
          <p:cNvPicPr/>
          <p:nvPr/>
        </p:nvPicPr>
        <p:blipFill>
          <a:blip r:embed="rId1"/>
          <a:stretch/>
        </p:blipFill>
        <p:spPr>
          <a:xfrm>
            <a:off x="2845800" y="1270440"/>
            <a:ext cx="1999800" cy="614160"/>
          </a:xfrm>
          <a:prstGeom prst="rect">
            <a:avLst/>
          </a:prstGeom>
          <a:ln w="9525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Computation of F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3" name="PlaceHolder 2"/>
          <p:cNvSpPr>
            <a:spLocks noGrp="1"/>
          </p:cNvSpPr>
          <p:nvPr>
            <p:ph/>
          </p:nvPr>
        </p:nvSpPr>
        <p:spPr>
          <a:xfrm>
            <a:off x="457200" y="1357200"/>
            <a:ext cx="8229240" cy="4768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>
              <a:lnSpc>
                <a:spcPct val="100000"/>
              </a:lnSpc>
              <a:spcBef>
                <a:spcPts val="641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For a pair of corresponding points (x,y,1) and (x’, y’,1) in two images we now have: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479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479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Represent this as an inner product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479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479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479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54" name="Picture 3" descr=""/>
          <p:cNvPicPr/>
          <p:nvPr/>
        </p:nvPicPr>
        <p:blipFill>
          <a:blip r:embed="rId1"/>
          <a:stretch/>
        </p:blipFill>
        <p:spPr>
          <a:xfrm>
            <a:off x="698040" y="1432800"/>
            <a:ext cx="1999800" cy="614160"/>
          </a:xfrm>
          <a:prstGeom prst="rect">
            <a:avLst/>
          </a:prstGeom>
          <a:ln w="9525">
            <a:noFill/>
          </a:ln>
        </p:spPr>
      </p:pic>
      <p:pic>
        <p:nvPicPr>
          <p:cNvPr id="255" name="Picture 2" descr=""/>
          <p:cNvPicPr/>
          <p:nvPr/>
        </p:nvPicPr>
        <p:blipFill>
          <a:blip r:embed="rId2"/>
          <a:stretch/>
        </p:blipFill>
        <p:spPr>
          <a:xfrm>
            <a:off x="588960" y="3030120"/>
            <a:ext cx="8046360" cy="491040"/>
          </a:xfrm>
          <a:prstGeom prst="rect">
            <a:avLst/>
          </a:prstGeom>
          <a:ln w="9525">
            <a:noFill/>
          </a:ln>
        </p:spPr>
      </p:pic>
      <p:pic>
        <p:nvPicPr>
          <p:cNvPr id="256" name="Picture 3" descr=""/>
          <p:cNvPicPr/>
          <p:nvPr/>
        </p:nvPicPr>
        <p:blipFill>
          <a:blip r:embed="rId3"/>
          <a:stretch/>
        </p:blipFill>
        <p:spPr>
          <a:xfrm>
            <a:off x="804960" y="4359960"/>
            <a:ext cx="5100120" cy="628200"/>
          </a:xfrm>
          <a:prstGeom prst="rect">
            <a:avLst/>
          </a:prstGeom>
          <a:ln w="9525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Computation of F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8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From a set of such </a:t>
            </a:r>
            <a:r>
              <a:rPr b="0" i="1" lang="en-US" sz="2400" spc="-1" strike="noStrike">
                <a:solidFill>
                  <a:srgbClr val="0070c0"/>
                </a:solidFill>
                <a:latin typeface="Calibri"/>
              </a:rPr>
              <a:t>n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 corresponding points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479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479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479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479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479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The above is a set of homogenous equations and A can have a rank of at most 8 when correspondences are precise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And f can be determined only upto a scale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479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59" name="Picture 2" descr=""/>
          <p:cNvPicPr/>
          <p:nvPr/>
        </p:nvPicPr>
        <p:blipFill>
          <a:blip r:embed="rId1"/>
          <a:stretch/>
        </p:blipFill>
        <p:spPr>
          <a:xfrm>
            <a:off x="928800" y="2357280"/>
            <a:ext cx="7627320" cy="1720800"/>
          </a:xfrm>
          <a:prstGeom prst="rect">
            <a:avLst/>
          </a:prstGeom>
          <a:ln w="9525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Computation of F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The non normalized algorithm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262" name="Object 2"/>
          <p:cNvGraphicFramePr/>
          <p:nvPr/>
        </p:nvGraphicFramePr>
        <p:xfrm>
          <a:off x="1071360" y="1785960"/>
          <a:ext cx="7445160" cy="3584160"/>
        </p:xfrm>
        <a:graphic>
          <a:graphicData uri="http://schemas.openxmlformats.org/presentationml/2006/ole">
            <p:oleObj progId="Equation.3" r:id="rId1" spid="">
              <p:embed/>
              <p:pic>
                <p:nvPicPr>
                  <p:cNvPr id="263" name="Object 2" descr=""/>
                  <p:cNvPicPr/>
                  <p:nvPr/>
                </p:nvPicPr>
                <p:blipFill>
                  <a:blip r:embed="rId2"/>
                  <a:stretch/>
                </p:blipFill>
                <p:spPr>
                  <a:xfrm>
                    <a:off x="1071360" y="1785960"/>
                    <a:ext cx="7445160" cy="358416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oleObj>
          </a:graphicData>
        </a:graphic>
      </p:graphicFrame>
      <p:grpSp>
        <p:nvGrpSpPr>
          <p:cNvPr id="264" name="Group 3"/>
          <p:cNvGrpSpPr/>
          <p:nvPr/>
        </p:nvGrpSpPr>
        <p:grpSpPr>
          <a:xfrm>
            <a:off x="929160" y="4311360"/>
            <a:ext cx="6467040" cy="1282680"/>
            <a:chOff x="929160" y="4311360"/>
            <a:chExt cx="6467040" cy="1282680"/>
          </a:xfrm>
        </p:grpSpPr>
        <p:sp>
          <p:nvSpPr>
            <p:cNvPr id="265" name="Text Box 4"/>
            <p:cNvSpPr/>
            <p:nvPr/>
          </p:nvSpPr>
          <p:spPr>
            <a:xfrm>
              <a:off x="929160" y="4334760"/>
              <a:ext cx="808920" cy="363960"/>
            </a:xfrm>
            <a:prstGeom prst="rect">
              <a:avLst/>
            </a:prstGeom>
            <a:noFill/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</a:pPr>
              <a:r>
                <a:rPr b="0" lang="de-DE" sz="1800" spc="-1" strike="noStrike">
                  <a:solidFill>
                    <a:srgbClr val="ff0000"/>
                  </a:solidFill>
                  <a:latin typeface="Arial Narrow"/>
                </a:rPr>
                <a:t>~10000</a:t>
              </a:r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66" name="Text Box 5"/>
            <p:cNvSpPr/>
            <p:nvPr/>
          </p:nvSpPr>
          <p:spPr>
            <a:xfrm>
              <a:off x="1798560" y="4311360"/>
              <a:ext cx="841320" cy="363960"/>
            </a:xfrm>
            <a:prstGeom prst="rect">
              <a:avLst/>
            </a:prstGeom>
            <a:noFill/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</a:pPr>
              <a:r>
                <a:rPr b="0" lang="de-DE" sz="1800" spc="-1" strike="noStrike">
                  <a:solidFill>
                    <a:srgbClr val="ff0000"/>
                  </a:solidFill>
                  <a:latin typeface="Arial Narrow"/>
                </a:rPr>
                <a:t>~10000</a:t>
              </a:r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67" name="Text Box 6"/>
            <p:cNvSpPr/>
            <p:nvPr/>
          </p:nvSpPr>
          <p:spPr>
            <a:xfrm>
              <a:off x="3331440" y="4334760"/>
              <a:ext cx="808920" cy="363960"/>
            </a:xfrm>
            <a:prstGeom prst="rect">
              <a:avLst/>
            </a:prstGeom>
            <a:noFill/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</a:pPr>
              <a:r>
                <a:rPr b="0" lang="de-DE" sz="1800" spc="-1" strike="noStrike">
                  <a:solidFill>
                    <a:srgbClr val="ff0000"/>
                  </a:solidFill>
                  <a:latin typeface="Arial Narrow"/>
                </a:rPr>
                <a:t>~10000</a:t>
              </a:r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68" name="Text Box 7"/>
            <p:cNvSpPr/>
            <p:nvPr/>
          </p:nvSpPr>
          <p:spPr>
            <a:xfrm>
              <a:off x="4277160" y="4334760"/>
              <a:ext cx="808920" cy="363960"/>
            </a:xfrm>
            <a:prstGeom prst="rect">
              <a:avLst/>
            </a:prstGeom>
            <a:noFill/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</a:pPr>
              <a:r>
                <a:rPr b="0" lang="de-DE" sz="1800" spc="-1" strike="noStrike">
                  <a:solidFill>
                    <a:srgbClr val="ff0000"/>
                  </a:solidFill>
                  <a:latin typeface="Arial Narrow"/>
                </a:rPr>
                <a:t>~10000</a:t>
              </a:r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69" name="Text Box 8"/>
            <p:cNvSpPr/>
            <p:nvPr/>
          </p:nvSpPr>
          <p:spPr>
            <a:xfrm>
              <a:off x="2674080" y="4334760"/>
              <a:ext cx="601560" cy="363960"/>
            </a:xfrm>
            <a:prstGeom prst="rect">
              <a:avLst/>
            </a:prstGeom>
            <a:noFill/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</a:pPr>
              <a:r>
                <a:rPr b="0" lang="de-DE" sz="1800" spc="-1" strike="noStrike">
                  <a:solidFill>
                    <a:srgbClr val="ff0000"/>
                  </a:solidFill>
                  <a:latin typeface="Arial Narrow"/>
                </a:rPr>
                <a:t>~100</a:t>
              </a:r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70" name="Text Box 9"/>
            <p:cNvSpPr/>
            <p:nvPr/>
          </p:nvSpPr>
          <p:spPr>
            <a:xfrm>
              <a:off x="6383880" y="4311360"/>
              <a:ext cx="644760" cy="363960"/>
            </a:xfrm>
            <a:prstGeom prst="rect">
              <a:avLst/>
            </a:prstGeom>
            <a:noFill/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</a:pPr>
              <a:r>
                <a:rPr b="0" lang="de-DE" sz="1800" spc="-1" strike="noStrike">
                  <a:solidFill>
                    <a:srgbClr val="ff0000"/>
                  </a:solidFill>
                  <a:latin typeface="Arial Narrow"/>
                </a:rPr>
                <a:t>~100</a:t>
              </a:r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71" name="Text Box 10"/>
            <p:cNvSpPr/>
            <p:nvPr/>
          </p:nvSpPr>
          <p:spPr>
            <a:xfrm>
              <a:off x="7111440" y="4334760"/>
              <a:ext cx="284760" cy="363960"/>
            </a:xfrm>
            <a:prstGeom prst="rect">
              <a:avLst/>
            </a:prstGeom>
            <a:noFill/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</a:pPr>
              <a:r>
                <a:rPr b="0" lang="de-DE" sz="1800" spc="-1" strike="noStrike">
                  <a:solidFill>
                    <a:srgbClr val="ff0000"/>
                  </a:solidFill>
                  <a:latin typeface="Arial Narrow"/>
                </a:rPr>
                <a:t>1</a:t>
              </a:r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72" name="Text Box 11"/>
            <p:cNvSpPr/>
            <p:nvPr/>
          </p:nvSpPr>
          <p:spPr>
            <a:xfrm>
              <a:off x="5221440" y="4334760"/>
              <a:ext cx="601560" cy="363960"/>
            </a:xfrm>
            <a:prstGeom prst="rect">
              <a:avLst/>
            </a:prstGeom>
            <a:noFill/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</a:pPr>
              <a:r>
                <a:rPr b="0" lang="de-DE" sz="1800" spc="-1" strike="noStrike">
                  <a:solidFill>
                    <a:srgbClr val="ff0000"/>
                  </a:solidFill>
                  <a:latin typeface="Arial Narrow"/>
                </a:rPr>
                <a:t>~100</a:t>
              </a:r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73" name="Text Box 12"/>
            <p:cNvSpPr/>
            <p:nvPr/>
          </p:nvSpPr>
          <p:spPr>
            <a:xfrm>
              <a:off x="5803200" y="4334760"/>
              <a:ext cx="601560" cy="363960"/>
            </a:xfrm>
            <a:prstGeom prst="rect">
              <a:avLst/>
            </a:prstGeom>
            <a:noFill/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</a:pPr>
              <a:r>
                <a:rPr b="0" lang="de-DE" sz="1800" spc="-1" strike="noStrike">
                  <a:solidFill>
                    <a:srgbClr val="ff0000"/>
                  </a:solidFill>
                  <a:latin typeface="Arial Narrow"/>
                </a:rPr>
                <a:t>~100</a:t>
              </a:r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grpSp>
          <p:nvGrpSpPr>
            <p:cNvPr id="274" name="Group 13"/>
            <p:cNvGrpSpPr/>
            <p:nvPr/>
          </p:nvGrpSpPr>
          <p:grpSpPr>
            <a:xfrm>
              <a:off x="2025000" y="4635720"/>
              <a:ext cx="927360" cy="828000"/>
              <a:chOff x="2025000" y="4635720"/>
              <a:chExt cx="927360" cy="828000"/>
            </a:xfrm>
          </p:grpSpPr>
          <p:sp>
            <p:nvSpPr>
              <p:cNvPr id="275" name="AutoShape 14"/>
              <p:cNvSpPr/>
              <p:nvPr/>
            </p:nvSpPr>
            <p:spPr>
              <a:xfrm>
                <a:off x="2025000" y="4635720"/>
                <a:ext cx="927360" cy="717480"/>
              </a:xfrm>
              <a:prstGeom prst="triangle">
                <a:avLst>
                  <a:gd name="adj" fmla="val 50000"/>
                </a:avLst>
              </a:prstGeom>
              <a:solidFill>
                <a:srgbClr val="ff0000"/>
              </a:solidFill>
              <a:ln w="9525">
                <a:solidFill>
                  <a:srgbClr val="ff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800" spc="-1" strike="noStrike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276" name="AutoShape 15"/>
              <p:cNvSpPr/>
              <p:nvPr/>
            </p:nvSpPr>
            <p:spPr>
              <a:xfrm>
                <a:off x="2158200" y="4801680"/>
                <a:ext cx="661320" cy="495720"/>
              </a:xfrm>
              <a:prstGeom prst="triangle">
                <a:avLst>
                  <a:gd name="adj" fmla="val 50000"/>
                </a:avLst>
              </a:prstGeom>
              <a:solidFill>
                <a:schemeClr val="bg1"/>
              </a:solidFill>
              <a:ln w="9525">
                <a:solidFill>
                  <a:srgbClr val="ff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1" lang="en-US" sz="2800" spc="-1" strike="noStrike">
                    <a:solidFill>
                      <a:srgbClr val="000000"/>
                    </a:solidFill>
                    <a:latin typeface="Arial"/>
                  </a:rPr>
                  <a:t>!</a:t>
                </a:r>
                <a:endParaRPr b="0" lang="en-IN" sz="2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77" name="Text Box 16"/>
              <p:cNvSpPr/>
              <p:nvPr/>
            </p:nvSpPr>
            <p:spPr>
              <a:xfrm>
                <a:off x="2310480" y="4944600"/>
                <a:ext cx="183960" cy="519120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t">
                <a:spAutoFit/>
              </a:bodyPr>
              <a:p>
                <a:pPr>
                  <a:lnSpc>
                    <a:spcPct val="100000"/>
                  </a:lnSpc>
                </a:pPr>
                <a:endParaRPr b="1" lang="en-GB" sz="2800" spc="-1" strike="noStrike">
                  <a:solidFill>
                    <a:srgbClr val="000000"/>
                  </a:solidFill>
                  <a:latin typeface="Calibri"/>
                </a:endParaRPr>
              </a:p>
            </p:txBody>
          </p:sp>
        </p:grpSp>
        <p:sp>
          <p:nvSpPr>
            <p:cNvPr id="278" name="Text Box 17"/>
            <p:cNvSpPr/>
            <p:nvPr/>
          </p:nvSpPr>
          <p:spPr>
            <a:xfrm>
              <a:off x="3505320" y="4681440"/>
              <a:ext cx="2973240" cy="912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</a:pPr>
              <a:r>
                <a:rPr b="0" lang="de-DE" sz="1800" spc="-1" strike="noStrike">
                  <a:solidFill>
                    <a:srgbClr val="ff0000"/>
                  </a:solidFill>
                  <a:latin typeface="Arial Narrow"/>
                </a:rPr>
                <a:t>Orders of magnitude difference</a:t>
              </a:r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de-DE" sz="1800" spc="-1" strike="noStrike">
                  <a:solidFill>
                    <a:srgbClr val="ff0000"/>
                  </a:solidFill>
                  <a:latin typeface="Arial Narrow"/>
                </a:rPr>
                <a:t>between column of data matrix</a:t>
              </a:r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de-DE" sz="1800" spc="-1" strike="noStrike">
                  <a:solidFill>
                    <a:srgbClr val="ff0000"/>
                  </a:solidFill>
                  <a:latin typeface="Symbol"/>
                </a:rPr>
                <a:t></a:t>
              </a:r>
              <a:r>
                <a:rPr b="0" lang="de-DE" sz="1800" spc="-1" strike="noStrike">
                  <a:solidFill>
                    <a:srgbClr val="ff0000"/>
                  </a:solidFill>
                  <a:latin typeface="Arial Narrow"/>
                </a:rPr>
                <a:t> </a:t>
              </a:r>
              <a:r>
                <a:rPr b="0" lang="de-DE" sz="1800" spc="-1" strike="noStrike">
                  <a:solidFill>
                    <a:srgbClr val="ff0000"/>
                  </a:solidFill>
                  <a:latin typeface="Arial Narrow"/>
                </a:rPr>
                <a:t>least-squares yields poor results</a:t>
              </a:r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7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939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Computation of F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0" name="Rectangle 2"/>
          <p:cNvSpPr/>
          <p:nvPr/>
        </p:nvSpPr>
        <p:spPr>
          <a:xfrm>
            <a:off x="857160" y="1357200"/>
            <a:ext cx="7162560" cy="4647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rmAutofit/>
          </a:bodyPr>
          <a:p>
            <a:pPr marL="343080" indent="-343080">
              <a:lnSpc>
                <a:spcPct val="100000"/>
              </a:lnSpc>
              <a:spcBef>
                <a:spcPts val="499"/>
              </a:spcBef>
              <a:tabLst>
                <a:tab algn="l" pos="0"/>
              </a:tabLst>
            </a:pPr>
            <a:r>
              <a:rPr b="0" lang="de-DE" sz="2500" spc="-1" strike="noStrike">
                <a:solidFill>
                  <a:srgbClr val="000000"/>
                </a:solidFill>
                <a:latin typeface="Calibri"/>
              </a:rPr>
              <a:t>Transform image to ~[-1,1]x[-1,1]</a:t>
            </a:r>
            <a:endParaRPr b="0" lang="en-IN" sz="25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81" name="Group 3"/>
          <p:cNvGrpSpPr/>
          <p:nvPr/>
        </p:nvGrpSpPr>
        <p:grpSpPr>
          <a:xfrm>
            <a:off x="573480" y="2143080"/>
            <a:ext cx="3461400" cy="2375640"/>
            <a:chOff x="573480" y="2143080"/>
            <a:chExt cx="3461400" cy="2375640"/>
          </a:xfrm>
        </p:grpSpPr>
        <p:sp>
          <p:nvSpPr>
            <p:cNvPr id="282" name="Rectangle 4"/>
            <p:cNvSpPr/>
            <p:nvPr/>
          </p:nvSpPr>
          <p:spPr>
            <a:xfrm>
              <a:off x="876240" y="2523960"/>
              <a:ext cx="2590560" cy="1676160"/>
            </a:xfrm>
            <a:prstGeom prst="rect">
              <a:avLst/>
            </a:prstGeom>
            <a:solidFill>
              <a:srgbClr val="333333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283" name="Line 5"/>
            <p:cNvSpPr/>
            <p:nvPr/>
          </p:nvSpPr>
          <p:spPr>
            <a:xfrm>
              <a:off x="876240" y="4200480"/>
              <a:ext cx="914400" cy="360"/>
            </a:xfrm>
            <a:prstGeom prst="line">
              <a:avLst/>
            </a:prstGeom>
            <a:ln w="9525">
              <a:solidFill>
                <a:srgbClr val="66ffff"/>
              </a:solidFill>
              <a:round/>
              <a:tailEnd len="lg" type="triangle" w="lg"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640" bIns="-44640" anchor="t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284" name="Line 6"/>
            <p:cNvSpPr/>
            <p:nvPr/>
          </p:nvSpPr>
          <p:spPr>
            <a:xfrm flipV="1">
              <a:off x="876960" y="3285000"/>
              <a:ext cx="1440" cy="914400"/>
            </a:xfrm>
            <a:prstGeom prst="line">
              <a:avLst/>
            </a:prstGeom>
            <a:ln w="9525">
              <a:solidFill>
                <a:srgbClr val="66ffff"/>
              </a:solidFill>
              <a:round/>
              <a:tailEnd len="lg" type="triangle" w="lg"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285" name="Text Box 7"/>
            <p:cNvSpPr/>
            <p:nvPr/>
          </p:nvSpPr>
          <p:spPr>
            <a:xfrm>
              <a:off x="576360" y="4124160"/>
              <a:ext cx="659520" cy="394560"/>
            </a:xfrm>
            <a:prstGeom prst="rect">
              <a:avLst/>
            </a:prstGeom>
            <a:noFill/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</a:pPr>
              <a:r>
                <a:rPr b="0" lang="de-DE" sz="2000" spc="-1" strike="noStrike">
                  <a:solidFill>
                    <a:srgbClr val="66ffff"/>
                  </a:solidFill>
                  <a:latin typeface="Calibri"/>
                </a:rPr>
                <a:t>(0,0)</a:t>
              </a:r>
              <a:endParaRPr b="0" lang="en-IN" sz="20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86" name="Text Box 8"/>
            <p:cNvSpPr/>
            <p:nvPr/>
          </p:nvSpPr>
          <p:spPr>
            <a:xfrm>
              <a:off x="2857320" y="2143080"/>
              <a:ext cx="1177560" cy="394560"/>
            </a:xfrm>
            <a:prstGeom prst="rect">
              <a:avLst/>
            </a:prstGeom>
            <a:noFill/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</a:pPr>
              <a:r>
                <a:rPr b="0" lang="de-DE" sz="2000" spc="-1" strike="noStrike">
                  <a:solidFill>
                    <a:srgbClr val="66ffff"/>
                  </a:solidFill>
                  <a:latin typeface="Calibri"/>
                </a:rPr>
                <a:t>(700,500)</a:t>
              </a:r>
              <a:endParaRPr b="0" lang="en-IN" sz="20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87" name="Text Box 9"/>
            <p:cNvSpPr/>
            <p:nvPr/>
          </p:nvSpPr>
          <p:spPr>
            <a:xfrm>
              <a:off x="2935800" y="4124160"/>
              <a:ext cx="918720" cy="394560"/>
            </a:xfrm>
            <a:prstGeom prst="rect">
              <a:avLst/>
            </a:prstGeom>
            <a:noFill/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</a:pPr>
              <a:r>
                <a:rPr b="0" lang="de-DE" sz="2000" spc="-1" strike="noStrike">
                  <a:solidFill>
                    <a:srgbClr val="66ffff"/>
                  </a:solidFill>
                  <a:latin typeface="Calibri"/>
                </a:rPr>
                <a:t>(700,0)</a:t>
              </a:r>
              <a:endParaRPr b="0" lang="en-IN" sz="20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88" name="Text Box 10"/>
            <p:cNvSpPr/>
            <p:nvPr/>
          </p:nvSpPr>
          <p:spPr>
            <a:xfrm>
              <a:off x="573480" y="2143080"/>
              <a:ext cx="918720" cy="394560"/>
            </a:xfrm>
            <a:prstGeom prst="rect">
              <a:avLst/>
            </a:prstGeom>
            <a:noFill/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</a:pPr>
              <a:r>
                <a:rPr b="0" lang="de-DE" sz="2000" spc="-1" strike="noStrike">
                  <a:solidFill>
                    <a:srgbClr val="66ffff"/>
                  </a:solidFill>
                  <a:latin typeface="Calibri"/>
                </a:rPr>
                <a:t>(0,500)</a:t>
              </a:r>
              <a:endParaRPr b="0" lang="en-IN" sz="20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289" name="Group 11"/>
          <p:cNvGrpSpPr/>
          <p:nvPr/>
        </p:nvGrpSpPr>
        <p:grpSpPr>
          <a:xfrm>
            <a:off x="3500280" y="2214720"/>
            <a:ext cx="5317560" cy="2375640"/>
            <a:chOff x="3500280" y="2214720"/>
            <a:chExt cx="5317560" cy="2375640"/>
          </a:xfrm>
        </p:grpSpPr>
        <p:sp>
          <p:nvSpPr>
            <p:cNvPr id="290" name="Text Box 12"/>
            <p:cNvSpPr/>
            <p:nvPr/>
          </p:nvSpPr>
          <p:spPr>
            <a:xfrm>
              <a:off x="8080560" y="4195800"/>
              <a:ext cx="737280" cy="394560"/>
            </a:xfrm>
            <a:prstGeom prst="rect">
              <a:avLst/>
            </a:prstGeom>
            <a:noFill/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</a:pPr>
              <a:r>
                <a:rPr b="0" lang="de-DE" sz="2000" spc="-1" strike="noStrike">
                  <a:solidFill>
                    <a:srgbClr val="66ffff"/>
                  </a:solidFill>
                  <a:latin typeface="Calibri"/>
                </a:rPr>
                <a:t>(1,-1)</a:t>
              </a:r>
              <a:endParaRPr b="0" lang="en-IN" sz="2000" spc="-1" strike="noStrike">
                <a:solidFill>
                  <a:srgbClr val="000000"/>
                </a:solidFill>
                <a:latin typeface="Arial"/>
              </a:endParaRPr>
            </a:p>
          </p:txBody>
        </p:sp>
        <p:grpSp>
          <p:nvGrpSpPr>
            <p:cNvPr id="291" name="Group 13"/>
            <p:cNvGrpSpPr/>
            <p:nvPr/>
          </p:nvGrpSpPr>
          <p:grpSpPr>
            <a:xfrm>
              <a:off x="3500280" y="2214720"/>
              <a:ext cx="5236560" cy="2375640"/>
              <a:chOff x="3500280" y="2214720"/>
              <a:chExt cx="5236560" cy="2375640"/>
            </a:xfrm>
          </p:grpSpPr>
          <p:sp>
            <p:nvSpPr>
              <p:cNvPr id="292" name="Rectangle 14"/>
              <p:cNvSpPr/>
              <p:nvPr/>
            </p:nvSpPr>
            <p:spPr>
              <a:xfrm>
                <a:off x="5786280" y="2595600"/>
                <a:ext cx="2590560" cy="1676160"/>
              </a:xfrm>
              <a:prstGeom prst="rect">
                <a:avLst/>
              </a:prstGeom>
              <a:solidFill>
                <a:srgbClr val="333333"/>
              </a:solidFill>
              <a:ln w="9525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800" spc="-1" strike="noStrike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293" name="Line 15"/>
              <p:cNvSpPr/>
              <p:nvPr/>
            </p:nvSpPr>
            <p:spPr>
              <a:xfrm>
                <a:off x="7081560" y="3433680"/>
                <a:ext cx="914400" cy="360"/>
              </a:xfrm>
              <a:prstGeom prst="line">
                <a:avLst/>
              </a:prstGeom>
              <a:ln w="9525">
                <a:solidFill>
                  <a:srgbClr val="66ffff"/>
                </a:solidFill>
                <a:round/>
                <a:tailEnd len="lg" type="triangle" w="lg"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44640" bIns="-44640" anchor="t">
                <a:noAutofit/>
              </a:bodyPr>
              <a:p>
                <a:endParaRPr b="0" lang="en-IN" sz="1800" spc="-1" strike="noStrike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294" name="Line 16"/>
              <p:cNvSpPr/>
              <p:nvPr/>
            </p:nvSpPr>
            <p:spPr>
              <a:xfrm flipV="1">
                <a:off x="7081560" y="2823840"/>
                <a:ext cx="360" cy="609840"/>
              </a:xfrm>
              <a:prstGeom prst="line">
                <a:avLst/>
              </a:prstGeom>
              <a:ln w="9525">
                <a:solidFill>
                  <a:srgbClr val="66ffff"/>
                </a:solidFill>
                <a:round/>
                <a:tailEnd len="lg" type="triangle" w="lg"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IN" sz="1800" spc="-1" strike="noStrike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295" name="Text Box 17"/>
              <p:cNvSpPr/>
              <p:nvPr/>
            </p:nvSpPr>
            <p:spPr>
              <a:xfrm>
                <a:off x="6782040" y="3357720"/>
                <a:ext cx="659520" cy="394560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t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0" lang="de-DE" sz="2000" spc="-1" strike="noStrike">
                    <a:solidFill>
                      <a:srgbClr val="66ffff"/>
                    </a:solidFill>
                    <a:latin typeface="Calibri"/>
                  </a:rPr>
                  <a:t>(0,0)</a:t>
                </a:r>
                <a:endParaRPr b="0" lang="en-IN" sz="20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96" name="Text Box 18"/>
              <p:cNvSpPr/>
              <p:nvPr/>
            </p:nvSpPr>
            <p:spPr>
              <a:xfrm>
                <a:off x="8077320" y="2214720"/>
                <a:ext cx="659520" cy="394560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t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0" lang="de-DE" sz="2000" spc="-1" strike="noStrike">
                    <a:solidFill>
                      <a:srgbClr val="66ffff"/>
                    </a:solidFill>
                    <a:latin typeface="Calibri"/>
                  </a:rPr>
                  <a:t>(1,1)</a:t>
                </a:r>
                <a:endParaRPr b="0" lang="en-IN" sz="20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97" name="Text Box 19"/>
              <p:cNvSpPr/>
              <p:nvPr/>
            </p:nvSpPr>
            <p:spPr>
              <a:xfrm>
                <a:off x="5413680" y="2214720"/>
                <a:ext cx="737280" cy="394560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t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0" lang="de-DE" sz="2000" spc="-1" strike="noStrike">
                    <a:solidFill>
                      <a:srgbClr val="66ffff"/>
                    </a:solidFill>
                    <a:latin typeface="Calibri"/>
                  </a:rPr>
                  <a:t>(-1,1)</a:t>
                </a:r>
                <a:endParaRPr b="0" lang="en-IN" sz="20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98" name="Text Box 20"/>
              <p:cNvSpPr/>
              <p:nvPr/>
            </p:nvSpPr>
            <p:spPr>
              <a:xfrm>
                <a:off x="5416560" y="4195800"/>
                <a:ext cx="815040" cy="394560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t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0" lang="de-DE" sz="2000" spc="-1" strike="noStrike">
                    <a:solidFill>
                      <a:srgbClr val="66ffff"/>
                    </a:solidFill>
                    <a:latin typeface="Calibri"/>
                  </a:rPr>
                  <a:t>(-1,-1)</a:t>
                </a:r>
                <a:endParaRPr b="0" lang="en-IN" sz="20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99" name="Line 21"/>
              <p:cNvSpPr/>
              <p:nvPr/>
            </p:nvSpPr>
            <p:spPr>
              <a:xfrm>
                <a:off x="3500280" y="3966840"/>
                <a:ext cx="2057400" cy="360"/>
              </a:xfrm>
              <a:prstGeom prst="line">
                <a:avLst/>
              </a:prstGeom>
              <a:ln w="9525">
                <a:solidFill>
                  <a:srgbClr val="000000"/>
                </a:solidFill>
                <a:round/>
                <a:tailEnd len="lg" type="triangle" w="lg"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44640" bIns="-44640" anchor="t">
                <a:noAutofit/>
              </a:bodyPr>
              <a:p>
                <a:endParaRPr b="0" lang="en-IN" sz="1800" spc="-1" strike="noStrike">
                  <a:solidFill>
                    <a:srgbClr val="000000"/>
                  </a:solidFill>
                  <a:latin typeface="Calibri"/>
                </a:endParaRPr>
              </a:p>
            </p:txBody>
          </p:sp>
          <p:graphicFrame>
            <p:nvGraphicFramePr>
              <p:cNvPr id="300" name="Object 22"/>
              <p:cNvGraphicFramePr/>
              <p:nvPr/>
            </p:nvGraphicFramePr>
            <p:xfrm>
              <a:off x="3805200" y="2443320"/>
              <a:ext cx="1447560" cy="1402920"/>
            </p:xfrm>
            <a:graphic>
              <a:graphicData uri="http://schemas.openxmlformats.org/presentationml/2006/ole">
                <p:oleObj progId="Equation.3" r:id="rId1" spid="">
                  <p:embed/>
                  <p:pic>
                    <p:nvPicPr>
                      <p:cNvPr id="301" name="Object 22" descr=""/>
                      <p:cNvPicPr/>
                      <p:nvPr/>
                    </p:nvPicPr>
                    <p:blipFill>
                      <a:blip r:embed="rId2"/>
                      <a:stretch/>
                    </p:blipFill>
                    <p:spPr>
                      <a:xfrm>
                        <a:off x="3805200" y="2443320"/>
                        <a:ext cx="1447560" cy="140292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a:graphicData>
            </a:graphic>
          </p:graphicFrame>
        </p:grpSp>
      </p:grpSp>
      <p:sp>
        <p:nvSpPr>
          <p:cNvPr id="302" name="Rectangle 23"/>
          <p:cNvSpPr/>
          <p:nvPr/>
        </p:nvSpPr>
        <p:spPr>
          <a:xfrm>
            <a:off x="1285920" y="4643280"/>
            <a:ext cx="6856200" cy="106632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621"/>
              </a:spcBef>
              <a:tabLst>
                <a:tab algn="l" pos="0"/>
              </a:tabLst>
            </a:pPr>
            <a:r>
              <a:rPr b="0" lang="de-DE" sz="2300" spc="-1" strike="noStrike">
                <a:solidFill>
                  <a:srgbClr val="000000"/>
                </a:solidFill>
                <a:latin typeface="Arial"/>
              </a:rPr>
              <a:t>normalized least squares yields good results</a:t>
            </a:r>
            <a:r>
              <a:rPr b="1" lang="de-DE" sz="31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de-DE" sz="2000" spc="-1" strike="noStrike">
                <a:solidFill>
                  <a:srgbClr val="1f497d"/>
                </a:solidFill>
                <a:latin typeface="Trebuchet MS"/>
              </a:rPr>
              <a:t>(Hartley, PAMI´97)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8" dur="indefinite" restart="never" nodeType="tmRoot">
          <p:childTnLst>
            <p:seq>
              <p:cTn id="9" dur="indefinite" nodeType="mainSeq">
                <p:childTnLst>
                  <p:par>
                    <p:cTn id="10" fill="hold">
                      <p:stCondLst>
                        <p:cond delay="0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nodeType="after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14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nodeType="after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18" dur="5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nodeType="after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22" dur="5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Computation of F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4" name="PlaceHolder 2"/>
          <p:cNvSpPr>
            <a:spLocks noGrp="1"/>
          </p:cNvSpPr>
          <p:nvPr>
            <p:ph/>
          </p:nvPr>
        </p:nvSpPr>
        <p:spPr>
          <a:xfrm>
            <a:off x="457200" y="1428840"/>
            <a:ext cx="8229240" cy="46969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F has a non trivial Null Space as Fe = e’</a:t>
            </a:r>
            <a:r>
              <a:rPr b="0" lang="en-US" sz="2400" spc="-1" strike="noStrike" baseline="30000">
                <a:solidFill>
                  <a:srgbClr val="000000"/>
                </a:solidFill>
                <a:latin typeface="Calibri"/>
              </a:rPr>
              <a:t>T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F = 0 where e and e’ </a:t>
            </a:r>
            <a:r>
              <a:rPr b="0" lang="en-US" sz="2400" spc="-1" strike="noStrike">
                <a:solidFill>
                  <a:srgbClr val="000000"/>
                </a:solidFill>
                <a:latin typeface="Symbol"/>
              </a:rPr>
              <a:t>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 0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305" name="Picture 2" descr=""/>
          <p:cNvPicPr/>
          <p:nvPr/>
        </p:nvPicPr>
        <p:blipFill>
          <a:blip r:embed="rId1"/>
          <a:stretch/>
        </p:blipFill>
        <p:spPr>
          <a:xfrm>
            <a:off x="2357280" y="2428920"/>
            <a:ext cx="3943080" cy="2285640"/>
          </a:xfrm>
          <a:prstGeom prst="rect">
            <a:avLst/>
          </a:prstGeom>
          <a:ln w="9525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8679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Computation of F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7" name="PlaceHolder 2"/>
          <p:cNvSpPr>
            <a:spLocks noGrp="1"/>
          </p:cNvSpPr>
          <p:nvPr>
            <p:ph/>
          </p:nvPr>
        </p:nvSpPr>
        <p:spPr>
          <a:xfrm>
            <a:off x="457200" y="1214280"/>
            <a:ext cx="8229240" cy="49114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To Tackle Null Space Constraint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308" name="Object 3"/>
          <p:cNvGraphicFramePr/>
          <p:nvPr/>
        </p:nvGraphicFramePr>
        <p:xfrm>
          <a:off x="1071360" y="1857240"/>
          <a:ext cx="1037880" cy="402840"/>
        </p:xfrm>
        <a:graphic>
          <a:graphicData uri="http://schemas.openxmlformats.org/presentationml/2006/ole">
            <p:oleObj progId="Equation.3" r:id="rId1" spid="">
              <p:embed/>
              <p:pic>
                <p:nvPicPr>
                  <p:cNvPr id="309" name="Object 3" descr=""/>
                  <p:cNvPicPr/>
                  <p:nvPr/>
                </p:nvPicPr>
                <p:blipFill>
                  <a:blip r:embed="rId2"/>
                  <a:stretch/>
                </p:blipFill>
                <p:spPr>
                  <a:xfrm>
                    <a:off x="1071360" y="1857240"/>
                    <a:ext cx="1037880" cy="40284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oleObj>
          </a:graphicData>
        </a:graphic>
      </p:graphicFrame>
      <p:graphicFrame>
        <p:nvGraphicFramePr>
          <p:cNvPr id="310" name="Object 4"/>
          <p:cNvGraphicFramePr/>
          <p:nvPr/>
        </p:nvGraphicFramePr>
        <p:xfrm>
          <a:off x="2454120" y="1901880"/>
          <a:ext cx="820440" cy="352080"/>
        </p:xfrm>
        <a:graphic>
          <a:graphicData uri="http://schemas.openxmlformats.org/presentationml/2006/ole">
            <p:oleObj progId="Equation.3" r:id="rId3" spid="">
              <p:embed/>
              <p:pic>
                <p:nvPicPr>
                  <p:cNvPr id="311" name="Object 4" descr=""/>
                  <p:cNvPicPr/>
                  <p:nvPr/>
                </p:nvPicPr>
                <p:blipFill>
                  <a:blip r:embed="rId4"/>
                  <a:stretch/>
                </p:blipFill>
                <p:spPr>
                  <a:xfrm>
                    <a:off x="2454120" y="1901880"/>
                    <a:ext cx="820440" cy="35208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oleObj>
          </a:graphicData>
        </a:graphic>
      </p:graphicFrame>
      <p:graphicFrame>
        <p:nvGraphicFramePr>
          <p:cNvPr id="312" name="Object 5"/>
          <p:cNvGraphicFramePr/>
          <p:nvPr/>
        </p:nvGraphicFramePr>
        <p:xfrm>
          <a:off x="3508200" y="1881000"/>
          <a:ext cx="1037880" cy="352080"/>
        </p:xfrm>
        <a:graphic>
          <a:graphicData uri="http://schemas.openxmlformats.org/presentationml/2006/ole">
            <p:oleObj progId="Equation.3" r:id="rId5" spid="">
              <p:embed/>
              <p:pic>
                <p:nvPicPr>
                  <p:cNvPr id="313" name="Object 5" descr=""/>
                  <p:cNvPicPr/>
                  <p:nvPr/>
                </p:nvPicPr>
                <p:blipFill>
                  <a:blip r:embed="rId6"/>
                  <a:stretch/>
                </p:blipFill>
                <p:spPr>
                  <a:xfrm>
                    <a:off x="3508200" y="1881000"/>
                    <a:ext cx="1037880" cy="35208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oleObj>
          </a:graphicData>
        </a:graphic>
      </p:graphicFrame>
      <p:graphicFrame>
        <p:nvGraphicFramePr>
          <p:cNvPr id="314" name="Object 6"/>
          <p:cNvGraphicFramePr/>
          <p:nvPr/>
        </p:nvGraphicFramePr>
        <p:xfrm>
          <a:off x="4840200" y="1876320"/>
          <a:ext cx="1255320" cy="352080"/>
        </p:xfrm>
        <a:graphic>
          <a:graphicData uri="http://schemas.openxmlformats.org/presentationml/2006/ole">
            <p:oleObj progId="Equation.3" r:id="rId7" spid="">
              <p:embed/>
              <p:pic>
                <p:nvPicPr>
                  <p:cNvPr id="315" name="Object 6" descr=""/>
                  <p:cNvPicPr/>
                  <p:nvPr/>
                </p:nvPicPr>
                <p:blipFill>
                  <a:blip r:embed="rId8"/>
                  <a:stretch/>
                </p:blipFill>
                <p:spPr>
                  <a:xfrm>
                    <a:off x="4840200" y="1876320"/>
                    <a:ext cx="1255320" cy="35208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oleObj>
          </a:graphicData>
        </a:graphic>
      </p:graphicFrame>
      <p:sp>
        <p:nvSpPr>
          <p:cNvPr id="316" name="Rectangle 8"/>
          <p:cNvSpPr/>
          <p:nvPr/>
        </p:nvSpPr>
        <p:spPr>
          <a:xfrm>
            <a:off x="993600" y="2500200"/>
            <a:ext cx="5286600" cy="3945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de-DE" sz="2000" spc="-1" strike="noStrike">
                <a:solidFill>
                  <a:srgbClr val="1f497d"/>
                </a:solidFill>
                <a:latin typeface="Arial"/>
              </a:rPr>
              <a:t>SVD from linearly computed F matrix (rank 3)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317" name="Object 7"/>
          <p:cNvGraphicFramePr/>
          <p:nvPr/>
        </p:nvGraphicFramePr>
        <p:xfrm>
          <a:off x="1143000" y="3143160"/>
          <a:ext cx="6351120" cy="1211040"/>
        </p:xfrm>
        <a:graphic>
          <a:graphicData uri="http://schemas.openxmlformats.org/presentationml/2006/ole">
            <p:oleObj progId="Equation.3" r:id="rId9" spid="">
              <p:embed/>
              <p:pic>
                <p:nvPicPr>
                  <p:cNvPr id="318" name="Object 7" descr=""/>
                  <p:cNvPicPr/>
                  <p:nvPr/>
                </p:nvPicPr>
                <p:blipFill>
                  <a:blip r:embed="rId10"/>
                  <a:stretch/>
                </p:blipFill>
                <p:spPr>
                  <a:xfrm>
                    <a:off x="1143000" y="3143160"/>
                    <a:ext cx="6351120" cy="121104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oleObj>
          </a:graphicData>
        </a:graphic>
      </p:graphicFrame>
      <p:sp>
        <p:nvSpPr>
          <p:cNvPr id="319" name="Rectangle 11"/>
          <p:cNvSpPr/>
          <p:nvPr/>
        </p:nvSpPr>
        <p:spPr>
          <a:xfrm>
            <a:off x="1064880" y="4429080"/>
            <a:ext cx="4611600" cy="3945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1f497d"/>
                </a:solidFill>
                <a:latin typeface="Arial"/>
              </a:rPr>
              <a:t>Compute closest rank-2 approximation 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320" name="Object 10"/>
          <p:cNvGraphicFramePr/>
          <p:nvPr/>
        </p:nvGraphicFramePr>
        <p:xfrm>
          <a:off x="5572080" y="4357800"/>
          <a:ext cx="1401480" cy="504360"/>
        </p:xfrm>
        <a:graphic>
          <a:graphicData uri="http://schemas.openxmlformats.org/presentationml/2006/ole">
            <p:oleObj progId="Equation.3" r:id="rId11" spid="">
              <p:embed/>
              <p:pic>
                <p:nvPicPr>
                  <p:cNvPr id="321" name="Object 10" descr=""/>
                  <p:cNvPicPr/>
                  <p:nvPr/>
                </p:nvPicPr>
                <p:blipFill>
                  <a:blip r:embed="rId12"/>
                  <a:stretch/>
                </p:blipFill>
                <p:spPr>
                  <a:xfrm>
                    <a:off x="5572080" y="4357800"/>
                    <a:ext cx="1401480" cy="50436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oleObj>
          </a:graphicData>
        </a:graphic>
      </p:graphicFrame>
      <p:graphicFrame>
        <p:nvGraphicFramePr>
          <p:cNvPr id="322" name="Object 9"/>
          <p:cNvGraphicFramePr/>
          <p:nvPr/>
        </p:nvGraphicFramePr>
        <p:xfrm>
          <a:off x="1285920" y="5072040"/>
          <a:ext cx="5022360" cy="1211040"/>
        </p:xfrm>
        <a:graphic>
          <a:graphicData uri="http://schemas.openxmlformats.org/presentationml/2006/ole">
            <p:oleObj progId="Equation.3" r:id="rId13" spid="">
              <p:embed/>
              <p:pic>
                <p:nvPicPr>
                  <p:cNvPr id="323" name="Object 9" descr=""/>
                  <p:cNvPicPr/>
                  <p:nvPr/>
                </p:nvPicPr>
                <p:blipFill>
                  <a:blip r:embed="rId14"/>
                  <a:stretch/>
                </p:blipFill>
                <p:spPr>
                  <a:xfrm>
                    <a:off x="1285920" y="5072040"/>
                    <a:ext cx="5022360" cy="121104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oleObj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3" dur="indefinite" restart="never" nodeType="tmRoot">
          <p:childTnLst>
            <p:seq>
              <p:cTn id="24" dur="indefinite" nodeType="mainSeq">
                <p:childTnLst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nodeType="click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29" dur="5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nodeType="with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32" dur="5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nodeType="click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37" dur="5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nodeType="with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40" dur="5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nodeType="with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43" dur="5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796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Computation of F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5" name="PlaceHolder 2"/>
          <p:cNvSpPr>
            <a:spLocks noGrp="1"/>
          </p:cNvSpPr>
          <p:nvPr>
            <p:ph/>
          </p:nvPr>
        </p:nvSpPr>
        <p:spPr>
          <a:xfrm>
            <a:off x="457200" y="1143000"/>
            <a:ext cx="8229240" cy="49827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Further refinement of F is done over n correspondences by iterating over RANSAC and finding F for the best possible inliers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Other methods of refinement include using the normalized 8 point algorithm as an initialization of F and further refine it by estimating through a cost function involving reprojection error that is minimized by LM algorithm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The SLAM Taxonomy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72" name="Picture 2" descr=""/>
          <p:cNvPicPr/>
          <p:nvPr/>
        </p:nvPicPr>
        <p:blipFill>
          <a:blip r:embed="rId1"/>
          <a:stretch/>
        </p:blipFill>
        <p:spPr>
          <a:xfrm>
            <a:off x="457200" y="1982880"/>
            <a:ext cx="8229240" cy="3760560"/>
          </a:xfrm>
          <a:prstGeom prst="rect">
            <a:avLst/>
          </a:prstGeom>
          <a:ln w="9525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939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Computation of F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327" name="Picture 3" descr="image_left_corners"/>
          <p:cNvPicPr/>
          <p:nvPr/>
        </p:nvPicPr>
        <p:blipFill>
          <a:blip r:embed="rId1"/>
          <a:stretch/>
        </p:blipFill>
        <p:spPr>
          <a:xfrm>
            <a:off x="500040" y="1214280"/>
            <a:ext cx="3914280" cy="2963520"/>
          </a:xfrm>
          <a:prstGeom prst="rect">
            <a:avLst/>
          </a:prstGeom>
          <a:ln w="9525">
            <a:noFill/>
          </a:ln>
        </p:spPr>
      </p:pic>
      <p:pic>
        <p:nvPicPr>
          <p:cNvPr id="328" name="Picture 2" descr="image_right_corners"/>
          <p:cNvPicPr/>
          <p:nvPr/>
        </p:nvPicPr>
        <p:blipFill>
          <a:blip r:embed="rId2"/>
          <a:stretch/>
        </p:blipFill>
        <p:spPr>
          <a:xfrm>
            <a:off x="4572000" y="1214280"/>
            <a:ext cx="3914280" cy="2963520"/>
          </a:xfrm>
          <a:prstGeom prst="rect">
            <a:avLst/>
          </a:prstGeom>
          <a:ln w="9525">
            <a:noFill/>
          </a:ln>
        </p:spPr>
      </p:pic>
      <p:sp>
        <p:nvSpPr>
          <p:cNvPr id="329" name="TextBox 10"/>
          <p:cNvSpPr/>
          <p:nvPr/>
        </p:nvSpPr>
        <p:spPr>
          <a:xfrm>
            <a:off x="500040" y="4429080"/>
            <a:ext cx="8000640" cy="91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From a pair of such images obtain correspondences typically with SIFT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Obtain F by 8 point algorithm with singularity constraint or 7 point algorithm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Refine with RANSAC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0" name="Oval 11"/>
          <p:cNvSpPr/>
          <p:nvPr/>
        </p:nvSpPr>
        <p:spPr>
          <a:xfrm>
            <a:off x="3500280" y="2000160"/>
            <a:ext cx="70920" cy="91080"/>
          </a:xfrm>
          <a:prstGeom prst="ellipse">
            <a:avLst/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19440" bIns="1944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ffff00"/>
              </a:solidFill>
              <a:latin typeface="Calibri"/>
            </a:endParaRPr>
          </a:p>
        </p:txBody>
      </p:sp>
      <p:cxnSp>
        <p:nvCxnSpPr>
          <p:cNvPr id="331" name="Straight Connector 13"/>
          <p:cNvCxnSpPr/>
          <p:nvPr/>
        </p:nvCxnSpPr>
        <p:spPr>
          <a:xfrm>
            <a:off x="4572000" y="1714320"/>
            <a:ext cx="3857760" cy="143280"/>
          </a:xfrm>
          <a:prstGeom prst="straightConnector1">
            <a:avLst/>
          </a:prstGeom>
          <a:ln w="57150">
            <a:solidFill>
              <a:srgbClr val="4f81bd"/>
            </a:solidFill>
            <a:round/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PlaceHolder 1"/>
          <p:cNvSpPr>
            <a:spLocks noGrp="1"/>
          </p:cNvSpPr>
          <p:nvPr>
            <p:ph type="title"/>
          </p:nvPr>
        </p:nvSpPr>
        <p:spPr>
          <a:xfrm>
            <a:off x="500040" y="21420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The Essential Matrix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333" name="Picture 4" descr="euclidean"/>
          <p:cNvPicPr/>
          <p:nvPr/>
        </p:nvPicPr>
        <p:blipFill>
          <a:blip r:embed="rId1"/>
          <a:stretch/>
        </p:blipFill>
        <p:spPr>
          <a:xfrm>
            <a:off x="2787480" y="1308240"/>
            <a:ext cx="2706480" cy="2030040"/>
          </a:xfrm>
          <a:prstGeom prst="rect">
            <a:avLst/>
          </a:prstGeom>
          <a:ln w="9525">
            <a:noFill/>
          </a:ln>
        </p:spPr>
      </p:pic>
      <p:pic>
        <p:nvPicPr>
          <p:cNvPr id="334" name="Picture 7" descr="view1"/>
          <p:cNvPicPr/>
          <p:nvPr/>
        </p:nvPicPr>
        <p:blipFill>
          <a:blip r:embed="rId2"/>
          <a:stretch/>
        </p:blipFill>
        <p:spPr>
          <a:xfrm>
            <a:off x="1447920" y="2971800"/>
            <a:ext cx="2285640" cy="1712520"/>
          </a:xfrm>
          <a:prstGeom prst="rect">
            <a:avLst/>
          </a:prstGeom>
          <a:ln w="9525">
            <a:solidFill>
              <a:srgbClr val="000000"/>
            </a:solidFill>
            <a:miter/>
          </a:ln>
        </p:spPr>
      </p:pic>
      <p:grpSp>
        <p:nvGrpSpPr>
          <p:cNvPr id="335" name="Group 18"/>
          <p:cNvGrpSpPr/>
          <p:nvPr/>
        </p:nvGrpSpPr>
        <p:grpSpPr>
          <a:xfrm>
            <a:off x="685800" y="1752480"/>
            <a:ext cx="2903400" cy="3581280"/>
            <a:chOff x="685800" y="1752480"/>
            <a:chExt cx="2903400" cy="3581280"/>
          </a:xfrm>
        </p:grpSpPr>
        <p:sp>
          <p:nvSpPr>
            <p:cNvPr id="336" name="Line 19"/>
            <p:cNvSpPr/>
            <p:nvPr/>
          </p:nvSpPr>
          <p:spPr>
            <a:xfrm flipV="1">
              <a:off x="2361600" y="3040560"/>
              <a:ext cx="179280" cy="204480"/>
            </a:xfrm>
            <a:prstGeom prst="line">
              <a:avLst/>
            </a:prstGeom>
            <a:ln w="12700">
              <a:solidFill>
                <a:srgbClr val="000000"/>
              </a:solidFill>
              <a:prstDash val="sysDot"/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337" name="Line 20"/>
            <p:cNvSpPr/>
            <p:nvPr/>
          </p:nvSpPr>
          <p:spPr>
            <a:xfrm flipV="1">
              <a:off x="2545920" y="1752480"/>
              <a:ext cx="1043280" cy="1288080"/>
            </a:xfrm>
            <a:prstGeom prst="line">
              <a:avLst/>
            </a:prstGeom>
            <a:ln w="127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338" name="Oval 21"/>
            <p:cNvSpPr/>
            <p:nvPr/>
          </p:nvSpPr>
          <p:spPr>
            <a:xfrm>
              <a:off x="2329200" y="3245400"/>
              <a:ext cx="45360" cy="4536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-12600" bIns="-12600" anchor="ctr">
              <a:noAutofit/>
            </a:bodyPr>
            <a:p>
              <a:pPr>
                <a:lnSpc>
                  <a:spcPct val="100000"/>
                </a:lnSpc>
              </a:pPr>
              <a:endParaRPr b="0" lang="en-IN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339" name="Line 22"/>
            <p:cNvSpPr/>
            <p:nvPr/>
          </p:nvSpPr>
          <p:spPr>
            <a:xfrm flipH="1">
              <a:off x="685800" y="3291120"/>
              <a:ext cx="1643040" cy="2042640"/>
            </a:xfrm>
            <a:prstGeom prst="line">
              <a:avLst/>
            </a:prstGeom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</p:grpSp>
      <p:sp>
        <p:nvSpPr>
          <p:cNvPr id="340" name="Line 23"/>
          <p:cNvSpPr/>
          <p:nvPr/>
        </p:nvSpPr>
        <p:spPr>
          <a:xfrm>
            <a:off x="685800" y="5333760"/>
            <a:ext cx="685800" cy="360"/>
          </a:xfrm>
          <a:prstGeom prst="line">
            <a:avLst/>
          </a:prstGeom>
          <a:ln w="9525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1" name="Line 24"/>
          <p:cNvSpPr/>
          <p:nvPr/>
        </p:nvSpPr>
        <p:spPr>
          <a:xfrm flipV="1">
            <a:off x="685800" y="4572000"/>
            <a:ext cx="360" cy="761760"/>
          </a:xfrm>
          <a:prstGeom prst="line">
            <a:avLst/>
          </a:prstGeom>
          <a:ln w="9525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2" name="Line 25"/>
          <p:cNvSpPr/>
          <p:nvPr/>
        </p:nvSpPr>
        <p:spPr>
          <a:xfrm flipV="1">
            <a:off x="685800" y="5029200"/>
            <a:ext cx="609480" cy="304560"/>
          </a:xfrm>
          <a:prstGeom prst="line">
            <a:avLst/>
          </a:prstGeom>
          <a:ln w="9525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343" name="Picture 5" descr="view2"/>
          <p:cNvPicPr/>
          <p:nvPr/>
        </p:nvPicPr>
        <p:blipFill>
          <a:blip r:embed="rId3"/>
          <a:stretch/>
        </p:blipFill>
        <p:spPr>
          <a:xfrm>
            <a:off x="5105520" y="3048120"/>
            <a:ext cx="2381040" cy="1785600"/>
          </a:xfrm>
          <a:prstGeom prst="rect">
            <a:avLst/>
          </a:prstGeom>
          <a:ln w="9525">
            <a:solidFill>
              <a:srgbClr val="000000"/>
            </a:solidFill>
            <a:miter/>
          </a:ln>
        </p:spPr>
      </p:pic>
      <p:grpSp>
        <p:nvGrpSpPr>
          <p:cNvPr id="344" name="Group 13"/>
          <p:cNvGrpSpPr/>
          <p:nvPr/>
        </p:nvGrpSpPr>
        <p:grpSpPr>
          <a:xfrm>
            <a:off x="3581280" y="1752480"/>
            <a:ext cx="4648320" cy="2811240"/>
            <a:chOff x="3581280" y="1752480"/>
            <a:chExt cx="4648320" cy="2811240"/>
          </a:xfrm>
        </p:grpSpPr>
        <p:sp>
          <p:nvSpPr>
            <p:cNvPr id="345" name="Line 14"/>
            <p:cNvSpPr/>
            <p:nvPr/>
          </p:nvSpPr>
          <p:spPr>
            <a:xfrm>
              <a:off x="6095880" y="3216240"/>
              <a:ext cx="2133720" cy="1347480"/>
            </a:xfrm>
            <a:prstGeom prst="line">
              <a:avLst/>
            </a:prstGeom>
            <a:ln w="127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346" name="Line 15"/>
            <p:cNvSpPr/>
            <p:nvPr/>
          </p:nvSpPr>
          <p:spPr>
            <a:xfrm>
              <a:off x="5790960" y="3047760"/>
              <a:ext cx="304920" cy="152640"/>
            </a:xfrm>
            <a:prstGeom prst="line">
              <a:avLst/>
            </a:prstGeom>
            <a:ln cap="rnd" w="9525">
              <a:solidFill>
                <a:srgbClr val="000000"/>
              </a:solidFill>
              <a:prstDash val="sysDot"/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347" name="Line 16"/>
            <p:cNvSpPr/>
            <p:nvPr/>
          </p:nvSpPr>
          <p:spPr>
            <a:xfrm>
              <a:off x="3581280" y="1752480"/>
              <a:ext cx="2163600" cy="1265040"/>
            </a:xfrm>
            <a:prstGeom prst="line">
              <a:avLst/>
            </a:prstGeom>
            <a:ln w="127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348" name="Oval 17"/>
            <p:cNvSpPr/>
            <p:nvPr/>
          </p:nvSpPr>
          <p:spPr>
            <a:xfrm>
              <a:off x="6019920" y="3156120"/>
              <a:ext cx="43920" cy="4392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-14040" bIns="-14040" anchor="ctr">
              <a:noAutofit/>
            </a:bodyPr>
            <a:p>
              <a:pPr>
                <a:lnSpc>
                  <a:spcPct val="100000"/>
                </a:lnSpc>
              </a:pPr>
              <a:endParaRPr b="0" lang="en-IN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</p:grpSp>
      <p:grpSp>
        <p:nvGrpSpPr>
          <p:cNvPr id="349" name="Group 9"/>
          <p:cNvGrpSpPr/>
          <p:nvPr/>
        </p:nvGrpSpPr>
        <p:grpSpPr>
          <a:xfrm>
            <a:off x="7619760" y="3733560"/>
            <a:ext cx="1067040" cy="838440"/>
            <a:chOff x="7619760" y="3733560"/>
            <a:chExt cx="1067040" cy="838440"/>
          </a:xfrm>
        </p:grpSpPr>
        <p:sp>
          <p:nvSpPr>
            <p:cNvPr id="350" name="Line 10"/>
            <p:cNvSpPr/>
            <p:nvPr/>
          </p:nvSpPr>
          <p:spPr>
            <a:xfrm flipV="1">
              <a:off x="8229600" y="3733560"/>
              <a:ext cx="360" cy="838440"/>
            </a:xfrm>
            <a:prstGeom prst="line">
              <a:avLst/>
            </a:prstGeom>
            <a:ln w="9525">
              <a:solidFill>
                <a:srgbClr val="000000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351" name="Line 11"/>
            <p:cNvSpPr/>
            <p:nvPr/>
          </p:nvSpPr>
          <p:spPr>
            <a:xfrm flipH="1" flipV="1">
              <a:off x="7619760" y="4419360"/>
              <a:ext cx="609840" cy="152640"/>
            </a:xfrm>
            <a:prstGeom prst="line">
              <a:avLst/>
            </a:prstGeom>
            <a:ln w="9525">
              <a:solidFill>
                <a:srgbClr val="000000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352" name="Line 12"/>
            <p:cNvSpPr/>
            <p:nvPr/>
          </p:nvSpPr>
          <p:spPr>
            <a:xfrm flipV="1">
              <a:off x="8229600" y="4267080"/>
              <a:ext cx="457200" cy="304920"/>
            </a:xfrm>
            <a:prstGeom prst="line">
              <a:avLst/>
            </a:prstGeom>
            <a:ln w="9525">
              <a:solidFill>
                <a:srgbClr val="000000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</p:grpSp>
      <p:pic>
        <p:nvPicPr>
          <p:cNvPr id="353" name="Picture 27" descr="Edittex"/>
          <p:cNvPicPr/>
          <p:nvPr/>
        </p:nvPicPr>
        <p:blipFill>
          <a:blip r:embed="rId4"/>
          <a:stretch/>
        </p:blipFill>
        <p:spPr>
          <a:xfrm>
            <a:off x="1824120" y="3538440"/>
            <a:ext cx="1126800" cy="205920"/>
          </a:xfrm>
          <a:prstGeom prst="rect">
            <a:avLst/>
          </a:prstGeom>
          <a:ln w="12700">
            <a:noFill/>
          </a:ln>
        </p:spPr>
      </p:pic>
      <p:pic>
        <p:nvPicPr>
          <p:cNvPr id="354" name="Picture 28" descr="Edittex"/>
          <p:cNvPicPr/>
          <p:nvPr/>
        </p:nvPicPr>
        <p:blipFill>
          <a:blip r:embed="rId5"/>
          <a:stretch/>
        </p:blipFill>
        <p:spPr>
          <a:xfrm>
            <a:off x="4846680" y="3603600"/>
            <a:ext cx="2193480" cy="205920"/>
          </a:xfrm>
          <a:prstGeom prst="rect">
            <a:avLst/>
          </a:prstGeom>
          <a:ln w="12700">
            <a:noFill/>
          </a:ln>
        </p:spPr>
      </p:pic>
      <p:pic>
        <p:nvPicPr>
          <p:cNvPr id="355" name="Picture 26" descr="Edittex"/>
          <p:cNvPicPr/>
          <p:nvPr/>
        </p:nvPicPr>
        <p:blipFill>
          <a:blip r:embed="rId6"/>
          <a:stretch/>
        </p:blipFill>
        <p:spPr>
          <a:xfrm>
            <a:off x="3048120" y="1523880"/>
            <a:ext cx="318600" cy="263160"/>
          </a:xfrm>
          <a:prstGeom prst="rect">
            <a:avLst/>
          </a:prstGeom>
          <a:ln w="12700">
            <a:noFill/>
          </a:ln>
        </p:spPr>
      </p:pic>
      <p:sp>
        <p:nvSpPr>
          <p:cNvPr id="356" name="TextBox 34"/>
          <p:cNvSpPr/>
          <p:nvPr/>
        </p:nvSpPr>
        <p:spPr>
          <a:xfrm>
            <a:off x="857160" y="5500800"/>
            <a:ext cx="7857720" cy="91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When camera calibration, K, is known  we can get rid of the cameras by multiplying the image points with inv(K) and getting the image in normalized coordinates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4" dur="indefinite" restart="never" nodeType="tmRoot">
          <p:childTnLst>
            <p:seq>
              <p:cTn id="45" dur="indefinite" nodeType="mainSeq">
                <p:childTnLst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4" dur="500" fill="hold"/>
                                        <p:tgtEl>
                                          <p:spTgt spid="3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5" dur="500" fill="hold"/>
                                        <p:tgtEl>
                                          <p:spTgt spid="3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4" dur="500" fill="hold"/>
                                        <p:tgtEl>
                                          <p:spTgt spid="3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5" dur="500" fill="hold"/>
                                        <p:tgtEl>
                                          <p:spTgt spid="3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PlaceHolder 1"/>
          <p:cNvSpPr>
            <a:spLocks noGrp="1"/>
          </p:cNvSpPr>
          <p:nvPr>
            <p:ph type="title"/>
          </p:nvPr>
        </p:nvSpPr>
        <p:spPr>
          <a:xfrm>
            <a:off x="500040" y="21420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The Essential Matrix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358" name="Picture 4" descr="euclidean"/>
          <p:cNvPicPr/>
          <p:nvPr/>
        </p:nvPicPr>
        <p:blipFill>
          <a:blip r:embed="rId1"/>
          <a:stretch/>
        </p:blipFill>
        <p:spPr>
          <a:xfrm>
            <a:off x="2787480" y="1308240"/>
            <a:ext cx="2706480" cy="2030040"/>
          </a:xfrm>
          <a:prstGeom prst="rect">
            <a:avLst/>
          </a:prstGeom>
          <a:ln w="9525">
            <a:noFill/>
          </a:ln>
        </p:spPr>
      </p:pic>
      <p:pic>
        <p:nvPicPr>
          <p:cNvPr id="359" name="Picture 7" descr="view1"/>
          <p:cNvPicPr/>
          <p:nvPr/>
        </p:nvPicPr>
        <p:blipFill>
          <a:blip r:embed="rId2"/>
          <a:stretch/>
        </p:blipFill>
        <p:spPr>
          <a:xfrm>
            <a:off x="1447920" y="2971800"/>
            <a:ext cx="2285640" cy="1712520"/>
          </a:xfrm>
          <a:prstGeom prst="rect">
            <a:avLst/>
          </a:prstGeom>
          <a:ln w="9525">
            <a:solidFill>
              <a:srgbClr val="000000"/>
            </a:solidFill>
            <a:miter/>
          </a:ln>
        </p:spPr>
      </p:pic>
      <p:grpSp>
        <p:nvGrpSpPr>
          <p:cNvPr id="360" name="Group 18"/>
          <p:cNvGrpSpPr/>
          <p:nvPr/>
        </p:nvGrpSpPr>
        <p:grpSpPr>
          <a:xfrm>
            <a:off x="685800" y="1752480"/>
            <a:ext cx="2903400" cy="3581280"/>
            <a:chOff x="685800" y="1752480"/>
            <a:chExt cx="2903400" cy="3581280"/>
          </a:xfrm>
        </p:grpSpPr>
        <p:sp>
          <p:nvSpPr>
            <p:cNvPr id="361" name="Line 19"/>
            <p:cNvSpPr/>
            <p:nvPr/>
          </p:nvSpPr>
          <p:spPr>
            <a:xfrm flipV="1">
              <a:off x="2361600" y="3040560"/>
              <a:ext cx="179280" cy="204480"/>
            </a:xfrm>
            <a:prstGeom prst="line">
              <a:avLst/>
            </a:prstGeom>
            <a:ln w="12700">
              <a:solidFill>
                <a:srgbClr val="000000"/>
              </a:solidFill>
              <a:prstDash val="sysDot"/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362" name="Line 20"/>
            <p:cNvSpPr/>
            <p:nvPr/>
          </p:nvSpPr>
          <p:spPr>
            <a:xfrm flipV="1">
              <a:off x="2545920" y="1752480"/>
              <a:ext cx="1043280" cy="1288080"/>
            </a:xfrm>
            <a:prstGeom prst="line">
              <a:avLst/>
            </a:prstGeom>
            <a:ln w="127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363" name="Oval 21"/>
            <p:cNvSpPr/>
            <p:nvPr/>
          </p:nvSpPr>
          <p:spPr>
            <a:xfrm>
              <a:off x="2329200" y="3245400"/>
              <a:ext cx="45360" cy="4536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-12600" bIns="-12600" anchor="ctr">
              <a:noAutofit/>
            </a:bodyPr>
            <a:p>
              <a:pPr>
                <a:lnSpc>
                  <a:spcPct val="100000"/>
                </a:lnSpc>
              </a:pPr>
              <a:endParaRPr b="0" lang="en-IN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364" name="Line 22"/>
            <p:cNvSpPr/>
            <p:nvPr/>
          </p:nvSpPr>
          <p:spPr>
            <a:xfrm flipH="1">
              <a:off x="685800" y="3291120"/>
              <a:ext cx="1643040" cy="2042640"/>
            </a:xfrm>
            <a:prstGeom prst="line">
              <a:avLst/>
            </a:prstGeom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</p:grpSp>
      <p:sp>
        <p:nvSpPr>
          <p:cNvPr id="365" name="Line 23"/>
          <p:cNvSpPr/>
          <p:nvPr/>
        </p:nvSpPr>
        <p:spPr>
          <a:xfrm>
            <a:off x="685800" y="5333760"/>
            <a:ext cx="685800" cy="360"/>
          </a:xfrm>
          <a:prstGeom prst="line">
            <a:avLst/>
          </a:prstGeom>
          <a:ln w="9525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6" name="Line 24"/>
          <p:cNvSpPr/>
          <p:nvPr/>
        </p:nvSpPr>
        <p:spPr>
          <a:xfrm flipV="1">
            <a:off x="685800" y="4572000"/>
            <a:ext cx="360" cy="761760"/>
          </a:xfrm>
          <a:prstGeom prst="line">
            <a:avLst/>
          </a:prstGeom>
          <a:ln w="9525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7" name="Line 25"/>
          <p:cNvSpPr/>
          <p:nvPr/>
        </p:nvSpPr>
        <p:spPr>
          <a:xfrm flipV="1">
            <a:off x="685800" y="5029200"/>
            <a:ext cx="609480" cy="304560"/>
          </a:xfrm>
          <a:prstGeom prst="line">
            <a:avLst/>
          </a:prstGeom>
          <a:ln w="9525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368" name="Picture 5" descr="view2"/>
          <p:cNvPicPr/>
          <p:nvPr/>
        </p:nvPicPr>
        <p:blipFill>
          <a:blip r:embed="rId3"/>
          <a:stretch/>
        </p:blipFill>
        <p:spPr>
          <a:xfrm>
            <a:off x="5105520" y="3048120"/>
            <a:ext cx="2381040" cy="1785600"/>
          </a:xfrm>
          <a:prstGeom prst="rect">
            <a:avLst/>
          </a:prstGeom>
          <a:ln w="9525">
            <a:solidFill>
              <a:srgbClr val="000000"/>
            </a:solidFill>
            <a:miter/>
          </a:ln>
        </p:spPr>
      </p:pic>
      <p:grpSp>
        <p:nvGrpSpPr>
          <p:cNvPr id="369" name="Group 13"/>
          <p:cNvGrpSpPr/>
          <p:nvPr/>
        </p:nvGrpSpPr>
        <p:grpSpPr>
          <a:xfrm>
            <a:off x="3581280" y="1752480"/>
            <a:ext cx="4648320" cy="2811240"/>
            <a:chOff x="3581280" y="1752480"/>
            <a:chExt cx="4648320" cy="2811240"/>
          </a:xfrm>
        </p:grpSpPr>
        <p:sp>
          <p:nvSpPr>
            <p:cNvPr id="370" name="Line 14"/>
            <p:cNvSpPr/>
            <p:nvPr/>
          </p:nvSpPr>
          <p:spPr>
            <a:xfrm>
              <a:off x="6095880" y="3216240"/>
              <a:ext cx="2133720" cy="1347480"/>
            </a:xfrm>
            <a:prstGeom prst="line">
              <a:avLst/>
            </a:prstGeom>
            <a:ln w="127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371" name="Line 15"/>
            <p:cNvSpPr/>
            <p:nvPr/>
          </p:nvSpPr>
          <p:spPr>
            <a:xfrm>
              <a:off x="5790960" y="3047760"/>
              <a:ext cx="304920" cy="152640"/>
            </a:xfrm>
            <a:prstGeom prst="line">
              <a:avLst/>
            </a:prstGeom>
            <a:ln cap="rnd" w="9525">
              <a:solidFill>
                <a:srgbClr val="000000"/>
              </a:solidFill>
              <a:prstDash val="sysDot"/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372" name="Line 16"/>
            <p:cNvSpPr/>
            <p:nvPr/>
          </p:nvSpPr>
          <p:spPr>
            <a:xfrm>
              <a:off x="3581280" y="1752480"/>
              <a:ext cx="2163600" cy="1265040"/>
            </a:xfrm>
            <a:prstGeom prst="line">
              <a:avLst/>
            </a:prstGeom>
            <a:ln w="127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373" name="Oval 17"/>
            <p:cNvSpPr/>
            <p:nvPr/>
          </p:nvSpPr>
          <p:spPr>
            <a:xfrm>
              <a:off x="6019920" y="3156120"/>
              <a:ext cx="43920" cy="4392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-14040" bIns="-14040" anchor="ctr">
              <a:noAutofit/>
            </a:bodyPr>
            <a:p>
              <a:pPr>
                <a:lnSpc>
                  <a:spcPct val="100000"/>
                </a:lnSpc>
              </a:pPr>
              <a:endParaRPr b="0" lang="en-IN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</p:grpSp>
      <p:grpSp>
        <p:nvGrpSpPr>
          <p:cNvPr id="374" name="Group 9"/>
          <p:cNvGrpSpPr/>
          <p:nvPr/>
        </p:nvGrpSpPr>
        <p:grpSpPr>
          <a:xfrm>
            <a:off x="7619760" y="3733560"/>
            <a:ext cx="1067040" cy="838440"/>
            <a:chOff x="7619760" y="3733560"/>
            <a:chExt cx="1067040" cy="838440"/>
          </a:xfrm>
        </p:grpSpPr>
        <p:sp>
          <p:nvSpPr>
            <p:cNvPr id="375" name="Line 10"/>
            <p:cNvSpPr/>
            <p:nvPr/>
          </p:nvSpPr>
          <p:spPr>
            <a:xfrm flipV="1">
              <a:off x="8229600" y="3733560"/>
              <a:ext cx="360" cy="838440"/>
            </a:xfrm>
            <a:prstGeom prst="line">
              <a:avLst/>
            </a:prstGeom>
            <a:ln w="9525">
              <a:solidFill>
                <a:srgbClr val="000000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376" name="Line 11"/>
            <p:cNvSpPr/>
            <p:nvPr/>
          </p:nvSpPr>
          <p:spPr>
            <a:xfrm flipH="1" flipV="1">
              <a:off x="7619760" y="4419360"/>
              <a:ext cx="609840" cy="152640"/>
            </a:xfrm>
            <a:prstGeom prst="line">
              <a:avLst/>
            </a:prstGeom>
            <a:ln w="9525">
              <a:solidFill>
                <a:srgbClr val="000000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377" name="Line 12"/>
            <p:cNvSpPr/>
            <p:nvPr/>
          </p:nvSpPr>
          <p:spPr>
            <a:xfrm flipV="1">
              <a:off x="8229600" y="4267080"/>
              <a:ext cx="457200" cy="304920"/>
            </a:xfrm>
            <a:prstGeom prst="line">
              <a:avLst/>
            </a:prstGeom>
            <a:ln w="9525">
              <a:solidFill>
                <a:srgbClr val="000000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</p:grpSp>
      <p:sp>
        <p:nvSpPr>
          <p:cNvPr id="378" name="Rectangle 30"/>
          <p:cNvSpPr/>
          <p:nvPr/>
        </p:nvSpPr>
        <p:spPr>
          <a:xfrm>
            <a:off x="2514600" y="5257800"/>
            <a:ext cx="4038120" cy="837720"/>
          </a:xfrm>
          <a:prstGeom prst="rect">
            <a:avLst/>
          </a:prstGeom>
          <a:noFill/>
          <a:ln w="28575">
            <a:solidFill>
              <a:srgbClr val="ff33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379" name="Picture 29" descr="Edittex"/>
          <p:cNvPicPr/>
          <p:nvPr/>
        </p:nvPicPr>
        <p:blipFill>
          <a:blip r:embed="rId4"/>
          <a:stretch/>
        </p:blipFill>
        <p:spPr>
          <a:xfrm>
            <a:off x="2895480" y="5486400"/>
            <a:ext cx="3428640" cy="356760"/>
          </a:xfrm>
          <a:prstGeom prst="rect">
            <a:avLst/>
          </a:prstGeom>
          <a:ln w="9525">
            <a:noFill/>
          </a:ln>
        </p:spPr>
      </p:pic>
      <p:pic>
        <p:nvPicPr>
          <p:cNvPr id="380" name="Picture 27" descr="Edittex"/>
          <p:cNvPicPr/>
          <p:nvPr/>
        </p:nvPicPr>
        <p:blipFill>
          <a:blip r:embed="rId5"/>
          <a:stretch/>
        </p:blipFill>
        <p:spPr>
          <a:xfrm>
            <a:off x="1824120" y="3538440"/>
            <a:ext cx="1126800" cy="205920"/>
          </a:xfrm>
          <a:prstGeom prst="rect">
            <a:avLst/>
          </a:prstGeom>
          <a:ln w="12700">
            <a:noFill/>
          </a:ln>
        </p:spPr>
      </p:pic>
      <p:pic>
        <p:nvPicPr>
          <p:cNvPr id="381" name="Picture 28" descr="Edittex"/>
          <p:cNvPicPr/>
          <p:nvPr/>
        </p:nvPicPr>
        <p:blipFill>
          <a:blip r:embed="rId6"/>
          <a:stretch/>
        </p:blipFill>
        <p:spPr>
          <a:xfrm>
            <a:off x="4846680" y="3603600"/>
            <a:ext cx="2193480" cy="205920"/>
          </a:xfrm>
          <a:prstGeom prst="rect">
            <a:avLst/>
          </a:prstGeom>
          <a:ln w="12700">
            <a:noFill/>
          </a:ln>
        </p:spPr>
      </p:pic>
      <p:pic>
        <p:nvPicPr>
          <p:cNvPr id="382" name="Picture 26" descr="Edittex"/>
          <p:cNvPicPr/>
          <p:nvPr/>
        </p:nvPicPr>
        <p:blipFill>
          <a:blip r:embed="rId7"/>
          <a:stretch/>
        </p:blipFill>
        <p:spPr>
          <a:xfrm>
            <a:off x="3048120" y="1523880"/>
            <a:ext cx="318600" cy="263160"/>
          </a:xfrm>
          <a:prstGeom prst="rect">
            <a:avLst/>
          </a:prstGeom>
          <a:ln w="127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66" dur="indefinite" restart="never" nodeType="tmRoot">
          <p:childTnLst>
            <p:seq>
              <p:cTn id="67" dur="indefinite" nodeType="mainSeq">
                <p:childTnLst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6" dur="500" fill="hold"/>
                                        <p:tgtEl>
                                          <p:spTgt spid="3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7" dur="500" fill="hold"/>
                                        <p:tgtEl>
                                          <p:spTgt spid="3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86" dur="500" fill="hold"/>
                                        <p:tgtEl>
                                          <p:spTgt spid="3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7" dur="500" fill="hold"/>
                                        <p:tgtEl>
                                          <p:spTgt spid="3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Text Box 2"/>
          <p:cNvSpPr/>
          <p:nvPr/>
        </p:nvSpPr>
        <p:spPr>
          <a:xfrm>
            <a:off x="1530720" y="214200"/>
            <a:ext cx="6825600" cy="6382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Epipolar Constraint: Calibrated Case</a:t>
            </a:r>
            <a:endParaRPr b="0" lang="en-IN" sz="36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384" name="Group 3"/>
          <p:cNvGrpSpPr/>
          <p:nvPr/>
        </p:nvGrpSpPr>
        <p:grpSpPr>
          <a:xfrm>
            <a:off x="1600200" y="762120"/>
            <a:ext cx="7009920" cy="2819160"/>
            <a:chOff x="1600200" y="762120"/>
            <a:chExt cx="7009920" cy="2819160"/>
          </a:xfrm>
        </p:grpSpPr>
        <p:pic>
          <p:nvPicPr>
            <p:cNvPr id="385" name="Picture 4" descr=""/>
            <p:cNvPicPr/>
            <p:nvPr/>
          </p:nvPicPr>
          <p:blipFill>
            <a:blip r:embed="rId1"/>
            <a:stretch/>
          </p:blipFill>
          <p:spPr>
            <a:xfrm>
              <a:off x="1600200" y="762120"/>
              <a:ext cx="7009920" cy="2819160"/>
            </a:xfrm>
            <a:prstGeom prst="rect">
              <a:avLst/>
            </a:prstGeom>
            <a:ln w="9525">
              <a:noFill/>
            </a:ln>
          </p:spPr>
        </p:pic>
        <p:sp>
          <p:nvSpPr>
            <p:cNvPr id="386" name="Line 5"/>
            <p:cNvSpPr/>
            <p:nvPr/>
          </p:nvSpPr>
          <p:spPr>
            <a:xfrm flipV="1">
              <a:off x="1814040" y="3256200"/>
              <a:ext cx="1911600" cy="11160"/>
            </a:xfrm>
            <a:prstGeom prst="line">
              <a:avLst/>
            </a:prstGeom>
            <a:ln w="38100">
              <a:solidFill>
                <a:srgbClr val="ffff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3840" bIns="-33840" anchor="ctr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387" name="Line 6"/>
            <p:cNvSpPr/>
            <p:nvPr/>
          </p:nvSpPr>
          <p:spPr>
            <a:xfrm>
              <a:off x="4046760" y="3261960"/>
              <a:ext cx="2105280" cy="1080"/>
            </a:xfrm>
            <a:prstGeom prst="line">
              <a:avLst/>
            </a:prstGeom>
            <a:ln w="38100">
              <a:solidFill>
                <a:srgbClr val="ffff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3920" bIns="-43920" anchor="ctr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388" name="Line 7"/>
            <p:cNvSpPr/>
            <p:nvPr/>
          </p:nvSpPr>
          <p:spPr>
            <a:xfrm>
              <a:off x="6493320" y="3261960"/>
              <a:ext cx="1908720" cy="1080"/>
            </a:xfrm>
            <a:prstGeom prst="line">
              <a:avLst/>
            </a:prstGeom>
            <a:ln w="38100">
              <a:solidFill>
                <a:srgbClr val="ffff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3920" bIns="-43920" anchor="ctr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389" name="Line 8"/>
            <p:cNvSpPr/>
            <p:nvPr/>
          </p:nvSpPr>
          <p:spPr>
            <a:xfrm>
              <a:off x="6684120" y="2133360"/>
              <a:ext cx="1717920" cy="1122840"/>
            </a:xfrm>
            <a:prstGeom prst="line">
              <a:avLst/>
            </a:prstGeom>
            <a:ln w="38100">
              <a:solidFill>
                <a:srgbClr val="ffff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390" name="Line 9"/>
            <p:cNvSpPr/>
            <p:nvPr/>
          </p:nvSpPr>
          <p:spPr>
            <a:xfrm>
              <a:off x="5140080" y="1115640"/>
              <a:ext cx="1335960" cy="874080"/>
            </a:xfrm>
            <a:prstGeom prst="line">
              <a:avLst/>
            </a:prstGeom>
            <a:ln w="38100">
              <a:solidFill>
                <a:srgbClr val="ffff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391" name="Line 10"/>
            <p:cNvSpPr/>
            <p:nvPr/>
          </p:nvSpPr>
          <p:spPr>
            <a:xfrm flipV="1">
              <a:off x="3740040" y="1104840"/>
              <a:ext cx="1342080" cy="879480"/>
            </a:xfrm>
            <a:prstGeom prst="line">
              <a:avLst/>
            </a:prstGeom>
            <a:ln w="38100">
              <a:solidFill>
                <a:srgbClr val="ffff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392" name="Line 11"/>
            <p:cNvSpPr/>
            <p:nvPr/>
          </p:nvSpPr>
          <p:spPr>
            <a:xfrm flipV="1">
              <a:off x="1802520" y="2127960"/>
              <a:ext cx="1723680" cy="1117080"/>
            </a:xfrm>
            <a:prstGeom prst="line">
              <a:avLst/>
            </a:prstGeom>
            <a:ln w="38100">
              <a:solidFill>
                <a:srgbClr val="ffff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393" name="Oval 12"/>
            <p:cNvSpPr/>
            <p:nvPr/>
          </p:nvSpPr>
          <p:spPr>
            <a:xfrm>
              <a:off x="3665160" y="3184560"/>
              <a:ext cx="138600" cy="13248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IN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394" name="Oval 13"/>
            <p:cNvSpPr/>
            <p:nvPr/>
          </p:nvSpPr>
          <p:spPr>
            <a:xfrm>
              <a:off x="6395400" y="3212280"/>
              <a:ext cx="138600" cy="13248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IN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395" name="Line 14"/>
            <p:cNvSpPr/>
            <p:nvPr/>
          </p:nvSpPr>
          <p:spPr>
            <a:xfrm flipH="1" flipV="1">
              <a:off x="3526200" y="2000880"/>
              <a:ext cx="237240" cy="1377000"/>
            </a:xfrm>
            <a:prstGeom prst="line">
              <a:avLst/>
            </a:prstGeom>
            <a:ln w="38100">
              <a:solidFill>
                <a:srgbClr val="cc33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396" name="Line 15"/>
            <p:cNvSpPr/>
            <p:nvPr/>
          </p:nvSpPr>
          <p:spPr>
            <a:xfrm flipV="1">
              <a:off x="6447240" y="2011680"/>
              <a:ext cx="231120" cy="1382760"/>
            </a:xfrm>
            <a:prstGeom prst="line">
              <a:avLst/>
            </a:prstGeom>
            <a:ln w="38100">
              <a:solidFill>
                <a:srgbClr val="cc33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</p:grpSp>
      <p:graphicFrame>
        <p:nvGraphicFramePr>
          <p:cNvPr id="397" name="Object 16"/>
          <p:cNvGraphicFramePr/>
          <p:nvPr/>
        </p:nvGraphicFramePr>
        <p:xfrm>
          <a:off x="685800" y="4327560"/>
          <a:ext cx="2514240" cy="624960"/>
        </p:xfrm>
        <a:graphic>
          <a:graphicData uri="http://schemas.openxmlformats.org/presentationml/2006/ole">
            <p:oleObj r:id="rId2" spid="">
              <p:embed/>
              <p:pic>
                <p:nvPicPr>
                  <p:cNvPr id="398" name="Object 16" descr=""/>
                  <p:cNvPicPr/>
                  <p:nvPr/>
                </p:nvPicPr>
                <p:blipFill>
                  <a:blip r:embed="rId3"/>
                  <a:stretch/>
                </p:blipFill>
                <p:spPr>
                  <a:xfrm>
                    <a:off x="685800" y="4327560"/>
                    <a:ext cx="2514240" cy="62496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oleObj>
          </a:graphicData>
        </a:graphic>
      </p:graphicFrame>
      <p:graphicFrame>
        <p:nvGraphicFramePr>
          <p:cNvPr id="399" name="Object 17"/>
          <p:cNvGraphicFramePr/>
          <p:nvPr/>
        </p:nvGraphicFramePr>
        <p:xfrm>
          <a:off x="3886200" y="3962520"/>
          <a:ext cx="4952520" cy="1510920"/>
        </p:xfrm>
        <a:graphic>
          <a:graphicData uri="http://schemas.openxmlformats.org/presentationml/2006/ole">
            <p:oleObj r:id="rId4" spid="">
              <p:embed/>
              <p:pic>
                <p:nvPicPr>
                  <p:cNvPr id="400" name="Object 17" descr=""/>
                  <p:cNvPicPr/>
                  <p:nvPr/>
                </p:nvPicPr>
                <p:blipFill>
                  <a:blip r:embed="rId5"/>
                  <a:stretch/>
                </p:blipFill>
                <p:spPr>
                  <a:xfrm>
                    <a:off x="3886200" y="3962520"/>
                    <a:ext cx="4952520" cy="151092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oleObj>
          </a:graphicData>
        </a:graphic>
      </p:graphicFrame>
      <p:graphicFrame>
        <p:nvGraphicFramePr>
          <p:cNvPr id="401" name="Object 18"/>
          <p:cNvGraphicFramePr/>
          <p:nvPr/>
        </p:nvGraphicFramePr>
        <p:xfrm>
          <a:off x="5511960" y="5931000"/>
          <a:ext cx="3314520" cy="642600"/>
        </p:xfrm>
        <a:graphic>
          <a:graphicData uri="http://schemas.openxmlformats.org/presentationml/2006/ole">
            <p:oleObj r:id="rId6" spid="">
              <p:embed/>
              <p:pic>
                <p:nvPicPr>
                  <p:cNvPr id="402" name="Object 18" descr=""/>
                  <p:cNvPicPr/>
                  <p:nvPr/>
                </p:nvPicPr>
                <p:blipFill>
                  <a:blip r:embed="rId7"/>
                  <a:stretch/>
                </p:blipFill>
                <p:spPr>
                  <a:xfrm>
                    <a:off x="5511960" y="5931000"/>
                    <a:ext cx="3314520" cy="64260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oleObj>
          </a:graphicData>
        </a:graphic>
      </p:graphicFrame>
      <p:sp>
        <p:nvSpPr>
          <p:cNvPr id="403" name="AutoShape 19"/>
          <p:cNvSpPr/>
          <p:nvPr/>
        </p:nvSpPr>
        <p:spPr>
          <a:xfrm>
            <a:off x="3276720" y="4479840"/>
            <a:ext cx="533160" cy="380520"/>
          </a:xfrm>
          <a:prstGeom prst="rightArrow">
            <a:avLst>
              <a:gd name="adj1" fmla="val 50000"/>
              <a:gd name="adj2" fmla="val 35000"/>
            </a:avLst>
          </a:prstGeom>
          <a:solidFill>
            <a:schemeClr val="accent1"/>
          </a:solidFill>
          <a:ln w="952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4" name="AutoShape 20"/>
          <p:cNvSpPr/>
          <p:nvPr/>
        </p:nvSpPr>
        <p:spPr>
          <a:xfrm>
            <a:off x="6921360" y="5511960"/>
            <a:ext cx="456840" cy="38052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5" name="AutoShape 21"/>
          <p:cNvSpPr/>
          <p:nvPr/>
        </p:nvSpPr>
        <p:spPr>
          <a:xfrm>
            <a:off x="4724280" y="6095880"/>
            <a:ext cx="533160" cy="380520"/>
          </a:xfrm>
          <a:prstGeom prst="leftArrow">
            <a:avLst>
              <a:gd name="adj1" fmla="val 50000"/>
              <a:gd name="adj2" fmla="val 35000"/>
            </a:avLst>
          </a:prstGeom>
          <a:solidFill>
            <a:schemeClr val="accent1"/>
          </a:solidFill>
          <a:ln w="952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6" name="Text Box 22"/>
          <p:cNvSpPr/>
          <p:nvPr/>
        </p:nvSpPr>
        <p:spPr>
          <a:xfrm>
            <a:off x="2261880" y="5918040"/>
            <a:ext cx="2131920" cy="63792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Essential Matrix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(Longuet-Higgins, 1981)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7" name="Rectangle 23"/>
          <p:cNvSpPr/>
          <p:nvPr/>
        </p:nvSpPr>
        <p:spPr>
          <a:xfrm>
            <a:off x="1905120" y="5791320"/>
            <a:ext cx="2742840" cy="914040"/>
          </a:xfrm>
          <a:prstGeom prst="rect">
            <a:avLst/>
          </a:prstGeom>
          <a:noFill/>
          <a:ln w="28575">
            <a:solidFill>
              <a:srgbClr val="cc33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88" dur="indefinite" restart="never" nodeType="tmRoot">
          <p:childTnLst>
            <p:seq>
              <p:cTn id="89" dur="indefinite" nodeType="mainSeq">
                <p:childTnLst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Text Box 2"/>
          <p:cNvSpPr/>
          <p:nvPr/>
        </p:nvSpPr>
        <p:spPr>
          <a:xfrm>
            <a:off x="1461600" y="285840"/>
            <a:ext cx="6356160" cy="6382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Properties of the Essential Matrix</a:t>
            </a:r>
            <a:endParaRPr b="0" lang="en-IN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9" name="Text Box 3"/>
          <p:cNvSpPr/>
          <p:nvPr/>
        </p:nvSpPr>
        <p:spPr>
          <a:xfrm>
            <a:off x="1686960" y="2209680"/>
            <a:ext cx="4530240" cy="35946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indent="-21600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en-US" sz="3200" spc="-1" strike="noStrike">
                <a:solidFill>
                  <a:srgbClr val="000000"/>
                </a:solidFill>
                <a:latin typeface="Old English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Lucida Calligraphy"/>
              </a:rPr>
              <a:t>E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 p’  is the epipolar line associated with p’.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indent="-21600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Lucida Calligraphy"/>
              </a:rPr>
              <a:t>E</a:t>
            </a:r>
            <a:r>
              <a:rPr b="0" lang="en-US" sz="1800" spc="-1" strike="noStrike" baseline="30000">
                <a:solidFill>
                  <a:srgbClr val="000000"/>
                </a:solidFill>
                <a:latin typeface="Lucida Calligraphy"/>
              </a:rPr>
              <a:t>T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p  is the epipolar line associated with p.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indent="-21600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Lucida Calligraphy"/>
              </a:rPr>
              <a:t>E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e’=0   and   </a:t>
            </a:r>
            <a:r>
              <a:rPr b="0" lang="en-US" sz="1800" spc="-1" strike="noStrike">
                <a:solidFill>
                  <a:srgbClr val="000000"/>
                </a:solidFill>
                <a:latin typeface="Lucida Calligraphy"/>
              </a:rPr>
              <a:t>E</a:t>
            </a:r>
            <a:r>
              <a:rPr b="0" lang="en-US" sz="1800" spc="-1" strike="noStrike" baseline="30000">
                <a:solidFill>
                  <a:srgbClr val="000000"/>
                </a:solidFill>
                <a:latin typeface="Lucida Calligraphy"/>
              </a:rPr>
              <a:t>T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e=0.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indent="-21600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Lucida Calligraphy"/>
              </a:rPr>
              <a:t>E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 is singular.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indent="-21600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Lucida Calligraphy"/>
              </a:rPr>
              <a:t>E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  has two equal non-zero singular values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(Huang and Faugeras, 1989).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Another  way of finding E is from F as 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0" name="Text Box 4"/>
          <p:cNvSpPr/>
          <p:nvPr/>
        </p:nvSpPr>
        <p:spPr>
          <a:xfrm>
            <a:off x="3214080" y="2590920"/>
            <a:ext cx="280080" cy="3330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ffffff"/>
                </a:solidFill>
                <a:latin typeface="Calibri"/>
              </a:rPr>
              <a:t>T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1" name="Text Box 5"/>
          <p:cNvSpPr/>
          <p:nvPr/>
        </p:nvSpPr>
        <p:spPr>
          <a:xfrm>
            <a:off x="1461600" y="1905120"/>
            <a:ext cx="280080" cy="3330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ffffff"/>
                </a:solidFill>
                <a:latin typeface="Calibri"/>
              </a:rPr>
              <a:t>T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412" name="Object 6"/>
          <p:cNvGraphicFramePr/>
          <p:nvPr/>
        </p:nvGraphicFramePr>
        <p:xfrm>
          <a:off x="3124080" y="1219320"/>
          <a:ext cx="3314520" cy="642600"/>
        </p:xfrm>
        <a:graphic>
          <a:graphicData uri="http://schemas.openxmlformats.org/presentationml/2006/ole">
            <p:oleObj r:id="rId1" spid="">
              <p:embed/>
              <p:pic>
                <p:nvPicPr>
                  <p:cNvPr id="413" name="Object 6" descr=""/>
                  <p:cNvPicPr/>
                  <p:nvPr/>
                </p:nvPicPr>
                <p:blipFill>
                  <a:blip r:embed="rId2"/>
                  <a:stretch/>
                </p:blipFill>
                <p:spPr>
                  <a:xfrm>
                    <a:off x="3124080" y="1219320"/>
                    <a:ext cx="3314520" cy="642600"/>
                  </a:xfrm>
                  <a:prstGeom prst="rect">
                    <a:avLst/>
                  </a:prstGeom>
                  <a:ln w="19080">
                    <a:solidFill>
                      <a:srgbClr val="ff3300"/>
                    </a:solidFill>
                    <a:miter/>
                  </a:ln>
                </p:spPr>
              </p:pic>
            </p:oleObj>
          </a:graphicData>
        </a:graphic>
      </p:graphicFrame>
      <p:pic>
        <p:nvPicPr>
          <p:cNvPr id="414" name="Picture 3" descr=""/>
          <p:cNvPicPr/>
          <p:nvPr/>
        </p:nvPicPr>
        <p:blipFill>
          <a:blip r:embed="rId3"/>
          <a:stretch/>
        </p:blipFill>
        <p:spPr>
          <a:xfrm>
            <a:off x="5263560" y="5383080"/>
            <a:ext cx="1557000" cy="542520"/>
          </a:xfrm>
          <a:prstGeom prst="rect">
            <a:avLst/>
          </a:prstGeom>
          <a:ln w="9525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16" dur="indefinite" restart="never" nodeType="tmRoot">
          <p:childTnLst>
            <p:seq>
              <p:cTn id="117" dur="indefinite" nodeType="mainSeq">
                <p:childTnLst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939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Pose Recovery from E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6" name="PlaceHolder 2"/>
          <p:cNvSpPr>
            <a:spLocks noGrp="1"/>
          </p:cNvSpPr>
          <p:nvPr>
            <p:ph/>
          </p:nvPr>
        </p:nvSpPr>
        <p:spPr>
          <a:xfrm>
            <a:off x="457200" y="1285920"/>
            <a:ext cx="8229240" cy="53575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22000"/>
          </a:bodyPr>
          <a:p>
            <a:pPr indent="0">
              <a:lnSpc>
                <a:spcPct val="100000"/>
              </a:lnSpc>
              <a:spcBef>
                <a:spcPts val="641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641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641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641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641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641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641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641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641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641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641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641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641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641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641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641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641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641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641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641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641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641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01680" indent="0">
              <a:lnSpc>
                <a:spcPct val="100000"/>
              </a:lnSpc>
              <a:spcBef>
                <a:spcPts val="901"/>
              </a:spcBef>
              <a:buNone/>
              <a:tabLst>
                <a:tab algn="l" pos="0"/>
              </a:tabLst>
            </a:pPr>
            <a:endParaRPr b="0" lang="en-US" sz="4500" spc="-1" strike="noStrike">
              <a:solidFill>
                <a:srgbClr val="000000"/>
              </a:solidFill>
              <a:latin typeface="Calibri"/>
            </a:endParaRPr>
          </a:p>
          <a:p>
            <a:pPr marL="301680" indent="0">
              <a:lnSpc>
                <a:spcPct val="100000"/>
              </a:lnSpc>
              <a:spcBef>
                <a:spcPts val="901"/>
              </a:spcBef>
              <a:buNone/>
              <a:tabLst>
                <a:tab algn="l" pos="0"/>
              </a:tabLst>
            </a:pPr>
            <a:endParaRPr b="0" lang="en-US" sz="4500" spc="-1" strike="noStrike">
              <a:solidFill>
                <a:srgbClr val="000000"/>
              </a:solidFill>
              <a:latin typeface="Calibri"/>
            </a:endParaRPr>
          </a:p>
          <a:p>
            <a:pPr marL="301680" indent="0">
              <a:lnSpc>
                <a:spcPct val="100000"/>
              </a:lnSpc>
              <a:spcBef>
                <a:spcPts val="901"/>
              </a:spcBef>
              <a:buNone/>
              <a:tabLst>
                <a:tab algn="l" pos="0"/>
              </a:tabLst>
            </a:pPr>
            <a:endParaRPr b="0" lang="en-US" sz="4500" spc="-1" strike="noStrike">
              <a:solidFill>
                <a:srgbClr val="000000"/>
              </a:solidFill>
              <a:latin typeface="Calibri"/>
            </a:endParaRPr>
          </a:p>
          <a:p>
            <a:pPr marL="301680" indent="0">
              <a:lnSpc>
                <a:spcPct val="100000"/>
              </a:lnSpc>
              <a:spcBef>
                <a:spcPts val="901"/>
              </a:spcBef>
              <a:buNone/>
              <a:tabLst>
                <a:tab algn="l" pos="0"/>
              </a:tabLst>
            </a:pPr>
            <a:endParaRPr b="0" lang="en-US" sz="4500" spc="-1" strike="noStrike">
              <a:solidFill>
                <a:srgbClr val="000000"/>
              </a:solidFill>
              <a:latin typeface="Calibri"/>
            </a:endParaRPr>
          </a:p>
          <a:p>
            <a:pPr marL="301680" indent="0">
              <a:lnSpc>
                <a:spcPct val="100000"/>
              </a:lnSpc>
              <a:spcBef>
                <a:spcPts val="1100"/>
              </a:spcBef>
              <a:buNone/>
              <a:tabLst>
                <a:tab algn="l" pos="0"/>
              </a:tabLst>
            </a:pPr>
            <a:endParaRPr b="0" lang="en-US" sz="5500" spc="-1" strike="noStrike">
              <a:solidFill>
                <a:srgbClr val="000000"/>
              </a:solidFill>
              <a:latin typeface="Calibri"/>
            </a:endParaRPr>
          </a:p>
          <a:p>
            <a:pPr marL="301680" indent="0">
              <a:lnSpc>
                <a:spcPct val="100000"/>
              </a:lnSpc>
              <a:spcBef>
                <a:spcPts val="1100"/>
              </a:spcBef>
              <a:buNone/>
              <a:tabLst>
                <a:tab algn="l" pos="0"/>
              </a:tabLst>
            </a:pPr>
            <a:endParaRPr b="0" lang="en-US" sz="5500" spc="-1" strike="noStrike">
              <a:solidFill>
                <a:srgbClr val="000000"/>
              </a:solidFill>
              <a:latin typeface="Calibri"/>
            </a:endParaRPr>
          </a:p>
          <a:p>
            <a:pPr marL="301680" indent="0">
              <a:lnSpc>
                <a:spcPct val="100000"/>
              </a:lnSpc>
              <a:spcBef>
                <a:spcPts val="1100"/>
              </a:spcBef>
              <a:buNone/>
              <a:tabLst>
                <a:tab algn="l" pos="0"/>
              </a:tabLst>
            </a:pPr>
            <a:endParaRPr b="0" lang="en-US" sz="5500" spc="-1" strike="noStrike">
              <a:solidFill>
                <a:srgbClr val="000000"/>
              </a:solidFill>
              <a:latin typeface="Calibri"/>
            </a:endParaRPr>
          </a:p>
          <a:p>
            <a:pPr marL="301680" indent="0">
              <a:lnSpc>
                <a:spcPct val="100000"/>
              </a:lnSpc>
              <a:spcBef>
                <a:spcPts val="1100"/>
              </a:spcBef>
              <a:buNone/>
              <a:tabLst>
                <a:tab algn="l" pos="0"/>
              </a:tabLst>
            </a:pPr>
            <a:endParaRPr b="0" lang="en-US" sz="5500" spc="-1" strike="noStrike">
              <a:solidFill>
                <a:srgbClr val="000000"/>
              </a:solidFill>
              <a:latin typeface="Calibri"/>
            </a:endParaRPr>
          </a:p>
          <a:p>
            <a:pPr marL="301680" indent="0">
              <a:lnSpc>
                <a:spcPct val="100000"/>
              </a:lnSpc>
              <a:spcBef>
                <a:spcPts val="1100"/>
              </a:spcBef>
              <a:buNone/>
              <a:tabLst>
                <a:tab algn="l" pos="0"/>
              </a:tabLst>
            </a:pPr>
            <a:endParaRPr b="0" lang="en-US" sz="5500" spc="-1" strike="noStrike">
              <a:solidFill>
                <a:srgbClr val="000000"/>
              </a:solidFill>
              <a:latin typeface="Calibri"/>
            </a:endParaRPr>
          </a:p>
          <a:p>
            <a:pPr marL="301680" indent="0">
              <a:lnSpc>
                <a:spcPct val="100000"/>
              </a:lnSpc>
              <a:spcBef>
                <a:spcPts val="1281"/>
              </a:spcBef>
              <a:buNone/>
              <a:tabLst>
                <a:tab algn="l" pos="0"/>
              </a:tabLst>
            </a:pPr>
            <a:r>
              <a:rPr b="1" lang="en-IN" sz="6400" spc="-1" strike="noStrike">
                <a:solidFill>
                  <a:srgbClr val="000000"/>
                </a:solidFill>
                <a:latin typeface="Calibri"/>
              </a:rPr>
              <a:t>The four possible solutions for calibrated reconstruction from E. </a:t>
            </a:r>
            <a:r>
              <a:rPr b="0" i="1" lang="en-IN" sz="6400" spc="-1" strike="noStrike">
                <a:solidFill>
                  <a:srgbClr val="000000"/>
                </a:solidFill>
                <a:latin typeface="Calibri"/>
              </a:rPr>
              <a:t>Between the left and right sides there is a baseline reversal. Between the top and bottom rows camera B rotates 180◦ about the baseline. Note, only in (a) is the reconstructed point in front of both cameras.</a:t>
            </a:r>
            <a:endParaRPr b="0" lang="en-US" sz="64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417" name="Picture 2" descr=""/>
          <p:cNvPicPr/>
          <p:nvPr/>
        </p:nvPicPr>
        <p:blipFill>
          <a:blip r:embed="rId1"/>
          <a:stretch/>
        </p:blipFill>
        <p:spPr>
          <a:xfrm>
            <a:off x="1500120" y="1428840"/>
            <a:ext cx="5466960" cy="3876480"/>
          </a:xfrm>
          <a:prstGeom prst="rect">
            <a:avLst/>
          </a:prstGeom>
          <a:ln w="9525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Camera Recovery from F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9" name="PlaceHolder 2"/>
          <p:cNvSpPr>
            <a:spLocks noGrp="1"/>
          </p:cNvSpPr>
          <p:nvPr>
            <p:ph/>
          </p:nvPr>
        </p:nvSpPr>
        <p:spPr>
          <a:xfrm>
            <a:off x="457200" y="1357200"/>
            <a:ext cx="8229240" cy="4768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Cameras can be recovered only upto a projective transform: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In other words given F we cannot recover the cameras whose locations relative to each other is known upto a scale or similarity transform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400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Cannot extract motion, structure and calibration from one fundamental matrix (two views)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400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allows reconstruction up to a projective transformation (as we will see soon)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400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encodes all the geometric information among two views when no additional information is available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400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400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Camera Recovery from F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1" name="Rectangle 3"/>
          <p:cNvSpPr/>
          <p:nvPr/>
        </p:nvSpPr>
        <p:spPr>
          <a:xfrm>
            <a:off x="642960" y="1714320"/>
            <a:ext cx="7286400" cy="118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i="1" lang="en-IN" sz="1800" spc="-1" strike="noStrike">
                <a:solidFill>
                  <a:srgbClr val="000000"/>
                </a:solidFill>
                <a:latin typeface="Calibri"/>
              </a:rPr>
              <a:t>The general formula for a pair of canonic camera matrices corresponding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IN" sz="1800" spc="-1" strike="noStrike">
                <a:solidFill>
                  <a:srgbClr val="000000"/>
                </a:solidFill>
                <a:latin typeface="Calibri"/>
              </a:rPr>
              <a:t>to a fundamental matrix F is given by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22" name="Picture 2" descr=""/>
          <p:cNvPicPr/>
          <p:nvPr/>
        </p:nvPicPr>
        <p:blipFill>
          <a:blip r:embed="rId1"/>
          <a:stretch/>
        </p:blipFill>
        <p:spPr>
          <a:xfrm>
            <a:off x="746280" y="2405520"/>
            <a:ext cx="4300200" cy="614160"/>
          </a:xfrm>
          <a:prstGeom prst="rect">
            <a:avLst/>
          </a:prstGeom>
          <a:ln w="9525">
            <a:noFill/>
          </a:ln>
        </p:spPr>
      </p:pic>
      <p:pic>
        <p:nvPicPr>
          <p:cNvPr id="423" name="Picture 3" descr=""/>
          <p:cNvPicPr/>
          <p:nvPr/>
        </p:nvPicPr>
        <p:blipFill>
          <a:blip r:embed="rId2"/>
          <a:stretch/>
        </p:blipFill>
        <p:spPr>
          <a:xfrm>
            <a:off x="857160" y="3357720"/>
            <a:ext cx="7452000" cy="959760"/>
          </a:xfrm>
          <a:prstGeom prst="rect">
            <a:avLst/>
          </a:prstGeom>
          <a:ln w="9525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F vs E or Calibrated vs Uncalibrated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425" name="Picture 3" descr=""/>
          <p:cNvPicPr/>
          <p:nvPr/>
        </p:nvPicPr>
        <p:blipFill>
          <a:blip r:embed="rId1"/>
          <a:stretch/>
        </p:blipFill>
        <p:spPr>
          <a:xfrm>
            <a:off x="457200" y="1919160"/>
            <a:ext cx="8229240" cy="3887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F vs 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7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428" name="Picture 3" descr=""/>
          <p:cNvPicPr/>
          <p:nvPr/>
        </p:nvPicPr>
        <p:blipFill>
          <a:blip r:embed="rId1"/>
          <a:stretch/>
        </p:blipFill>
        <p:spPr>
          <a:xfrm>
            <a:off x="0" y="1714320"/>
            <a:ext cx="6419520" cy="4462200"/>
          </a:xfrm>
          <a:prstGeom prst="rect">
            <a:avLst/>
          </a:prstGeom>
          <a:ln w="0">
            <a:noFill/>
          </a:ln>
        </p:spPr>
      </p:pic>
      <p:pic>
        <p:nvPicPr>
          <p:cNvPr id="429" name="Picture 2" descr=""/>
          <p:cNvPicPr/>
          <p:nvPr/>
        </p:nvPicPr>
        <p:blipFill>
          <a:blip r:embed="rId2"/>
          <a:stretch/>
        </p:blipFill>
        <p:spPr>
          <a:xfrm>
            <a:off x="3000240" y="1428840"/>
            <a:ext cx="3071520" cy="542520"/>
          </a:xfrm>
          <a:prstGeom prst="rect">
            <a:avLst/>
          </a:prstGeom>
          <a:ln w="9525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The SLAM as a Graphical Model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75" name="Picture 2" descr=""/>
          <p:cNvPicPr/>
          <p:nvPr/>
        </p:nvPicPr>
        <p:blipFill>
          <a:blip r:embed="rId1"/>
          <a:stretch/>
        </p:blipFill>
        <p:spPr>
          <a:xfrm>
            <a:off x="785880" y="1571760"/>
            <a:ext cx="7554960" cy="4023000"/>
          </a:xfrm>
          <a:prstGeom prst="rect">
            <a:avLst/>
          </a:prstGeom>
          <a:ln w="9525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3D Reconstruction from Cameras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432" name="Picture 2" descr=""/>
          <p:cNvPicPr/>
          <p:nvPr/>
        </p:nvPicPr>
        <p:blipFill>
          <a:blip r:embed="rId1"/>
          <a:stretch/>
        </p:blipFill>
        <p:spPr>
          <a:xfrm>
            <a:off x="1500120" y="2071800"/>
            <a:ext cx="6019560" cy="3762000"/>
          </a:xfrm>
          <a:prstGeom prst="rect">
            <a:avLst/>
          </a:prstGeom>
          <a:ln w="9525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3D Reconstruction from Cameras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435" name="Picture 2" descr=""/>
          <p:cNvPicPr/>
          <p:nvPr/>
        </p:nvPicPr>
        <p:blipFill>
          <a:blip r:embed="rId1"/>
          <a:stretch/>
        </p:blipFill>
        <p:spPr>
          <a:xfrm>
            <a:off x="1500120" y="1928880"/>
            <a:ext cx="5981400" cy="3924000"/>
          </a:xfrm>
          <a:prstGeom prst="rect">
            <a:avLst/>
          </a:prstGeom>
          <a:ln w="9525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3D Reconstruction from Cameras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7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438" name="Picture 2" descr=""/>
          <p:cNvPicPr/>
          <p:nvPr/>
        </p:nvPicPr>
        <p:blipFill>
          <a:blip r:embed="rId1"/>
          <a:stretch/>
        </p:blipFill>
        <p:spPr>
          <a:xfrm>
            <a:off x="1500120" y="1857240"/>
            <a:ext cx="6248160" cy="4142880"/>
          </a:xfrm>
          <a:prstGeom prst="rect">
            <a:avLst/>
          </a:prstGeom>
          <a:ln w="9525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3D Reconstruction from Cameras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0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441" name="Picture 2" descr=""/>
          <p:cNvPicPr/>
          <p:nvPr/>
        </p:nvPicPr>
        <p:blipFill>
          <a:blip r:embed="rId1"/>
          <a:stretch/>
        </p:blipFill>
        <p:spPr>
          <a:xfrm>
            <a:off x="1428840" y="1714320"/>
            <a:ext cx="6248160" cy="4114440"/>
          </a:xfrm>
          <a:prstGeom prst="rect">
            <a:avLst/>
          </a:prstGeom>
          <a:ln w="9525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3D Reconstruction from Cameras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3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444" name="Picture 2" descr=""/>
          <p:cNvPicPr/>
          <p:nvPr/>
        </p:nvPicPr>
        <p:blipFill>
          <a:blip r:embed="rId1"/>
          <a:stretch/>
        </p:blipFill>
        <p:spPr>
          <a:xfrm>
            <a:off x="1357200" y="2071800"/>
            <a:ext cx="6495840" cy="3619080"/>
          </a:xfrm>
          <a:prstGeom prst="rect">
            <a:avLst/>
          </a:prstGeom>
          <a:ln w="9525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3D Reconstruction from Cameras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6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447" name="Picture 2" descr=""/>
          <p:cNvPicPr/>
          <p:nvPr/>
        </p:nvPicPr>
        <p:blipFill>
          <a:blip r:embed="rId1"/>
          <a:stretch/>
        </p:blipFill>
        <p:spPr>
          <a:xfrm>
            <a:off x="1428840" y="1571760"/>
            <a:ext cx="6305040" cy="4562280"/>
          </a:xfrm>
          <a:prstGeom prst="rect">
            <a:avLst/>
          </a:prstGeom>
          <a:ln w="9525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3D Reconstruction from Cameras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Projective reconstruction ambiguity from a pair of cameras. The cup in the center is the true cup.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450" name="Picture 2" descr=""/>
          <p:cNvPicPr/>
          <p:nvPr/>
        </p:nvPicPr>
        <p:blipFill>
          <a:blip r:embed="rId1"/>
          <a:stretch/>
        </p:blipFill>
        <p:spPr>
          <a:xfrm>
            <a:off x="928800" y="3357720"/>
            <a:ext cx="7410240" cy="1323720"/>
          </a:xfrm>
          <a:prstGeom prst="rect">
            <a:avLst/>
          </a:prstGeom>
          <a:ln w="9525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3D Reconstruction from Cameras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52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Upto scale reconstruction with E, when K is known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The translation magnitude is unknown between cameras, however its direction is known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453" name="Group 3"/>
          <p:cNvGrpSpPr/>
          <p:nvPr/>
        </p:nvGrpSpPr>
        <p:grpSpPr>
          <a:xfrm>
            <a:off x="1000080" y="3000240"/>
            <a:ext cx="7009920" cy="2819160"/>
            <a:chOff x="1000080" y="3000240"/>
            <a:chExt cx="7009920" cy="2819160"/>
          </a:xfrm>
        </p:grpSpPr>
        <p:pic>
          <p:nvPicPr>
            <p:cNvPr id="454" name="Picture 4" descr=""/>
            <p:cNvPicPr/>
            <p:nvPr/>
          </p:nvPicPr>
          <p:blipFill>
            <a:blip r:embed="rId1"/>
            <a:stretch/>
          </p:blipFill>
          <p:spPr>
            <a:xfrm>
              <a:off x="1000080" y="3000240"/>
              <a:ext cx="7009920" cy="2819160"/>
            </a:xfrm>
            <a:prstGeom prst="rect">
              <a:avLst/>
            </a:prstGeom>
            <a:ln w="9525">
              <a:noFill/>
            </a:ln>
          </p:spPr>
        </p:pic>
        <p:sp>
          <p:nvSpPr>
            <p:cNvPr id="455" name="Line 5"/>
            <p:cNvSpPr/>
            <p:nvPr/>
          </p:nvSpPr>
          <p:spPr>
            <a:xfrm flipV="1">
              <a:off x="1213920" y="5494680"/>
              <a:ext cx="1911600" cy="11160"/>
            </a:xfrm>
            <a:prstGeom prst="line">
              <a:avLst/>
            </a:prstGeom>
            <a:ln w="38100">
              <a:solidFill>
                <a:srgbClr val="ffff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3840" bIns="-33840" anchor="ctr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456" name="Line 6"/>
            <p:cNvSpPr/>
            <p:nvPr/>
          </p:nvSpPr>
          <p:spPr>
            <a:xfrm>
              <a:off x="3446640" y="5500080"/>
              <a:ext cx="2105280" cy="1440"/>
            </a:xfrm>
            <a:prstGeom prst="line">
              <a:avLst/>
            </a:prstGeom>
            <a:ln w="38100">
              <a:solidFill>
                <a:srgbClr val="ffff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3560" bIns="-43560" anchor="ctr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457" name="Line 7"/>
            <p:cNvSpPr/>
            <p:nvPr/>
          </p:nvSpPr>
          <p:spPr>
            <a:xfrm>
              <a:off x="5893200" y="5500080"/>
              <a:ext cx="1908720" cy="1440"/>
            </a:xfrm>
            <a:prstGeom prst="line">
              <a:avLst/>
            </a:prstGeom>
            <a:ln w="38100">
              <a:solidFill>
                <a:srgbClr val="ffff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3560" bIns="-43560" anchor="ctr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458" name="Line 8"/>
            <p:cNvSpPr/>
            <p:nvPr/>
          </p:nvSpPr>
          <p:spPr>
            <a:xfrm>
              <a:off x="6084360" y="4371840"/>
              <a:ext cx="1717560" cy="1122840"/>
            </a:xfrm>
            <a:prstGeom prst="line">
              <a:avLst/>
            </a:prstGeom>
            <a:ln w="38100">
              <a:solidFill>
                <a:srgbClr val="ffff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459" name="Line 9"/>
            <p:cNvSpPr/>
            <p:nvPr/>
          </p:nvSpPr>
          <p:spPr>
            <a:xfrm>
              <a:off x="4539960" y="3354120"/>
              <a:ext cx="1335960" cy="874080"/>
            </a:xfrm>
            <a:prstGeom prst="line">
              <a:avLst/>
            </a:prstGeom>
            <a:ln w="38100">
              <a:solidFill>
                <a:srgbClr val="ffff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460" name="Line 10"/>
            <p:cNvSpPr/>
            <p:nvPr/>
          </p:nvSpPr>
          <p:spPr>
            <a:xfrm flipV="1">
              <a:off x="3139920" y="3342960"/>
              <a:ext cx="1342080" cy="879480"/>
            </a:xfrm>
            <a:prstGeom prst="line">
              <a:avLst/>
            </a:prstGeom>
            <a:ln w="38100">
              <a:solidFill>
                <a:srgbClr val="ffff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461" name="Line 11"/>
            <p:cNvSpPr/>
            <p:nvPr/>
          </p:nvSpPr>
          <p:spPr>
            <a:xfrm flipV="1">
              <a:off x="1202400" y="4366440"/>
              <a:ext cx="1723680" cy="1117080"/>
            </a:xfrm>
            <a:prstGeom prst="line">
              <a:avLst/>
            </a:prstGeom>
            <a:ln w="38100">
              <a:solidFill>
                <a:srgbClr val="ffff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462" name="Oval 12"/>
            <p:cNvSpPr/>
            <p:nvPr/>
          </p:nvSpPr>
          <p:spPr>
            <a:xfrm>
              <a:off x="3065040" y="5423040"/>
              <a:ext cx="138600" cy="13248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IN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463" name="Oval 13"/>
            <p:cNvSpPr/>
            <p:nvPr/>
          </p:nvSpPr>
          <p:spPr>
            <a:xfrm>
              <a:off x="5795280" y="5450760"/>
              <a:ext cx="138600" cy="13248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IN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464" name="Line 14"/>
            <p:cNvSpPr/>
            <p:nvPr/>
          </p:nvSpPr>
          <p:spPr>
            <a:xfrm flipH="1" flipV="1">
              <a:off x="2926080" y="4239000"/>
              <a:ext cx="237240" cy="1377360"/>
            </a:xfrm>
            <a:prstGeom prst="line">
              <a:avLst/>
            </a:prstGeom>
            <a:ln w="38100">
              <a:solidFill>
                <a:srgbClr val="cc33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465" name="Line 15"/>
            <p:cNvSpPr/>
            <p:nvPr/>
          </p:nvSpPr>
          <p:spPr>
            <a:xfrm flipV="1">
              <a:off x="5847120" y="4250160"/>
              <a:ext cx="231120" cy="1382760"/>
            </a:xfrm>
            <a:prstGeom prst="line">
              <a:avLst/>
            </a:prstGeom>
            <a:ln w="38100">
              <a:solidFill>
                <a:srgbClr val="cc33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3D Reconstruction from Cameras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67" name="PlaceHolder 2"/>
          <p:cNvSpPr>
            <a:spLocks noGrp="1"/>
          </p:cNvSpPr>
          <p:nvPr>
            <p:ph/>
          </p:nvPr>
        </p:nvSpPr>
        <p:spPr>
          <a:xfrm>
            <a:off x="457200" y="1357200"/>
            <a:ext cx="8229240" cy="4768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When both K and magnitude of T is known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Metric reconstruction is obtained by Trinagulation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Similar to Stereo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468" name="Picture 2" descr=""/>
          <p:cNvPicPr/>
          <p:nvPr/>
        </p:nvPicPr>
        <p:blipFill>
          <a:blip r:embed="rId1"/>
          <a:stretch/>
        </p:blipFill>
        <p:spPr>
          <a:xfrm>
            <a:off x="928800" y="2571840"/>
            <a:ext cx="7646400" cy="4548960"/>
          </a:xfrm>
          <a:prstGeom prst="rect">
            <a:avLst/>
          </a:prstGeom>
          <a:ln w="9525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PlaceHolder 1"/>
          <p:cNvSpPr>
            <a:spLocks noGrp="1"/>
          </p:cNvSpPr>
          <p:nvPr>
            <p:ph type="title"/>
          </p:nvPr>
        </p:nvSpPr>
        <p:spPr>
          <a:xfrm>
            <a:off x="457200" y="122400"/>
            <a:ext cx="7543440" cy="12949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0" name="PlaceHolder 2"/>
          <p:cNvSpPr>
            <a:spLocks noGrp="1"/>
          </p:cNvSpPr>
          <p:nvPr>
            <p:ph/>
          </p:nvPr>
        </p:nvSpPr>
        <p:spPr>
          <a:xfrm>
            <a:off x="457200" y="1719360"/>
            <a:ext cx="4038120" cy="4411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343080">
              <a:lnSpc>
                <a:spcPct val="100000"/>
              </a:lnSpc>
              <a:spcBef>
                <a:spcPts val="51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6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en-US" sz="2600" spc="-1" strike="noStrike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471" name="Group 4"/>
          <p:cNvGrpSpPr/>
          <p:nvPr/>
        </p:nvGrpSpPr>
        <p:grpSpPr>
          <a:xfrm>
            <a:off x="801720" y="685800"/>
            <a:ext cx="4769640" cy="5628600"/>
            <a:chOff x="801720" y="685800"/>
            <a:chExt cx="4769640" cy="5628600"/>
          </a:xfrm>
        </p:grpSpPr>
        <p:sp>
          <p:nvSpPr>
            <p:cNvPr id="472" name="Line 5"/>
            <p:cNvSpPr/>
            <p:nvPr/>
          </p:nvSpPr>
          <p:spPr>
            <a:xfrm>
              <a:off x="1447560" y="4343400"/>
              <a:ext cx="1371600" cy="360"/>
            </a:xfrm>
            <a:prstGeom prst="line">
              <a:avLst/>
            </a:prstGeom>
            <a:ln w="762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640" bIns="-44640" anchor="t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473" name="Line 6"/>
            <p:cNvSpPr/>
            <p:nvPr/>
          </p:nvSpPr>
          <p:spPr>
            <a:xfrm>
              <a:off x="3200400" y="4343400"/>
              <a:ext cx="1143000" cy="360"/>
            </a:xfrm>
            <a:prstGeom prst="line">
              <a:avLst/>
            </a:prstGeom>
            <a:ln w="762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640" bIns="-44640" anchor="t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474" name="Oval 7"/>
            <p:cNvSpPr/>
            <p:nvPr/>
          </p:nvSpPr>
          <p:spPr>
            <a:xfrm>
              <a:off x="4191120" y="1295280"/>
              <a:ext cx="75960" cy="7596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8640" bIns="8640" anchor="ctr">
              <a:noAutofit/>
            </a:bodyPr>
            <a:p>
              <a:pPr>
                <a:lnSpc>
                  <a:spcPct val="100000"/>
                </a:lnSpc>
              </a:pPr>
              <a:endParaRPr b="0" lang="en-IN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475" name="Line 8"/>
            <p:cNvSpPr/>
            <p:nvPr/>
          </p:nvSpPr>
          <p:spPr>
            <a:xfrm flipH="1">
              <a:off x="1828800" y="1371600"/>
              <a:ext cx="2438280" cy="3886200"/>
            </a:xfrm>
            <a:prstGeom prst="line">
              <a:avLst/>
            </a:prstGeom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476" name="Line 9"/>
            <p:cNvSpPr/>
            <p:nvPr/>
          </p:nvSpPr>
          <p:spPr>
            <a:xfrm flipH="1">
              <a:off x="3504960" y="1371600"/>
              <a:ext cx="762120" cy="3886200"/>
            </a:xfrm>
            <a:prstGeom prst="line">
              <a:avLst/>
            </a:prstGeom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477" name="Line 10"/>
            <p:cNvSpPr/>
            <p:nvPr/>
          </p:nvSpPr>
          <p:spPr>
            <a:xfrm>
              <a:off x="1752480" y="1447560"/>
              <a:ext cx="76320" cy="3810240"/>
            </a:xfrm>
            <a:prstGeom prst="line">
              <a:avLst/>
            </a:prstGeom>
            <a:ln w="9525">
              <a:solidFill>
                <a:srgbClr val="000000"/>
              </a:solidFill>
              <a:prstDash val="dash"/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478" name="Line 11"/>
            <p:cNvSpPr/>
            <p:nvPr/>
          </p:nvSpPr>
          <p:spPr>
            <a:xfrm>
              <a:off x="3429000" y="1523880"/>
              <a:ext cx="75960" cy="3733920"/>
            </a:xfrm>
            <a:prstGeom prst="line">
              <a:avLst/>
            </a:prstGeom>
            <a:ln w="9525">
              <a:solidFill>
                <a:srgbClr val="000000"/>
              </a:solidFill>
              <a:prstDash val="dash"/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479" name="Line 12"/>
            <p:cNvSpPr/>
            <p:nvPr/>
          </p:nvSpPr>
          <p:spPr>
            <a:xfrm>
              <a:off x="1828800" y="4267080"/>
              <a:ext cx="609480" cy="360"/>
            </a:xfrm>
            <a:prstGeom prst="line">
              <a:avLst/>
            </a:prstGeom>
            <a:ln w="9525">
              <a:solidFill>
                <a:srgbClr val="000000"/>
              </a:solidFill>
              <a:round/>
              <a:headEnd len="med" type="triangle" w="med"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640" bIns="-44640" anchor="t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480" name="Text Box 13"/>
            <p:cNvSpPr/>
            <p:nvPr/>
          </p:nvSpPr>
          <p:spPr>
            <a:xfrm>
              <a:off x="1826280" y="3821040"/>
              <a:ext cx="341280" cy="331920"/>
            </a:xfrm>
            <a:prstGeom prst="rect">
              <a:avLst/>
            </a:prstGeom>
            <a:noFill/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</a:pPr>
              <a:r>
                <a:rPr b="0" i="1" lang="en-US" sz="1400" spc="-1" strike="noStrike">
                  <a:solidFill>
                    <a:srgbClr val="000000"/>
                  </a:solidFill>
                  <a:latin typeface="Calibri"/>
                  <a:ea typeface="新細明體"/>
                </a:rPr>
                <a:t>X’</a:t>
              </a:r>
              <a:r>
                <a:rPr b="0" i="1" lang="en-US" sz="1400" spc="-1" strike="noStrike" baseline="-25000">
                  <a:solidFill>
                    <a:srgbClr val="000000"/>
                  </a:solidFill>
                  <a:latin typeface="Calibri"/>
                  <a:ea typeface="新細明體"/>
                </a:rPr>
                <a:t>l</a:t>
              </a:r>
              <a:endParaRPr b="0" lang="en-IN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81" name="Text Box 14"/>
            <p:cNvSpPr/>
            <p:nvPr/>
          </p:nvSpPr>
          <p:spPr>
            <a:xfrm>
              <a:off x="3443400" y="3784680"/>
              <a:ext cx="351720" cy="331920"/>
            </a:xfrm>
            <a:prstGeom prst="rect">
              <a:avLst/>
            </a:prstGeom>
            <a:noFill/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</a:pPr>
              <a:r>
                <a:rPr b="0" i="1" lang="en-US" sz="1400" spc="-1" strike="noStrike">
                  <a:solidFill>
                    <a:srgbClr val="000000"/>
                  </a:solidFill>
                  <a:latin typeface="Calibri"/>
                  <a:ea typeface="新細明體"/>
                </a:rPr>
                <a:t>X’</a:t>
              </a:r>
              <a:r>
                <a:rPr b="0" i="1" lang="en-US" sz="1400" spc="-1" strike="noStrike" baseline="-25000">
                  <a:solidFill>
                    <a:srgbClr val="000000"/>
                  </a:solidFill>
                  <a:latin typeface="Calibri"/>
                  <a:ea typeface="新細明體"/>
                </a:rPr>
                <a:t>r</a:t>
              </a:r>
              <a:endParaRPr b="0" lang="en-IN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82" name="Line 15"/>
            <p:cNvSpPr/>
            <p:nvPr/>
          </p:nvSpPr>
          <p:spPr>
            <a:xfrm>
              <a:off x="3504960" y="4267080"/>
              <a:ext cx="228600" cy="360"/>
            </a:xfrm>
            <a:prstGeom prst="line">
              <a:avLst/>
            </a:prstGeom>
            <a:ln w="9525">
              <a:solidFill>
                <a:srgbClr val="000000"/>
              </a:solidFill>
              <a:round/>
              <a:headEnd len="med" type="triangle" w="med"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640" bIns="-44640" anchor="t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483" name="Line 16"/>
            <p:cNvSpPr/>
            <p:nvPr/>
          </p:nvSpPr>
          <p:spPr>
            <a:xfrm>
              <a:off x="4647960" y="4343400"/>
              <a:ext cx="360" cy="914400"/>
            </a:xfrm>
            <a:prstGeom prst="line">
              <a:avLst/>
            </a:prstGeom>
            <a:ln w="9525">
              <a:solidFill>
                <a:srgbClr val="000000"/>
              </a:solidFill>
              <a:prstDash val="dash"/>
              <a:round/>
              <a:headEnd len="med" type="triangle" w="med"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484" name="Text Box 17"/>
            <p:cNvSpPr/>
            <p:nvPr/>
          </p:nvSpPr>
          <p:spPr>
            <a:xfrm>
              <a:off x="4759200" y="4343400"/>
              <a:ext cx="812160" cy="912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新細明體"/>
                </a:rPr>
                <a:t>Focal</a:t>
              </a:r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新細明體"/>
                </a:rPr>
                <a:t>Length</a:t>
              </a:r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i="1" lang="en-US" sz="1800" spc="-1" strike="noStrike">
                  <a:solidFill>
                    <a:srgbClr val="000000"/>
                  </a:solidFill>
                  <a:latin typeface="Calibri"/>
                  <a:ea typeface="新細明體"/>
                </a:rPr>
                <a:t>f</a:t>
              </a:r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85" name="Line 18"/>
            <p:cNvSpPr/>
            <p:nvPr/>
          </p:nvSpPr>
          <p:spPr>
            <a:xfrm>
              <a:off x="1371600" y="5257800"/>
              <a:ext cx="3352680" cy="360"/>
            </a:xfrm>
            <a:prstGeom prst="line">
              <a:avLst/>
            </a:prstGeom>
            <a:ln w="9525">
              <a:solidFill>
                <a:srgbClr val="000000"/>
              </a:solidFill>
              <a:prstDash val="dashDot"/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640" bIns="-44640" anchor="t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486" name="Text Box 19"/>
            <p:cNvSpPr/>
            <p:nvPr/>
          </p:nvSpPr>
          <p:spPr>
            <a:xfrm>
              <a:off x="3579840" y="685800"/>
              <a:ext cx="923400" cy="638280"/>
            </a:xfrm>
            <a:prstGeom prst="rect">
              <a:avLst/>
            </a:prstGeom>
            <a:noFill/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新細明體"/>
                </a:rPr>
                <a:t>Object</a:t>
              </a:r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新細明體"/>
                </a:rPr>
                <a:t>Px(x,y,z)</a:t>
              </a:r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87" name="Line 20"/>
            <p:cNvSpPr/>
            <p:nvPr/>
          </p:nvSpPr>
          <p:spPr>
            <a:xfrm>
              <a:off x="4419360" y="1371600"/>
              <a:ext cx="360" cy="3886200"/>
            </a:xfrm>
            <a:prstGeom prst="line">
              <a:avLst/>
            </a:prstGeom>
            <a:ln w="9525">
              <a:solidFill>
                <a:srgbClr val="000000"/>
              </a:solidFill>
              <a:round/>
              <a:headEnd len="med" type="triangle" w="med"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488" name="Text Box 21"/>
            <p:cNvSpPr/>
            <p:nvPr/>
          </p:nvSpPr>
          <p:spPr>
            <a:xfrm>
              <a:off x="4417200" y="2475000"/>
              <a:ext cx="271080" cy="363960"/>
            </a:xfrm>
            <a:prstGeom prst="rect">
              <a:avLst/>
            </a:prstGeom>
            <a:noFill/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</a:pPr>
              <a:r>
                <a:rPr b="0" i="1" lang="en-US" sz="1800" spc="-1" strike="noStrike">
                  <a:solidFill>
                    <a:srgbClr val="000000"/>
                  </a:solidFill>
                  <a:latin typeface="Calibri"/>
                  <a:ea typeface="新細明體"/>
                </a:rPr>
                <a:t>z</a:t>
              </a:r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89" name="Text Box 22"/>
            <p:cNvSpPr/>
            <p:nvPr/>
          </p:nvSpPr>
          <p:spPr>
            <a:xfrm>
              <a:off x="1159920" y="5486400"/>
              <a:ext cx="1965600" cy="638280"/>
            </a:xfrm>
            <a:prstGeom prst="rect">
              <a:avLst/>
            </a:prstGeom>
            <a:noFill/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新細明體"/>
                </a:rPr>
                <a:t>Left camera center </a:t>
              </a:r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新細明體"/>
                </a:rPr>
                <a:t>(reference point)</a:t>
              </a:r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90" name="Text Box 23"/>
            <p:cNvSpPr/>
            <p:nvPr/>
          </p:nvSpPr>
          <p:spPr>
            <a:xfrm>
              <a:off x="3200400" y="5638680"/>
              <a:ext cx="1904760" cy="67572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新細明體"/>
                </a:rPr>
                <a:t>Horizontal</a:t>
              </a:r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新細明體"/>
                </a:rPr>
                <a:t>Disparity=x</a:t>
              </a:r>
              <a:r>
                <a:rPr b="0" lang="en-US" sz="1800" spc="-1" strike="noStrike" baseline="-25000">
                  <a:solidFill>
                    <a:srgbClr val="000000"/>
                  </a:solidFill>
                  <a:latin typeface="Calibri"/>
                  <a:ea typeface="新細明體"/>
                </a:rPr>
                <a:t>L</a:t>
              </a: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新細明體"/>
                </a:rPr>
                <a:t>-x</a:t>
              </a:r>
              <a:r>
                <a:rPr b="0" lang="en-US" sz="1800" spc="-1" strike="noStrike" baseline="-25000">
                  <a:solidFill>
                    <a:srgbClr val="000000"/>
                  </a:solidFill>
                  <a:latin typeface="Calibri"/>
                  <a:ea typeface="新細明體"/>
                </a:rPr>
                <a:t>R</a:t>
              </a:r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91" name="Line 24"/>
            <p:cNvSpPr/>
            <p:nvPr/>
          </p:nvSpPr>
          <p:spPr>
            <a:xfrm>
              <a:off x="1828800" y="5333760"/>
              <a:ext cx="1676160" cy="360"/>
            </a:xfrm>
            <a:prstGeom prst="line">
              <a:avLst/>
            </a:prstGeom>
            <a:ln w="9525">
              <a:solidFill>
                <a:srgbClr val="000000"/>
              </a:solidFill>
              <a:round/>
              <a:headEnd len="med" type="triangle" w="med"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640" bIns="-44640" anchor="t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492" name="Text Box 25"/>
            <p:cNvSpPr/>
            <p:nvPr/>
          </p:nvSpPr>
          <p:spPr>
            <a:xfrm>
              <a:off x="2126520" y="5257800"/>
              <a:ext cx="1264680" cy="363960"/>
            </a:xfrm>
            <a:prstGeom prst="rect">
              <a:avLst/>
            </a:prstGeom>
            <a:noFill/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</a:pPr>
              <a:r>
                <a:rPr b="0" i="1" lang="en-US" sz="1800" spc="-1" strike="noStrike">
                  <a:solidFill>
                    <a:srgbClr val="000000"/>
                  </a:solidFill>
                  <a:latin typeface="Calibri"/>
                  <a:ea typeface="新細明體"/>
                </a:rPr>
                <a:t>b</a:t>
              </a: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新細明體"/>
                </a:rPr>
                <a:t> (Baseline)</a:t>
              </a:r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93" name="Line 26"/>
            <p:cNvSpPr/>
            <p:nvPr/>
          </p:nvSpPr>
          <p:spPr>
            <a:xfrm flipV="1">
              <a:off x="1676160" y="5257800"/>
              <a:ext cx="152640" cy="304560"/>
            </a:xfrm>
            <a:prstGeom prst="line">
              <a:avLst/>
            </a:prstGeom>
            <a:ln w="9525">
              <a:solidFill>
                <a:srgbClr val="000000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494" name="Text Box 27"/>
            <p:cNvSpPr/>
            <p:nvPr/>
          </p:nvSpPr>
          <p:spPr>
            <a:xfrm>
              <a:off x="1409400" y="762120"/>
              <a:ext cx="984240" cy="1186920"/>
            </a:xfrm>
            <a:prstGeom prst="rect">
              <a:avLst/>
            </a:prstGeom>
            <a:noFill/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新細明體"/>
                </a:rPr>
                <a:t>Left </a:t>
              </a:r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新細明體"/>
                </a:rPr>
                <a:t>Camera</a:t>
              </a:r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新細明體"/>
                </a:rPr>
                <a:t>Principle</a:t>
              </a:r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新細明體"/>
                </a:rPr>
                <a:t>axis</a:t>
              </a:r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95" name="Text Box 28"/>
            <p:cNvSpPr/>
            <p:nvPr/>
          </p:nvSpPr>
          <p:spPr>
            <a:xfrm>
              <a:off x="2552400" y="762120"/>
              <a:ext cx="984240" cy="1186920"/>
            </a:xfrm>
            <a:prstGeom prst="rect">
              <a:avLst/>
            </a:prstGeom>
            <a:noFill/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新細明體"/>
                </a:rPr>
                <a:t>Right </a:t>
              </a:r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新細明體"/>
                </a:rPr>
                <a:t>Camera</a:t>
              </a:r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新細明體"/>
                </a:rPr>
                <a:t>Principle</a:t>
              </a:r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新細明體"/>
                </a:rPr>
                <a:t>axis</a:t>
              </a:r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96" name="Text Box 29"/>
            <p:cNvSpPr/>
            <p:nvPr/>
          </p:nvSpPr>
          <p:spPr>
            <a:xfrm>
              <a:off x="801720" y="3505320"/>
              <a:ext cx="802800" cy="912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新細明體"/>
                </a:rPr>
                <a:t>Left</a:t>
              </a:r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新細明體"/>
                </a:rPr>
                <a:t>Image </a:t>
              </a:r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新細明體"/>
                </a:rPr>
                <a:t>plane</a:t>
              </a:r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97" name="Text Box 30"/>
            <p:cNvSpPr/>
            <p:nvPr/>
          </p:nvSpPr>
          <p:spPr>
            <a:xfrm>
              <a:off x="4383000" y="3505320"/>
              <a:ext cx="802800" cy="912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新細明體"/>
                </a:rPr>
                <a:t>Right</a:t>
              </a:r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新細明體"/>
                </a:rPr>
                <a:t>Image </a:t>
              </a:r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新細明體"/>
                </a:rPr>
                <a:t>plane</a:t>
              </a:r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98" name="Line 31"/>
            <p:cNvSpPr/>
            <p:nvPr/>
          </p:nvSpPr>
          <p:spPr>
            <a:xfrm>
              <a:off x="4343400" y="4343400"/>
              <a:ext cx="761760" cy="360"/>
            </a:xfrm>
            <a:prstGeom prst="line">
              <a:avLst/>
            </a:prstGeom>
            <a:ln w="9525">
              <a:solidFill>
                <a:srgbClr val="000000"/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640" bIns="-44640" anchor="t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</p:grpSp>
      <p:graphicFrame>
        <p:nvGraphicFramePr>
          <p:cNvPr id="499" name="Object 32"/>
          <p:cNvGraphicFramePr/>
          <p:nvPr/>
        </p:nvGraphicFramePr>
        <p:xfrm>
          <a:off x="5867280" y="2133720"/>
          <a:ext cx="3123720" cy="2692080"/>
        </p:xfrm>
        <a:graphic>
          <a:graphicData uri="http://schemas.openxmlformats.org/presentationml/2006/ole">
            <p:oleObj r:id="rId1" spid="">
              <p:embed/>
              <p:pic>
                <p:nvPicPr>
                  <p:cNvPr id="500" name="Object 32" descr=""/>
                  <p:cNvPicPr/>
                  <p:nvPr/>
                </p:nvPicPr>
                <p:blipFill>
                  <a:blip r:embed="rId2"/>
                  <a:stretch/>
                </p:blipFill>
                <p:spPr>
                  <a:xfrm>
                    <a:off x="5867280" y="2133720"/>
                    <a:ext cx="3123720" cy="269208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oleObj>
          </a:graphicData>
        </a:graphic>
      </p:graphicFrame>
      <p:sp>
        <p:nvSpPr>
          <p:cNvPr id="501" name="Text Box 33"/>
          <p:cNvSpPr/>
          <p:nvPr/>
        </p:nvSpPr>
        <p:spPr>
          <a:xfrm>
            <a:off x="5352840" y="1295280"/>
            <a:ext cx="3538440" cy="821160"/>
          </a:xfrm>
          <a:prstGeom prst="rect">
            <a:avLst/>
          </a:prstGeom>
          <a:noFill/>
          <a:ln w="127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新細明體"/>
              </a:rPr>
              <a:t>By similar triangle,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新細明體"/>
              </a:rPr>
              <a:t>w.r.t left camera lens center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2" name="Text Box 34"/>
          <p:cNvSpPr/>
          <p:nvPr/>
        </p:nvSpPr>
        <p:spPr>
          <a:xfrm>
            <a:off x="5416560" y="5257800"/>
            <a:ext cx="3707640" cy="821160"/>
          </a:xfrm>
          <a:prstGeom prst="rect">
            <a:avLst/>
          </a:prstGeom>
          <a:noFill/>
          <a:ln w="127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新細明體"/>
              </a:rPr>
              <a:t>By similar triangle,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新細明體"/>
              </a:rPr>
              <a:t>w.r.t right camera lens center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3" name="Text Box 35"/>
          <p:cNvSpPr/>
          <p:nvPr/>
        </p:nvSpPr>
        <p:spPr>
          <a:xfrm>
            <a:off x="714240" y="214200"/>
            <a:ext cx="6310080" cy="4554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1f497d"/>
                </a:solidFill>
                <a:latin typeface="Calibri"/>
                <a:ea typeface="新細明體"/>
              </a:rPr>
              <a:t>3D Reconstruction from Cameras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4" name="Text Box 36"/>
          <p:cNvSpPr/>
          <p:nvPr/>
        </p:nvSpPr>
        <p:spPr>
          <a:xfrm>
            <a:off x="517680" y="6513480"/>
            <a:ext cx="7559280" cy="3639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新細明體"/>
              </a:rPr>
              <a:t>One  major problem is to locate x’</a:t>
            </a:r>
            <a:r>
              <a:rPr b="0" i="1" lang="en-US" sz="1800" spc="-1" strike="noStrike">
                <a:solidFill>
                  <a:srgbClr val="000000"/>
                </a:solidFill>
                <a:latin typeface="Calibri"/>
                <a:ea typeface="新細明體"/>
              </a:rPr>
              <a:t>l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新細明體"/>
              </a:rPr>
              <a:t> and x’</a:t>
            </a:r>
            <a:r>
              <a:rPr b="0" i="1" lang="en-US" sz="1800" spc="-1" strike="noStrike">
                <a:solidFill>
                  <a:srgbClr val="000000"/>
                </a:solidFill>
                <a:latin typeface="Calibri"/>
                <a:ea typeface="新細明體"/>
              </a:rPr>
              <a:t>r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新細明體"/>
              </a:rPr>
              <a:t> The correspondence problem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3D computer vision techniques v.4b2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C6DBEB70-B3F9-49DF-B3FA-61DDFA38E286}" type="slidenum">
              <a:t>49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SLAM as a Least Squares Problem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77" name="Picture 2" descr=""/>
          <p:cNvPicPr/>
          <p:nvPr/>
        </p:nvPicPr>
        <p:blipFill>
          <a:blip r:embed="rId1"/>
          <a:stretch/>
        </p:blipFill>
        <p:spPr>
          <a:xfrm>
            <a:off x="500040" y="2286000"/>
            <a:ext cx="8274960" cy="2598120"/>
          </a:xfrm>
          <a:prstGeom prst="rect">
            <a:avLst/>
          </a:prstGeom>
          <a:ln w="9525">
            <a:noFill/>
          </a:ln>
        </p:spPr>
      </p:pic>
      <p:pic>
        <p:nvPicPr>
          <p:cNvPr id="178" name="Picture 3" descr=""/>
          <p:cNvPicPr/>
          <p:nvPr/>
        </p:nvPicPr>
        <p:blipFill>
          <a:blip r:embed="rId2"/>
          <a:stretch/>
        </p:blipFill>
        <p:spPr>
          <a:xfrm>
            <a:off x="857160" y="1285920"/>
            <a:ext cx="7234920" cy="1119960"/>
          </a:xfrm>
          <a:prstGeom prst="rect">
            <a:avLst/>
          </a:prstGeom>
          <a:ln w="9525">
            <a:noFill/>
          </a:ln>
        </p:spPr>
      </p:pic>
      <p:pic>
        <p:nvPicPr>
          <p:cNvPr id="179" name="Picture 4" descr=""/>
          <p:cNvPicPr/>
          <p:nvPr/>
        </p:nvPicPr>
        <p:blipFill>
          <a:blip r:embed="rId3"/>
          <a:stretch/>
        </p:blipFill>
        <p:spPr>
          <a:xfrm>
            <a:off x="785880" y="5072040"/>
            <a:ext cx="7970040" cy="1081800"/>
          </a:xfrm>
          <a:prstGeom prst="rect">
            <a:avLst/>
          </a:prstGeom>
          <a:ln w="9525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Camera Resectioning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06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507" name="Picture 2" descr=""/>
          <p:cNvPicPr/>
          <p:nvPr/>
        </p:nvPicPr>
        <p:blipFill>
          <a:blip r:embed="rId1"/>
          <a:stretch/>
        </p:blipFill>
        <p:spPr>
          <a:xfrm>
            <a:off x="714240" y="1571760"/>
            <a:ext cx="6983280" cy="4209840"/>
          </a:xfrm>
          <a:prstGeom prst="rect">
            <a:avLst/>
          </a:prstGeom>
          <a:ln w="9525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Camera Resectioning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0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510" name="Picture 2" descr=""/>
          <p:cNvPicPr/>
          <p:nvPr/>
        </p:nvPicPr>
        <p:blipFill>
          <a:blip r:embed="rId1"/>
          <a:stretch/>
        </p:blipFill>
        <p:spPr>
          <a:xfrm>
            <a:off x="1643040" y="1143000"/>
            <a:ext cx="6649200" cy="5163120"/>
          </a:xfrm>
          <a:prstGeom prst="rect">
            <a:avLst/>
          </a:prstGeom>
          <a:ln w="9525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Camera Resectioning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2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513" name="Picture 2" descr=""/>
          <p:cNvPicPr/>
          <p:nvPr/>
        </p:nvPicPr>
        <p:blipFill>
          <a:blip r:embed="rId1"/>
          <a:stretch/>
        </p:blipFill>
        <p:spPr>
          <a:xfrm>
            <a:off x="1357200" y="1533600"/>
            <a:ext cx="6946200" cy="5324040"/>
          </a:xfrm>
          <a:prstGeom prst="rect">
            <a:avLst/>
          </a:prstGeom>
          <a:ln w="9525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The Bundle Adjustment: BA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5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The routine projection equation, f</a:t>
            </a:r>
            <a:r>
              <a:rPr b="0" lang="en-US" sz="2400" spc="-1" strike="noStrike" baseline="-25000">
                <a:solidFill>
                  <a:srgbClr val="000000"/>
                </a:solidFill>
                <a:latin typeface="Calibri"/>
              </a:rPr>
              <a:t>0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 is typically set as unity 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The camera calibration matrix K is assumed to be known. They are typically calibrated by a separate calibration procedure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516" name="Picture 2" descr=""/>
          <p:cNvPicPr/>
          <p:nvPr/>
        </p:nvPicPr>
        <p:blipFill>
          <a:blip r:embed="rId1"/>
          <a:stretch/>
        </p:blipFill>
        <p:spPr>
          <a:xfrm>
            <a:off x="1000080" y="3500280"/>
            <a:ext cx="2057040" cy="1123560"/>
          </a:xfrm>
          <a:prstGeom prst="rect">
            <a:avLst/>
          </a:prstGeom>
          <a:ln w="9525">
            <a:noFill/>
          </a:ln>
        </p:spPr>
      </p:pic>
      <p:pic>
        <p:nvPicPr>
          <p:cNvPr id="517" name="Picture 3" descr=""/>
          <p:cNvPicPr/>
          <p:nvPr/>
        </p:nvPicPr>
        <p:blipFill>
          <a:blip r:embed="rId2"/>
          <a:stretch/>
        </p:blipFill>
        <p:spPr>
          <a:xfrm>
            <a:off x="3643200" y="3500280"/>
            <a:ext cx="3714480" cy="1245600"/>
          </a:xfrm>
          <a:prstGeom prst="rect">
            <a:avLst/>
          </a:prstGeom>
          <a:ln w="9525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The BA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9" name="PlaceHolder 2"/>
          <p:cNvSpPr>
            <a:spLocks noGrp="1"/>
          </p:cNvSpPr>
          <p:nvPr>
            <p:ph/>
          </p:nvPr>
        </p:nvSpPr>
        <p:spPr>
          <a:xfrm>
            <a:off x="457200" y="1285920"/>
            <a:ext cx="8229240" cy="48398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One can rewrite the central projection equation as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479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479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479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479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Suppose we take </a:t>
            </a:r>
            <a:r>
              <a:rPr b="0" i="1" lang="en-IN" sz="2400" spc="-1" strike="noStrike">
                <a:solidFill>
                  <a:srgbClr val="000000"/>
                </a:solidFill>
                <a:latin typeface="Calibri"/>
              </a:rPr>
              <a:t>M images of N points </a:t>
            </a: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(</a:t>
            </a:r>
            <a:r>
              <a:rPr b="0" i="1" lang="en-IN" sz="2400" spc="-1" strike="noStrike">
                <a:solidFill>
                  <a:srgbClr val="000000"/>
                </a:solidFill>
                <a:latin typeface="Calibri"/>
              </a:rPr>
              <a:t>Xα, Yα,Zα), α = 1, ..., N, in the scene.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Let (</a:t>
            </a:r>
            <a:r>
              <a:rPr b="0" i="1" lang="en-IN" sz="2400" spc="-1" strike="noStrike">
                <a:solidFill>
                  <a:srgbClr val="000000"/>
                </a:solidFill>
                <a:latin typeface="Calibri"/>
              </a:rPr>
              <a:t>x</a:t>
            </a:r>
            <a:r>
              <a:rPr b="0" i="1" lang="en-IN" sz="2400" spc="-1" strike="noStrike" baseline="-25000">
                <a:solidFill>
                  <a:srgbClr val="000000"/>
                </a:solidFill>
                <a:latin typeface="Calibri"/>
              </a:rPr>
              <a:t>ακ</a:t>
            </a:r>
            <a:r>
              <a:rPr b="0" i="1" lang="en-IN" sz="2400" spc="-1" strike="noStrike">
                <a:solidFill>
                  <a:srgbClr val="000000"/>
                </a:solidFill>
                <a:latin typeface="Calibri"/>
              </a:rPr>
              <a:t>, y</a:t>
            </a:r>
            <a:r>
              <a:rPr b="0" i="1" lang="en-IN" sz="2400" spc="-1" strike="noStrike" baseline="-25000">
                <a:solidFill>
                  <a:srgbClr val="000000"/>
                </a:solidFill>
                <a:latin typeface="Calibri"/>
              </a:rPr>
              <a:t>ακ</a:t>
            </a:r>
            <a:r>
              <a:rPr b="0" i="1" lang="en-IN" sz="2400" spc="-1" strike="noStrike">
                <a:solidFill>
                  <a:srgbClr val="000000"/>
                </a:solidFill>
                <a:latin typeface="Calibri"/>
              </a:rPr>
              <a:t>) be the projection of the α</a:t>
            </a:r>
            <a:r>
              <a:rPr b="0" i="1" lang="en-IN" sz="2400" spc="-1" strike="noStrike" baseline="30000">
                <a:solidFill>
                  <a:srgbClr val="000000"/>
                </a:solidFill>
                <a:latin typeface="Calibri"/>
              </a:rPr>
              <a:t>th</a:t>
            </a:r>
            <a:r>
              <a:rPr b="0" i="1" lang="en-IN" sz="2400" spc="-1" strike="noStrike">
                <a:solidFill>
                  <a:srgbClr val="000000"/>
                </a:solidFill>
                <a:latin typeface="Calibri"/>
              </a:rPr>
              <a:t> point onto </a:t>
            </a: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the </a:t>
            </a:r>
            <a:r>
              <a:rPr b="0" i="1" lang="el-GR" sz="2400" spc="-1" strike="noStrike">
                <a:solidFill>
                  <a:srgbClr val="000000"/>
                </a:solidFill>
                <a:latin typeface="Calibri"/>
              </a:rPr>
              <a:t>κ</a:t>
            </a:r>
            <a:r>
              <a:rPr b="0" i="1" lang="en-IN" sz="2400" spc="-1" strike="noStrike" baseline="30000">
                <a:solidFill>
                  <a:srgbClr val="000000"/>
                </a:solidFill>
                <a:latin typeface="Calibri"/>
              </a:rPr>
              <a:t>th </a:t>
            </a:r>
            <a:r>
              <a:rPr b="0" i="1" lang="en-IN" sz="2400" spc="-1" strike="noStrike">
                <a:solidFill>
                  <a:srgbClr val="000000"/>
                </a:solidFill>
                <a:latin typeface="Calibri"/>
              </a:rPr>
              <a:t>image.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Let </a:t>
            </a:r>
            <a:r>
              <a:rPr b="1" i="1" lang="en-IN" sz="2400" spc="-1" strike="noStrike">
                <a:solidFill>
                  <a:srgbClr val="000000"/>
                </a:solidFill>
                <a:latin typeface="Calibri"/>
              </a:rPr>
              <a:t>Pκ </a:t>
            </a:r>
            <a:r>
              <a:rPr b="0" i="1" lang="en-IN" sz="2400" spc="-1" strike="noStrike">
                <a:solidFill>
                  <a:srgbClr val="000000"/>
                </a:solidFill>
                <a:latin typeface="Calibri"/>
              </a:rPr>
              <a:t>be the projection matrix of</a:t>
            </a:r>
            <a:r>
              <a:rPr b="1" i="1" lang="en-IN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the </a:t>
            </a:r>
            <a:r>
              <a:rPr b="0" i="1" lang="el-GR" sz="2400" spc="-1" strike="noStrike">
                <a:solidFill>
                  <a:srgbClr val="000000"/>
                </a:solidFill>
                <a:latin typeface="Calibri"/>
              </a:rPr>
              <a:t>κ</a:t>
            </a:r>
            <a:r>
              <a:rPr b="0" i="1" lang="en-IN" sz="2400" spc="-1" strike="noStrike" baseline="30000">
                <a:solidFill>
                  <a:srgbClr val="000000"/>
                </a:solidFill>
                <a:latin typeface="Calibri"/>
              </a:rPr>
              <a:t>th</a:t>
            </a:r>
            <a:r>
              <a:rPr b="0" i="1" lang="en-IN" sz="2400" spc="-1" strike="noStrike">
                <a:solidFill>
                  <a:srgbClr val="000000"/>
                </a:solidFill>
                <a:latin typeface="Calibri"/>
              </a:rPr>
              <a:t> image.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520" name="Picture 3" descr=""/>
          <p:cNvPicPr/>
          <p:nvPr/>
        </p:nvPicPr>
        <p:blipFill>
          <a:blip r:embed="rId1"/>
          <a:stretch/>
        </p:blipFill>
        <p:spPr>
          <a:xfrm>
            <a:off x="1000080" y="1857240"/>
            <a:ext cx="4720320" cy="1554120"/>
          </a:xfrm>
          <a:prstGeom prst="rect">
            <a:avLst/>
          </a:prstGeom>
          <a:ln w="9525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939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The BA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2" name="PlaceHolder 2"/>
          <p:cNvSpPr>
            <a:spLocks noGrp="1"/>
          </p:cNvSpPr>
          <p:nvPr>
            <p:ph/>
          </p:nvPr>
        </p:nvSpPr>
        <p:spPr>
          <a:xfrm>
            <a:off x="457200" y="1143000"/>
            <a:ext cx="8229240" cy="49827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We define the reprojection error as the sum square of differences between the predicted projection of world points and their observed locations summed over N points and across M images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479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479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479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479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where </a:t>
            </a:r>
            <a:r>
              <a:rPr b="0" i="1" lang="en-IN" sz="2400" spc="-1" strike="noStrike">
                <a:solidFill>
                  <a:srgbClr val="000000"/>
                </a:solidFill>
                <a:latin typeface="Calibri"/>
              </a:rPr>
              <a:t>I</a:t>
            </a:r>
            <a:r>
              <a:rPr b="0" i="1" lang="en-IN" sz="2400" spc="-1" strike="noStrike" baseline="-25000">
                <a:solidFill>
                  <a:srgbClr val="000000"/>
                </a:solidFill>
                <a:latin typeface="Calibri"/>
              </a:rPr>
              <a:t>ακ</a:t>
            </a:r>
            <a:r>
              <a:rPr b="0" i="1" lang="en-IN" sz="2400" spc="-1" strike="noStrike">
                <a:solidFill>
                  <a:srgbClr val="000000"/>
                </a:solidFill>
                <a:latin typeface="Calibri"/>
              </a:rPr>
              <a:t> is the visibility index , taking 1 if the α</a:t>
            </a:r>
            <a:r>
              <a:rPr b="0" i="1" lang="en-IN" sz="2400" spc="-1" strike="noStrike" baseline="30000">
                <a:solidFill>
                  <a:srgbClr val="000000"/>
                </a:solidFill>
                <a:latin typeface="Calibri"/>
              </a:rPr>
              <a:t>th</a:t>
            </a:r>
            <a:r>
              <a:rPr b="0" i="1" lang="en-IN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point is visible in the </a:t>
            </a:r>
            <a:r>
              <a:rPr b="0" i="1" lang="en-IN" sz="2400" spc="-1" strike="noStrike">
                <a:solidFill>
                  <a:srgbClr val="000000"/>
                </a:solidFill>
                <a:latin typeface="Calibri"/>
              </a:rPr>
              <a:t>κth image and 0 otherwise.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523" name="Picture 2" descr=""/>
          <p:cNvPicPr/>
          <p:nvPr/>
        </p:nvPicPr>
        <p:blipFill>
          <a:blip r:embed="rId1"/>
          <a:stretch/>
        </p:blipFill>
        <p:spPr>
          <a:xfrm>
            <a:off x="1357200" y="3000240"/>
            <a:ext cx="6512760" cy="1126440"/>
          </a:xfrm>
          <a:prstGeom prst="rect">
            <a:avLst/>
          </a:prstGeom>
          <a:ln w="9525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8679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The BA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5" name="PlaceHolder 2"/>
          <p:cNvSpPr>
            <a:spLocks noGrp="1"/>
          </p:cNvSpPr>
          <p:nvPr>
            <p:ph/>
          </p:nvPr>
        </p:nvSpPr>
        <p:spPr>
          <a:xfrm>
            <a:off x="457200" y="1143000"/>
            <a:ext cx="8229240" cy="49827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Define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479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479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479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479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BA tries to refine the estimates of the projection matrices and 3D points such that the reprojection error goes to zero or converges at a very low value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526" name="Picture 2" descr=""/>
          <p:cNvPicPr/>
          <p:nvPr/>
        </p:nvPicPr>
        <p:blipFill>
          <a:blip r:embed="rId1"/>
          <a:stretch/>
        </p:blipFill>
        <p:spPr>
          <a:xfrm>
            <a:off x="1000080" y="1785960"/>
            <a:ext cx="5531760" cy="1257120"/>
          </a:xfrm>
          <a:prstGeom prst="rect">
            <a:avLst/>
          </a:prstGeom>
          <a:ln w="9525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The BA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8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529" name="Picture 2" descr=""/>
          <p:cNvPicPr/>
          <p:nvPr/>
        </p:nvPicPr>
        <p:blipFill>
          <a:blip r:embed="rId1"/>
          <a:stretch/>
        </p:blipFill>
        <p:spPr>
          <a:xfrm>
            <a:off x="642960" y="1571760"/>
            <a:ext cx="8043480" cy="3900240"/>
          </a:xfrm>
          <a:prstGeom prst="rect">
            <a:avLst/>
          </a:prstGeom>
          <a:ln w="9525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8679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The BA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31" name="PlaceHolder 2"/>
          <p:cNvSpPr>
            <a:spLocks noGrp="1"/>
          </p:cNvSpPr>
          <p:nvPr>
            <p:ph/>
          </p:nvPr>
        </p:nvSpPr>
        <p:spPr>
          <a:xfrm>
            <a:off x="457200" y="1214280"/>
            <a:ext cx="8229240" cy="49114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Expressing the correction of </a:t>
            </a:r>
            <a:r>
              <a:rPr b="1" i="1" lang="en-IN" sz="2400" spc="-1" strike="noStrike">
                <a:solidFill>
                  <a:srgbClr val="000000"/>
                </a:solidFill>
                <a:latin typeface="Calibri"/>
              </a:rPr>
              <a:t>R</a:t>
            </a:r>
            <a:r>
              <a:rPr b="1" i="1" lang="en-IN" sz="2400" spc="-1" strike="noStrike" baseline="-25000">
                <a:solidFill>
                  <a:srgbClr val="000000"/>
                </a:solidFill>
                <a:latin typeface="Calibri"/>
              </a:rPr>
              <a:t>κ</a:t>
            </a:r>
            <a:r>
              <a:rPr b="1" i="1" lang="en-IN" sz="2400" spc="-1" strike="noStrike">
                <a:solidFill>
                  <a:srgbClr val="000000"/>
                </a:solidFill>
                <a:latin typeface="Calibri"/>
              </a:rPr>
              <a:t> needs care.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479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 algn="just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The orthogonality relationship R</a:t>
            </a:r>
            <a:r>
              <a:rPr b="0" lang="el-GR" sz="2400" spc="-1" strike="noStrike" baseline="-25000">
                <a:solidFill>
                  <a:srgbClr val="000000"/>
                </a:solidFill>
                <a:latin typeface="Calibri"/>
              </a:rPr>
              <a:t>κ</a:t>
            </a: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R</a:t>
            </a:r>
            <a:r>
              <a:rPr b="0" lang="el-GR" sz="2400" spc="-1" strike="noStrike" baseline="-25000">
                <a:solidFill>
                  <a:srgbClr val="000000"/>
                </a:solidFill>
                <a:latin typeface="Calibri"/>
              </a:rPr>
              <a:t>κ</a:t>
            </a:r>
            <a:r>
              <a:rPr b="0" lang="en-US" sz="2400" spc="-1" strike="noStrike" baseline="30000">
                <a:solidFill>
                  <a:srgbClr val="000000"/>
                </a:solidFill>
                <a:latin typeface="Calibri"/>
              </a:rPr>
              <a:t>T</a:t>
            </a:r>
            <a:r>
              <a:rPr b="0" lang="el-GR" sz="2400" spc="-1" strike="noStrike">
                <a:solidFill>
                  <a:srgbClr val="000000"/>
                </a:solidFill>
                <a:latin typeface="Calibri"/>
              </a:rPr>
              <a:t> = </a:t>
            </a: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I imposes three constraints on the nine elements of R</a:t>
            </a:r>
            <a:r>
              <a:rPr b="0" lang="el-GR" sz="2400" spc="-1" strike="noStrike" baseline="-25000">
                <a:solidFill>
                  <a:srgbClr val="000000"/>
                </a:solidFill>
                <a:latin typeface="Calibri"/>
              </a:rPr>
              <a:t>κ</a:t>
            </a: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, so R</a:t>
            </a:r>
            <a:r>
              <a:rPr b="0" lang="el-GR" sz="2400" spc="-1" strike="noStrike" baseline="-25000">
                <a:solidFill>
                  <a:srgbClr val="000000"/>
                </a:solidFill>
                <a:latin typeface="Calibri"/>
              </a:rPr>
              <a:t>κ</a:t>
            </a: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 has three degrees of freedom.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indent="0" algn="just">
              <a:lnSpc>
                <a:spcPct val="100000"/>
              </a:lnSpc>
              <a:spcBef>
                <a:spcPts val="479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 algn="just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From R</a:t>
            </a:r>
            <a:r>
              <a:rPr b="0" lang="el-GR" sz="2400" spc="-1" strike="noStrike" baseline="-25000">
                <a:solidFill>
                  <a:srgbClr val="000000"/>
                </a:solidFill>
                <a:latin typeface="Calibri"/>
              </a:rPr>
              <a:t>κ</a:t>
            </a: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R</a:t>
            </a:r>
            <a:r>
              <a:rPr b="0" lang="el-GR" sz="2400" spc="-1" strike="noStrike" baseline="-25000">
                <a:solidFill>
                  <a:srgbClr val="000000"/>
                </a:solidFill>
                <a:latin typeface="Calibri"/>
              </a:rPr>
              <a:t>κ</a:t>
            </a:r>
            <a:r>
              <a:rPr b="0" lang="en-US" sz="2400" spc="-1" strike="noStrike" baseline="30000">
                <a:solidFill>
                  <a:srgbClr val="000000"/>
                </a:solidFill>
                <a:latin typeface="Calibri"/>
              </a:rPr>
              <a:t>T</a:t>
            </a:r>
            <a:r>
              <a:rPr b="0" lang="el-GR" sz="2400" spc="-1" strike="noStrike">
                <a:solidFill>
                  <a:srgbClr val="000000"/>
                </a:solidFill>
                <a:latin typeface="Calibri"/>
              </a:rPr>
              <a:t> = </a:t>
            </a: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I we get 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indent="0" algn="just">
              <a:lnSpc>
                <a:spcPct val="100000"/>
              </a:lnSpc>
              <a:spcBef>
                <a:spcPts val="479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indent="0" algn="just">
              <a:lnSpc>
                <a:spcPct val="100000"/>
              </a:lnSpc>
              <a:spcBef>
                <a:spcPts val="479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 algn="just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And hence we have a skew symmetric matrix in 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indent="0" algn="just">
              <a:lnSpc>
                <a:spcPct val="100000"/>
              </a:lnSpc>
              <a:spcBef>
                <a:spcPts val="479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532" name="Picture 3" descr=""/>
          <p:cNvPicPr/>
          <p:nvPr/>
        </p:nvPicPr>
        <p:blipFill>
          <a:blip r:embed="rId1"/>
          <a:stretch/>
        </p:blipFill>
        <p:spPr>
          <a:xfrm>
            <a:off x="857160" y="4214880"/>
            <a:ext cx="6067080" cy="383400"/>
          </a:xfrm>
          <a:prstGeom prst="rect">
            <a:avLst/>
          </a:prstGeom>
          <a:ln w="9525">
            <a:noFill/>
          </a:ln>
        </p:spPr>
      </p:pic>
      <p:pic>
        <p:nvPicPr>
          <p:cNvPr id="533" name="Picture 4" descr=""/>
          <p:cNvPicPr/>
          <p:nvPr/>
        </p:nvPicPr>
        <p:blipFill>
          <a:blip r:embed="rId2"/>
          <a:stretch/>
        </p:blipFill>
        <p:spPr>
          <a:xfrm>
            <a:off x="6877080" y="4214520"/>
            <a:ext cx="1291320" cy="353880"/>
          </a:xfrm>
          <a:prstGeom prst="rect">
            <a:avLst/>
          </a:prstGeom>
          <a:ln w="9525">
            <a:noFill/>
          </a:ln>
        </p:spPr>
      </p:pic>
      <p:pic>
        <p:nvPicPr>
          <p:cNvPr id="534" name="Picture 10" descr=""/>
          <p:cNvPicPr/>
          <p:nvPr/>
        </p:nvPicPr>
        <p:blipFill>
          <a:blip r:embed="rId3"/>
          <a:stretch/>
        </p:blipFill>
        <p:spPr>
          <a:xfrm>
            <a:off x="6786720" y="5072040"/>
            <a:ext cx="1398960" cy="383400"/>
          </a:xfrm>
          <a:prstGeom prst="rect">
            <a:avLst/>
          </a:prstGeom>
          <a:ln w="9525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8679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The BA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36" name="PlaceHolder 2"/>
          <p:cNvSpPr>
            <a:spLocks noGrp="1"/>
          </p:cNvSpPr>
          <p:nvPr>
            <p:ph/>
          </p:nvPr>
        </p:nvSpPr>
        <p:spPr>
          <a:xfrm>
            <a:off x="457200" y="1143000"/>
            <a:ext cx="8229240" cy="49827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And hence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479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479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479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479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From (6) we can obtain (7) below 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537" name="Picture 2" descr=""/>
          <p:cNvPicPr/>
          <p:nvPr/>
        </p:nvPicPr>
        <p:blipFill>
          <a:blip r:embed="rId1"/>
          <a:stretch/>
        </p:blipFill>
        <p:spPr>
          <a:xfrm>
            <a:off x="714240" y="1643040"/>
            <a:ext cx="6017400" cy="1398960"/>
          </a:xfrm>
          <a:prstGeom prst="rect">
            <a:avLst/>
          </a:prstGeom>
          <a:ln w="9525">
            <a:noFill/>
          </a:ln>
        </p:spPr>
      </p:pic>
      <p:pic>
        <p:nvPicPr>
          <p:cNvPr id="538" name="Picture 3" descr=""/>
          <p:cNvPicPr/>
          <p:nvPr/>
        </p:nvPicPr>
        <p:blipFill>
          <a:blip r:embed="rId2"/>
          <a:stretch/>
        </p:blipFill>
        <p:spPr>
          <a:xfrm>
            <a:off x="1928880" y="3929040"/>
            <a:ext cx="4581000" cy="631080"/>
          </a:xfrm>
          <a:prstGeom prst="rect">
            <a:avLst/>
          </a:prstGeom>
          <a:ln w="9525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SLAM as a Least Squares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81" name="Picture 2" descr=""/>
          <p:cNvPicPr/>
          <p:nvPr/>
        </p:nvPicPr>
        <p:blipFill>
          <a:blip r:embed="rId1"/>
          <a:stretch/>
        </p:blipFill>
        <p:spPr>
          <a:xfrm>
            <a:off x="142920" y="2214720"/>
            <a:ext cx="9000720" cy="2297160"/>
          </a:xfrm>
          <a:prstGeom prst="rect">
            <a:avLst/>
          </a:prstGeom>
          <a:ln w="9525">
            <a:noFill/>
          </a:ln>
        </p:spPr>
      </p:pic>
      <p:sp>
        <p:nvSpPr>
          <p:cNvPr id="182" name="TextBox 4"/>
          <p:cNvSpPr/>
          <p:nvPr/>
        </p:nvSpPr>
        <p:spPr>
          <a:xfrm>
            <a:off x="714240" y="4786200"/>
            <a:ext cx="7929360" cy="1918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The above is a convenient form to solve by NLS methods such as Gradient Descent/ Gauss Newton/LM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One can also introduce loop closure as a constraint  in the above such as in Pose Graph formalisms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939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The BA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40" name="PlaceHolder 2"/>
          <p:cNvSpPr>
            <a:spLocks noGrp="1"/>
          </p:cNvSpPr>
          <p:nvPr>
            <p:ph/>
          </p:nvPr>
        </p:nvSpPr>
        <p:spPr>
          <a:xfrm>
            <a:off x="457200" y="1214280"/>
            <a:ext cx="8229240" cy="49114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541" name="Picture 2" descr=""/>
          <p:cNvPicPr/>
          <p:nvPr/>
        </p:nvPicPr>
        <p:blipFill>
          <a:blip r:embed="rId1"/>
          <a:stretch/>
        </p:blipFill>
        <p:spPr>
          <a:xfrm>
            <a:off x="714240" y="1285920"/>
            <a:ext cx="7614720" cy="3600000"/>
          </a:xfrm>
          <a:prstGeom prst="rect">
            <a:avLst/>
          </a:prstGeom>
          <a:ln w="9525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8679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The BA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43" name="PlaceHolder 2"/>
          <p:cNvSpPr>
            <a:spLocks noGrp="1"/>
          </p:cNvSpPr>
          <p:nvPr>
            <p:ph/>
          </p:nvPr>
        </p:nvSpPr>
        <p:spPr>
          <a:xfrm>
            <a:off x="457200" y="1143000"/>
            <a:ext cx="8229240" cy="49827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The Jacobians then take the form: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479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479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479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479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479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479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479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The Hessian is approximated as the transpose of the Jacobian times Jacobian in LM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544" name="Picture 2" descr=""/>
          <p:cNvPicPr/>
          <p:nvPr/>
        </p:nvPicPr>
        <p:blipFill>
          <a:blip r:embed="rId1"/>
          <a:stretch/>
        </p:blipFill>
        <p:spPr>
          <a:xfrm>
            <a:off x="1071360" y="1857240"/>
            <a:ext cx="6537600" cy="2451240"/>
          </a:xfrm>
          <a:prstGeom prst="rect">
            <a:avLst/>
          </a:prstGeom>
          <a:ln w="9525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939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The BA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46" name="PlaceHolder 2"/>
          <p:cNvSpPr>
            <a:spLocks noGrp="1"/>
          </p:cNvSpPr>
          <p:nvPr>
            <p:ph/>
          </p:nvPr>
        </p:nvSpPr>
        <p:spPr>
          <a:xfrm>
            <a:off x="457200" y="1143000"/>
            <a:ext cx="8229240" cy="49827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And hence Hessian is approximated as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479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479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479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479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479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479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479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Thus both J and J</a:t>
            </a:r>
            <a:r>
              <a:rPr b="0" lang="en-US" sz="2400" spc="-1" strike="noStrike" baseline="30000">
                <a:solidFill>
                  <a:srgbClr val="000000"/>
                </a:solidFill>
                <a:latin typeface="Calibri"/>
              </a:rPr>
              <a:t>T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J have only single derivative terms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547" name="Picture 3" descr=""/>
          <p:cNvPicPr/>
          <p:nvPr/>
        </p:nvPicPr>
        <p:blipFill>
          <a:blip r:embed="rId1"/>
          <a:stretch/>
        </p:blipFill>
        <p:spPr>
          <a:xfrm>
            <a:off x="1143000" y="1857240"/>
            <a:ext cx="6388920" cy="2897280"/>
          </a:xfrm>
          <a:prstGeom prst="rect">
            <a:avLst/>
          </a:prstGeom>
          <a:ln w="9525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The BA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49" name="PlaceHolder 2"/>
          <p:cNvSpPr>
            <a:spLocks noGrp="1"/>
          </p:cNvSpPr>
          <p:nvPr>
            <p:ph/>
          </p:nvPr>
        </p:nvSpPr>
        <p:spPr>
          <a:xfrm>
            <a:off x="457200" y="1357200"/>
            <a:ext cx="8229240" cy="4768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Derivatives of 3D positions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550" name="Picture 2" descr=""/>
          <p:cNvPicPr/>
          <p:nvPr/>
        </p:nvPicPr>
        <p:blipFill>
          <a:blip r:embed="rId1"/>
          <a:stretch/>
        </p:blipFill>
        <p:spPr>
          <a:xfrm>
            <a:off x="1214280" y="2143080"/>
            <a:ext cx="6760440" cy="2847600"/>
          </a:xfrm>
          <a:prstGeom prst="rect">
            <a:avLst/>
          </a:prstGeom>
          <a:ln w="9525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0108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The BA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52" name="PlaceHolder 2"/>
          <p:cNvSpPr>
            <a:spLocks noGrp="1"/>
          </p:cNvSpPr>
          <p:nvPr>
            <p:ph/>
          </p:nvPr>
        </p:nvSpPr>
        <p:spPr>
          <a:xfrm>
            <a:off x="457200" y="1285920"/>
            <a:ext cx="8229240" cy="48398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Similarly the derivatives with respect to translation components, principal point, focal length, rotation components are all evaluated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479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Finally the LM algorithm is used to compute the update rule for the state vector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8679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The BA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54" name="PlaceHolder 2"/>
          <p:cNvSpPr>
            <a:spLocks noGrp="1"/>
          </p:cNvSpPr>
          <p:nvPr>
            <p:ph/>
          </p:nvPr>
        </p:nvSpPr>
        <p:spPr>
          <a:xfrm>
            <a:off x="457200" y="1143000"/>
            <a:ext cx="8229240" cy="49827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555" name="Picture 2" descr=""/>
          <p:cNvPicPr/>
          <p:nvPr/>
        </p:nvPicPr>
        <p:blipFill>
          <a:blip r:embed="rId1"/>
          <a:stretch/>
        </p:blipFill>
        <p:spPr>
          <a:xfrm>
            <a:off x="571320" y="1357200"/>
            <a:ext cx="7227360" cy="3826800"/>
          </a:xfrm>
          <a:prstGeom prst="rect">
            <a:avLst/>
          </a:prstGeom>
          <a:ln w="9525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PlaceHolder 1"/>
          <p:cNvSpPr>
            <a:spLocks noGrp="1"/>
          </p:cNvSpPr>
          <p:nvPr>
            <p:ph type="title"/>
          </p:nvPr>
        </p:nvSpPr>
        <p:spPr>
          <a:xfrm>
            <a:off x="428760" y="142920"/>
            <a:ext cx="8229240" cy="796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The BA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57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558" name="Picture 2" descr=""/>
          <p:cNvPicPr/>
          <p:nvPr/>
        </p:nvPicPr>
        <p:blipFill>
          <a:blip r:embed="rId1"/>
          <a:stretch/>
        </p:blipFill>
        <p:spPr>
          <a:xfrm>
            <a:off x="1643040" y="928800"/>
            <a:ext cx="6583320" cy="5657400"/>
          </a:xfrm>
          <a:prstGeom prst="rect">
            <a:avLst/>
          </a:prstGeom>
          <a:ln w="9525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8679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The BA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0" name="PlaceHolder 2"/>
          <p:cNvSpPr>
            <a:spLocks noGrp="1"/>
          </p:cNvSpPr>
          <p:nvPr>
            <p:ph/>
          </p:nvPr>
        </p:nvSpPr>
        <p:spPr>
          <a:xfrm>
            <a:off x="457200" y="1143000"/>
            <a:ext cx="8229240" cy="49827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561" name="Picture 2" descr=""/>
          <p:cNvPicPr/>
          <p:nvPr/>
        </p:nvPicPr>
        <p:blipFill>
          <a:blip r:embed="rId1"/>
          <a:stretch/>
        </p:blipFill>
        <p:spPr>
          <a:xfrm>
            <a:off x="714240" y="1143000"/>
            <a:ext cx="6574680" cy="2612520"/>
          </a:xfrm>
          <a:prstGeom prst="rect">
            <a:avLst/>
          </a:prstGeom>
          <a:ln w="9525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796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The BA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3" name="PlaceHolder 2"/>
          <p:cNvSpPr>
            <a:spLocks noGrp="1"/>
          </p:cNvSpPr>
          <p:nvPr>
            <p:ph/>
          </p:nvPr>
        </p:nvSpPr>
        <p:spPr>
          <a:xfrm>
            <a:off x="457200" y="1071720"/>
            <a:ext cx="8229240" cy="50544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564" name="Picture 2" descr=""/>
          <p:cNvPicPr/>
          <p:nvPr/>
        </p:nvPicPr>
        <p:blipFill>
          <a:blip r:embed="rId1"/>
          <a:stretch/>
        </p:blipFill>
        <p:spPr>
          <a:xfrm>
            <a:off x="785880" y="1214280"/>
            <a:ext cx="7267320" cy="4040280"/>
          </a:xfrm>
          <a:prstGeom prst="rect">
            <a:avLst/>
          </a:prstGeom>
          <a:ln w="9525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PlaceHolder 1"/>
          <p:cNvSpPr>
            <a:spLocks noGrp="1"/>
          </p:cNvSpPr>
          <p:nvPr>
            <p:ph type="title"/>
          </p:nvPr>
        </p:nvSpPr>
        <p:spPr>
          <a:xfrm>
            <a:off x="428760" y="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The BA with Constraints [IROS 2015]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6" name="PlaceHolder 2"/>
          <p:cNvSpPr>
            <a:spLocks noGrp="1"/>
          </p:cNvSpPr>
          <p:nvPr>
            <p:ph/>
          </p:nvPr>
        </p:nvSpPr>
        <p:spPr>
          <a:xfrm>
            <a:off x="457200" y="1285920"/>
            <a:ext cx="8229240" cy="48398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567" name="Picture 2" descr=""/>
          <p:cNvPicPr/>
          <p:nvPr/>
        </p:nvPicPr>
        <p:blipFill>
          <a:blip r:embed="rId1"/>
          <a:stretch/>
        </p:blipFill>
        <p:spPr>
          <a:xfrm>
            <a:off x="1143000" y="1285920"/>
            <a:ext cx="6971040" cy="5175360"/>
          </a:xfrm>
          <a:prstGeom prst="rect">
            <a:avLst/>
          </a:prstGeom>
          <a:ln w="9525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SLAM as a Least Squares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/>
          </p:nvPr>
        </p:nvSpPr>
        <p:spPr>
          <a:xfrm>
            <a:off x="457200" y="1357200"/>
            <a:ext cx="8229240" cy="4768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However one can proceed to linearize it and get it into a least squares form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479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479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479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Which can be further reduced to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85" name="Picture 2" descr=""/>
          <p:cNvPicPr/>
          <p:nvPr/>
        </p:nvPicPr>
        <p:blipFill>
          <a:blip r:embed="rId1"/>
          <a:stretch/>
        </p:blipFill>
        <p:spPr>
          <a:xfrm>
            <a:off x="0" y="2428920"/>
            <a:ext cx="8895960" cy="1066320"/>
          </a:xfrm>
          <a:prstGeom prst="rect">
            <a:avLst/>
          </a:prstGeom>
          <a:ln w="9525">
            <a:noFill/>
          </a:ln>
        </p:spPr>
      </p:pic>
      <p:pic>
        <p:nvPicPr>
          <p:cNvPr id="186" name="Picture 3" descr=""/>
          <p:cNvPicPr/>
          <p:nvPr/>
        </p:nvPicPr>
        <p:blipFill>
          <a:blip r:embed="rId2"/>
          <a:stretch/>
        </p:blipFill>
        <p:spPr>
          <a:xfrm>
            <a:off x="2714760" y="4071960"/>
            <a:ext cx="3726000" cy="891360"/>
          </a:xfrm>
          <a:prstGeom prst="rect">
            <a:avLst/>
          </a:prstGeom>
          <a:ln w="9525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The BA with Constraints [IROS 2015]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570" name="Picture 2" descr=""/>
          <p:cNvPicPr/>
          <p:nvPr/>
        </p:nvPicPr>
        <p:blipFill>
          <a:blip r:embed="rId1"/>
          <a:stretch/>
        </p:blipFill>
        <p:spPr>
          <a:xfrm>
            <a:off x="0" y="2071800"/>
            <a:ext cx="9658080" cy="2809440"/>
          </a:xfrm>
          <a:prstGeom prst="rect">
            <a:avLst/>
          </a:prstGeom>
          <a:ln w="9525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The BA with Constraints [IROS 2015]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2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573" name="Picture 2" descr=""/>
          <p:cNvPicPr/>
          <p:nvPr/>
        </p:nvPicPr>
        <p:blipFill>
          <a:blip r:embed="rId1"/>
          <a:stretch/>
        </p:blipFill>
        <p:spPr>
          <a:xfrm>
            <a:off x="1071360" y="1928880"/>
            <a:ext cx="7057800" cy="3602880"/>
          </a:xfrm>
          <a:prstGeom prst="rect">
            <a:avLst/>
          </a:prstGeom>
          <a:ln w="9525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939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The BA with Constraints [IROS 2015]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575" name="Picture 3" descr=""/>
          <p:cNvPicPr/>
          <p:nvPr/>
        </p:nvPicPr>
        <p:blipFill>
          <a:blip r:embed="rId1"/>
          <a:stretch/>
        </p:blipFill>
        <p:spPr>
          <a:xfrm>
            <a:off x="428760" y="1714320"/>
            <a:ext cx="8057880" cy="1699920"/>
          </a:xfrm>
          <a:prstGeom prst="rect">
            <a:avLst/>
          </a:prstGeom>
          <a:ln w="9525">
            <a:noFill/>
          </a:ln>
        </p:spPr>
      </p:pic>
      <p:pic>
        <p:nvPicPr>
          <p:cNvPr id="576" name="Picture 4" descr=""/>
          <p:cNvPicPr/>
          <p:nvPr/>
        </p:nvPicPr>
        <p:blipFill>
          <a:blip r:embed="rId2"/>
          <a:stretch/>
        </p:blipFill>
        <p:spPr>
          <a:xfrm>
            <a:off x="553320" y="3857760"/>
            <a:ext cx="8043480" cy="2228400"/>
          </a:xfrm>
          <a:prstGeom prst="rect">
            <a:avLst/>
          </a:prstGeom>
          <a:ln w="9525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The BA with Constraints [IROS 2015]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578" name="Picture 2" descr=""/>
          <p:cNvPicPr/>
          <p:nvPr/>
        </p:nvPicPr>
        <p:blipFill>
          <a:blip r:embed="rId1"/>
          <a:stretch/>
        </p:blipFill>
        <p:spPr>
          <a:xfrm>
            <a:off x="828720" y="1357200"/>
            <a:ext cx="8314920" cy="5014440"/>
          </a:xfrm>
          <a:prstGeom prst="rect">
            <a:avLst/>
          </a:prstGeom>
          <a:ln w="9525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796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The BA with Constraints [IROS 2015]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0" name="PlaceHolder 2"/>
          <p:cNvSpPr>
            <a:spLocks noGrp="1"/>
          </p:cNvSpPr>
          <p:nvPr>
            <p:ph/>
          </p:nvPr>
        </p:nvSpPr>
        <p:spPr>
          <a:xfrm>
            <a:off x="457200" y="1143000"/>
            <a:ext cx="8229240" cy="49827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581" name="Picture 3" descr=""/>
          <p:cNvPicPr/>
          <p:nvPr/>
        </p:nvPicPr>
        <p:blipFill>
          <a:blip r:embed="rId1"/>
          <a:stretch/>
        </p:blipFill>
        <p:spPr>
          <a:xfrm>
            <a:off x="428760" y="1428840"/>
            <a:ext cx="8286480" cy="4700160"/>
          </a:xfrm>
          <a:prstGeom prst="rect">
            <a:avLst/>
          </a:prstGeom>
          <a:ln w="9525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PlaceHolder 1"/>
          <p:cNvSpPr>
            <a:spLocks noGrp="1"/>
          </p:cNvSpPr>
          <p:nvPr>
            <p:ph type="title"/>
          </p:nvPr>
        </p:nvSpPr>
        <p:spPr>
          <a:xfrm>
            <a:off x="500040" y="214200"/>
            <a:ext cx="8229240" cy="939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Results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3" name="PlaceHolder 2"/>
          <p:cNvSpPr>
            <a:spLocks noGrp="1"/>
          </p:cNvSpPr>
          <p:nvPr>
            <p:ph/>
          </p:nvPr>
        </p:nvSpPr>
        <p:spPr>
          <a:xfrm>
            <a:off x="457200" y="1214280"/>
            <a:ext cx="8229240" cy="49114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584" name="Picture 2" descr=""/>
          <p:cNvPicPr/>
          <p:nvPr/>
        </p:nvPicPr>
        <p:blipFill>
          <a:blip r:embed="rId1"/>
          <a:stretch/>
        </p:blipFill>
        <p:spPr>
          <a:xfrm>
            <a:off x="1357200" y="928800"/>
            <a:ext cx="7045200" cy="5683320"/>
          </a:xfrm>
          <a:prstGeom prst="rect">
            <a:avLst/>
          </a:prstGeom>
          <a:ln w="9525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SLAM as Least Squares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89" name="Picture 2" descr=""/>
          <p:cNvPicPr/>
          <p:nvPr/>
        </p:nvPicPr>
        <p:blipFill>
          <a:blip r:embed="rId1"/>
          <a:stretch/>
        </p:blipFill>
        <p:spPr>
          <a:xfrm>
            <a:off x="1600200" y="2214720"/>
            <a:ext cx="5943240" cy="2428560"/>
          </a:xfrm>
          <a:prstGeom prst="rect">
            <a:avLst/>
          </a:prstGeom>
          <a:ln w="9525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939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VSLAM vs SLAM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/>
          </p:nvPr>
        </p:nvSpPr>
        <p:spPr>
          <a:xfrm>
            <a:off x="457200" y="1214280"/>
            <a:ext cx="8229240" cy="49114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VSLAM is also essentially solved as a Non Linear Least Squares also popularly termed as Bundle Adjustment then what is the difference: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479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Motion models and measurement models are quite straightforward in regular SLAM (Range Based SLAM)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Or initialization is straightforward in Range Based SLAM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VSLAM motion and measurement models are </a:t>
            </a:r>
            <a:r>
              <a:rPr b="1" lang="en-US" sz="2000" spc="-1" strike="noStrike">
                <a:solidFill>
                  <a:srgbClr val="ff0000"/>
                </a:solidFill>
                <a:latin typeface="Calibri"/>
              </a:rPr>
              <a:t>NON TRIVIAL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400"/>
              </a:spcBef>
              <a:buClr>
                <a:srgbClr val="0070c0"/>
              </a:buClr>
              <a:buFont typeface="Arial"/>
              <a:buChar char="–"/>
            </a:pPr>
            <a:r>
              <a:rPr b="1" lang="en-US" sz="2000" spc="-1" strike="noStrike">
                <a:solidFill>
                  <a:srgbClr val="0070c0"/>
                </a:solidFill>
                <a:latin typeface="Calibri"/>
              </a:rPr>
              <a:t>Since VSLAM projects 3D world onto a 2D image it encounters variety of paradigms, formalisms and degeneracies most critically the formalism based on </a:t>
            </a:r>
            <a:r>
              <a:rPr b="1" lang="en-US" sz="2000" spc="-1" strike="noStrike">
                <a:solidFill>
                  <a:srgbClr val="ff0000"/>
                </a:solidFill>
                <a:latin typeface="Calibri"/>
              </a:rPr>
              <a:t>Projective Geometry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2543</TotalTime>
  <Application>LibreOffice/7.5.5.2$Linux_X86_64 LibreOffice_project/50$Build-2</Application>
  <AppVersion>15.0000</AppVersion>
  <Words>1916</Words>
  <Paragraphs>351</Paragraphs>
  <Company>Microsoft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2015-07-01T12:12:14Z</dcterms:created>
  <dc:creator>Madhav</dc:creator>
  <dc:description/>
  <dc:language>en-IN</dc:language>
  <cp:lastModifiedBy/>
  <dcterms:modified xsi:type="dcterms:W3CDTF">2023-11-27T00:37:29Z</dcterms:modified>
  <cp:revision>50</cp:revision>
  <dc:subject/>
  <dc:title>VSLAM / Monocular SLAM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On-screen Show (4:3)</vt:lpwstr>
  </property>
  <property fmtid="{D5CDD505-2E9C-101B-9397-08002B2CF9AE}" pid="3" name="Slides">
    <vt:i4>75</vt:i4>
  </property>
</Properties>
</file>