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81" r:id="rId3"/>
    <p:sldId id="257" r:id="rId4"/>
    <p:sldId id="258" r:id="rId5"/>
    <p:sldId id="28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5CE4A-EC38-469A-ACF3-29E03C2706B3}" type="datetimeFigureOut">
              <a:rPr lang="en-IN" smtClean="0"/>
              <a:pPr/>
              <a:t>13-12-2024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779C8-6F2F-4800-8537-D7120C3AECF8}" type="slidenum">
              <a:rPr lang="en-IN" smtClean="0"/>
              <a:pPr/>
              <a:t>‹#›</a:t>
            </a:fld>
            <a:endParaRPr lang="en-IN" dirty="0"/>
          </a:p>
        </p:txBody>
      </p:sp>
    </p:spTree>
    <p:extLst>
      <p:ext uri="{BB962C8B-B14F-4D97-AF65-F5344CB8AC3E}">
        <p14:creationId xmlns:p14="http://schemas.microsoft.com/office/powerpoint/2010/main" val="556210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3"/>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63D55A-910B-4EC3-98E0-4C5EF749083B}" type="datetime2">
              <a:rPr lang="en-US" smtClean="0"/>
              <a:pPr/>
              <a:t>Friday, December 13, 2024</a:t>
            </a:fld>
            <a:endParaRPr lang="en-US" dirty="0"/>
          </a:p>
        </p:txBody>
      </p:sp>
      <p:sp>
        <p:nvSpPr>
          <p:cNvPr id="5" name="Footer Placeholder 4"/>
          <p:cNvSpPr>
            <a:spLocks noGrp="1"/>
          </p:cNvSpPr>
          <p:nvPr>
            <p:ph type="ftr" sz="quarter" idx="11"/>
          </p:nvPr>
        </p:nvSpPr>
        <p:spPr/>
        <p:txBody>
          <a:bodyPr/>
          <a:lstStyle/>
          <a:p>
            <a:r>
              <a:rPr lang="en-US" dirty="0"/>
              <a:t>IT@HCST</a:t>
            </a:r>
          </a:p>
        </p:txBody>
      </p:sp>
      <p:sp>
        <p:nvSpPr>
          <p:cNvPr id="6" name="Slide Number Placeholder 5"/>
          <p:cNvSpPr>
            <a:spLocks noGrp="1"/>
          </p:cNvSpPr>
          <p:nvPr>
            <p:ph type="sldNum" sz="quarter" idx="12"/>
          </p:nvPr>
        </p:nvSpPr>
        <p:spPr/>
        <p:txBody>
          <a:bodyPr/>
          <a:lstStyle/>
          <a:p>
            <a:fld id="{132D015C-86D2-6E47-B92C-AA3F74A3BB30}"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5E4037-1F35-4BFB-BFC6-715B1647F08F}" type="datetime2">
              <a:rPr lang="en-US" smtClean="0"/>
              <a:pPr/>
              <a:t>Friday, December 13, 2024</a:t>
            </a:fld>
            <a:endParaRPr lang="en-US" dirty="0"/>
          </a:p>
        </p:txBody>
      </p:sp>
      <p:sp>
        <p:nvSpPr>
          <p:cNvPr id="5" name="Footer Placeholder 4"/>
          <p:cNvSpPr>
            <a:spLocks noGrp="1"/>
          </p:cNvSpPr>
          <p:nvPr>
            <p:ph type="ftr" sz="quarter" idx="11"/>
          </p:nvPr>
        </p:nvSpPr>
        <p:spPr/>
        <p:txBody>
          <a:bodyPr/>
          <a:lstStyle/>
          <a:p>
            <a:r>
              <a:rPr lang="en-US" dirty="0"/>
              <a:t>IT@HCST</a:t>
            </a:r>
          </a:p>
        </p:txBody>
      </p:sp>
      <p:sp>
        <p:nvSpPr>
          <p:cNvPr id="6" name="Slide Number Placeholder 5"/>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50992-F15F-4FC4-83AD-4BFECBB3CE11}" type="datetime2">
              <a:rPr lang="en-US" smtClean="0"/>
              <a:pPr/>
              <a:t>Friday, December 13, 2024</a:t>
            </a:fld>
            <a:endParaRPr lang="en-US" dirty="0"/>
          </a:p>
        </p:txBody>
      </p:sp>
      <p:sp>
        <p:nvSpPr>
          <p:cNvPr id="5" name="Footer Placeholder 4"/>
          <p:cNvSpPr>
            <a:spLocks noGrp="1"/>
          </p:cNvSpPr>
          <p:nvPr>
            <p:ph type="ftr" sz="quarter" idx="11"/>
          </p:nvPr>
        </p:nvSpPr>
        <p:spPr/>
        <p:txBody>
          <a:bodyPr/>
          <a:lstStyle/>
          <a:p>
            <a:r>
              <a:rPr lang="en-US" dirty="0"/>
              <a:t>IT@HCST</a:t>
            </a:r>
          </a:p>
        </p:txBody>
      </p:sp>
      <p:sp>
        <p:nvSpPr>
          <p:cNvPr id="6" name="Slide Number Placeholder 5"/>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863724-379F-4DDB-A404-E61C877E1F07}" type="datetime2">
              <a:rPr lang="en-US" smtClean="0"/>
              <a:pPr/>
              <a:t>Friday, December 13, 2024</a:t>
            </a:fld>
            <a:endParaRPr lang="en-US" dirty="0"/>
          </a:p>
        </p:txBody>
      </p:sp>
      <p:sp>
        <p:nvSpPr>
          <p:cNvPr id="5" name="Footer Placeholder 4"/>
          <p:cNvSpPr>
            <a:spLocks noGrp="1"/>
          </p:cNvSpPr>
          <p:nvPr>
            <p:ph type="ftr" sz="quarter" idx="11"/>
          </p:nvPr>
        </p:nvSpPr>
        <p:spPr/>
        <p:txBody>
          <a:bodyPr/>
          <a:lstStyle/>
          <a:p>
            <a:r>
              <a:rPr lang="en-US" dirty="0"/>
              <a:t>IT@HCST</a:t>
            </a:r>
          </a:p>
        </p:txBody>
      </p:sp>
      <p:sp>
        <p:nvSpPr>
          <p:cNvPr id="6" name="Slide Number Placeholder 5"/>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7"/>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CB188-E977-48FC-992D-2A346BC6DDB5}" type="datetime2">
              <a:rPr lang="en-US" smtClean="0"/>
              <a:pPr/>
              <a:t>Friday, December 13, 2024</a:t>
            </a:fld>
            <a:endParaRPr lang="en-US" dirty="0"/>
          </a:p>
        </p:txBody>
      </p:sp>
      <p:sp>
        <p:nvSpPr>
          <p:cNvPr id="5" name="Footer Placeholder 4"/>
          <p:cNvSpPr>
            <a:spLocks noGrp="1"/>
          </p:cNvSpPr>
          <p:nvPr>
            <p:ph type="ftr" sz="quarter" idx="11"/>
          </p:nvPr>
        </p:nvSpPr>
        <p:spPr/>
        <p:txBody>
          <a:bodyPr/>
          <a:lstStyle/>
          <a:p>
            <a:r>
              <a:rPr lang="en-US" dirty="0"/>
              <a:t>IT@HCST</a:t>
            </a:r>
          </a:p>
        </p:txBody>
      </p:sp>
      <p:sp>
        <p:nvSpPr>
          <p:cNvPr id="6" name="Slide Number Placeholder 5"/>
          <p:cNvSpPr>
            <a:spLocks noGrp="1"/>
          </p:cNvSpPr>
          <p:nvPr>
            <p:ph type="sldNum" sz="quarter" idx="12"/>
          </p:nvPr>
        </p:nvSpPr>
        <p:spPr/>
        <p:txBody>
          <a:bodyPr/>
          <a:lstStyle/>
          <a:p>
            <a:fld id="{132D015C-86D2-6E47-B92C-AA3F74A3BB30}"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BE3AC-6A30-4571-9FA4-414115DFFC61}" type="datetime2">
              <a:rPr lang="en-US" smtClean="0"/>
              <a:pPr/>
              <a:t>Friday, December 13, 2024</a:t>
            </a:fld>
            <a:endParaRPr lang="en-US" dirty="0"/>
          </a:p>
        </p:txBody>
      </p:sp>
      <p:sp>
        <p:nvSpPr>
          <p:cNvPr id="6" name="Footer Placeholder 5"/>
          <p:cNvSpPr>
            <a:spLocks noGrp="1"/>
          </p:cNvSpPr>
          <p:nvPr>
            <p:ph type="ftr" sz="quarter" idx="11"/>
          </p:nvPr>
        </p:nvSpPr>
        <p:spPr/>
        <p:txBody>
          <a:bodyPr/>
          <a:lstStyle/>
          <a:p>
            <a:r>
              <a:rPr lang="en-US" dirty="0"/>
              <a:t>IT@HCST</a:t>
            </a:r>
          </a:p>
        </p:txBody>
      </p:sp>
      <p:sp>
        <p:nvSpPr>
          <p:cNvPr id="7" name="Slide Number Placeholder 6"/>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8AB2-749F-4A15-A85B-0C3DADFAEFD2}" type="datetime2">
              <a:rPr lang="en-US" smtClean="0"/>
              <a:pPr/>
              <a:t>Friday, December 13, 2024</a:t>
            </a:fld>
            <a:endParaRPr lang="en-US" dirty="0"/>
          </a:p>
        </p:txBody>
      </p:sp>
      <p:sp>
        <p:nvSpPr>
          <p:cNvPr id="8" name="Footer Placeholder 7"/>
          <p:cNvSpPr>
            <a:spLocks noGrp="1"/>
          </p:cNvSpPr>
          <p:nvPr>
            <p:ph type="ftr" sz="quarter" idx="11"/>
          </p:nvPr>
        </p:nvSpPr>
        <p:spPr/>
        <p:txBody>
          <a:bodyPr/>
          <a:lstStyle/>
          <a:p>
            <a:r>
              <a:rPr lang="en-US" dirty="0"/>
              <a:t>IT@HCST</a:t>
            </a:r>
          </a:p>
        </p:txBody>
      </p:sp>
      <p:sp>
        <p:nvSpPr>
          <p:cNvPr id="9" name="Slide Number Placeholder 8"/>
          <p:cNvSpPr>
            <a:spLocks noGrp="1"/>
          </p:cNvSpPr>
          <p:nvPr>
            <p:ph type="sldNum" sz="quarter" idx="12"/>
          </p:nvPr>
        </p:nvSpPr>
        <p:spPr/>
        <p:txBody>
          <a:bodyPr/>
          <a:lstStyle/>
          <a:p>
            <a:fld id="{132D015C-86D2-6E47-B92C-AA3F74A3BB30}"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459752-FC9C-4EB3-8275-D8FF20169C81}" type="datetime2">
              <a:rPr lang="en-US" smtClean="0"/>
              <a:pPr/>
              <a:t>Friday, December 13, 2024</a:t>
            </a:fld>
            <a:endParaRPr lang="en-US" dirty="0"/>
          </a:p>
        </p:txBody>
      </p:sp>
      <p:sp>
        <p:nvSpPr>
          <p:cNvPr id="4" name="Footer Placeholder 3"/>
          <p:cNvSpPr>
            <a:spLocks noGrp="1"/>
          </p:cNvSpPr>
          <p:nvPr>
            <p:ph type="ftr" sz="quarter" idx="11"/>
          </p:nvPr>
        </p:nvSpPr>
        <p:spPr/>
        <p:txBody>
          <a:bodyPr/>
          <a:lstStyle/>
          <a:p>
            <a:r>
              <a:rPr lang="en-US" dirty="0"/>
              <a:t>IT@HCST</a:t>
            </a:r>
          </a:p>
        </p:txBody>
      </p:sp>
      <p:sp>
        <p:nvSpPr>
          <p:cNvPr id="5" name="Slide Number Placeholder 4"/>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E6E72-EFFC-4FBE-A67B-4C5616CC768C}" type="datetime2">
              <a:rPr lang="en-US" smtClean="0"/>
              <a:pPr/>
              <a:t>Friday, December 13, 2024</a:t>
            </a:fld>
            <a:endParaRPr lang="en-US" dirty="0"/>
          </a:p>
        </p:txBody>
      </p:sp>
      <p:sp>
        <p:nvSpPr>
          <p:cNvPr id="3" name="Footer Placeholder 2"/>
          <p:cNvSpPr>
            <a:spLocks noGrp="1"/>
          </p:cNvSpPr>
          <p:nvPr>
            <p:ph type="ftr" sz="quarter" idx="11"/>
          </p:nvPr>
        </p:nvSpPr>
        <p:spPr/>
        <p:txBody>
          <a:bodyPr/>
          <a:lstStyle/>
          <a:p>
            <a:r>
              <a:rPr lang="en-US" dirty="0"/>
              <a:t>IT@HCST</a:t>
            </a:r>
          </a:p>
        </p:txBody>
      </p:sp>
      <p:sp>
        <p:nvSpPr>
          <p:cNvPr id="4" name="Slide Number Placeholder 3"/>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5"/>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47F47-6309-4B75-B3FE-6B2C1E963915}" type="datetime2">
              <a:rPr lang="en-US" smtClean="0"/>
              <a:pPr/>
              <a:t>Friday, December 13, 2024</a:t>
            </a:fld>
            <a:endParaRPr lang="en-US" dirty="0"/>
          </a:p>
        </p:txBody>
      </p:sp>
      <p:sp>
        <p:nvSpPr>
          <p:cNvPr id="6" name="Footer Placeholder 5"/>
          <p:cNvSpPr>
            <a:spLocks noGrp="1"/>
          </p:cNvSpPr>
          <p:nvPr>
            <p:ph type="ftr" sz="quarter" idx="11"/>
          </p:nvPr>
        </p:nvSpPr>
        <p:spPr/>
        <p:txBody>
          <a:bodyPr/>
          <a:lstStyle/>
          <a:p>
            <a:r>
              <a:rPr lang="en-US" dirty="0"/>
              <a:t>IT@HCST</a:t>
            </a:r>
          </a:p>
        </p:txBody>
      </p:sp>
      <p:sp>
        <p:nvSpPr>
          <p:cNvPr id="7" name="Slide Number Placeholder 6"/>
          <p:cNvSpPr>
            <a:spLocks noGrp="1"/>
          </p:cNvSpPr>
          <p:nvPr>
            <p:ph type="sldNum" sz="quarter" idx="12"/>
          </p:nvPr>
        </p:nvSpPr>
        <p:spPr/>
        <p:txBody>
          <a:bodyPr/>
          <a:lstStyle/>
          <a:p>
            <a:fld id="{132D015C-86D2-6E47-B92C-AA3F74A3BB30}" type="slidenum">
              <a:rPr lang="en-US" smtClean="0"/>
              <a:pPr/>
              <a:t>‹#›</a:t>
            </a:fld>
            <a:endParaRPr lang="en-US" dirty="0"/>
          </a:p>
        </p:txBody>
      </p:sp>
      <p:cxnSp>
        <p:nvCxnSpPr>
          <p:cNvPr id="9" name="Straight Connector 8"/>
          <p:cNvCxnSpPr/>
          <p:nvPr/>
        </p:nvCxnSpPr>
        <p:spPr>
          <a:xfrm rot="5400000">
            <a:off x="912152" y="3579943"/>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9E855-E7C5-4F46-AB2D-9541CF4F7045}" type="datetime2">
              <a:rPr lang="en-US" smtClean="0"/>
              <a:pPr/>
              <a:t>Friday, December 13, 2024</a:t>
            </a:fld>
            <a:endParaRPr lang="en-US" dirty="0"/>
          </a:p>
        </p:txBody>
      </p:sp>
      <p:sp>
        <p:nvSpPr>
          <p:cNvPr id="6" name="Footer Placeholder 5"/>
          <p:cNvSpPr>
            <a:spLocks noGrp="1"/>
          </p:cNvSpPr>
          <p:nvPr>
            <p:ph type="ftr" sz="quarter" idx="11"/>
          </p:nvPr>
        </p:nvSpPr>
        <p:spPr/>
        <p:txBody>
          <a:bodyPr/>
          <a:lstStyle/>
          <a:p>
            <a:r>
              <a:rPr lang="en-US" dirty="0"/>
              <a:t>IT@HCST</a:t>
            </a:r>
          </a:p>
        </p:txBody>
      </p:sp>
      <p:sp>
        <p:nvSpPr>
          <p:cNvPr id="7" name="Slide Number Placeholder 6"/>
          <p:cNvSpPr>
            <a:spLocks noGrp="1"/>
          </p:cNvSpPr>
          <p:nvPr>
            <p:ph type="sldNum" sz="quarter" idx="12"/>
          </p:nvPr>
        </p:nvSpPr>
        <p:spPr/>
        <p:txBody>
          <a:bodyPr/>
          <a:lstStyle/>
          <a:p>
            <a:fld id="{132D015C-86D2-6E47-B92C-AA3F74A3BB3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6347925-6E9F-457B-BED8-31C15BB5B863}" type="datetime2">
              <a:rPr lang="en-US" smtClean="0"/>
              <a:pPr/>
              <a:t>Friday, December 13, 2024</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IT@HCST</a:t>
            </a: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132D015C-86D2-6E47-B92C-AA3F74A3BB3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426827"/>
            <a:ext cx="7848600" cy="1927225"/>
          </a:xfrm>
        </p:spPr>
        <p:txBody>
          <a:bodyPr/>
          <a:lstStyle/>
          <a:p>
            <a:pPr algn="ctr"/>
            <a:r>
              <a:rPr lang="en-US" sz="2800" b="1" dirty="0">
                <a:solidFill>
                  <a:schemeClr val="tx1"/>
                </a:solidFill>
              </a:rPr>
              <a:t>INTERNSHIP Project</a:t>
            </a:r>
            <a:br>
              <a:rPr lang="en-US" sz="2800" b="1" dirty="0">
                <a:solidFill>
                  <a:schemeClr val="tx1"/>
                </a:solidFill>
              </a:rPr>
            </a:br>
            <a:r>
              <a:rPr lang="en-US" sz="2800" b="1" dirty="0">
                <a:solidFill>
                  <a:schemeClr val="tx1"/>
                </a:solidFill>
              </a:rPr>
              <a:t>on</a:t>
            </a:r>
            <a:br>
              <a:rPr lang="en-US" sz="3200" dirty="0">
                <a:solidFill>
                  <a:schemeClr val="tx1"/>
                </a:solidFill>
              </a:rPr>
            </a:br>
            <a:r>
              <a:rPr lang="en-US" sz="3200" dirty="0">
                <a:solidFill>
                  <a:schemeClr val="tx1"/>
                </a:solidFill>
              </a:rPr>
              <a:t>MERN-Based Prompt and Mail Management System</a:t>
            </a:r>
          </a:p>
        </p:txBody>
      </p:sp>
      <p:sp>
        <p:nvSpPr>
          <p:cNvPr id="3" name="Subtitle 2"/>
          <p:cNvSpPr>
            <a:spLocks noGrp="1"/>
          </p:cNvSpPr>
          <p:nvPr>
            <p:ph type="subTitle" idx="1"/>
          </p:nvPr>
        </p:nvSpPr>
        <p:spPr>
          <a:xfrm>
            <a:off x="750793" y="3578651"/>
            <a:ext cx="3938831" cy="1490781"/>
          </a:xfrm>
        </p:spPr>
        <p:txBody>
          <a:bodyPr>
            <a:normAutofit/>
          </a:bodyPr>
          <a:lstStyle/>
          <a:p>
            <a:r>
              <a:rPr lang="en-US" b="1" dirty="0">
                <a:solidFill>
                  <a:schemeClr val="tx1"/>
                </a:solidFill>
              </a:rPr>
              <a:t>Company Name:</a:t>
            </a:r>
            <a:endParaRPr lang="en-US" sz="2000" dirty="0">
              <a:solidFill>
                <a:schemeClr val="tx1"/>
              </a:solidFill>
            </a:endParaRPr>
          </a:p>
          <a:p>
            <a:r>
              <a:rPr lang="en-US" dirty="0">
                <a:solidFill>
                  <a:schemeClr val="tx1"/>
                </a:solidFill>
              </a:rPr>
              <a:t>	Udemy</a:t>
            </a:r>
          </a:p>
        </p:txBody>
      </p:sp>
      <p:sp>
        <p:nvSpPr>
          <p:cNvPr id="4" name="TextBox 3"/>
          <p:cNvSpPr txBox="1"/>
          <p:nvPr/>
        </p:nvSpPr>
        <p:spPr>
          <a:xfrm>
            <a:off x="1385555" y="555638"/>
            <a:ext cx="9497089" cy="830997"/>
          </a:xfrm>
          <a:prstGeom prst="rect">
            <a:avLst/>
          </a:prstGeom>
          <a:noFill/>
        </p:spPr>
        <p:txBody>
          <a:bodyPr wrap="square" rtlCol="0">
            <a:spAutoFit/>
          </a:bodyPr>
          <a:lstStyle/>
          <a:p>
            <a:pPr algn="ctr"/>
            <a:r>
              <a:rPr lang="en-US" sz="2400" b="1" dirty="0">
                <a:solidFill>
                  <a:schemeClr val="tx2"/>
                </a:solidFill>
              </a:rPr>
              <a:t>Hindustan College of Science and Technology, Farah, Mathura</a:t>
            </a:r>
          </a:p>
          <a:p>
            <a:pPr algn="ctr"/>
            <a:r>
              <a:rPr lang="en-US" sz="2400" b="1" dirty="0">
                <a:solidFill>
                  <a:schemeClr val="tx2"/>
                </a:solidFill>
              </a:rPr>
              <a:t>Department of Information Technology</a:t>
            </a:r>
          </a:p>
        </p:txBody>
      </p:sp>
      <p:sp>
        <p:nvSpPr>
          <p:cNvPr id="6" name="Subtitle 2"/>
          <p:cNvSpPr txBox="1">
            <a:spLocks/>
          </p:cNvSpPr>
          <p:nvPr/>
        </p:nvSpPr>
        <p:spPr>
          <a:xfrm>
            <a:off x="7700084" y="3578651"/>
            <a:ext cx="4491916" cy="298588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b="1" dirty="0">
                <a:solidFill>
                  <a:schemeClr val="tx1"/>
                </a:solidFill>
              </a:rPr>
              <a:t>Student Name:</a:t>
            </a:r>
          </a:p>
          <a:p>
            <a:r>
              <a:rPr lang="en-US" b="1" dirty="0">
                <a:solidFill>
                  <a:schemeClr val="tx1"/>
                </a:solidFill>
              </a:rPr>
              <a:t>	</a:t>
            </a:r>
            <a:r>
              <a:rPr lang="en-US" dirty="0">
                <a:solidFill>
                  <a:schemeClr val="tx1"/>
                </a:solidFill>
              </a:rPr>
              <a:t>Mitanshu Sharma</a:t>
            </a:r>
          </a:p>
          <a:p>
            <a:r>
              <a:rPr lang="en-US" b="1" dirty="0">
                <a:solidFill>
                  <a:schemeClr val="tx1"/>
                </a:solidFill>
              </a:rPr>
              <a:t>Roll No.</a:t>
            </a:r>
          </a:p>
          <a:p>
            <a:r>
              <a:rPr lang="en-US" b="1" dirty="0">
                <a:solidFill>
                  <a:schemeClr val="tx1"/>
                </a:solidFill>
              </a:rPr>
              <a:t>	</a:t>
            </a:r>
            <a:r>
              <a:rPr lang="en-US" dirty="0">
                <a:solidFill>
                  <a:schemeClr val="tx1"/>
                </a:solidFill>
              </a:rPr>
              <a:t>2200640130029</a:t>
            </a:r>
          </a:p>
          <a:p>
            <a:r>
              <a:rPr lang="en-US" b="1" dirty="0">
                <a:solidFill>
                  <a:schemeClr val="tx1"/>
                </a:solidFill>
              </a:rPr>
              <a:t>Semester:</a:t>
            </a:r>
          </a:p>
          <a:p>
            <a:r>
              <a:rPr lang="en-US" b="1" dirty="0">
                <a:solidFill>
                  <a:schemeClr val="tx1"/>
                </a:solidFill>
              </a:rPr>
              <a:t>	</a:t>
            </a:r>
            <a:r>
              <a:rPr lang="en-US" dirty="0">
                <a:solidFill>
                  <a:schemeClr val="tx1"/>
                </a:solidFill>
              </a:rPr>
              <a:t>V</a:t>
            </a:r>
          </a:p>
        </p:txBody>
      </p:sp>
      <p:sp>
        <p:nvSpPr>
          <p:cNvPr id="7" name="Subtitle 2">
            <a:extLst>
              <a:ext uri="{FF2B5EF4-FFF2-40B4-BE49-F238E27FC236}">
                <a16:creationId xmlns:a16="http://schemas.microsoft.com/office/drawing/2014/main" id="{A48A8D79-A800-4172-9B59-DC763AF981B6}"/>
              </a:ext>
            </a:extLst>
          </p:cNvPr>
          <p:cNvSpPr txBox="1">
            <a:spLocks/>
          </p:cNvSpPr>
          <p:nvPr/>
        </p:nvSpPr>
        <p:spPr>
          <a:xfrm>
            <a:off x="746087" y="5069432"/>
            <a:ext cx="2756218" cy="861541"/>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b="1" dirty="0">
                <a:solidFill>
                  <a:schemeClr val="tx1"/>
                </a:solidFill>
              </a:rPr>
              <a:t>Duration: </a:t>
            </a:r>
          </a:p>
          <a:p>
            <a:r>
              <a:rPr lang="en-US" b="1" dirty="0">
                <a:solidFill>
                  <a:schemeClr val="tx1"/>
                </a:solidFill>
              </a:rPr>
              <a:t>	</a:t>
            </a:r>
            <a:r>
              <a:rPr lang="en-US" dirty="0">
                <a:solidFill>
                  <a:schemeClr val="tx1"/>
                </a:solidFill>
              </a:rPr>
              <a:t>4 weeks</a:t>
            </a:r>
          </a:p>
        </p:txBody>
      </p:sp>
      <p:pic>
        <p:nvPicPr>
          <p:cNvPr id="9" name="Picture 8">
            <a:extLst>
              <a:ext uri="{FF2B5EF4-FFF2-40B4-BE49-F238E27FC236}">
                <a16:creationId xmlns:a16="http://schemas.microsoft.com/office/drawing/2014/main" id="{827E5F49-D097-4DFF-A955-8BFF99DE60A4}"/>
              </a:ext>
            </a:extLst>
          </p:cNvPr>
          <p:cNvPicPr>
            <a:picLocks noChangeAspect="1"/>
          </p:cNvPicPr>
          <p:nvPr/>
        </p:nvPicPr>
        <p:blipFill>
          <a:blip r:embed="rId2"/>
          <a:stretch>
            <a:fillRect/>
          </a:stretch>
        </p:blipFill>
        <p:spPr>
          <a:xfrm>
            <a:off x="5102289" y="3587979"/>
            <a:ext cx="1987421" cy="1916690"/>
          </a:xfrm>
          <a:prstGeom prst="rect">
            <a:avLst/>
          </a:prstGeom>
        </p:spPr>
      </p:pic>
      <p:sp>
        <p:nvSpPr>
          <p:cNvPr id="10" name="Date Placeholder 9">
            <a:extLst>
              <a:ext uri="{FF2B5EF4-FFF2-40B4-BE49-F238E27FC236}">
                <a16:creationId xmlns:a16="http://schemas.microsoft.com/office/drawing/2014/main" id="{4594E260-534E-4AF4-BDC4-02CB6EADDB82}"/>
              </a:ext>
            </a:extLst>
          </p:cNvPr>
          <p:cNvSpPr>
            <a:spLocks noGrp="1"/>
          </p:cNvSpPr>
          <p:nvPr>
            <p:ph type="dt" sz="half" idx="10"/>
          </p:nvPr>
        </p:nvSpPr>
        <p:spPr>
          <a:xfrm>
            <a:off x="1045699" y="18288"/>
            <a:ext cx="3860800" cy="329184"/>
          </a:xfrm>
        </p:spPr>
        <p:txBody>
          <a:bodyPr/>
          <a:lstStyle/>
          <a:p>
            <a:r>
              <a:rPr lang="en-US" dirty="0"/>
              <a:t>Monday, September 09,2024</a:t>
            </a:r>
          </a:p>
        </p:txBody>
      </p:sp>
      <p:sp>
        <p:nvSpPr>
          <p:cNvPr id="11" name="Footer Placeholder 10">
            <a:extLst>
              <a:ext uri="{FF2B5EF4-FFF2-40B4-BE49-F238E27FC236}">
                <a16:creationId xmlns:a16="http://schemas.microsoft.com/office/drawing/2014/main" id="{E63D44B4-DE4A-490D-9574-14E5B8C2C1D2}"/>
              </a:ext>
            </a:extLst>
          </p:cNvPr>
          <p:cNvSpPr>
            <a:spLocks noGrp="1"/>
          </p:cNvSpPr>
          <p:nvPr>
            <p:ph type="ftr" sz="quarter" idx="11"/>
          </p:nvPr>
        </p:nvSpPr>
        <p:spPr/>
        <p:txBody>
          <a:bodyPr/>
          <a:lstStyle/>
          <a:p>
            <a:r>
              <a:rPr lang="en-US" dirty="0"/>
              <a:t>IT@HCST</a:t>
            </a:r>
          </a:p>
        </p:txBody>
      </p:sp>
      <p:sp>
        <p:nvSpPr>
          <p:cNvPr id="12" name="Slide Number Placeholder 11">
            <a:extLst>
              <a:ext uri="{FF2B5EF4-FFF2-40B4-BE49-F238E27FC236}">
                <a16:creationId xmlns:a16="http://schemas.microsoft.com/office/drawing/2014/main" id="{6233AFE3-E829-4AC0-9C9F-27E0A443B58D}"/>
              </a:ext>
            </a:extLst>
          </p:cNvPr>
          <p:cNvSpPr>
            <a:spLocks noGrp="1"/>
          </p:cNvSpPr>
          <p:nvPr>
            <p:ph type="sldNum" sz="quarter" idx="12"/>
          </p:nvPr>
        </p:nvSpPr>
        <p:spPr/>
        <p:txBody>
          <a:bodyPr/>
          <a:lstStyle/>
          <a:p>
            <a:fld id="{132D015C-86D2-6E47-B92C-AA3F74A3BB30}" type="slidenum">
              <a:rPr lang="en-US" smtClean="0"/>
              <a:pPr/>
              <a:t>1</a:t>
            </a:fld>
            <a:endParaRPr lang="en-US" dirty="0"/>
          </a:p>
        </p:txBody>
      </p:sp>
    </p:spTree>
    <p:extLst>
      <p:ext uri="{BB962C8B-B14F-4D97-AF65-F5344CB8AC3E}">
        <p14:creationId xmlns:p14="http://schemas.microsoft.com/office/powerpoint/2010/main" val="272182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5C087-75C8-3A06-8110-6F73B268D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F0294-DE14-6944-CF67-C10C8B2831E9}"/>
              </a:ext>
            </a:extLst>
          </p:cNvPr>
          <p:cNvSpPr>
            <a:spLocks noGrp="1"/>
          </p:cNvSpPr>
          <p:nvPr>
            <p:ph type="title"/>
          </p:nvPr>
        </p:nvSpPr>
        <p:spPr/>
        <p:txBody>
          <a:bodyPr>
            <a:normAutofit fontScale="90000"/>
          </a:bodyPr>
          <a:lstStyle/>
          <a:p>
            <a:r>
              <a:rPr lang="en-US" dirty="0">
                <a:solidFill>
                  <a:schemeClr val="tx2">
                    <a:lumMod val="75000"/>
                  </a:schemeClr>
                </a:solidFill>
              </a:rPr>
              <a:t>FEASIBILITY STUDY – TECHNICAL FEASIBILITY</a:t>
            </a:r>
          </a:p>
        </p:txBody>
      </p:sp>
      <p:sp>
        <p:nvSpPr>
          <p:cNvPr id="3" name="Content Placeholder 2">
            <a:extLst>
              <a:ext uri="{FF2B5EF4-FFF2-40B4-BE49-F238E27FC236}">
                <a16:creationId xmlns:a16="http://schemas.microsoft.com/office/drawing/2014/main" id="{F62EDD25-F293-E9E1-0181-ADC8685C56AE}"/>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9123D32-81D3-6C13-EB0B-6337EC6BA059}"/>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580FE572-FFFB-3E99-2176-A92A8F70442C}"/>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55B93CA0-E4F2-75DC-41CE-CB0817386795}"/>
              </a:ext>
            </a:extLst>
          </p:cNvPr>
          <p:cNvSpPr>
            <a:spLocks noGrp="1"/>
          </p:cNvSpPr>
          <p:nvPr>
            <p:ph type="sldNum" sz="quarter" idx="12"/>
          </p:nvPr>
        </p:nvSpPr>
        <p:spPr/>
        <p:txBody>
          <a:bodyPr/>
          <a:lstStyle/>
          <a:p>
            <a:fld id="{132D015C-86D2-6E47-B92C-AA3F74A3BB30}" type="slidenum">
              <a:rPr lang="en-US" smtClean="0"/>
              <a:pPr/>
              <a:t>10</a:t>
            </a:fld>
            <a:endParaRPr lang="en-US" dirty="0"/>
          </a:p>
        </p:txBody>
      </p:sp>
      <p:sp>
        <p:nvSpPr>
          <p:cNvPr id="7" name="Rectangle 1">
            <a:extLst>
              <a:ext uri="{FF2B5EF4-FFF2-40B4-BE49-F238E27FC236}">
                <a16:creationId xmlns:a16="http://schemas.microsoft.com/office/drawing/2014/main" id="{391B5480-F92B-8949-D6C5-9B413990643C}"/>
              </a:ext>
            </a:extLst>
          </p:cNvPr>
          <p:cNvSpPr>
            <a:spLocks noGrp="1" noChangeArrowheads="1"/>
          </p:cNvSpPr>
          <p:nvPr>
            <p:ph sz="half" idx="2"/>
          </p:nvPr>
        </p:nvSpPr>
        <p:spPr bwMode="auto">
          <a:xfrm>
            <a:off x="609600" y="1721628"/>
            <a:ext cx="10972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Compatibility of Technologies: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MERN stack is well-suited for creating scalable web applications. Integration of Gemini API is seamless, as it can handle real-time requests for email drafting.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 and Performance: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MongoDB’s flexible schema and Node.js’s non-blocking I/O make the system scalable. As more users are added, the system can handle increased traffic without compromising speed.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 Measures: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Passwords are safely sent to express server, and user data is stored securely in MongoDB.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Tailwind CSS Integration: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Tailwind enables rapid development and ensures the UI is both responsive and adaptive, making the app usable across devices with minimal effort. </a:t>
            </a:r>
          </a:p>
        </p:txBody>
      </p:sp>
    </p:spTree>
    <p:extLst>
      <p:ext uri="{BB962C8B-B14F-4D97-AF65-F5344CB8AC3E}">
        <p14:creationId xmlns:p14="http://schemas.microsoft.com/office/powerpoint/2010/main" val="375769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2A852-EB04-E99B-AD05-99F6D5573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BB79D-98BC-B1F7-4EF0-5A41657990FF}"/>
              </a:ext>
            </a:extLst>
          </p:cNvPr>
          <p:cNvSpPr>
            <a:spLocks noGrp="1"/>
          </p:cNvSpPr>
          <p:nvPr>
            <p:ph type="title"/>
          </p:nvPr>
        </p:nvSpPr>
        <p:spPr/>
        <p:txBody>
          <a:bodyPr>
            <a:normAutofit fontScale="90000"/>
          </a:bodyPr>
          <a:lstStyle/>
          <a:p>
            <a:r>
              <a:rPr lang="en-US" dirty="0">
                <a:solidFill>
                  <a:schemeClr val="tx2">
                    <a:lumMod val="75000"/>
                  </a:schemeClr>
                </a:solidFill>
              </a:rPr>
              <a:t>FEASIBILITY STUDY – ECONOMIC FEASIBILITY</a:t>
            </a:r>
          </a:p>
        </p:txBody>
      </p:sp>
      <p:sp>
        <p:nvSpPr>
          <p:cNvPr id="3" name="Content Placeholder 2">
            <a:extLst>
              <a:ext uri="{FF2B5EF4-FFF2-40B4-BE49-F238E27FC236}">
                <a16:creationId xmlns:a16="http://schemas.microsoft.com/office/drawing/2014/main" id="{5B3C9488-FCB8-4AEA-B903-2458F7B4002E}"/>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64E383-742A-5396-6393-8AE16F08EEB5}"/>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A4A4114A-911D-CF45-0E80-18C5041430A8}"/>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481FCBB6-AA60-200C-5290-6080706FB290}"/>
              </a:ext>
            </a:extLst>
          </p:cNvPr>
          <p:cNvSpPr>
            <a:spLocks noGrp="1"/>
          </p:cNvSpPr>
          <p:nvPr>
            <p:ph type="sldNum" sz="quarter" idx="12"/>
          </p:nvPr>
        </p:nvSpPr>
        <p:spPr/>
        <p:txBody>
          <a:bodyPr/>
          <a:lstStyle/>
          <a:p>
            <a:fld id="{132D015C-86D2-6E47-B92C-AA3F74A3BB30}" type="slidenum">
              <a:rPr lang="en-US" smtClean="0"/>
              <a:pPr/>
              <a:t>11</a:t>
            </a:fld>
            <a:endParaRPr lang="en-US" dirty="0"/>
          </a:p>
        </p:txBody>
      </p:sp>
      <p:sp>
        <p:nvSpPr>
          <p:cNvPr id="11" name="Rectangle 4">
            <a:extLst>
              <a:ext uri="{FF2B5EF4-FFF2-40B4-BE49-F238E27FC236}">
                <a16:creationId xmlns:a16="http://schemas.microsoft.com/office/drawing/2014/main" id="{69C95AED-33C9-CD4F-D437-535150A5F869}"/>
              </a:ext>
            </a:extLst>
          </p:cNvPr>
          <p:cNvSpPr>
            <a:spLocks noGrp="1" noChangeArrowheads="1"/>
          </p:cNvSpPr>
          <p:nvPr>
            <p:ph sz="half" idx="2"/>
          </p:nvPr>
        </p:nvSpPr>
        <p:spPr bwMode="auto">
          <a:xfrm>
            <a:off x="609600" y="1675220"/>
            <a:ext cx="10972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Development Costs:</a:t>
            </a:r>
            <a:r>
              <a:rPr kumimoji="0" lang="en-US" altLang="en-US" sz="2000" b="0" i="0" u="none" strike="noStrike" cap="none" normalizeH="0" baseline="0" dirty="0">
                <a:ln>
                  <a:noFill/>
                </a:ln>
                <a:solidFill>
                  <a:schemeClr val="tx1"/>
                </a:solidFill>
                <a:effectLst/>
                <a:latin typeface="Arial" panose="020B0604020202020204" pitchFamily="34" charset="0"/>
              </a:rPr>
              <a:t> The use of open-source tools like the MERN stack and Tailwind CSS minimizes upfront development costs.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API Usage:</a:t>
            </a:r>
            <a:r>
              <a:rPr kumimoji="0" lang="en-US" altLang="en-US" sz="2000" b="0" i="0" u="none" strike="noStrike" cap="none" normalizeH="0" baseline="0" dirty="0">
                <a:ln>
                  <a:noFill/>
                </a:ln>
                <a:solidFill>
                  <a:schemeClr val="tx1"/>
                </a:solidFill>
                <a:effectLst/>
                <a:latin typeface="Arial" panose="020B0604020202020204" pitchFamily="34" charset="0"/>
              </a:rPr>
              <a:t> Gemini’s free-tier API access allows for low-cost initial development. As the system scales, paid plans may be considered.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ClrTx/>
              <a:buSzTx/>
              <a:buFontTx/>
              <a:buChar char="•"/>
            </a:pPr>
            <a:r>
              <a:rPr lang="en-US" sz="2000" b="1" dirty="0">
                <a:latin typeface="Arial" panose="020B0604020202020204" pitchFamily="34" charset="0"/>
              </a:rPr>
              <a:t>Maintenance Costs: </a:t>
            </a:r>
            <a:r>
              <a:rPr lang="en-US" sz="2000" dirty="0">
                <a:latin typeface="Arial" panose="020B0604020202020204" pitchFamily="34" charset="0"/>
              </a:rPr>
              <a:t>Regular updates and maintenance, such as bug fixes, security patches, and feature upgrades, are important for long-term system sustainability. Open-source tools help minimize recurring maintenance costs.</a:t>
            </a:r>
          </a:p>
          <a:p>
            <a:pPr marL="0" indent="0" eaLnBrk="0" fontAlgn="base" hangingPunct="0">
              <a:spcBef>
                <a:spcPct val="0"/>
              </a:spcBef>
              <a:spcAft>
                <a:spcPct val="0"/>
              </a:spcAft>
              <a:buClrTx/>
              <a:buSzTx/>
              <a:buFontTx/>
              <a:buChar char="•"/>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Long-term ROI:</a:t>
            </a:r>
            <a:r>
              <a:rPr kumimoji="0" lang="en-US" altLang="en-US" sz="2000" b="0" i="0" u="none" strike="noStrike" cap="none" normalizeH="0" baseline="0" dirty="0">
                <a:ln>
                  <a:noFill/>
                </a:ln>
                <a:solidFill>
                  <a:schemeClr val="tx1"/>
                </a:solidFill>
                <a:effectLst/>
                <a:latin typeface="Arial" panose="020B0604020202020204" pitchFamily="34" charset="0"/>
              </a:rPr>
              <a:t> The time saved by automating the email drafting and sending process offers significant returns, especially for businesses or organizations with regular email outreach needs.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latin typeface="Arial" panose="020B0604020202020204" pitchFamily="34" charset="0"/>
              </a:rPr>
              <a:t>Scalability</a:t>
            </a:r>
            <a:r>
              <a:rPr lang="en-US" sz="2000" dirty="0">
                <a:latin typeface="Arial" panose="020B0604020202020204" pitchFamily="34" charset="0"/>
              </a:rPr>
              <a:t>: The system is designed to grow with the business, handling increased demand without major rework or additional infrastructure costs.</a:t>
            </a:r>
            <a:r>
              <a:rPr lang="en-US" altLang="en-US" sz="2000" dirty="0">
                <a:latin typeface="Arial" panose="020B0604020202020204" pitchFamily="34" charset="0"/>
              </a:rPr>
              <a:t> </a:t>
            </a:r>
          </a:p>
        </p:txBody>
      </p:sp>
    </p:spTree>
    <p:extLst>
      <p:ext uri="{BB962C8B-B14F-4D97-AF65-F5344CB8AC3E}">
        <p14:creationId xmlns:p14="http://schemas.microsoft.com/office/powerpoint/2010/main" val="279459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5DEE-25AB-CEF9-D49D-4C5E7B702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854DF-164E-01B6-F16D-9617DFDD903B}"/>
              </a:ext>
            </a:extLst>
          </p:cNvPr>
          <p:cNvSpPr>
            <a:spLocks noGrp="1"/>
          </p:cNvSpPr>
          <p:nvPr>
            <p:ph type="title"/>
          </p:nvPr>
        </p:nvSpPr>
        <p:spPr/>
        <p:txBody>
          <a:bodyPr>
            <a:normAutofit fontScale="90000"/>
          </a:bodyPr>
          <a:lstStyle/>
          <a:p>
            <a:r>
              <a:rPr lang="en-US" dirty="0">
                <a:solidFill>
                  <a:schemeClr val="tx2">
                    <a:lumMod val="75000"/>
                  </a:schemeClr>
                </a:solidFill>
              </a:rPr>
              <a:t>FEASIBILITY STUDY – OPERATIONAL FEASIBILITY</a:t>
            </a:r>
          </a:p>
        </p:txBody>
      </p:sp>
      <p:sp>
        <p:nvSpPr>
          <p:cNvPr id="3" name="Content Placeholder 2">
            <a:extLst>
              <a:ext uri="{FF2B5EF4-FFF2-40B4-BE49-F238E27FC236}">
                <a16:creationId xmlns:a16="http://schemas.microsoft.com/office/drawing/2014/main" id="{09B9CAB5-CE4D-DF79-AF10-CA06B8B4FBC1}"/>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64D66C-0EC8-CA82-E5E0-BE359A4050CB}"/>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EF8E0E39-A910-79C5-E509-879F59E23B00}"/>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03456349-F410-E750-3CE5-D1A8C7495B67}"/>
              </a:ext>
            </a:extLst>
          </p:cNvPr>
          <p:cNvSpPr>
            <a:spLocks noGrp="1"/>
          </p:cNvSpPr>
          <p:nvPr>
            <p:ph type="sldNum" sz="quarter" idx="12"/>
          </p:nvPr>
        </p:nvSpPr>
        <p:spPr/>
        <p:txBody>
          <a:bodyPr/>
          <a:lstStyle/>
          <a:p>
            <a:fld id="{132D015C-86D2-6E47-B92C-AA3F74A3BB30}" type="slidenum">
              <a:rPr lang="en-US" smtClean="0"/>
              <a:pPr/>
              <a:t>12</a:t>
            </a:fld>
            <a:endParaRPr lang="en-US" dirty="0"/>
          </a:p>
        </p:txBody>
      </p:sp>
      <p:sp>
        <p:nvSpPr>
          <p:cNvPr id="8" name="Rectangle 2">
            <a:extLst>
              <a:ext uri="{FF2B5EF4-FFF2-40B4-BE49-F238E27FC236}">
                <a16:creationId xmlns:a16="http://schemas.microsoft.com/office/drawing/2014/main" id="{997EA1F4-54BC-9445-19D4-9DE16CCD8F9B}"/>
              </a:ext>
            </a:extLst>
          </p:cNvPr>
          <p:cNvSpPr>
            <a:spLocks noGrp="1" noChangeArrowheads="1"/>
          </p:cNvSpPr>
          <p:nvPr>
            <p:ph sz="half" idx="2"/>
          </p:nvPr>
        </p:nvSpPr>
        <p:spPr bwMode="auto">
          <a:xfrm>
            <a:off x="543729" y="1709928"/>
            <a:ext cx="1130774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Interface Design: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application is designed with simplicity in mind. Users can quickly navigate between submitting prompts, editing drafts, and sending emails. Tailwind CSS ensures the UI is modern and appealing to user.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Operational Efficiency: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is optimized to handle multiple users concurrently without delays in email generation or sending. The back-end uses caching mechanisms to speed up frequently used data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Real-World Use Cases: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is practical for individuals, businesses, and organizations needing efficient, automated email management. The ability to send personalized emails to large groups is invaluable in marketing, customer service, and other fields. </a:t>
            </a:r>
          </a:p>
        </p:txBody>
      </p:sp>
    </p:spTree>
    <p:extLst>
      <p:ext uri="{BB962C8B-B14F-4D97-AF65-F5344CB8AC3E}">
        <p14:creationId xmlns:p14="http://schemas.microsoft.com/office/powerpoint/2010/main" val="90206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0A4D6-974B-8225-3CB0-4DFFFE147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DFCA4-FF25-A4B0-D8A2-8DE096FEC262}"/>
              </a:ext>
            </a:extLst>
          </p:cNvPr>
          <p:cNvSpPr>
            <a:spLocks noGrp="1"/>
          </p:cNvSpPr>
          <p:nvPr>
            <p:ph type="title"/>
          </p:nvPr>
        </p:nvSpPr>
        <p:spPr>
          <a:xfrm>
            <a:off x="609600" y="533400"/>
            <a:ext cx="11037888" cy="990600"/>
          </a:xfrm>
        </p:spPr>
        <p:txBody>
          <a:bodyPr>
            <a:normAutofit fontScale="90000"/>
          </a:bodyPr>
          <a:lstStyle/>
          <a:p>
            <a:r>
              <a:rPr lang="en-US" dirty="0">
                <a:solidFill>
                  <a:schemeClr val="tx2">
                    <a:lumMod val="75000"/>
                  </a:schemeClr>
                </a:solidFill>
              </a:rPr>
              <a:t>REQUIREMENT SPECIFICATION – FUNCTIONAL REQUIREMENTS</a:t>
            </a:r>
          </a:p>
        </p:txBody>
      </p:sp>
      <p:sp>
        <p:nvSpPr>
          <p:cNvPr id="3" name="Content Placeholder 2">
            <a:extLst>
              <a:ext uri="{FF2B5EF4-FFF2-40B4-BE49-F238E27FC236}">
                <a16:creationId xmlns:a16="http://schemas.microsoft.com/office/drawing/2014/main" id="{A8A249BE-A6C1-E455-BEDC-B56D565F6AF8}"/>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2F21C4-8C23-B835-6542-B7DDAB42956C}"/>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3FD8AE44-F468-F6B4-4A5C-7F62EE8A07D4}"/>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C59C0508-84AD-2346-A65A-C2E79CEEB243}"/>
              </a:ext>
            </a:extLst>
          </p:cNvPr>
          <p:cNvSpPr>
            <a:spLocks noGrp="1"/>
          </p:cNvSpPr>
          <p:nvPr>
            <p:ph type="sldNum" sz="quarter" idx="12"/>
          </p:nvPr>
        </p:nvSpPr>
        <p:spPr/>
        <p:txBody>
          <a:bodyPr/>
          <a:lstStyle/>
          <a:p>
            <a:fld id="{132D015C-86D2-6E47-B92C-AA3F74A3BB30}" type="slidenum">
              <a:rPr lang="en-US" smtClean="0"/>
              <a:pPr/>
              <a:t>13</a:t>
            </a:fld>
            <a:endParaRPr lang="en-US" dirty="0"/>
          </a:p>
        </p:txBody>
      </p:sp>
      <p:sp>
        <p:nvSpPr>
          <p:cNvPr id="7" name="Rectangle 1">
            <a:extLst>
              <a:ext uri="{FF2B5EF4-FFF2-40B4-BE49-F238E27FC236}">
                <a16:creationId xmlns:a16="http://schemas.microsoft.com/office/drawing/2014/main" id="{367D716B-083C-C3CE-6886-C48B0ECFAD0A}"/>
              </a:ext>
            </a:extLst>
          </p:cNvPr>
          <p:cNvSpPr>
            <a:spLocks noGrp="1" noChangeArrowheads="1"/>
          </p:cNvSpPr>
          <p:nvPr>
            <p:ph sz="half" idx="2"/>
          </p:nvPr>
        </p:nvSpPr>
        <p:spPr bwMode="auto">
          <a:xfrm>
            <a:off x="609600" y="1524000"/>
            <a:ext cx="1103788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secure login system ensures that only authorized users can access their account and data. Authentication is handled using a simple login system, ensuring session integrity and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Prompt Submission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Users can submit a prompt (e.g., "Write an email to schedule a meeting") to the Gemini API to generate a draft email.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Email Customization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Users can edit the draft emails, modify the content, and add personalized information before sending them.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Bulk Email Sending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allows users to input multiple recipients and sends customized emails to each recipient in one go.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Email Activity Logs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Every email sent by the user is logged with details about the content, recipients, timestamps, and the email status (sent/failed).</a:t>
            </a:r>
          </a:p>
        </p:txBody>
      </p:sp>
    </p:spTree>
    <p:extLst>
      <p:ext uri="{BB962C8B-B14F-4D97-AF65-F5344CB8AC3E}">
        <p14:creationId xmlns:p14="http://schemas.microsoft.com/office/powerpoint/2010/main" val="390367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7DBA2-31E3-FCD5-CD88-096167727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D9E4E-8104-2A9A-52A6-94539D3D0600}"/>
              </a:ext>
            </a:extLst>
          </p:cNvPr>
          <p:cNvSpPr>
            <a:spLocks noGrp="1"/>
          </p:cNvSpPr>
          <p:nvPr>
            <p:ph type="title"/>
          </p:nvPr>
        </p:nvSpPr>
        <p:spPr>
          <a:xfrm>
            <a:off x="609599" y="533400"/>
            <a:ext cx="11405419" cy="990600"/>
          </a:xfrm>
        </p:spPr>
        <p:txBody>
          <a:bodyPr>
            <a:normAutofit fontScale="90000"/>
          </a:bodyPr>
          <a:lstStyle/>
          <a:p>
            <a:r>
              <a:rPr lang="en-US" dirty="0">
                <a:solidFill>
                  <a:schemeClr val="tx2">
                    <a:lumMod val="75000"/>
                  </a:schemeClr>
                </a:solidFill>
              </a:rPr>
              <a:t>REQUIREMENT SPECIFICATION – NON-FUNCTIONAL REQUIREMENTS</a:t>
            </a:r>
          </a:p>
        </p:txBody>
      </p:sp>
      <p:sp>
        <p:nvSpPr>
          <p:cNvPr id="3" name="Content Placeholder 2">
            <a:extLst>
              <a:ext uri="{FF2B5EF4-FFF2-40B4-BE49-F238E27FC236}">
                <a16:creationId xmlns:a16="http://schemas.microsoft.com/office/drawing/2014/main" id="{12080ACB-ABFE-5B1E-130E-BB4043B7AB8E}"/>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25D07C-81B6-8810-6898-F6A215A7587B}"/>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2157D376-2D47-DCE6-50AB-1A7061DE2172}"/>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AE09B6E0-F91F-A3B8-067A-53AB0E6B6E35}"/>
              </a:ext>
            </a:extLst>
          </p:cNvPr>
          <p:cNvSpPr>
            <a:spLocks noGrp="1"/>
          </p:cNvSpPr>
          <p:nvPr>
            <p:ph type="sldNum" sz="quarter" idx="12"/>
          </p:nvPr>
        </p:nvSpPr>
        <p:spPr/>
        <p:txBody>
          <a:bodyPr/>
          <a:lstStyle/>
          <a:p>
            <a:fld id="{132D015C-86D2-6E47-B92C-AA3F74A3BB30}" type="slidenum">
              <a:rPr lang="en-US" smtClean="0"/>
              <a:pPr/>
              <a:t>14</a:t>
            </a:fld>
            <a:endParaRPr lang="en-US" dirty="0"/>
          </a:p>
        </p:txBody>
      </p:sp>
      <p:sp>
        <p:nvSpPr>
          <p:cNvPr id="8" name="Rectangle 1">
            <a:extLst>
              <a:ext uri="{FF2B5EF4-FFF2-40B4-BE49-F238E27FC236}">
                <a16:creationId xmlns:a16="http://schemas.microsoft.com/office/drawing/2014/main" id="{CE664CAA-0170-210A-D8EF-F208DA3F701B}"/>
              </a:ext>
            </a:extLst>
          </p:cNvPr>
          <p:cNvSpPr>
            <a:spLocks noGrp="1" noChangeArrowheads="1"/>
          </p:cNvSpPr>
          <p:nvPr>
            <p:ph sz="half" idx="2"/>
          </p:nvPr>
        </p:nvSpPr>
        <p:spPr bwMode="auto">
          <a:xfrm>
            <a:off x="609599" y="1519464"/>
            <a:ext cx="1140541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Security Features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Encryption</a:t>
            </a:r>
            <a:r>
              <a:rPr kumimoji="0" lang="en-US" altLang="en-US" sz="2000" b="0" i="0" u="none" strike="noStrike" cap="none" normalizeH="0" baseline="0" dirty="0">
                <a:ln>
                  <a:noFill/>
                </a:ln>
                <a:solidFill>
                  <a:schemeClr val="tx1"/>
                </a:solidFill>
                <a:effectLst/>
                <a:latin typeface="Arial" panose="020B0604020202020204" pitchFamily="34" charset="0"/>
              </a:rPr>
              <a:t>: All sensitive data (e.g., user passwords, email contents) is </a:t>
            </a:r>
            <a:r>
              <a:rPr kumimoji="0" lang="en-US" altLang="en-US" sz="2000" b="0" i="0" u="none" strike="noStrike" cap="none" normalizeH="0" baseline="0" dirty="0" err="1">
                <a:ln>
                  <a:noFill/>
                </a:ln>
                <a:solidFill>
                  <a:schemeClr val="tx1"/>
                </a:solidFill>
                <a:effectLst/>
                <a:latin typeface="Arial" panose="020B0604020202020204" pitchFamily="34" charset="0"/>
              </a:rPr>
              <a:t>safley</a:t>
            </a:r>
            <a:r>
              <a:rPr kumimoji="0" lang="en-US" altLang="en-US" sz="2000" b="0" i="0" u="none" strike="noStrike" cap="none" normalizeH="0" baseline="0" dirty="0">
                <a:ln>
                  <a:noFill/>
                </a:ln>
                <a:solidFill>
                  <a:schemeClr val="tx1"/>
                </a:solidFill>
                <a:effectLst/>
                <a:latin typeface="Arial" panose="020B0604020202020204" pitchFamily="34" charset="0"/>
              </a:rPr>
              <a:t> stored in our backend server and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Authentication</a:t>
            </a:r>
            <a:r>
              <a:rPr kumimoji="0" lang="en-US" altLang="en-US" sz="2000" b="0" i="0" u="none" strike="noStrike" cap="none" normalizeH="0" baseline="0" dirty="0">
                <a:ln>
                  <a:noFill/>
                </a:ln>
                <a:solidFill>
                  <a:schemeClr val="tx1"/>
                </a:solidFill>
                <a:effectLst/>
                <a:latin typeface="Arial" panose="020B0604020202020204" pitchFamily="34" charset="0"/>
              </a:rPr>
              <a:t>: Users’ data is protected using a simple login system, ensuring basic authentication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 and Performance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is capable of handling growing amounts of users and email data. MongoDB’s flexible schema allows for easy scaling, while Node.js handles multiple requests simultaneously.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Reliability</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should be available 99.9% of the time. Redundancy and failover mechanisms are in place to ensure the application remains available even during high traffic.</a:t>
            </a:r>
          </a:p>
        </p:txBody>
      </p:sp>
    </p:spTree>
    <p:extLst>
      <p:ext uri="{BB962C8B-B14F-4D97-AF65-F5344CB8AC3E}">
        <p14:creationId xmlns:p14="http://schemas.microsoft.com/office/powerpoint/2010/main" val="103635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298BA-8070-6BCD-4DC5-7661E4C4B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1B866-F262-584E-8102-77AA8EBA04BE}"/>
              </a:ext>
            </a:extLst>
          </p:cNvPr>
          <p:cNvSpPr>
            <a:spLocks noGrp="1"/>
          </p:cNvSpPr>
          <p:nvPr>
            <p:ph type="title"/>
          </p:nvPr>
        </p:nvSpPr>
        <p:spPr/>
        <p:txBody>
          <a:bodyPr>
            <a:normAutofit/>
          </a:bodyPr>
          <a:lstStyle/>
          <a:p>
            <a:r>
              <a:rPr lang="en-US" dirty="0">
                <a:solidFill>
                  <a:schemeClr val="tx2">
                    <a:lumMod val="75000"/>
                  </a:schemeClr>
                </a:solidFill>
              </a:rPr>
              <a:t>SYSTEM DESIGN – ARCHITECTURE DIAGRAM</a:t>
            </a:r>
          </a:p>
        </p:txBody>
      </p:sp>
      <p:sp>
        <p:nvSpPr>
          <p:cNvPr id="3" name="Content Placeholder 2">
            <a:extLst>
              <a:ext uri="{FF2B5EF4-FFF2-40B4-BE49-F238E27FC236}">
                <a16:creationId xmlns:a16="http://schemas.microsoft.com/office/drawing/2014/main" id="{3F50D4E6-9F39-2D25-E5D0-BB65863B2B27}"/>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E2E985D-78CE-4D4C-8845-2929E498A135}"/>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2ADF9C06-1B7A-A089-8430-BE3947F2C603}"/>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78355A15-C4AA-2A5A-0166-D3FFBCF2BEB3}"/>
              </a:ext>
            </a:extLst>
          </p:cNvPr>
          <p:cNvSpPr>
            <a:spLocks noGrp="1"/>
          </p:cNvSpPr>
          <p:nvPr>
            <p:ph type="sldNum" sz="quarter" idx="12"/>
          </p:nvPr>
        </p:nvSpPr>
        <p:spPr/>
        <p:txBody>
          <a:bodyPr/>
          <a:lstStyle/>
          <a:p>
            <a:fld id="{132D015C-86D2-6E47-B92C-AA3F74A3BB30}" type="slidenum">
              <a:rPr lang="en-US" smtClean="0"/>
              <a:pPr/>
              <a:t>15</a:t>
            </a:fld>
            <a:endParaRPr lang="en-US" dirty="0"/>
          </a:p>
        </p:txBody>
      </p:sp>
      <p:sp>
        <p:nvSpPr>
          <p:cNvPr id="7" name="Rectangle 1">
            <a:extLst>
              <a:ext uri="{FF2B5EF4-FFF2-40B4-BE49-F238E27FC236}">
                <a16:creationId xmlns:a16="http://schemas.microsoft.com/office/drawing/2014/main" id="{7590A1C3-7F05-153B-D906-D719B0C99605}"/>
              </a:ext>
            </a:extLst>
          </p:cNvPr>
          <p:cNvSpPr>
            <a:spLocks noGrp="1" noChangeArrowheads="1"/>
          </p:cNvSpPr>
          <p:nvPr>
            <p:ph sz="half" idx="2"/>
          </p:nvPr>
        </p:nvSpPr>
        <p:spPr bwMode="auto">
          <a:xfrm>
            <a:off x="609600" y="1524000"/>
            <a:ext cx="11037887" cy="525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pPr>
            <a:r>
              <a:rPr lang="en-IN" sz="1600" b="1" dirty="0"/>
              <a:t>Frontend (React.js):</a:t>
            </a:r>
          </a:p>
          <a:p>
            <a:pPr marL="0" indent="0">
              <a:buClrTx/>
              <a:buNone/>
            </a:pPr>
            <a:r>
              <a:rPr lang="en-IN" sz="1600" dirty="0"/>
              <a:t>Displays the UI for users to submit prompts, edit drafts, and send emails. React’s component-based structure allows for easy maintenance and modularity. State management manages user data and app state.</a:t>
            </a:r>
          </a:p>
          <a:p>
            <a:pPr marL="0" indent="0">
              <a:buClrTx/>
              <a:buNone/>
            </a:pPr>
            <a:endParaRPr lang="en-IN" sz="1600" dirty="0"/>
          </a:p>
          <a:p>
            <a:pPr>
              <a:buClrTx/>
            </a:pPr>
            <a:r>
              <a:rPr lang="en-IN" sz="1600" b="1" dirty="0"/>
              <a:t>Backend (Node.js/Express.js):</a:t>
            </a:r>
          </a:p>
          <a:p>
            <a:pPr marL="0" indent="0">
              <a:buClrTx/>
              <a:buNone/>
            </a:pPr>
            <a:r>
              <a:rPr lang="en-IN" sz="1600" dirty="0"/>
              <a:t>Handles API requests, communicates with the Gemini API for email generation, and manages database interactions. Express.js enables routing, middleware, and simple login authentication.</a:t>
            </a:r>
          </a:p>
          <a:p>
            <a:pPr marL="0" indent="0">
              <a:buClrTx/>
              <a:buNone/>
            </a:pPr>
            <a:endParaRPr lang="en-IN" sz="1600" dirty="0"/>
          </a:p>
          <a:p>
            <a:pPr>
              <a:buClrTx/>
            </a:pPr>
            <a:r>
              <a:rPr lang="en-IN" sz="1600" b="1" dirty="0"/>
              <a:t>Database (MongoDB):</a:t>
            </a:r>
          </a:p>
          <a:p>
            <a:pPr marL="0" indent="0">
              <a:buClrTx/>
              <a:buNone/>
            </a:pPr>
            <a:r>
              <a:rPr lang="en-IN" sz="1600" dirty="0"/>
              <a:t>Stores user data, email drafts, and activity logs. MongoDB's flexible, schema-less structure allows easy scalability and fast feature iteration.</a:t>
            </a:r>
          </a:p>
          <a:p>
            <a:pPr marL="0" indent="0">
              <a:buClrTx/>
              <a:buNone/>
            </a:pPr>
            <a:endParaRPr lang="en-IN" sz="1600" dirty="0"/>
          </a:p>
          <a:p>
            <a:pPr>
              <a:buClrTx/>
            </a:pPr>
            <a:r>
              <a:rPr lang="en-IN" sz="1600" b="1" dirty="0"/>
              <a:t>Gemini API:</a:t>
            </a:r>
          </a:p>
          <a:p>
            <a:pPr marL="0" indent="0">
              <a:buClrTx/>
              <a:buNone/>
            </a:pPr>
            <a:r>
              <a:rPr lang="en-IN" sz="1600" dirty="0"/>
              <a:t>Generates AI-driven email drafts based on user prompts. Users can edit and customize the drafts as needed.</a:t>
            </a:r>
          </a:p>
          <a:p>
            <a:pPr marL="0" indent="0">
              <a:buClrTx/>
              <a:buNone/>
            </a:pPr>
            <a:endParaRPr lang="en-IN" sz="1600" dirty="0"/>
          </a:p>
          <a:p>
            <a:pPr>
              <a:buClrTx/>
            </a:pPr>
            <a:r>
              <a:rPr lang="en-IN" sz="1600" b="1" dirty="0"/>
              <a:t>Email Service (GMAIL SMTP):</a:t>
            </a:r>
          </a:p>
          <a:p>
            <a:pPr marL="0" indent="0">
              <a:buClrTx/>
              <a:buNone/>
            </a:pPr>
            <a:r>
              <a:rPr lang="en-IN" sz="1600" dirty="0"/>
              <a:t>Sends finalized emails through GMAIL SMTP server.</a:t>
            </a:r>
          </a:p>
          <a:p>
            <a:endParaRPr lang="en-US" sz="1800" dirty="0">
              <a:latin typeface="Arial" panose="020B0604020202020204" pitchFamily="34" charset="0"/>
            </a:endParaRPr>
          </a:p>
        </p:txBody>
      </p:sp>
    </p:spTree>
    <p:extLst>
      <p:ext uri="{BB962C8B-B14F-4D97-AF65-F5344CB8AC3E}">
        <p14:creationId xmlns:p14="http://schemas.microsoft.com/office/powerpoint/2010/main" val="144387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AF31E-293C-D430-B2EF-089B47F9F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36663-9A5F-2FA7-8B1E-D84B5411435F}"/>
              </a:ext>
            </a:extLst>
          </p:cNvPr>
          <p:cNvSpPr>
            <a:spLocks noGrp="1"/>
          </p:cNvSpPr>
          <p:nvPr>
            <p:ph type="title"/>
          </p:nvPr>
        </p:nvSpPr>
        <p:spPr/>
        <p:txBody>
          <a:bodyPr>
            <a:normAutofit/>
          </a:bodyPr>
          <a:lstStyle/>
          <a:p>
            <a:r>
              <a:rPr lang="en-US" dirty="0">
                <a:solidFill>
                  <a:schemeClr val="tx2">
                    <a:lumMod val="75000"/>
                  </a:schemeClr>
                </a:solidFill>
              </a:rPr>
              <a:t>SYSTEM DESIGN – DATABASE DESIGN</a:t>
            </a:r>
          </a:p>
        </p:txBody>
      </p:sp>
      <p:sp>
        <p:nvSpPr>
          <p:cNvPr id="3" name="Content Placeholder 2">
            <a:extLst>
              <a:ext uri="{FF2B5EF4-FFF2-40B4-BE49-F238E27FC236}">
                <a16:creationId xmlns:a16="http://schemas.microsoft.com/office/drawing/2014/main" id="{8084D150-EDDF-88FB-7BD7-9132CF85A748}"/>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A8D6EF0-BB24-0AC3-0C2C-8E700F5C6232}"/>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043E66C5-8F8E-5865-B6F1-8C1F84405AD7}"/>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F8C3178A-7425-B6D3-01A2-78F1593822B8}"/>
              </a:ext>
            </a:extLst>
          </p:cNvPr>
          <p:cNvSpPr>
            <a:spLocks noGrp="1"/>
          </p:cNvSpPr>
          <p:nvPr>
            <p:ph type="sldNum" sz="quarter" idx="12"/>
          </p:nvPr>
        </p:nvSpPr>
        <p:spPr/>
        <p:txBody>
          <a:bodyPr/>
          <a:lstStyle/>
          <a:p>
            <a:fld id="{132D015C-86D2-6E47-B92C-AA3F74A3BB30}" type="slidenum">
              <a:rPr lang="en-US" smtClean="0"/>
              <a:pPr/>
              <a:t>16</a:t>
            </a:fld>
            <a:endParaRPr lang="en-US" dirty="0"/>
          </a:p>
        </p:txBody>
      </p:sp>
      <p:sp>
        <p:nvSpPr>
          <p:cNvPr id="8" name="Rectangle 1">
            <a:extLst>
              <a:ext uri="{FF2B5EF4-FFF2-40B4-BE49-F238E27FC236}">
                <a16:creationId xmlns:a16="http://schemas.microsoft.com/office/drawing/2014/main" id="{AB93B64F-693D-F8BE-3CB5-EB5FB18048A6}"/>
              </a:ext>
            </a:extLst>
          </p:cNvPr>
          <p:cNvSpPr>
            <a:spLocks noGrp="1" noChangeArrowheads="1"/>
          </p:cNvSpPr>
          <p:nvPr>
            <p:ph sz="half" idx="2"/>
          </p:nvPr>
        </p:nvSpPr>
        <p:spPr bwMode="auto">
          <a:xfrm>
            <a:off x="609600" y="1831777"/>
            <a:ext cx="10972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Collection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Stores user data such as usernames, passwords, and email addresses.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Logs Collection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Stores logs of sent emails, including recipient details, timestamp, and email status (e.g., sent, failed).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Activity Logs Collection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Tracks user actions like creating or editing their mail log, and sending emails, with timestamps for auditing purposes.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Email Sending History Collection</a:t>
            </a:r>
            <a:r>
              <a:rPr lang="en-US" sz="2000" dirty="0"/>
              <a:t>:</a:t>
            </a:r>
            <a:br>
              <a:rPr lang="en-US" sz="2000" dirty="0"/>
            </a:br>
            <a:r>
              <a:rPr lang="en-US" sz="2000" dirty="0"/>
              <a:t>Stores a history of all emails sent, including details like the recipient, subject, and whether the email was successfully delivered.</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292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F5AEE-A1EE-0D47-F79F-F498DC372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9D8C0-DE80-EC50-B8DC-9BD526AE86C4}"/>
              </a:ext>
            </a:extLst>
          </p:cNvPr>
          <p:cNvSpPr>
            <a:spLocks noGrp="1"/>
          </p:cNvSpPr>
          <p:nvPr>
            <p:ph type="title"/>
          </p:nvPr>
        </p:nvSpPr>
        <p:spPr/>
        <p:txBody>
          <a:bodyPr>
            <a:normAutofit/>
          </a:bodyPr>
          <a:lstStyle/>
          <a:p>
            <a:r>
              <a:rPr lang="en-US" dirty="0">
                <a:solidFill>
                  <a:schemeClr val="tx2">
                    <a:lumMod val="75000"/>
                  </a:schemeClr>
                </a:solidFill>
              </a:rPr>
              <a:t>TESTING – TEST PLAN</a:t>
            </a:r>
          </a:p>
        </p:txBody>
      </p:sp>
      <p:sp>
        <p:nvSpPr>
          <p:cNvPr id="3" name="Content Placeholder 2">
            <a:extLst>
              <a:ext uri="{FF2B5EF4-FFF2-40B4-BE49-F238E27FC236}">
                <a16:creationId xmlns:a16="http://schemas.microsoft.com/office/drawing/2014/main" id="{F08F7933-287C-E973-D3B7-C428AE201285}"/>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C317E8-56F4-8BDE-E530-B8E28AB781A5}"/>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68EE58C1-A7FD-A3CE-571A-0B41CD09ED65}"/>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1210A5E1-5983-B981-815B-8F3119B588C6}"/>
              </a:ext>
            </a:extLst>
          </p:cNvPr>
          <p:cNvSpPr>
            <a:spLocks noGrp="1"/>
          </p:cNvSpPr>
          <p:nvPr>
            <p:ph type="sldNum" sz="quarter" idx="12"/>
          </p:nvPr>
        </p:nvSpPr>
        <p:spPr/>
        <p:txBody>
          <a:bodyPr/>
          <a:lstStyle/>
          <a:p>
            <a:fld id="{132D015C-86D2-6E47-B92C-AA3F74A3BB30}" type="slidenum">
              <a:rPr lang="en-US" smtClean="0"/>
              <a:pPr/>
              <a:t>17</a:t>
            </a:fld>
            <a:endParaRPr lang="en-US" dirty="0"/>
          </a:p>
        </p:txBody>
      </p:sp>
      <p:sp>
        <p:nvSpPr>
          <p:cNvPr id="7" name="Rectangle 1">
            <a:extLst>
              <a:ext uri="{FF2B5EF4-FFF2-40B4-BE49-F238E27FC236}">
                <a16:creationId xmlns:a16="http://schemas.microsoft.com/office/drawing/2014/main" id="{54A2FFAF-B21B-CF46-649F-C26314AACC4E}"/>
              </a:ext>
            </a:extLst>
          </p:cNvPr>
          <p:cNvSpPr>
            <a:spLocks noGrp="1" noChangeArrowheads="1"/>
          </p:cNvSpPr>
          <p:nvPr>
            <p:ph sz="half" idx="2"/>
          </p:nvPr>
        </p:nvSpPr>
        <p:spPr bwMode="auto">
          <a:xfrm>
            <a:off x="609601" y="1709928"/>
            <a:ext cx="1097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Unit Testing</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Each component of the system (frontend, backend, API interactions, email sending) is tested independently to ensure it works as expected.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 Testing</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Testing the integration of the frontend, backend, and third-party services ensures that the entire system works as a cohesive unit.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Acceptance Testing (UAT)</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End-users test the system to ensure it meets their needs and provides the expected functionality.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 Testing</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is tested under various loads to ensure it performs well even with a high volume of requests, emails, and concurrent users. This includes stress and load testing.</a:t>
            </a:r>
          </a:p>
        </p:txBody>
      </p:sp>
    </p:spTree>
    <p:extLst>
      <p:ext uri="{BB962C8B-B14F-4D97-AF65-F5344CB8AC3E}">
        <p14:creationId xmlns:p14="http://schemas.microsoft.com/office/powerpoint/2010/main" val="417706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2FD35-859B-E66F-BD0D-AFEA6B0E6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C456A-9409-ABA1-8EB0-123CF8F81FC0}"/>
              </a:ext>
            </a:extLst>
          </p:cNvPr>
          <p:cNvSpPr>
            <a:spLocks noGrp="1"/>
          </p:cNvSpPr>
          <p:nvPr>
            <p:ph type="title"/>
          </p:nvPr>
        </p:nvSpPr>
        <p:spPr/>
        <p:txBody>
          <a:bodyPr>
            <a:normAutofit/>
          </a:bodyPr>
          <a:lstStyle/>
          <a:p>
            <a:r>
              <a:rPr lang="en-US" dirty="0">
                <a:solidFill>
                  <a:schemeClr val="tx2">
                    <a:lumMod val="75000"/>
                  </a:schemeClr>
                </a:solidFill>
              </a:rPr>
              <a:t>TESTING – RESULTS AND FIXES</a:t>
            </a:r>
          </a:p>
        </p:txBody>
      </p:sp>
      <p:sp>
        <p:nvSpPr>
          <p:cNvPr id="3" name="Content Placeholder 2">
            <a:extLst>
              <a:ext uri="{FF2B5EF4-FFF2-40B4-BE49-F238E27FC236}">
                <a16:creationId xmlns:a16="http://schemas.microsoft.com/office/drawing/2014/main" id="{3B202E8C-8857-4298-4441-FFCC99E2CE81}"/>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312AA87-8403-A61C-A748-78D24B8E3F9A}"/>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CBD44B07-DE47-D809-E9FD-D8ACA83EF38F}"/>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1A407955-FEC4-E916-0A1F-10A21138CA4D}"/>
              </a:ext>
            </a:extLst>
          </p:cNvPr>
          <p:cNvSpPr>
            <a:spLocks noGrp="1"/>
          </p:cNvSpPr>
          <p:nvPr>
            <p:ph type="sldNum" sz="quarter" idx="12"/>
          </p:nvPr>
        </p:nvSpPr>
        <p:spPr/>
        <p:txBody>
          <a:bodyPr/>
          <a:lstStyle/>
          <a:p>
            <a:fld id="{132D015C-86D2-6E47-B92C-AA3F74A3BB30}" type="slidenum">
              <a:rPr lang="en-US" smtClean="0"/>
              <a:pPr/>
              <a:t>18</a:t>
            </a:fld>
            <a:endParaRPr lang="en-US" dirty="0"/>
          </a:p>
        </p:txBody>
      </p:sp>
      <p:sp>
        <p:nvSpPr>
          <p:cNvPr id="8" name="Rectangle 1">
            <a:extLst>
              <a:ext uri="{FF2B5EF4-FFF2-40B4-BE49-F238E27FC236}">
                <a16:creationId xmlns:a16="http://schemas.microsoft.com/office/drawing/2014/main" id="{4BD627B9-B40D-8378-5FFC-AD8F925424AF}"/>
              </a:ext>
            </a:extLst>
          </p:cNvPr>
          <p:cNvSpPr>
            <a:spLocks noGrp="1" noChangeArrowheads="1"/>
          </p:cNvSpPr>
          <p:nvPr>
            <p:ph sz="half" idx="2"/>
          </p:nvPr>
        </p:nvSpPr>
        <p:spPr bwMode="auto">
          <a:xfrm>
            <a:off x="609600" y="1709928"/>
            <a:ext cx="10972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Results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Initial testing identified several issues related to email formatting, API response time, and session management. These issues were addressed by optimizing API requests and improving UI elements for better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Bug Fixes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Bugs were fixed during the development cycle, such as ensuring that email drafts were properly saved before submission and that users were notified if an email failed to send.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Usability Improvements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Feedback from testing identified areas where the user interface could be more intuitive. Changes were made to simplify the email draft editing process and improve navigation between screens.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Regression Testing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After each fix and update, regression testing was conducted to ensure that the changes did not negatively impact other parts of the system, such as email sending or user authentication.</a:t>
            </a:r>
          </a:p>
        </p:txBody>
      </p:sp>
    </p:spTree>
    <p:extLst>
      <p:ext uri="{BB962C8B-B14F-4D97-AF65-F5344CB8AC3E}">
        <p14:creationId xmlns:p14="http://schemas.microsoft.com/office/powerpoint/2010/main" val="215657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0DE78-6DA7-250E-33B8-6AA6B6D05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297DFC-C77F-1337-989D-8B21DEA62DC2}"/>
              </a:ext>
            </a:extLst>
          </p:cNvPr>
          <p:cNvSpPr>
            <a:spLocks noGrp="1"/>
          </p:cNvSpPr>
          <p:nvPr>
            <p:ph type="title"/>
          </p:nvPr>
        </p:nvSpPr>
        <p:spPr/>
        <p:txBody>
          <a:bodyPr>
            <a:normAutofit fontScale="90000"/>
          </a:bodyPr>
          <a:lstStyle/>
          <a:p>
            <a:r>
              <a:rPr lang="en-US" dirty="0">
                <a:solidFill>
                  <a:schemeClr val="tx2">
                    <a:lumMod val="75000"/>
                  </a:schemeClr>
                </a:solidFill>
              </a:rPr>
              <a:t>SNAPSHOTS – KEY MODULES AND OUTCOMES</a:t>
            </a:r>
          </a:p>
        </p:txBody>
      </p:sp>
      <p:sp>
        <p:nvSpPr>
          <p:cNvPr id="3" name="Content Placeholder 2">
            <a:extLst>
              <a:ext uri="{FF2B5EF4-FFF2-40B4-BE49-F238E27FC236}">
                <a16:creationId xmlns:a16="http://schemas.microsoft.com/office/drawing/2014/main" id="{9AB21FA4-936F-06C8-4456-E626578BB3F3}"/>
              </a:ext>
            </a:extLst>
          </p:cNvPr>
          <p:cNvSpPr>
            <a:spLocks noGrp="1"/>
          </p:cNvSpPr>
          <p:nvPr>
            <p:ph sz="half" idx="1"/>
          </p:nvPr>
        </p:nvSpPr>
        <p:spPr>
          <a:xfrm>
            <a:off x="609600" y="1524000"/>
            <a:ext cx="3588774" cy="725719"/>
          </a:xfrm>
        </p:spPr>
        <p:txBody>
          <a:bodyPr>
            <a:normAutofit fontScale="85000" lnSpcReduction="10000"/>
          </a:bodyPr>
          <a:lstStyle/>
          <a:p>
            <a:pPr marL="0" indent="0">
              <a:lnSpc>
                <a:spcPct val="107000"/>
              </a:lnSpc>
              <a:spcAft>
                <a:spcPts val="800"/>
              </a:spcAft>
              <a:buNone/>
            </a:pPr>
            <a:r>
              <a:rPr lang="en-IN" sz="2900" b="1" u="sng" dirty="0">
                <a:latin typeface="Calibri" panose="020F0502020204030204" pitchFamily="34" charset="0"/>
                <a:ea typeface="Calibri" panose="020F0502020204030204" pitchFamily="34" charset="0"/>
                <a:cs typeface="Times New Roman" panose="02020603050405020304" pitchFamily="18" charset="0"/>
              </a:rPr>
              <a:t>Prompt Submit Snapshot</a:t>
            </a: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8CDA05F-A456-A647-6F1E-3CF7045C27C7}"/>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3F11AC38-C0D6-573F-C099-4143E2462008}"/>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CAB2D203-398E-400C-4EA0-26BAF840E87A}"/>
              </a:ext>
            </a:extLst>
          </p:cNvPr>
          <p:cNvSpPr>
            <a:spLocks noGrp="1"/>
          </p:cNvSpPr>
          <p:nvPr>
            <p:ph type="sldNum" sz="quarter" idx="12"/>
          </p:nvPr>
        </p:nvSpPr>
        <p:spPr/>
        <p:txBody>
          <a:bodyPr/>
          <a:lstStyle/>
          <a:p>
            <a:fld id="{132D015C-86D2-6E47-B92C-AA3F74A3BB30}" type="slidenum">
              <a:rPr lang="en-US" smtClean="0"/>
              <a:pPr/>
              <a:t>19</a:t>
            </a:fld>
            <a:endParaRPr lang="en-US" dirty="0"/>
          </a:p>
        </p:txBody>
      </p:sp>
      <p:pic>
        <p:nvPicPr>
          <p:cNvPr id="10" name="Content Placeholder 9" descr="A screenshot of a web app">
            <a:extLst>
              <a:ext uri="{FF2B5EF4-FFF2-40B4-BE49-F238E27FC236}">
                <a16:creationId xmlns:a16="http://schemas.microsoft.com/office/drawing/2014/main" id="{FDA19A24-C44B-08F7-CDFE-8EC80C8EFC64}"/>
              </a:ext>
            </a:extLst>
          </p:cNvPr>
          <p:cNvPicPr>
            <a:picLocks noGrp="1" noChangeAspect="1"/>
          </p:cNvPicPr>
          <p:nvPr>
            <p:ph sz="half" idx="2"/>
          </p:nvPr>
        </p:nvPicPr>
        <p:blipFill>
          <a:blip r:embed="rId2"/>
          <a:srcRect l="912"/>
          <a:stretch/>
        </p:blipFill>
        <p:spPr>
          <a:xfrm>
            <a:off x="717755" y="2032358"/>
            <a:ext cx="9255432" cy="4491729"/>
          </a:xfrm>
        </p:spPr>
      </p:pic>
    </p:spTree>
    <p:extLst>
      <p:ext uri="{BB962C8B-B14F-4D97-AF65-F5344CB8AC3E}">
        <p14:creationId xmlns:p14="http://schemas.microsoft.com/office/powerpoint/2010/main" val="162807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D8B54-12CE-B6C8-E364-93F479578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472EC-39A7-8438-2E8A-990FB59A9DBC}"/>
              </a:ext>
            </a:extLst>
          </p:cNvPr>
          <p:cNvSpPr>
            <a:spLocks noGrp="1"/>
          </p:cNvSpPr>
          <p:nvPr>
            <p:ph type="title"/>
          </p:nvPr>
        </p:nvSpPr>
        <p:spPr/>
        <p:txBody>
          <a:bodyPr/>
          <a:lstStyle/>
          <a:p>
            <a:r>
              <a:rPr lang="en-US" dirty="0">
                <a:solidFill>
                  <a:schemeClr val="tx2">
                    <a:lumMod val="75000"/>
                  </a:schemeClr>
                </a:solidFill>
              </a:rPr>
              <a:t>CERTIFICATE</a:t>
            </a:r>
          </a:p>
        </p:txBody>
      </p:sp>
      <p:sp>
        <p:nvSpPr>
          <p:cNvPr id="3" name="Content Placeholder 2">
            <a:extLst>
              <a:ext uri="{FF2B5EF4-FFF2-40B4-BE49-F238E27FC236}">
                <a16:creationId xmlns:a16="http://schemas.microsoft.com/office/drawing/2014/main" id="{75647729-B3B6-8EBF-9BD1-9EEB39D59554}"/>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A05EC8-3E8C-3BE0-B93C-99B0AF380A32}"/>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B3114FEC-713C-16E3-089F-A78FC3BF82AA}"/>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D3AB73F2-8057-8602-1EFA-6C5381FE6AB7}"/>
              </a:ext>
            </a:extLst>
          </p:cNvPr>
          <p:cNvSpPr>
            <a:spLocks noGrp="1"/>
          </p:cNvSpPr>
          <p:nvPr>
            <p:ph type="sldNum" sz="quarter" idx="12"/>
          </p:nvPr>
        </p:nvSpPr>
        <p:spPr/>
        <p:txBody>
          <a:bodyPr/>
          <a:lstStyle/>
          <a:p>
            <a:fld id="{132D015C-86D2-6E47-B92C-AA3F74A3BB30}" type="slidenum">
              <a:rPr lang="en-US" smtClean="0"/>
              <a:pPr/>
              <a:t>2</a:t>
            </a:fld>
            <a:endParaRPr lang="en-US" dirty="0"/>
          </a:p>
        </p:txBody>
      </p:sp>
      <p:pic>
        <p:nvPicPr>
          <p:cNvPr id="10" name="Content Placeholder 9" descr="A certificate of completion">
            <a:extLst>
              <a:ext uri="{FF2B5EF4-FFF2-40B4-BE49-F238E27FC236}">
                <a16:creationId xmlns:a16="http://schemas.microsoft.com/office/drawing/2014/main" id="{65D54821-6981-DE0C-F2CA-78B60F7F7A4E}"/>
              </a:ext>
            </a:extLst>
          </p:cNvPr>
          <p:cNvPicPr>
            <a:picLocks noGrp="1" noChangeAspect="1"/>
          </p:cNvPicPr>
          <p:nvPr>
            <p:ph sz="half" idx="2"/>
          </p:nvPr>
        </p:nvPicPr>
        <p:blipFill>
          <a:blip r:embed="rId2"/>
          <a:stretch>
            <a:fillRect/>
          </a:stretch>
        </p:blipFill>
        <p:spPr>
          <a:xfrm>
            <a:off x="2405626" y="1416696"/>
            <a:ext cx="7177548" cy="5338302"/>
          </a:xfrm>
        </p:spPr>
      </p:pic>
    </p:spTree>
    <p:extLst>
      <p:ext uri="{BB962C8B-B14F-4D97-AF65-F5344CB8AC3E}">
        <p14:creationId xmlns:p14="http://schemas.microsoft.com/office/powerpoint/2010/main" val="278278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CD8D9-664C-9CA6-0B28-D126E1D8C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F85FD-A744-5501-9D0E-AF0A1D9715AF}"/>
              </a:ext>
            </a:extLst>
          </p:cNvPr>
          <p:cNvSpPr>
            <a:spLocks noGrp="1"/>
          </p:cNvSpPr>
          <p:nvPr>
            <p:ph type="title"/>
          </p:nvPr>
        </p:nvSpPr>
        <p:spPr/>
        <p:txBody>
          <a:bodyPr>
            <a:normAutofit fontScale="90000"/>
          </a:bodyPr>
          <a:lstStyle/>
          <a:p>
            <a:r>
              <a:rPr lang="en-US" dirty="0">
                <a:solidFill>
                  <a:schemeClr val="tx2">
                    <a:lumMod val="75000"/>
                  </a:schemeClr>
                </a:solidFill>
              </a:rPr>
              <a:t>SNAPSHOTS – KEY MODULES AND OUTCOMES</a:t>
            </a:r>
          </a:p>
        </p:txBody>
      </p:sp>
      <p:sp>
        <p:nvSpPr>
          <p:cNvPr id="3" name="Content Placeholder 2">
            <a:extLst>
              <a:ext uri="{FF2B5EF4-FFF2-40B4-BE49-F238E27FC236}">
                <a16:creationId xmlns:a16="http://schemas.microsoft.com/office/drawing/2014/main" id="{330EAAF9-892B-9BB9-2FB8-F3050EB9D17F}"/>
              </a:ext>
            </a:extLst>
          </p:cNvPr>
          <p:cNvSpPr>
            <a:spLocks noGrp="1"/>
          </p:cNvSpPr>
          <p:nvPr>
            <p:ph sz="half" idx="1"/>
          </p:nvPr>
        </p:nvSpPr>
        <p:spPr>
          <a:xfrm>
            <a:off x="609599" y="1524000"/>
            <a:ext cx="4385187" cy="725719"/>
          </a:xfrm>
        </p:spPr>
        <p:txBody>
          <a:bodyPr>
            <a:normAutofit fontScale="85000" lnSpcReduction="10000"/>
          </a:bodyPr>
          <a:lstStyle/>
          <a:p>
            <a:pPr marL="0" indent="0">
              <a:lnSpc>
                <a:spcPct val="107000"/>
              </a:lnSpc>
              <a:spcAft>
                <a:spcPts val="800"/>
              </a:spcAft>
              <a:buNone/>
            </a:pPr>
            <a:r>
              <a:rPr lang="en-IN" sz="2900" b="1" u="sng" dirty="0">
                <a:latin typeface="Calibri" panose="020F0502020204030204" pitchFamily="34" charset="0"/>
                <a:ea typeface="Calibri" panose="020F0502020204030204" pitchFamily="34" charset="0"/>
                <a:cs typeface="Times New Roman" panose="02020603050405020304" pitchFamily="18" charset="0"/>
              </a:rPr>
              <a:t>User Login and Authentication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09CDB9D-92C5-7A0F-A5BE-C3758B9DA14B}"/>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E6F031E6-0B09-C9DA-6C2A-B82312CA6914}"/>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FC7FC1D1-6BE1-62C2-38AE-AA8248DEC736}"/>
              </a:ext>
            </a:extLst>
          </p:cNvPr>
          <p:cNvSpPr>
            <a:spLocks noGrp="1"/>
          </p:cNvSpPr>
          <p:nvPr>
            <p:ph type="sldNum" sz="quarter" idx="12"/>
          </p:nvPr>
        </p:nvSpPr>
        <p:spPr/>
        <p:txBody>
          <a:bodyPr/>
          <a:lstStyle/>
          <a:p>
            <a:fld id="{132D015C-86D2-6E47-B92C-AA3F74A3BB30}" type="slidenum">
              <a:rPr lang="en-US" smtClean="0"/>
              <a:pPr/>
              <a:t>20</a:t>
            </a:fld>
            <a:endParaRPr lang="en-US" dirty="0"/>
          </a:p>
        </p:txBody>
      </p:sp>
      <p:pic>
        <p:nvPicPr>
          <p:cNvPr id="11" name="Content Placeholder 10" descr="A screenshot of a computer">
            <a:extLst>
              <a:ext uri="{FF2B5EF4-FFF2-40B4-BE49-F238E27FC236}">
                <a16:creationId xmlns:a16="http://schemas.microsoft.com/office/drawing/2014/main" id="{8401D84E-AF85-3DC9-38F5-710E04B1D321}"/>
              </a:ext>
            </a:extLst>
          </p:cNvPr>
          <p:cNvPicPr>
            <a:picLocks noGrp="1" noChangeAspect="1"/>
          </p:cNvPicPr>
          <p:nvPr>
            <p:ph sz="half" idx="2"/>
          </p:nvPr>
        </p:nvPicPr>
        <p:blipFill>
          <a:blip r:embed="rId2"/>
          <a:srcRect l="27816"/>
          <a:stretch/>
        </p:blipFill>
        <p:spPr>
          <a:xfrm>
            <a:off x="609600" y="2514600"/>
            <a:ext cx="4385187" cy="2933767"/>
          </a:xfrm>
        </p:spPr>
      </p:pic>
      <p:pic>
        <p:nvPicPr>
          <p:cNvPr id="13" name="Picture 12" descr="A screenshot of a phone">
            <a:extLst>
              <a:ext uri="{FF2B5EF4-FFF2-40B4-BE49-F238E27FC236}">
                <a16:creationId xmlns:a16="http://schemas.microsoft.com/office/drawing/2014/main" id="{042DCEE1-C898-0B08-01D4-6E70655218C1}"/>
              </a:ext>
            </a:extLst>
          </p:cNvPr>
          <p:cNvPicPr>
            <a:picLocks noChangeAspect="1"/>
          </p:cNvPicPr>
          <p:nvPr/>
        </p:nvPicPr>
        <p:blipFill>
          <a:blip r:embed="rId3"/>
          <a:stretch>
            <a:fillRect/>
          </a:stretch>
        </p:blipFill>
        <p:spPr>
          <a:xfrm>
            <a:off x="5134221" y="2514600"/>
            <a:ext cx="6285065" cy="3025286"/>
          </a:xfrm>
          <a:prstGeom prst="rect">
            <a:avLst/>
          </a:prstGeom>
        </p:spPr>
      </p:pic>
    </p:spTree>
    <p:extLst>
      <p:ext uri="{BB962C8B-B14F-4D97-AF65-F5344CB8AC3E}">
        <p14:creationId xmlns:p14="http://schemas.microsoft.com/office/powerpoint/2010/main" val="15875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77013-52C7-AC2F-0B71-E16E565B1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6A655-8971-1BE9-FFD2-4790897FD9AC}"/>
              </a:ext>
            </a:extLst>
          </p:cNvPr>
          <p:cNvSpPr>
            <a:spLocks noGrp="1"/>
          </p:cNvSpPr>
          <p:nvPr>
            <p:ph type="title"/>
          </p:nvPr>
        </p:nvSpPr>
        <p:spPr/>
        <p:txBody>
          <a:bodyPr>
            <a:normAutofit fontScale="90000"/>
          </a:bodyPr>
          <a:lstStyle/>
          <a:p>
            <a:r>
              <a:rPr lang="en-US" dirty="0">
                <a:solidFill>
                  <a:schemeClr val="tx2">
                    <a:lumMod val="75000"/>
                  </a:schemeClr>
                </a:solidFill>
              </a:rPr>
              <a:t>SNAPSHOTS – KEY MODULES AND OUTCOMES</a:t>
            </a:r>
          </a:p>
        </p:txBody>
      </p:sp>
      <p:sp>
        <p:nvSpPr>
          <p:cNvPr id="3" name="Content Placeholder 2">
            <a:extLst>
              <a:ext uri="{FF2B5EF4-FFF2-40B4-BE49-F238E27FC236}">
                <a16:creationId xmlns:a16="http://schemas.microsoft.com/office/drawing/2014/main" id="{FF5D557C-6FA3-1840-5198-F1EA84D38121}"/>
              </a:ext>
            </a:extLst>
          </p:cNvPr>
          <p:cNvSpPr>
            <a:spLocks noGrp="1"/>
          </p:cNvSpPr>
          <p:nvPr>
            <p:ph sz="half" idx="1"/>
          </p:nvPr>
        </p:nvSpPr>
        <p:spPr>
          <a:xfrm>
            <a:off x="609599" y="1524000"/>
            <a:ext cx="4385187" cy="725719"/>
          </a:xfrm>
        </p:spPr>
        <p:txBody>
          <a:bodyPr>
            <a:normAutofit/>
          </a:bodyPr>
          <a:lstStyle/>
          <a:p>
            <a:pPr marL="0" indent="0">
              <a:lnSpc>
                <a:spcPct val="107000"/>
              </a:lnSpc>
              <a:spcAft>
                <a:spcPts val="800"/>
              </a:spcAft>
              <a:buNone/>
            </a:pPr>
            <a:r>
              <a:rPr lang="en-IN" sz="2900" b="1" u="sng" dirty="0">
                <a:latin typeface="Calibri" panose="020F0502020204030204" pitchFamily="34" charset="0"/>
                <a:ea typeface="Calibri" panose="020F0502020204030204" pitchFamily="34" charset="0"/>
                <a:cs typeface="Times New Roman" panose="02020603050405020304" pitchFamily="18" charset="0"/>
              </a:rPr>
              <a:t>Bulk Email Sending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AA28896-4A18-0559-5CDC-010CEDE044FE}"/>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215779EB-0634-3ADF-C8AE-D55697BF41F0}"/>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11E17242-1C7D-9704-13B8-16E0334A3247}"/>
              </a:ext>
            </a:extLst>
          </p:cNvPr>
          <p:cNvSpPr>
            <a:spLocks noGrp="1"/>
          </p:cNvSpPr>
          <p:nvPr>
            <p:ph type="sldNum" sz="quarter" idx="12"/>
          </p:nvPr>
        </p:nvSpPr>
        <p:spPr/>
        <p:txBody>
          <a:bodyPr/>
          <a:lstStyle/>
          <a:p>
            <a:fld id="{132D015C-86D2-6E47-B92C-AA3F74A3BB30}" type="slidenum">
              <a:rPr lang="en-US" smtClean="0"/>
              <a:pPr/>
              <a:t>21</a:t>
            </a:fld>
            <a:endParaRPr lang="en-US" dirty="0"/>
          </a:p>
        </p:txBody>
      </p:sp>
      <p:pic>
        <p:nvPicPr>
          <p:cNvPr id="10" name="Content Placeholder 9" descr="A screenshot of a computer">
            <a:extLst>
              <a:ext uri="{FF2B5EF4-FFF2-40B4-BE49-F238E27FC236}">
                <a16:creationId xmlns:a16="http://schemas.microsoft.com/office/drawing/2014/main" id="{268610FF-978D-8F59-424A-EA081032BF01}"/>
              </a:ext>
            </a:extLst>
          </p:cNvPr>
          <p:cNvPicPr>
            <a:picLocks noGrp="1" noChangeAspect="1"/>
          </p:cNvPicPr>
          <p:nvPr>
            <p:ph sz="half" idx="2"/>
          </p:nvPr>
        </p:nvPicPr>
        <p:blipFill>
          <a:blip r:embed="rId2"/>
          <a:stretch>
            <a:fillRect/>
          </a:stretch>
        </p:blipFill>
        <p:spPr>
          <a:xfrm>
            <a:off x="711200" y="2249718"/>
            <a:ext cx="9347200" cy="4286183"/>
          </a:xfrm>
        </p:spPr>
      </p:pic>
    </p:spTree>
    <p:extLst>
      <p:ext uri="{BB962C8B-B14F-4D97-AF65-F5344CB8AC3E}">
        <p14:creationId xmlns:p14="http://schemas.microsoft.com/office/powerpoint/2010/main" val="189083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27613-218F-BAE6-248E-78A599063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A7E93-5E64-F2B2-9E22-EA3EB82ADFDA}"/>
              </a:ext>
            </a:extLst>
          </p:cNvPr>
          <p:cNvSpPr>
            <a:spLocks noGrp="1"/>
          </p:cNvSpPr>
          <p:nvPr>
            <p:ph type="title"/>
          </p:nvPr>
        </p:nvSpPr>
        <p:spPr/>
        <p:txBody>
          <a:bodyPr>
            <a:normAutofit fontScale="90000"/>
          </a:bodyPr>
          <a:lstStyle/>
          <a:p>
            <a:r>
              <a:rPr lang="en-US" dirty="0">
                <a:solidFill>
                  <a:schemeClr val="tx2">
                    <a:lumMod val="75000"/>
                  </a:schemeClr>
                </a:solidFill>
              </a:rPr>
              <a:t>SNAPSHOTS – KEY MODULES AND OUTCOMES</a:t>
            </a:r>
          </a:p>
        </p:txBody>
      </p:sp>
      <p:sp>
        <p:nvSpPr>
          <p:cNvPr id="3" name="Content Placeholder 2">
            <a:extLst>
              <a:ext uri="{FF2B5EF4-FFF2-40B4-BE49-F238E27FC236}">
                <a16:creationId xmlns:a16="http://schemas.microsoft.com/office/drawing/2014/main" id="{D746B515-E9E0-F4B2-982E-EBBD3E8206BD}"/>
              </a:ext>
            </a:extLst>
          </p:cNvPr>
          <p:cNvSpPr>
            <a:spLocks noGrp="1"/>
          </p:cNvSpPr>
          <p:nvPr>
            <p:ph sz="half" idx="1"/>
          </p:nvPr>
        </p:nvSpPr>
        <p:spPr>
          <a:xfrm>
            <a:off x="609599" y="1524000"/>
            <a:ext cx="4385187" cy="725719"/>
          </a:xfrm>
        </p:spPr>
        <p:txBody>
          <a:bodyPr>
            <a:normAutofit/>
          </a:bodyPr>
          <a:lstStyle/>
          <a:p>
            <a:pPr marL="0" indent="0">
              <a:lnSpc>
                <a:spcPct val="107000"/>
              </a:lnSpc>
              <a:spcAft>
                <a:spcPts val="800"/>
              </a:spcAft>
              <a:buNone/>
            </a:pPr>
            <a:r>
              <a:rPr lang="en-IN" sz="2900" b="1" u="sng" dirty="0">
                <a:latin typeface="Calibri" panose="020F0502020204030204" pitchFamily="34" charset="0"/>
                <a:ea typeface="Calibri" panose="020F0502020204030204" pitchFamily="34" charset="0"/>
                <a:cs typeface="Times New Roman" panose="02020603050405020304" pitchFamily="18" charset="0"/>
              </a:rPr>
              <a:t>Email Logs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87F4AB-820E-AF78-2E34-BD2AFA962E93}"/>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4990516C-0EF1-19B9-40AF-37C0C537AB2D}"/>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7EBCF477-7BC2-8A11-F9C7-A53133A42BA5}"/>
              </a:ext>
            </a:extLst>
          </p:cNvPr>
          <p:cNvSpPr>
            <a:spLocks noGrp="1"/>
          </p:cNvSpPr>
          <p:nvPr>
            <p:ph type="sldNum" sz="quarter" idx="12"/>
          </p:nvPr>
        </p:nvSpPr>
        <p:spPr/>
        <p:txBody>
          <a:bodyPr/>
          <a:lstStyle/>
          <a:p>
            <a:fld id="{132D015C-86D2-6E47-B92C-AA3F74A3BB30}" type="slidenum">
              <a:rPr lang="en-US" smtClean="0"/>
              <a:pPr/>
              <a:t>22</a:t>
            </a:fld>
            <a:endParaRPr lang="en-US" dirty="0"/>
          </a:p>
        </p:txBody>
      </p:sp>
      <p:pic>
        <p:nvPicPr>
          <p:cNvPr id="11" name="Content Placeholder 10" descr="A screenshot of a computer">
            <a:extLst>
              <a:ext uri="{FF2B5EF4-FFF2-40B4-BE49-F238E27FC236}">
                <a16:creationId xmlns:a16="http://schemas.microsoft.com/office/drawing/2014/main" id="{90E083FB-42E9-3715-A443-CD8913A8EB1F}"/>
              </a:ext>
            </a:extLst>
          </p:cNvPr>
          <p:cNvPicPr>
            <a:picLocks noGrp="1" noChangeAspect="1"/>
          </p:cNvPicPr>
          <p:nvPr>
            <p:ph sz="half" idx="2"/>
          </p:nvPr>
        </p:nvPicPr>
        <p:blipFill>
          <a:blip r:embed="rId2"/>
          <a:stretch>
            <a:fillRect/>
          </a:stretch>
        </p:blipFill>
        <p:spPr>
          <a:xfrm>
            <a:off x="711200" y="2249719"/>
            <a:ext cx="9121058" cy="4387890"/>
          </a:xfrm>
        </p:spPr>
      </p:pic>
    </p:spTree>
    <p:extLst>
      <p:ext uri="{BB962C8B-B14F-4D97-AF65-F5344CB8AC3E}">
        <p14:creationId xmlns:p14="http://schemas.microsoft.com/office/powerpoint/2010/main" val="155182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A4CC4-A029-4261-1C80-806A8A638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97C9DD-288F-6DF9-D53B-6A08D122EFA8}"/>
              </a:ext>
            </a:extLst>
          </p:cNvPr>
          <p:cNvSpPr>
            <a:spLocks noGrp="1"/>
          </p:cNvSpPr>
          <p:nvPr>
            <p:ph type="title"/>
          </p:nvPr>
        </p:nvSpPr>
        <p:spPr/>
        <p:txBody>
          <a:bodyPr>
            <a:normAutofit/>
          </a:bodyPr>
          <a:lstStyle/>
          <a:p>
            <a:r>
              <a:rPr lang="en-US" dirty="0">
                <a:solidFill>
                  <a:schemeClr val="tx2">
                    <a:lumMod val="75000"/>
                  </a:schemeClr>
                </a:solidFill>
              </a:rPr>
              <a:t>Key Learnings and Challenges</a:t>
            </a:r>
          </a:p>
        </p:txBody>
      </p:sp>
      <p:sp>
        <p:nvSpPr>
          <p:cNvPr id="3" name="Content Placeholder 2">
            <a:extLst>
              <a:ext uri="{FF2B5EF4-FFF2-40B4-BE49-F238E27FC236}">
                <a16:creationId xmlns:a16="http://schemas.microsoft.com/office/drawing/2014/main" id="{DA5C7EA6-AD8D-203E-66A9-7A7B542BFCFA}"/>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1C5B1E-91EB-205A-0E6A-DD32223D64C2}"/>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E5551E71-9522-615D-582A-27276BEB5A4D}"/>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613058B1-7D51-92BB-67CC-D4B19ED818A5}"/>
              </a:ext>
            </a:extLst>
          </p:cNvPr>
          <p:cNvSpPr>
            <a:spLocks noGrp="1"/>
          </p:cNvSpPr>
          <p:nvPr>
            <p:ph type="sldNum" sz="quarter" idx="12"/>
          </p:nvPr>
        </p:nvSpPr>
        <p:spPr/>
        <p:txBody>
          <a:bodyPr/>
          <a:lstStyle/>
          <a:p>
            <a:fld id="{132D015C-86D2-6E47-B92C-AA3F74A3BB30}" type="slidenum">
              <a:rPr lang="en-US" smtClean="0"/>
              <a:pPr/>
              <a:t>23</a:t>
            </a:fld>
            <a:endParaRPr lang="en-US" dirty="0"/>
          </a:p>
        </p:txBody>
      </p:sp>
      <p:sp>
        <p:nvSpPr>
          <p:cNvPr id="7" name="Rectangle 1">
            <a:extLst>
              <a:ext uri="{FF2B5EF4-FFF2-40B4-BE49-F238E27FC236}">
                <a16:creationId xmlns:a16="http://schemas.microsoft.com/office/drawing/2014/main" id="{A3F023F0-4704-3A91-078D-8107C602BF95}"/>
              </a:ext>
            </a:extLst>
          </p:cNvPr>
          <p:cNvSpPr>
            <a:spLocks noGrp="1" noChangeArrowheads="1"/>
          </p:cNvSpPr>
          <p:nvPr>
            <p:ph sz="half" idx="2"/>
          </p:nvPr>
        </p:nvSpPr>
        <p:spPr bwMode="auto">
          <a:xfrm>
            <a:off x="609601" y="1524000"/>
            <a:ext cx="10972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Full-Stack Development: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project provided insights into full-stack development, including the integration of both frontend (React.js) and backend (Node.js/Express.js) components. I learned how to manage client-server communication and the implementation of real-time data handling.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Third-Party API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Integrating the Gemini API for AI-driven email generation taught me how to interact with external services, handle API responses, and ensure the seamless flow of data between the backend and the API.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UI/UX Design and Tailwind CSS: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gained valuable experience in UI/UX design, focusing on creating user-friendly interfaces with React.js. Tailwind CSS was used to build a responsive and clean design efficiently, allowing me to create a modern front-end with minimal custom styling.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Management and Logs: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Working with MongoDB taught me how to design and manage a flexible, scalable database. I also gained experience in designing database schemas for user data, email drafts, and logs, which is crucial for tracking user activity and debugging.</a:t>
            </a:r>
          </a:p>
        </p:txBody>
      </p:sp>
    </p:spTree>
    <p:extLst>
      <p:ext uri="{BB962C8B-B14F-4D97-AF65-F5344CB8AC3E}">
        <p14:creationId xmlns:p14="http://schemas.microsoft.com/office/powerpoint/2010/main" val="100253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904F-EDB5-2F28-6D8F-6ADD99A5F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6A134-E89E-8B75-B191-90D05FBB0397}"/>
              </a:ext>
            </a:extLst>
          </p:cNvPr>
          <p:cNvSpPr>
            <a:spLocks noGrp="1"/>
          </p:cNvSpPr>
          <p:nvPr>
            <p:ph type="title"/>
          </p:nvPr>
        </p:nvSpPr>
        <p:spPr/>
        <p:txBody>
          <a:bodyPr>
            <a:normAutofit/>
          </a:bodyPr>
          <a:lstStyle/>
          <a:p>
            <a:r>
              <a:rPr lang="en-US" dirty="0">
                <a:solidFill>
                  <a:schemeClr val="tx2">
                    <a:lumMod val="75000"/>
                  </a:schemeClr>
                </a:solidFill>
              </a:rPr>
              <a:t>Future Enhancements</a:t>
            </a:r>
          </a:p>
        </p:txBody>
      </p:sp>
      <p:sp>
        <p:nvSpPr>
          <p:cNvPr id="3" name="Content Placeholder 2">
            <a:extLst>
              <a:ext uri="{FF2B5EF4-FFF2-40B4-BE49-F238E27FC236}">
                <a16:creationId xmlns:a16="http://schemas.microsoft.com/office/drawing/2014/main" id="{F2116A2C-22CA-424B-0936-D92130568F93}"/>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AFC5FA-8FC1-AE44-A15D-A3ACD018C97F}"/>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2598E48B-77BA-D896-5A0D-470B8784CEEF}"/>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196862D6-80AE-9210-E8FD-CB23992D2F99}"/>
              </a:ext>
            </a:extLst>
          </p:cNvPr>
          <p:cNvSpPr>
            <a:spLocks noGrp="1"/>
          </p:cNvSpPr>
          <p:nvPr>
            <p:ph type="sldNum" sz="quarter" idx="12"/>
          </p:nvPr>
        </p:nvSpPr>
        <p:spPr/>
        <p:txBody>
          <a:bodyPr/>
          <a:lstStyle/>
          <a:p>
            <a:fld id="{132D015C-86D2-6E47-B92C-AA3F74A3BB30}" type="slidenum">
              <a:rPr lang="en-US" smtClean="0"/>
              <a:pPr/>
              <a:t>24</a:t>
            </a:fld>
            <a:endParaRPr lang="en-US" dirty="0"/>
          </a:p>
        </p:txBody>
      </p:sp>
      <p:sp>
        <p:nvSpPr>
          <p:cNvPr id="8" name="Rectangle 1">
            <a:extLst>
              <a:ext uri="{FF2B5EF4-FFF2-40B4-BE49-F238E27FC236}">
                <a16:creationId xmlns:a16="http://schemas.microsoft.com/office/drawing/2014/main" id="{3CFAF0CD-FF29-6306-BC71-0A0B2C769B36}"/>
              </a:ext>
            </a:extLst>
          </p:cNvPr>
          <p:cNvSpPr>
            <a:spLocks noGrp="1" noChangeArrowheads="1"/>
          </p:cNvSpPr>
          <p:nvPr>
            <p:ph sz="half" idx="2"/>
          </p:nvPr>
        </p:nvSpPr>
        <p:spPr bwMode="auto">
          <a:xfrm>
            <a:off x="609600" y="1484400"/>
            <a:ext cx="109728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Personalization Features: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 advanced email personalization, such as dynamic content insertion based on user data or recipient profiles. This could include adding names, custom greetings, or context-based content to make emails more engaging and tailored to recipients.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 Improvements: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Improve error tracking with better user notifications and logging mechanisms for issues like failed email sends or API downtime. Implementing a more robust error management system will help identify root causes and provide users with clear feedback.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Additional Integrations: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Integrate additional services, such as calendar scheduling, for further automation in email campaigns. This would allow users to set up automated follow-up emails, schedule reminders, and track interactions with recipients for better engagement.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Optimization: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Focus on optimizing the system's performance to handle an increasing number of users and email traffic. This can include optimizing backend API requests, reducing latency, and ensuring the application scales smoothly under heavy load.</a:t>
            </a:r>
          </a:p>
        </p:txBody>
      </p:sp>
    </p:spTree>
    <p:extLst>
      <p:ext uri="{BB962C8B-B14F-4D97-AF65-F5344CB8AC3E}">
        <p14:creationId xmlns:p14="http://schemas.microsoft.com/office/powerpoint/2010/main" val="339332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D332D-34B7-0A07-0445-73CFB4953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31FA4-9D42-6B93-C6D6-21F4ADBB0442}"/>
              </a:ext>
            </a:extLst>
          </p:cNvPr>
          <p:cNvSpPr>
            <a:spLocks noGrp="1"/>
          </p:cNvSpPr>
          <p:nvPr>
            <p:ph type="title"/>
          </p:nvPr>
        </p:nvSpPr>
        <p:spPr/>
        <p:txBody>
          <a:bodyPr>
            <a:normAutofit/>
          </a:bodyPr>
          <a:lstStyle/>
          <a:p>
            <a:r>
              <a:rPr lang="en-US" dirty="0">
                <a:solidFill>
                  <a:schemeClr val="tx2">
                    <a:lumMod val="75000"/>
                  </a:schemeClr>
                </a:solidFill>
              </a:rPr>
              <a:t>Conclusion</a:t>
            </a:r>
          </a:p>
        </p:txBody>
      </p:sp>
      <p:sp>
        <p:nvSpPr>
          <p:cNvPr id="3" name="Content Placeholder 2">
            <a:extLst>
              <a:ext uri="{FF2B5EF4-FFF2-40B4-BE49-F238E27FC236}">
                <a16:creationId xmlns:a16="http://schemas.microsoft.com/office/drawing/2014/main" id="{C79C59A7-8F95-C56B-18BB-4562E39391C7}"/>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E758223-E5BB-75D9-45DF-AAE6CA012336}"/>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318542A2-48CC-BB99-FDB7-69B3D8C88851}"/>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421007A5-B7FE-7A3F-5A9D-061339E93FB0}"/>
              </a:ext>
            </a:extLst>
          </p:cNvPr>
          <p:cNvSpPr>
            <a:spLocks noGrp="1"/>
          </p:cNvSpPr>
          <p:nvPr>
            <p:ph type="sldNum" sz="quarter" idx="12"/>
          </p:nvPr>
        </p:nvSpPr>
        <p:spPr/>
        <p:txBody>
          <a:bodyPr/>
          <a:lstStyle/>
          <a:p>
            <a:fld id="{132D015C-86D2-6E47-B92C-AA3F74A3BB30}" type="slidenum">
              <a:rPr lang="en-US" smtClean="0"/>
              <a:pPr/>
              <a:t>25</a:t>
            </a:fld>
            <a:endParaRPr lang="en-US" dirty="0"/>
          </a:p>
        </p:txBody>
      </p:sp>
      <p:sp>
        <p:nvSpPr>
          <p:cNvPr id="7" name="Rectangle 1">
            <a:extLst>
              <a:ext uri="{FF2B5EF4-FFF2-40B4-BE49-F238E27FC236}">
                <a16:creationId xmlns:a16="http://schemas.microsoft.com/office/drawing/2014/main" id="{A9B66230-88D6-FBF0-4071-795C75FDB8B2}"/>
              </a:ext>
            </a:extLst>
          </p:cNvPr>
          <p:cNvSpPr>
            <a:spLocks noGrp="1" noChangeArrowheads="1"/>
          </p:cNvSpPr>
          <p:nvPr>
            <p:ph sz="half" idx="2"/>
          </p:nvPr>
        </p:nvSpPr>
        <p:spPr bwMode="auto">
          <a:xfrm>
            <a:off x="609600" y="1370112"/>
            <a:ext cx="109728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Summary: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MERN-based email automation system, powered by Gemini API, offers a user-friendly solution for generating, editing, and sending emails in bulk. It automates the email drafting process and provides detailed logs for monitoring. The system’s flexibility allows users to customize and send emails efficiently, saving both time and effort.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Takeaway: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integration of AI-driven content creation enhances email personalization, saving time and improving user productivity. The project also provides valuable insights into full-stack development and working with third-party APIs, while addressing real-world challenges like bulk email sending.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latin typeface="Arial" panose="020B0604020202020204" pitchFamily="34" charset="0"/>
              </a:rPr>
              <a:t>Future Outlook:</a:t>
            </a:r>
            <a:br>
              <a:rPr lang="en-US" sz="1400" dirty="0"/>
            </a:br>
            <a:r>
              <a:rPr lang="en-US" sz="2000" dirty="0">
                <a:latin typeface="Arial" panose="020B0604020202020204" pitchFamily="34" charset="0"/>
              </a:rPr>
              <a:t>The system has great potential for future upgrades, including the integration of advanced analytics, better personalization, and additional email-related features. This will ensure the system stays relevant and adaptable to evolving user needs in the realm of email automation.</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42849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D079B-16C1-C08B-95FE-4A03DD6FD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1CB7B-A10F-E4E2-C7C8-F70D91F26416}"/>
              </a:ext>
            </a:extLst>
          </p:cNvPr>
          <p:cNvSpPr>
            <a:spLocks noGrp="1"/>
          </p:cNvSpPr>
          <p:nvPr>
            <p:ph type="title"/>
          </p:nvPr>
        </p:nvSpPr>
        <p:spPr/>
        <p:txBody>
          <a:bodyPr>
            <a:normAutofit/>
          </a:bodyPr>
          <a:lstStyle/>
          <a:p>
            <a:r>
              <a:rPr lang="en-US" dirty="0">
                <a:solidFill>
                  <a:schemeClr val="tx2">
                    <a:lumMod val="75000"/>
                  </a:schemeClr>
                </a:solidFill>
              </a:rPr>
              <a:t>Acknowledgments</a:t>
            </a:r>
          </a:p>
        </p:txBody>
      </p:sp>
      <p:sp>
        <p:nvSpPr>
          <p:cNvPr id="3" name="Content Placeholder 2">
            <a:extLst>
              <a:ext uri="{FF2B5EF4-FFF2-40B4-BE49-F238E27FC236}">
                <a16:creationId xmlns:a16="http://schemas.microsoft.com/office/drawing/2014/main" id="{2C0312BA-A0AD-5E72-E495-C957365CBA72}"/>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F76E38-E1F6-9CC4-85B1-35969726645C}"/>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E32306BD-94F2-C890-8B39-D3D26427CE6F}"/>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480C6310-4C07-F19E-A3D2-9FA06CA543FE}"/>
              </a:ext>
            </a:extLst>
          </p:cNvPr>
          <p:cNvSpPr>
            <a:spLocks noGrp="1"/>
          </p:cNvSpPr>
          <p:nvPr>
            <p:ph type="sldNum" sz="quarter" idx="12"/>
          </p:nvPr>
        </p:nvSpPr>
        <p:spPr/>
        <p:txBody>
          <a:bodyPr/>
          <a:lstStyle/>
          <a:p>
            <a:fld id="{132D015C-86D2-6E47-B92C-AA3F74A3BB30}" type="slidenum">
              <a:rPr lang="en-US" smtClean="0"/>
              <a:pPr/>
              <a:t>26</a:t>
            </a:fld>
            <a:endParaRPr lang="en-US" dirty="0"/>
          </a:p>
        </p:txBody>
      </p:sp>
      <p:sp>
        <p:nvSpPr>
          <p:cNvPr id="8" name="Rectangle 1">
            <a:extLst>
              <a:ext uri="{FF2B5EF4-FFF2-40B4-BE49-F238E27FC236}">
                <a16:creationId xmlns:a16="http://schemas.microsoft.com/office/drawing/2014/main" id="{3F16D210-D6BC-68C3-C6EB-1E4D472A7FDD}"/>
              </a:ext>
            </a:extLst>
          </p:cNvPr>
          <p:cNvSpPr>
            <a:spLocks noGrp="1" noChangeArrowheads="1"/>
          </p:cNvSpPr>
          <p:nvPr>
            <p:ph sz="half" idx="2"/>
          </p:nvPr>
        </p:nvSpPr>
        <p:spPr bwMode="auto">
          <a:xfrm>
            <a:off x="609601" y="1402152"/>
            <a:ext cx="10972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Mentor:</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 would like to thank my mentor Mr. Ajay Raj Parashar for their guidance and support throughout the development of this project.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Peers: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Thanks to my classmates for their feedback and collaborative ideas.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Development Community: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Grateful to the online development community, whose resources and forums helped resolve many technical challenges faced during the project. </a:t>
            </a:r>
          </a:p>
        </p:txBody>
      </p:sp>
    </p:spTree>
    <p:extLst>
      <p:ext uri="{BB962C8B-B14F-4D97-AF65-F5344CB8AC3E}">
        <p14:creationId xmlns:p14="http://schemas.microsoft.com/office/powerpoint/2010/main" val="310452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Presentation Outline</a:t>
            </a:r>
          </a:p>
        </p:txBody>
      </p:sp>
      <p:sp>
        <p:nvSpPr>
          <p:cNvPr id="15" name="Rectangle 2">
            <a:extLst>
              <a:ext uri="{FF2B5EF4-FFF2-40B4-BE49-F238E27FC236}">
                <a16:creationId xmlns:a16="http://schemas.microsoft.com/office/drawing/2014/main" id="{5E4FCBD6-48F8-09B7-D395-15B64DAEA9B4}"/>
              </a:ext>
            </a:extLst>
          </p:cNvPr>
          <p:cNvSpPr>
            <a:spLocks noGrp="1" noChangeArrowheads="1"/>
          </p:cNvSpPr>
          <p:nvPr>
            <p:ph sz="half" idx="1"/>
          </p:nvPr>
        </p:nvSpPr>
        <p:spPr bwMode="auto">
          <a:xfrm>
            <a:off x="609600" y="1494485"/>
            <a:ext cx="5384800" cy="512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Introduction</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System Analysis</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Literature Survey</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Feasibility Study</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Requirement Specification</a:t>
            </a:r>
          </a:p>
          <a:p>
            <a:pPr marL="514350" indent="-514350" eaLnBrk="0" fontAlgn="base" hangingPunct="0">
              <a:lnSpc>
                <a:spcPct val="200000"/>
              </a:lnSpc>
              <a:spcBef>
                <a:spcPct val="0"/>
              </a:spcBef>
              <a:spcAft>
                <a:spcPct val="0"/>
              </a:spcAft>
              <a:buClrTx/>
              <a:buSzTx/>
              <a:buFont typeface="+mj-lt"/>
              <a:buAutoNum type="arabicPeriod"/>
            </a:pPr>
            <a:r>
              <a:rPr kumimoji="0" lang="en-US" altLang="en-US" b="0" i="0" u="none" strike="noStrike" cap="none" normalizeH="0" baseline="0" dirty="0">
                <a:ln>
                  <a:noFill/>
                </a:ln>
                <a:solidFill>
                  <a:schemeClr val="tx1"/>
                </a:solidFill>
                <a:effectLst/>
                <a:latin typeface="Arial" panose="020B0604020202020204" pitchFamily="34" charset="0"/>
              </a:rPr>
              <a:t>System Design</a:t>
            </a:r>
          </a:p>
        </p:txBody>
      </p:sp>
      <p:sp>
        <p:nvSpPr>
          <p:cNvPr id="4" name="Date Placeholder 3">
            <a:extLst>
              <a:ext uri="{FF2B5EF4-FFF2-40B4-BE49-F238E27FC236}">
                <a16:creationId xmlns:a16="http://schemas.microsoft.com/office/drawing/2014/main" id="{5FDA8440-FFF1-41B4-860F-A161D837D58C}"/>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0414C1FE-07B0-4547-B4DE-7A35951172A9}"/>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65BE7E52-C099-46FD-B365-28FAEE66205F}"/>
              </a:ext>
            </a:extLst>
          </p:cNvPr>
          <p:cNvSpPr>
            <a:spLocks noGrp="1"/>
          </p:cNvSpPr>
          <p:nvPr>
            <p:ph type="sldNum" sz="quarter" idx="12"/>
          </p:nvPr>
        </p:nvSpPr>
        <p:spPr/>
        <p:txBody>
          <a:bodyPr/>
          <a:lstStyle/>
          <a:p>
            <a:fld id="{132D015C-86D2-6E47-B92C-AA3F74A3BB30}" type="slidenum">
              <a:rPr lang="en-US" smtClean="0"/>
              <a:pPr/>
              <a:t>3</a:t>
            </a:fld>
            <a:endParaRPr lang="en-US" dirty="0"/>
          </a:p>
        </p:txBody>
      </p:sp>
      <p:sp>
        <p:nvSpPr>
          <p:cNvPr id="19" name="Rectangle 5">
            <a:extLst>
              <a:ext uri="{FF2B5EF4-FFF2-40B4-BE49-F238E27FC236}">
                <a16:creationId xmlns:a16="http://schemas.microsoft.com/office/drawing/2014/main" id="{DD1FF7A8-1F3A-2600-FC50-07D391B45507}"/>
              </a:ext>
            </a:extLst>
          </p:cNvPr>
          <p:cNvSpPr>
            <a:spLocks noGrp="1" noChangeArrowheads="1"/>
          </p:cNvSpPr>
          <p:nvPr>
            <p:ph sz="half" idx="2"/>
          </p:nvPr>
        </p:nvSpPr>
        <p:spPr bwMode="auto">
          <a:xfrm>
            <a:off x="5863305" y="1493600"/>
            <a:ext cx="6502400" cy="426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200000"/>
              </a:lnSpc>
              <a:spcBef>
                <a:spcPct val="0"/>
              </a:spcBef>
              <a:spcAft>
                <a:spcPct val="0"/>
              </a:spcAft>
              <a:buClrTx/>
              <a:buSzTx/>
              <a:buFont typeface="+mj-lt"/>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Testing</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Snapshots</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Key Learnings and Challenges</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Future Enhancements</a:t>
            </a:r>
          </a:p>
          <a:p>
            <a:pPr marL="514350" marR="0" lvl="0" indent="-514350" algn="l" defTabSz="914400" rtl="0" eaLnBrk="0" fontAlgn="base" latinLnBrk="0" hangingPunct="0">
              <a:lnSpc>
                <a:spcPct val="200000"/>
              </a:lnSpc>
              <a:spcBef>
                <a:spcPct val="0"/>
              </a:spcBef>
              <a:spcAft>
                <a:spcPct val="0"/>
              </a:spcAft>
              <a:buClrTx/>
              <a:buSzTx/>
              <a:buFont typeface="+mj-lt"/>
              <a:buAutoNum type="arabicPeriod" startAt="7"/>
              <a:tabLst/>
            </a:pPr>
            <a:r>
              <a:rPr kumimoji="0" lang="en-US" altLang="en-US" b="0" i="0" u="none" strike="noStrike" cap="none" normalizeH="0" baseline="0" dirty="0">
                <a:ln>
                  <a:noFill/>
                </a:ln>
                <a:solidFill>
                  <a:schemeClr val="tx1"/>
                </a:solidFill>
                <a:effectLst/>
                <a:latin typeface="Arial" panose="020B0604020202020204" pitchFamily="34" charset="0"/>
              </a:rPr>
              <a:t>Conclusion and Acknowledgments </a:t>
            </a:r>
          </a:p>
        </p:txBody>
      </p:sp>
    </p:spTree>
    <p:extLst>
      <p:ext uri="{BB962C8B-B14F-4D97-AF65-F5344CB8AC3E}">
        <p14:creationId xmlns:p14="http://schemas.microsoft.com/office/powerpoint/2010/main" val="287224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INTRODUCTION- COMPANY PROFILE(Udemy)</a:t>
            </a:r>
          </a:p>
        </p:txBody>
      </p:sp>
      <p:sp>
        <p:nvSpPr>
          <p:cNvPr id="3" name="Content Placeholder 2"/>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CD20F2-5434-40DD-9444-75F206F7E003}"/>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6A6CD63A-D34A-4617-93CA-2A29F0CCB4D3}"/>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59D1707D-2697-46CF-B357-59932BB54D57}"/>
              </a:ext>
            </a:extLst>
          </p:cNvPr>
          <p:cNvSpPr>
            <a:spLocks noGrp="1"/>
          </p:cNvSpPr>
          <p:nvPr>
            <p:ph type="sldNum" sz="quarter" idx="12"/>
          </p:nvPr>
        </p:nvSpPr>
        <p:spPr/>
        <p:txBody>
          <a:bodyPr/>
          <a:lstStyle/>
          <a:p>
            <a:fld id="{132D015C-86D2-6E47-B92C-AA3F74A3BB30}" type="slidenum">
              <a:rPr lang="en-US" smtClean="0"/>
              <a:pPr/>
              <a:t>4</a:t>
            </a:fld>
            <a:endParaRPr lang="en-US" dirty="0"/>
          </a:p>
        </p:txBody>
      </p:sp>
      <p:sp>
        <p:nvSpPr>
          <p:cNvPr id="9" name="Rectangle 2">
            <a:extLst>
              <a:ext uri="{FF2B5EF4-FFF2-40B4-BE49-F238E27FC236}">
                <a16:creationId xmlns:a16="http://schemas.microsoft.com/office/drawing/2014/main" id="{904AE2C2-0806-63BD-4D9E-3318960B6C9F}"/>
              </a:ext>
            </a:extLst>
          </p:cNvPr>
          <p:cNvSpPr>
            <a:spLocks noGrp="1" noChangeArrowheads="1"/>
          </p:cNvSpPr>
          <p:nvPr>
            <p:ph sz="half" idx="2"/>
          </p:nvPr>
        </p:nvSpPr>
        <p:spPr bwMode="auto">
          <a:xfrm>
            <a:off x="609600" y="1862482"/>
            <a:ext cx="11582400"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Course Access: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Students can browse and enroll in a vast library of courses across various fields like technology, business, design, and personal development, tailored to their needs and interests.</a:t>
            </a:r>
          </a:p>
          <a:p>
            <a:pPr eaLnBrk="0" fontAlgn="base"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Flexible Learning: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Udemy provides lifetime access to purchased courses, allowing students to learn at their own pace, anytime and anywhere, through both web and mobile platforms.</a:t>
            </a:r>
          </a:p>
          <a:p>
            <a:pPr eaLnBrk="0" fontAlgn="base"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Interactive Features: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Students can engage with instructors and fellow learners through Q&amp;A forums, quizzes, assignments, and downloadable resources to deepen their understanding of the material.</a:t>
            </a:r>
          </a:p>
        </p:txBody>
      </p:sp>
    </p:spTree>
    <p:extLst>
      <p:ext uri="{BB962C8B-B14F-4D97-AF65-F5344CB8AC3E}">
        <p14:creationId xmlns:p14="http://schemas.microsoft.com/office/powerpoint/2010/main" val="86498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6619E-DFDC-F728-B9F9-AC70E8C14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08445-8B85-F69F-2943-F32E191E41B4}"/>
              </a:ext>
            </a:extLst>
          </p:cNvPr>
          <p:cNvSpPr>
            <a:spLocks noGrp="1"/>
          </p:cNvSpPr>
          <p:nvPr>
            <p:ph type="title"/>
          </p:nvPr>
        </p:nvSpPr>
        <p:spPr/>
        <p:txBody>
          <a:bodyPr/>
          <a:lstStyle/>
          <a:p>
            <a:r>
              <a:rPr lang="en-US" dirty="0">
                <a:solidFill>
                  <a:schemeClr val="tx2">
                    <a:lumMod val="75000"/>
                  </a:schemeClr>
                </a:solidFill>
              </a:rPr>
              <a:t>INTRODUCTION</a:t>
            </a:r>
          </a:p>
        </p:txBody>
      </p:sp>
      <p:sp>
        <p:nvSpPr>
          <p:cNvPr id="3" name="Content Placeholder 2">
            <a:extLst>
              <a:ext uri="{FF2B5EF4-FFF2-40B4-BE49-F238E27FC236}">
                <a16:creationId xmlns:a16="http://schemas.microsoft.com/office/drawing/2014/main" id="{521A4A0B-590F-358F-885D-B17D92F6CED3}"/>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87480D-9F0D-AF71-8FFF-DAD2C75C0CAF}"/>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D4155DAE-CAB8-60FF-1685-DBF506E5720E}"/>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CE931A64-A63D-ED91-8381-BE4A4A0D96B2}"/>
              </a:ext>
            </a:extLst>
          </p:cNvPr>
          <p:cNvSpPr>
            <a:spLocks noGrp="1"/>
          </p:cNvSpPr>
          <p:nvPr>
            <p:ph type="sldNum" sz="quarter" idx="12"/>
          </p:nvPr>
        </p:nvSpPr>
        <p:spPr/>
        <p:txBody>
          <a:bodyPr/>
          <a:lstStyle/>
          <a:p>
            <a:fld id="{132D015C-86D2-6E47-B92C-AA3F74A3BB30}" type="slidenum">
              <a:rPr lang="en-US" smtClean="0"/>
              <a:pPr/>
              <a:t>5</a:t>
            </a:fld>
            <a:endParaRPr lang="en-US" dirty="0"/>
          </a:p>
        </p:txBody>
      </p:sp>
      <p:sp>
        <p:nvSpPr>
          <p:cNvPr id="9" name="Rectangle 2">
            <a:extLst>
              <a:ext uri="{FF2B5EF4-FFF2-40B4-BE49-F238E27FC236}">
                <a16:creationId xmlns:a16="http://schemas.microsoft.com/office/drawing/2014/main" id="{A3ADC5ED-DB5B-1B9C-BB5E-FA38CB9C4C49}"/>
              </a:ext>
            </a:extLst>
          </p:cNvPr>
          <p:cNvSpPr>
            <a:spLocks noGrp="1" noChangeArrowheads="1"/>
          </p:cNvSpPr>
          <p:nvPr>
            <p:ph sz="half" idx="2"/>
          </p:nvPr>
        </p:nvSpPr>
        <p:spPr bwMode="auto">
          <a:xfrm>
            <a:off x="609600" y="1400816"/>
            <a:ext cx="11582400"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Project Title: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MERN-Based Prompt and Mail Management System</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Purpose of the Project: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Automate email drafting and sending using AI-powered prompts.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Enable users to customize drafts before sending emails.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Log user-specific email activities for easy tracking.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Problem Solved: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Reduces the time required for drafting emails.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Centralizes email records for better transparency and accountability.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Technology Stack:</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MERN (MongoDB, Express.js, React.js, Node.js), Tailwind CSS and Gemini API for AI integration. </a:t>
            </a:r>
          </a:p>
        </p:txBody>
      </p:sp>
    </p:spTree>
    <p:extLst>
      <p:ext uri="{BB962C8B-B14F-4D97-AF65-F5344CB8AC3E}">
        <p14:creationId xmlns:p14="http://schemas.microsoft.com/office/powerpoint/2010/main" val="375604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1A17A-E99F-2A07-7AC1-37D9A0BAB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A1E26-9804-EA68-A0B0-8561286F3811}"/>
              </a:ext>
            </a:extLst>
          </p:cNvPr>
          <p:cNvSpPr>
            <a:spLocks noGrp="1"/>
          </p:cNvSpPr>
          <p:nvPr>
            <p:ph type="title"/>
          </p:nvPr>
        </p:nvSpPr>
        <p:spPr/>
        <p:txBody>
          <a:bodyPr/>
          <a:lstStyle/>
          <a:p>
            <a:r>
              <a:rPr lang="en-US" dirty="0">
                <a:solidFill>
                  <a:schemeClr val="tx2">
                    <a:lumMod val="75000"/>
                  </a:schemeClr>
                </a:solidFill>
              </a:rPr>
              <a:t>SYSTEM ANALYSIS – OBJECTIVES</a:t>
            </a:r>
          </a:p>
        </p:txBody>
      </p:sp>
      <p:sp>
        <p:nvSpPr>
          <p:cNvPr id="3" name="Content Placeholder 2">
            <a:extLst>
              <a:ext uri="{FF2B5EF4-FFF2-40B4-BE49-F238E27FC236}">
                <a16:creationId xmlns:a16="http://schemas.microsoft.com/office/drawing/2014/main" id="{FA1C7ED5-4BA8-AEC9-1B1D-F60480292813}"/>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F9338E-7735-6C10-92F7-E61036E1C594}"/>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6438FD65-111F-0C2F-1BD3-59E7F88563E0}"/>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C9798D41-2F42-AA56-5D77-D588CF5BE002}"/>
              </a:ext>
            </a:extLst>
          </p:cNvPr>
          <p:cNvSpPr>
            <a:spLocks noGrp="1"/>
          </p:cNvSpPr>
          <p:nvPr>
            <p:ph type="sldNum" sz="quarter" idx="12"/>
          </p:nvPr>
        </p:nvSpPr>
        <p:spPr/>
        <p:txBody>
          <a:bodyPr/>
          <a:lstStyle/>
          <a:p>
            <a:fld id="{132D015C-86D2-6E47-B92C-AA3F74A3BB30}" type="slidenum">
              <a:rPr lang="en-US" smtClean="0"/>
              <a:pPr/>
              <a:t>6</a:t>
            </a:fld>
            <a:endParaRPr lang="en-US" dirty="0"/>
          </a:p>
        </p:txBody>
      </p:sp>
      <p:sp>
        <p:nvSpPr>
          <p:cNvPr id="9" name="Rectangle 2">
            <a:extLst>
              <a:ext uri="{FF2B5EF4-FFF2-40B4-BE49-F238E27FC236}">
                <a16:creationId xmlns:a16="http://schemas.microsoft.com/office/drawing/2014/main" id="{6571626A-908D-1D5F-B35B-3EDBCABA5152}"/>
              </a:ext>
            </a:extLst>
          </p:cNvPr>
          <p:cNvSpPr>
            <a:spLocks noGrp="1" noChangeArrowheads="1"/>
          </p:cNvSpPr>
          <p:nvPr>
            <p:ph sz="half" idx="2"/>
          </p:nvPr>
        </p:nvSpPr>
        <p:spPr bwMode="auto">
          <a:xfrm>
            <a:off x="609600" y="1533641"/>
            <a:ext cx="11582400" cy="484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buSzTx/>
            </a:pPr>
            <a:r>
              <a:rPr lang="en-US" altLang="en-US" sz="1600" b="1" dirty="0">
                <a:latin typeface="Arial" panose="020B0604020202020204" pitchFamily="34" charset="0"/>
              </a:rPr>
              <a:t>Automation of Email Drafting:</a:t>
            </a:r>
          </a:p>
          <a:p>
            <a:pPr marL="0" indent="0" algn="just" eaLnBrk="0" fontAlgn="base" hangingPunct="0">
              <a:lnSpc>
                <a:spcPct val="150000"/>
              </a:lnSpc>
              <a:spcBef>
                <a:spcPct val="0"/>
              </a:spcBef>
              <a:spcAft>
                <a:spcPct val="0"/>
              </a:spcAft>
              <a:buClrTx/>
              <a:buSzTx/>
              <a:buNone/>
            </a:pPr>
            <a:r>
              <a:rPr lang="en-US" altLang="en-US" sz="1600" dirty="0">
                <a:latin typeface="Arial" panose="020B0604020202020204" pitchFamily="34" charset="0"/>
              </a:rPr>
              <a:t>The core objective is to automate the process of drafting emails using AI-powered prompts. This significantly reduces the time needed for email composition.</a:t>
            </a:r>
          </a:p>
          <a:p>
            <a:pPr algn="just" eaLnBrk="0" fontAlgn="base" hangingPunct="0">
              <a:lnSpc>
                <a:spcPct val="150000"/>
              </a:lnSpc>
              <a:spcBef>
                <a:spcPct val="0"/>
              </a:spcBef>
              <a:spcAft>
                <a:spcPct val="0"/>
              </a:spcAft>
              <a:buClrTx/>
              <a:buSzTx/>
            </a:pPr>
            <a:r>
              <a:rPr lang="en-US" altLang="en-US" sz="1600" b="1" dirty="0">
                <a:latin typeface="Arial" panose="020B0604020202020204" pitchFamily="34" charset="0"/>
              </a:rPr>
              <a:t>Customizability for Users:</a:t>
            </a:r>
          </a:p>
          <a:p>
            <a:pPr marL="0" indent="0" algn="just" eaLnBrk="0" fontAlgn="base" hangingPunct="0">
              <a:lnSpc>
                <a:spcPct val="150000"/>
              </a:lnSpc>
              <a:spcBef>
                <a:spcPct val="0"/>
              </a:spcBef>
              <a:spcAft>
                <a:spcPct val="0"/>
              </a:spcAft>
              <a:buClrTx/>
              <a:buSzTx/>
              <a:buNone/>
            </a:pPr>
            <a:r>
              <a:rPr lang="en-US" altLang="en-US" sz="1600" dirty="0">
                <a:latin typeface="Arial" panose="020B0604020202020204" pitchFamily="34" charset="0"/>
              </a:rPr>
              <a:t>Users can personalize the AI-generated drafts, ensuring that emails are suited to specific requirements.</a:t>
            </a:r>
          </a:p>
          <a:p>
            <a:pPr algn="just" eaLnBrk="0" fontAlgn="base" hangingPunct="0">
              <a:lnSpc>
                <a:spcPct val="150000"/>
              </a:lnSpc>
              <a:spcBef>
                <a:spcPct val="0"/>
              </a:spcBef>
              <a:spcAft>
                <a:spcPct val="0"/>
              </a:spcAft>
              <a:buClrTx/>
              <a:buSzTx/>
            </a:pPr>
            <a:r>
              <a:rPr lang="en-US" altLang="en-US" sz="1600" b="1" dirty="0">
                <a:latin typeface="Arial" panose="020B0604020202020204" pitchFamily="34" charset="0"/>
              </a:rPr>
              <a:t>Bulk Emailing:</a:t>
            </a:r>
          </a:p>
          <a:p>
            <a:pPr marL="0" indent="0" algn="just" eaLnBrk="0" fontAlgn="base" hangingPunct="0">
              <a:lnSpc>
                <a:spcPct val="150000"/>
              </a:lnSpc>
              <a:spcBef>
                <a:spcPct val="0"/>
              </a:spcBef>
              <a:spcAft>
                <a:spcPct val="0"/>
              </a:spcAft>
              <a:buClrTx/>
              <a:buSzTx/>
              <a:buNone/>
            </a:pPr>
            <a:r>
              <a:rPr lang="en-US" altLang="en-US" sz="1600" dirty="0">
                <a:latin typeface="Arial" panose="020B0604020202020204" pitchFamily="34" charset="0"/>
              </a:rPr>
              <a:t>The application should allow sending emails to multiple recipients at once, making it ideal for both personal and business use.</a:t>
            </a:r>
          </a:p>
          <a:p>
            <a:pPr algn="just" eaLnBrk="0" fontAlgn="base" hangingPunct="0">
              <a:lnSpc>
                <a:spcPct val="150000"/>
              </a:lnSpc>
              <a:spcBef>
                <a:spcPct val="0"/>
              </a:spcBef>
              <a:spcAft>
                <a:spcPct val="0"/>
              </a:spcAft>
              <a:buClrTx/>
              <a:buSzTx/>
            </a:pPr>
            <a:r>
              <a:rPr lang="en-US" altLang="en-US" sz="1600" b="1" dirty="0">
                <a:latin typeface="Arial" panose="020B0604020202020204" pitchFamily="34" charset="0"/>
              </a:rPr>
              <a:t>Email Activity Logs:</a:t>
            </a:r>
          </a:p>
          <a:p>
            <a:pPr marL="0" indent="0" algn="just" eaLnBrk="0" fontAlgn="base" hangingPunct="0">
              <a:lnSpc>
                <a:spcPct val="150000"/>
              </a:lnSpc>
              <a:spcBef>
                <a:spcPct val="0"/>
              </a:spcBef>
              <a:spcAft>
                <a:spcPct val="0"/>
              </a:spcAft>
              <a:buClrTx/>
              <a:buSzTx/>
              <a:buNone/>
            </a:pPr>
            <a:r>
              <a:rPr lang="en-US" altLang="en-US" sz="1600" dirty="0">
                <a:latin typeface="Arial" panose="020B0604020202020204" pitchFamily="34" charset="0"/>
              </a:rPr>
              <a:t>Keep a detailed log for each user, tracking sent emails, their recipients, and timestamps, allowing for easy review of past communication.</a:t>
            </a:r>
          </a:p>
          <a:p>
            <a:pPr algn="just" eaLnBrk="0" fontAlgn="base" hangingPunct="0">
              <a:lnSpc>
                <a:spcPct val="150000"/>
              </a:lnSpc>
              <a:spcBef>
                <a:spcPct val="0"/>
              </a:spcBef>
              <a:spcAft>
                <a:spcPct val="0"/>
              </a:spcAft>
              <a:buClrTx/>
              <a:buSzTx/>
            </a:pPr>
            <a:r>
              <a:rPr lang="en-US" altLang="en-US" sz="1600" b="1" dirty="0">
                <a:latin typeface="Arial" panose="020B0604020202020204" pitchFamily="34" charset="0"/>
              </a:rPr>
              <a:t>Security &amp; User-Friendliness:</a:t>
            </a:r>
          </a:p>
          <a:p>
            <a:pPr marL="0" indent="0" algn="just" eaLnBrk="0" fontAlgn="base" hangingPunct="0">
              <a:lnSpc>
                <a:spcPct val="150000"/>
              </a:lnSpc>
              <a:spcBef>
                <a:spcPct val="0"/>
              </a:spcBef>
              <a:spcAft>
                <a:spcPct val="0"/>
              </a:spcAft>
              <a:buClrTx/>
              <a:buSzTx/>
              <a:buNone/>
            </a:pPr>
            <a:r>
              <a:rPr lang="en-US" altLang="en-US" sz="1600" dirty="0">
                <a:latin typeface="Arial" panose="020B0604020202020204" pitchFamily="34" charset="0"/>
              </a:rPr>
              <a:t>The application should be simple to use, even for non-technical users, while also ensuring that user data is secure through encryption and secure login mechanisms.</a:t>
            </a:r>
          </a:p>
        </p:txBody>
      </p:sp>
    </p:spTree>
    <p:extLst>
      <p:ext uri="{BB962C8B-B14F-4D97-AF65-F5344CB8AC3E}">
        <p14:creationId xmlns:p14="http://schemas.microsoft.com/office/powerpoint/2010/main" val="259842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4279F-E5CF-062E-E670-68C13A333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08B32-7F40-B81A-BB8A-A85AEB137634}"/>
              </a:ext>
            </a:extLst>
          </p:cNvPr>
          <p:cNvSpPr>
            <a:spLocks noGrp="1"/>
          </p:cNvSpPr>
          <p:nvPr>
            <p:ph type="title"/>
          </p:nvPr>
        </p:nvSpPr>
        <p:spPr/>
        <p:txBody>
          <a:bodyPr/>
          <a:lstStyle/>
          <a:p>
            <a:r>
              <a:rPr lang="en-US" dirty="0">
                <a:solidFill>
                  <a:schemeClr val="tx2">
                    <a:lumMod val="75000"/>
                  </a:schemeClr>
                </a:solidFill>
              </a:rPr>
              <a:t>SYSTEM ANALYSIS – PROBLEM STATEMENT</a:t>
            </a:r>
          </a:p>
        </p:txBody>
      </p:sp>
      <p:sp>
        <p:nvSpPr>
          <p:cNvPr id="3" name="Content Placeholder 2">
            <a:extLst>
              <a:ext uri="{FF2B5EF4-FFF2-40B4-BE49-F238E27FC236}">
                <a16:creationId xmlns:a16="http://schemas.microsoft.com/office/drawing/2014/main" id="{72AA4F82-A447-555C-985F-541FEFAA3CCC}"/>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B9135F-9DB6-DF00-17B3-1A80E1AED07F}"/>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4779E51D-1641-7F2B-B446-1C1E08EE44D3}"/>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070B60A1-773A-EB2C-469B-9FFA831B9470}"/>
              </a:ext>
            </a:extLst>
          </p:cNvPr>
          <p:cNvSpPr>
            <a:spLocks noGrp="1"/>
          </p:cNvSpPr>
          <p:nvPr>
            <p:ph type="sldNum" sz="quarter" idx="12"/>
          </p:nvPr>
        </p:nvSpPr>
        <p:spPr/>
        <p:txBody>
          <a:bodyPr/>
          <a:lstStyle/>
          <a:p>
            <a:fld id="{132D015C-86D2-6E47-B92C-AA3F74A3BB30}" type="slidenum">
              <a:rPr lang="en-US" smtClean="0"/>
              <a:pPr/>
              <a:t>7</a:t>
            </a:fld>
            <a:endParaRPr lang="en-US" dirty="0"/>
          </a:p>
        </p:txBody>
      </p:sp>
      <p:sp>
        <p:nvSpPr>
          <p:cNvPr id="9" name="Rectangle 2">
            <a:extLst>
              <a:ext uri="{FF2B5EF4-FFF2-40B4-BE49-F238E27FC236}">
                <a16:creationId xmlns:a16="http://schemas.microsoft.com/office/drawing/2014/main" id="{C4B86F84-2C06-357A-162D-BF5D9231D244}"/>
              </a:ext>
            </a:extLst>
          </p:cNvPr>
          <p:cNvSpPr>
            <a:spLocks noGrp="1" noChangeArrowheads="1"/>
          </p:cNvSpPr>
          <p:nvPr>
            <p:ph sz="half" idx="2"/>
          </p:nvPr>
        </p:nvSpPr>
        <p:spPr bwMode="auto">
          <a:xfrm>
            <a:off x="609600" y="1487475"/>
            <a:ext cx="11444748" cy="49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b="1" dirty="0">
                <a:latin typeface="Arial" panose="020B0604020202020204" pitchFamily="34" charset="0"/>
              </a:rPr>
              <a:t>Manual Drafting Issues:</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dirty="0">
                <a:latin typeface="Arial" panose="020B0604020202020204" pitchFamily="34" charset="0"/>
              </a:rPr>
              <a:t>Drafting personalized emails for multiple recipients takes a lot of time and effort, especially when the content needs to be tailored for each person.</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b="1" dirty="0">
                <a:latin typeface="Arial" panose="020B0604020202020204" pitchFamily="34" charset="0"/>
              </a:rPr>
              <a:t>Recipient Management Challenges:</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dirty="0">
                <a:latin typeface="Arial" panose="020B0604020202020204" pitchFamily="34" charset="0"/>
              </a:rPr>
              <a:t>Sending emails to a large group of people can become error-prone, especially when managing the recipients individually.</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b="1" dirty="0">
                <a:latin typeface="Arial" panose="020B0604020202020204" pitchFamily="34" charset="0"/>
              </a:rPr>
              <a:t>Lack of Tracking and Transparency:</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dirty="0">
                <a:latin typeface="Arial" panose="020B0604020202020204" pitchFamily="34" charset="0"/>
              </a:rPr>
              <a:t>Without an effective system to log email activities, users might struggle to recall past emails sent, or the recipients for a particular email.</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b="1" dirty="0">
                <a:latin typeface="Arial" panose="020B0604020202020204" pitchFamily="34" charset="0"/>
              </a:rPr>
              <a:t>Time-Consuming Email Management:</a:t>
            </a:r>
          </a:p>
          <a:p>
            <a:pPr marL="0" marR="0" lvl="0" indent="0" algn="just" eaLnBrk="0" fontAlgn="base" hangingPunct="0">
              <a:lnSpc>
                <a:spcPct val="200000"/>
              </a:lnSpc>
              <a:spcBef>
                <a:spcPct val="0"/>
              </a:spcBef>
              <a:spcAft>
                <a:spcPct val="0"/>
              </a:spcAft>
              <a:buClrTx/>
              <a:buSzTx/>
              <a:buFont typeface="Arial" pitchFamily="34" charset="0"/>
              <a:buNone/>
              <a:tabLst/>
            </a:pPr>
            <a:r>
              <a:rPr lang="en-US" altLang="en-US" sz="1600" dirty="0">
                <a:latin typeface="Arial" panose="020B0604020202020204" pitchFamily="34" charset="0"/>
              </a:rPr>
              <a:t>Creating a system that simplifies both the email creation and tracking process can save users substantial amounts of time.</a:t>
            </a:r>
          </a:p>
        </p:txBody>
      </p:sp>
    </p:spTree>
    <p:extLst>
      <p:ext uri="{BB962C8B-B14F-4D97-AF65-F5344CB8AC3E}">
        <p14:creationId xmlns:p14="http://schemas.microsoft.com/office/powerpoint/2010/main" val="383550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2C223-86E0-FF49-C0B9-874A2B87E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1EA0B-1D0E-9E0A-918B-4EE3E6947E44}"/>
              </a:ext>
            </a:extLst>
          </p:cNvPr>
          <p:cNvSpPr>
            <a:spLocks noGrp="1"/>
          </p:cNvSpPr>
          <p:nvPr>
            <p:ph type="title"/>
          </p:nvPr>
        </p:nvSpPr>
        <p:spPr/>
        <p:txBody>
          <a:bodyPr>
            <a:normAutofit fontScale="90000"/>
          </a:bodyPr>
          <a:lstStyle/>
          <a:p>
            <a:r>
              <a:rPr lang="en-US" dirty="0">
                <a:solidFill>
                  <a:schemeClr val="tx2">
                    <a:lumMod val="75000"/>
                  </a:schemeClr>
                </a:solidFill>
              </a:rPr>
              <a:t>LITERATURE SURVEY – TOOLS AND TECHNOLOGIES</a:t>
            </a:r>
          </a:p>
        </p:txBody>
      </p:sp>
      <p:sp>
        <p:nvSpPr>
          <p:cNvPr id="3" name="Content Placeholder 2">
            <a:extLst>
              <a:ext uri="{FF2B5EF4-FFF2-40B4-BE49-F238E27FC236}">
                <a16:creationId xmlns:a16="http://schemas.microsoft.com/office/drawing/2014/main" id="{872433AA-A118-BA34-19C6-5868315608C4}"/>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EB271B8-9C2D-7611-7336-2501E1D2586D}"/>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E57402FD-C88E-835A-C1FB-C9C413936170}"/>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F1F92469-C577-96B3-77FB-AD203EA41C4C}"/>
              </a:ext>
            </a:extLst>
          </p:cNvPr>
          <p:cNvSpPr>
            <a:spLocks noGrp="1"/>
          </p:cNvSpPr>
          <p:nvPr>
            <p:ph type="sldNum" sz="quarter" idx="12"/>
          </p:nvPr>
        </p:nvSpPr>
        <p:spPr/>
        <p:txBody>
          <a:bodyPr/>
          <a:lstStyle/>
          <a:p>
            <a:fld id="{132D015C-86D2-6E47-B92C-AA3F74A3BB30}" type="slidenum">
              <a:rPr lang="en-US" smtClean="0"/>
              <a:pPr/>
              <a:t>8</a:t>
            </a:fld>
            <a:endParaRPr lang="en-US" dirty="0"/>
          </a:p>
        </p:txBody>
      </p:sp>
      <p:sp>
        <p:nvSpPr>
          <p:cNvPr id="13" name="Rectangle 6">
            <a:extLst>
              <a:ext uri="{FF2B5EF4-FFF2-40B4-BE49-F238E27FC236}">
                <a16:creationId xmlns:a16="http://schemas.microsoft.com/office/drawing/2014/main" id="{7B8ABED4-4907-FC89-9856-D0DC2D766A5D}"/>
              </a:ext>
            </a:extLst>
          </p:cNvPr>
          <p:cNvSpPr>
            <a:spLocks noGrp="1" noChangeArrowheads="1"/>
          </p:cNvSpPr>
          <p:nvPr>
            <p:ph sz="half" idx="2"/>
          </p:nvPr>
        </p:nvSpPr>
        <p:spPr bwMode="auto">
          <a:xfrm>
            <a:off x="609599" y="1709928"/>
            <a:ext cx="10972801" cy="4447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eaLnBrk="0" fontAlgn="base" hangingPunct="0">
              <a:lnSpc>
                <a:spcPct val="200000"/>
              </a:lnSpc>
              <a:spcBef>
                <a:spcPct val="0"/>
              </a:spcBef>
              <a:spcAft>
                <a:spcPct val="0"/>
              </a:spcAft>
              <a:buClrTx/>
              <a:buSzTx/>
              <a:buNone/>
              <a:tabLst/>
            </a:pPr>
            <a:r>
              <a:rPr lang="en-US" altLang="en-US" sz="1600" b="1" dirty="0">
                <a:latin typeface="Arial" panose="020B0604020202020204" pitchFamily="34" charset="0"/>
              </a:rPr>
              <a:t>MERN Stack (MongoDB, Express.js, React.js, Node.js):</a:t>
            </a:r>
          </a:p>
          <a:p>
            <a:pPr marL="0" marR="0" lvl="0" indent="0" eaLnBrk="0" fontAlgn="base" hangingPunct="0">
              <a:lnSpc>
                <a:spcPct val="200000"/>
              </a:lnSpc>
              <a:spcBef>
                <a:spcPct val="0"/>
              </a:spcBef>
              <a:spcAft>
                <a:spcPct val="0"/>
              </a:spcAft>
              <a:buClrTx/>
              <a:buSzTx/>
              <a:buFont typeface="Arial" pitchFamily="34" charset="0"/>
              <a:buChar char="•"/>
              <a:tabLst/>
            </a:pPr>
            <a:r>
              <a:rPr lang="en-US" altLang="en-US" sz="1600" b="1" dirty="0">
                <a:latin typeface="Arial" panose="020B0604020202020204" pitchFamily="34" charset="0"/>
              </a:rPr>
              <a:t>MongoDB: </a:t>
            </a:r>
            <a:r>
              <a:rPr lang="en-US" altLang="en-US" sz="1600" dirty="0">
                <a:latin typeface="Arial" panose="020B0604020202020204" pitchFamily="34" charset="0"/>
              </a:rPr>
              <a:t>A flexible, scalable NoSQL database used for storing data such as users, emails, and logs</a:t>
            </a:r>
            <a:r>
              <a:rPr lang="en-US" altLang="en-US" sz="1600" b="1" dirty="0">
                <a:latin typeface="Arial" panose="020B0604020202020204" pitchFamily="34" charset="0"/>
              </a:rPr>
              <a:t>.</a:t>
            </a:r>
          </a:p>
          <a:p>
            <a:pPr marL="0" marR="0" lvl="0" indent="0" eaLnBrk="0" fontAlgn="base" hangingPunct="0">
              <a:lnSpc>
                <a:spcPct val="200000"/>
              </a:lnSpc>
              <a:spcBef>
                <a:spcPct val="0"/>
              </a:spcBef>
              <a:spcAft>
                <a:spcPct val="0"/>
              </a:spcAft>
              <a:buClrTx/>
              <a:buSzTx/>
              <a:buFont typeface="Arial" pitchFamily="34" charset="0"/>
              <a:buChar char="•"/>
              <a:tabLst/>
            </a:pPr>
            <a:r>
              <a:rPr lang="en-US" altLang="en-US" sz="1600" b="1" dirty="0">
                <a:latin typeface="Arial" panose="020B0604020202020204" pitchFamily="34" charset="0"/>
              </a:rPr>
              <a:t>Express.js: </a:t>
            </a:r>
            <a:r>
              <a:rPr lang="en-US" altLang="en-US" sz="1600" dirty="0">
                <a:latin typeface="Arial" panose="020B0604020202020204" pitchFamily="34" charset="0"/>
              </a:rPr>
              <a:t>A back-end web framework that simplifies routing and API handling in Node.js.</a:t>
            </a:r>
          </a:p>
          <a:p>
            <a:pPr marL="0" marR="0" lvl="0" indent="0" eaLnBrk="0" fontAlgn="base" hangingPunct="0">
              <a:lnSpc>
                <a:spcPct val="200000"/>
              </a:lnSpc>
              <a:spcBef>
                <a:spcPct val="0"/>
              </a:spcBef>
              <a:spcAft>
                <a:spcPct val="0"/>
              </a:spcAft>
              <a:buClrTx/>
              <a:buSzTx/>
              <a:buFont typeface="Arial" pitchFamily="34" charset="0"/>
              <a:buChar char="•"/>
              <a:tabLst/>
            </a:pPr>
            <a:r>
              <a:rPr lang="en-US" altLang="en-US" sz="1600" b="1" dirty="0">
                <a:latin typeface="Arial" panose="020B0604020202020204" pitchFamily="34" charset="0"/>
              </a:rPr>
              <a:t>React.js</a:t>
            </a:r>
            <a:r>
              <a:rPr lang="en-US" altLang="en-US" sz="1600" dirty="0">
                <a:latin typeface="Arial" panose="020B0604020202020204" pitchFamily="34" charset="0"/>
              </a:rPr>
              <a:t>: A popular front-end library for building dynamic and interactive user interfaces.</a:t>
            </a:r>
          </a:p>
          <a:p>
            <a:pPr marL="0" marR="0" lvl="0" indent="0" eaLnBrk="0" fontAlgn="base" hangingPunct="0">
              <a:lnSpc>
                <a:spcPct val="200000"/>
              </a:lnSpc>
              <a:spcBef>
                <a:spcPct val="0"/>
              </a:spcBef>
              <a:spcAft>
                <a:spcPct val="0"/>
              </a:spcAft>
              <a:buClrTx/>
              <a:buSzTx/>
              <a:buFont typeface="Arial" pitchFamily="34" charset="0"/>
              <a:buChar char="•"/>
              <a:tabLst/>
            </a:pPr>
            <a:r>
              <a:rPr lang="en-US" altLang="en-US" sz="1600" b="1" dirty="0">
                <a:latin typeface="Arial" panose="020B0604020202020204" pitchFamily="34" charset="0"/>
              </a:rPr>
              <a:t>Node.js: </a:t>
            </a:r>
            <a:r>
              <a:rPr lang="en-US" altLang="en-US" sz="1600" dirty="0">
                <a:latin typeface="Arial" panose="020B0604020202020204" pitchFamily="34" charset="0"/>
              </a:rPr>
              <a:t>A JavaScript runtime that handles server-side logic and interacts with the database and Gemini API.</a:t>
            </a:r>
          </a:p>
          <a:p>
            <a:pPr marL="0" marR="0" lvl="0" indent="0" eaLnBrk="0" fontAlgn="base" hangingPunct="0">
              <a:lnSpc>
                <a:spcPct val="200000"/>
              </a:lnSpc>
              <a:spcBef>
                <a:spcPct val="0"/>
              </a:spcBef>
              <a:spcAft>
                <a:spcPct val="0"/>
              </a:spcAft>
              <a:buClrTx/>
              <a:buSzTx/>
              <a:buNone/>
              <a:tabLst/>
            </a:pPr>
            <a:r>
              <a:rPr lang="en-US" altLang="en-US" sz="1600" b="1" dirty="0">
                <a:latin typeface="Arial" panose="020B0604020202020204" pitchFamily="34" charset="0"/>
              </a:rPr>
              <a:t>Tailwind CSS:</a:t>
            </a:r>
            <a:br>
              <a:rPr lang="en-US" altLang="en-US" sz="1600" b="1" dirty="0">
                <a:latin typeface="Arial" panose="020B0604020202020204" pitchFamily="34" charset="0"/>
              </a:rPr>
            </a:br>
            <a:r>
              <a:rPr lang="en-US" altLang="en-US" sz="1600" dirty="0">
                <a:latin typeface="Arial" panose="020B0604020202020204" pitchFamily="34" charset="0"/>
              </a:rPr>
              <a:t>Tailwind is a utility-first CSS framework that allows for rapid and responsive UI design. </a:t>
            </a:r>
          </a:p>
          <a:p>
            <a:pPr marL="0" marR="0" lvl="0" indent="0" eaLnBrk="0" fontAlgn="base" hangingPunct="0">
              <a:lnSpc>
                <a:spcPct val="200000"/>
              </a:lnSpc>
              <a:spcBef>
                <a:spcPct val="0"/>
              </a:spcBef>
              <a:spcAft>
                <a:spcPct val="0"/>
              </a:spcAft>
              <a:buClrTx/>
              <a:buSzTx/>
              <a:buNone/>
              <a:tabLst/>
            </a:pPr>
            <a:r>
              <a:rPr lang="en-US" altLang="en-US" sz="1600" b="1" dirty="0">
                <a:latin typeface="Arial" panose="020B0604020202020204" pitchFamily="34" charset="0"/>
              </a:rPr>
              <a:t>Gemini API:</a:t>
            </a:r>
            <a:br>
              <a:rPr lang="en-US" altLang="en-US" sz="1600" dirty="0">
                <a:latin typeface="Arial" panose="020B0604020202020204" pitchFamily="34" charset="0"/>
              </a:rPr>
            </a:br>
            <a:r>
              <a:rPr lang="en-US" altLang="en-US" sz="1600" dirty="0">
                <a:latin typeface="Arial" panose="020B0604020202020204" pitchFamily="34" charset="0"/>
              </a:rPr>
              <a:t>The Gemini API powers the AI-based content generation, which assists in drafting emails based on user inputs. </a:t>
            </a:r>
          </a:p>
        </p:txBody>
      </p:sp>
    </p:spTree>
    <p:extLst>
      <p:ext uri="{BB962C8B-B14F-4D97-AF65-F5344CB8AC3E}">
        <p14:creationId xmlns:p14="http://schemas.microsoft.com/office/powerpoint/2010/main" val="262463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459D5-C8E2-6D11-9718-FF7523869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2CA79-C623-2018-E8FE-6D5579433A76}"/>
              </a:ext>
            </a:extLst>
          </p:cNvPr>
          <p:cNvSpPr>
            <a:spLocks noGrp="1"/>
          </p:cNvSpPr>
          <p:nvPr>
            <p:ph type="title"/>
          </p:nvPr>
        </p:nvSpPr>
        <p:spPr/>
        <p:txBody>
          <a:bodyPr/>
          <a:lstStyle/>
          <a:p>
            <a:r>
              <a:rPr lang="en-US" dirty="0">
                <a:solidFill>
                  <a:schemeClr val="tx2">
                    <a:lumMod val="75000"/>
                  </a:schemeClr>
                </a:solidFill>
              </a:rPr>
              <a:t> LITERATURE SURVEY – SKILLS ACQUIRED</a:t>
            </a:r>
          </a:p>
        </p:txBody>
      </p:sp>
      <p:sp>
        <p:nvSpPr>
          <p:cNvPr id="3" name="Content Placeholder 2">
            <a:extLst>
              <a:ext uri="{FF2B5EF4-FFF2-40B4-BE49-F238E27FC236}">
                <a16:creationId xmlns:a16="http://schemas.microsoft.com/office/drawing/2014/main" id="{00568432-0AE8-FD36-CDFF-394C81AD94FC}"/>
              </a:ext>
            </a:extLst>
          </p:cNvPr>
          <p:cNvSpPr>
            <a:spLocks noGrp="1"/>
          </p:cNvSpPr>
          <p:nvPr>
            <p:ph sz="half" idx="1"/>
          </p:nvPr>
        </p:nvSpPr>
        <p:spPr/>
        <p:txBody>
          <a:bodyPr>
            <a:normAutofit/>
          </a:bodyPr>
          <a:lstStyle/>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26B1F1-7301-E3C8-F223-B68B0B61042D}"/>
              </a:ext>
            </a:extLst>
          </p:cNvPr>
          <p:cNvSpPr>
            <a:spLocks noGrp="1"/>
          </p:cNvSpPr>
          <p:nvPr>
            <p:ph type="dt" sz="half" idx="10"/>
          </p:nvPr>
        </p:nvSpPr>
        <p:spPr/>
        <p:txBody>
          <a:bodyPr/>
          <a:lstStyle/>
          <a:p>
            <a:r>
              <a:rPr lang="en-US" dirty="0"/>
              <a:t>Monday, September 09,2024</a:t>
            </a:r>
          </a:p>
        </p:txBody>
      </p:sp>
      <p:sp>
        <p:nvSpPr>
          <p:cNvPr id="5" name="Footer Placeholder 4">
            <a:extLst>
              <a:ext uri="{FF2B5EF4-FFF2-40B4-BE49-F238E27FC236}">
                <a16:creationId xmlns:a16="http://schemas.microsoft.com/office/drawing/2014/main" id="{4A634576-6468-CDB6-D005-AC18D4E764D2}"/>
              </a:ext>
            </a:extLst>
          </p:cNvPr>
          <p:cNvSpPr>
            <a:spLocks noGrp="1"/>
          </p:cNvSpPr>
          <p:nvPr>
            <p:ph type="ftr" sz="quarter" idx="11"/>
          </p:nvPr>
        </p:nvSpPr>
        <p:spPr/>
        <p:txBody>
          <a:bodyPr/>
          <a:lstStyle/>
          <a:p>
            <a:r>
              <a:rPr lang="en-US" dirty="0"/>
              <a:t>IT@HCST</a:t>
            </a:r>
          </a:p>
        </p:txBody>
      </p:sp>
      <p:sp>
        <p:nvSpPr>
          <p:cNvPr id="6" name="Slide Number Placeholder 5">
            <a:extLst>
              <a:ext uri="{FF2B5EF4-FFF2-40B4-BE49-F238E27FC236}">
                <a16:creationId xmlns:a16="http://schemas.microsoft.com/office/drawing/2014/main" id="{7A014C7D-C50B-D20D-67A3-F5C954A3928B}"/>
              </a:ext>
            </a:extLst>
          </p:cNvPr>
          <p:cNvSpPr>
            <a:spLocks noGrp="1"/>
          </p:cNvSpPr>
          <p:nvPr>
            <p:ph type="sldNum" sz="quarter" idx="12"/>
          </p:nvPr>
        </p:nvSpPr>
        <p:spPr/>
        <p:txBody>
          <a:bodyPr/>
          <a:lstStyle/>
          <a:p>
            <a:fld id="{132D015C-86D2-6E47-B92C-AA3F74A3BB30}" type="slidenum">
              <a:rPr lang="en-US" smtClean="0"/>
              <a:pPr/>
              <a:t>9</a:t>
            </a:fld>
            <a:endParaRPr lang="en-US" dirty="0"/>
          </a:p>
        </p:txBody>
      </p:sp>
      <p:sp>
        <p:nvSpPr>
          <p:cNvPr id="7" name="Rectangle 1">
            <a:extLst>
              <a:ext uri="{FF2B5EF4-FFF2-40B4-BE49-F238E27FC236}">
                <a16:creationId xmlns:a16="http://schemas.microsoft.com/office/drawing/2014/main" id="{3468EF51-BCD6-9E0E-9BC9-8E8AA6DE4618}"/>
              </a:ext>
            </a:extLst>
          </p:cNvPr>
          <p:cNvSpPr>
            <a:spLocks noGrp="1" noChangeArrowheads="1"/>
          </p:cNvSpPr>
          <p:nvPr>
            <p:ph sz="half" idx="2"/>
          </p:nvPr>
        </p:nvSpPr>
        <p:spPr bwMode="auto">
          <a:xfrm>
            <a:off x="711202" y="1524000"/>
            <a:ext cx="1097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Full-Stack Development: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Proficiency in using the MERN stack to build a complete, functioning web application, including both the front-end and back-end.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API Integration: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Gained expertise in integrating third-party APIs, such as Gemini, to expand the functionality of a web application.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 Management: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Experience with MongoDB to manage user information, email content, and logs. This includes understanding schema design, data storage, and retrieval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Tailwind CSS: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Mastered the use of Tailwind CSS to design a responsive, modern user interface with minimal custom CSS. Tailwind’s utility classes allowed for a faster and more flexible design process. </a:t>
            </a:r>
          </a:p>
        </p:txBody>
      </p:sp>
    </p:spTree>
    <p:extLst>
      <p:ext uri="{BB962C8B-B14F-4D97-AF65-F5344CB8AC3E}">
        <p14:creationId xmlns:p14="http://schemas.microsoft.com/office/powerpoint/2010/main" val="209593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1076</TotalTime>
  <Words>2811</Words>
  <Application>Microsoft Office PowerPoint</Application>
  <PresentationFormat>Widescreen</PresentationFormat>
  <Paragraphs>1350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Clarity</vt:lpstr>
      <vt:lpstr>INTERNSHIP Project on MERN-Based Prompt and Mail Management System</vt:lpstr>
      <vt:lpstr>CERTIFICATE</vt:lpstr>
      <vt:lpstr>Presentation Outline</vt:lpstr>
      <vt:lpstr>INTRODUCTION- COMPANY PROFILE(Udemy)</vt:lpstr>
      <vt:lpstr>INTRODUCTION</vt:lpstr>
      <vt:lpstr>SYSTEM ANALYSIS – OBJECTIVES</vt:lpstr>
      <vt:lpstr>SYSTEM ANALYSIS – PROBLEM STATEMENT</vt:lpstr>
      <vt:lpstr>LITERATURE SURVEY – TOOLS AND TECHNOLOGIES</vt:lpstr>
      <vt:lpstr> LITERATURE SURVEY – SKILLS ACQUIRED</vt:lpstr>
      <vt:lpstr>FEASIBILITY STUDY – TECHNICAL FEASIBILITY</vt:lpstr>
      <vt:lpstr>FEASIBILITY STUDY – ECONOMIC FEASIBILITY</vt:lpstr>
      <vt:lpstr>FEASIBILITY STUDY – OPERATIONAL FEASIBILITY</vt:lpstr>
      <vt:lpstr>REQUIREMENT SPECIFICATION – FUNCTIONAL REQUIREMENTS</vt:lpstr>
      <vt:lpstr>REQUIREMENT SPECIFICATION – NON-FUNCTIONAL REQUIREMENTS</vt:lpstr>
      <vt:lpstr>SYSTEM DESIGN – ARCHITECTURE DIAGRAM</vt:lpstr>
      <vt:lpstr>SYSTEM DESIGN – DATABASE DESIGN</vt:lpstr>
      <vt:lpstr>TESTING – TEST PLAN</vt:lpstr>
      <vt:lpstr>TESTING – RESULTS AND FIXES</vt:lpstr>
      <vt:lpstr>SNAPSHOTS – KEY MODULES AND OUTCOMES</vt:lpstr>
      <vt:lpstr>SNAPSHOTS – KEY MODULES AND OUTCOMES</vt:lpstr>
      <vt:lpstr>SNAPSHOTS – KEY MODULES AND OUTCOMES</vt:lpstr>
      <vt:lpstr>SNAPSHOTS – KEY MODULES AND OUTCOMES</vt:lpstr>
      <vt:lpstr>Key Learnings and Challenges</vt:lpstr>
      <vt:lpstr>Future Enhancements</vt:lpstr>
      <vt:lpstr>Conclusion</vt:lpstr>
      <vt:lpstr>Acknowledgments</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on XXXXXXXXXXXXXXXXXXXXXXXXXXXXXXXXXXX</dc:title>
  <dc:creator>Ajay Parashar</dc:creator>
  <cp:lastModifiedBy>MITANSHU SHARMA</cp:lastModifiedBy>
  <cp:revision>72</cp:revision>
  <dcterms:created xsi:type="dcterms:W3CDTF">2017-09-07T17:30:12Z</dcterms:created>
  <dcterms:modified xsi:type="dcterms:W3CDTF">2024-12-13T09:59:18Z</dcterms:modified>
</cp:coreProperties>
</file>