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</p:sldMasterIdLst>
  <p:notesMasterIdLst>
    <p:notesMasterId r:id="rId8"/>
  </p:notesMasterIdLst>
  <p:handoutMasterIdLst>
    <p:handoutMasterId r:id="rId9"/>
  </p:handoutMasterIdLst>
  <p:sldIdLst>
    <p:sldId id="272" r:id="rId3"/>
    <p:sldId id="259" r:id="rId4"/>
    <p:sldId id="260" r:id="rId5"/>
    <p:sldId id="261" r:id="rId6"/>
    <p:sldId id="274" r:id="rId7"/>
  </p:sldIdLst>
  <p:sldSz cx="12801600" cy="9601200" type="A3"/>
  <p:notesSz cx="14597063" cy="21107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>
            <p14:sldId id="272"/>
          </p14:sldIdLst>
        </p14:section>
        <p14:section name="モデル図ページ（プライマリークラス）" id="{8B2B3982-7BAC-4EE5-974E-E0EE0719EC85}">
          <p14:sldIdLst>
            <p14:sldId id="259"/>
            <p14:sldId id="260"/>
            <p14:sldId id="261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62" d="100"/>
          <a:sy n="62" d="100"/>
        </p:scale>
        <p:origin x="1368" y="82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2463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algn="r"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272463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algn="r" defTabSz="1968500">
              <a:defRPr sz="26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826770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22475" y="1582738"/>
            <a:ext cx="10553700" cy="791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60500" y="10026650"/>
            <a:ext cx="11677650" cy="949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6770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4EA5150-586A-DE41-805B-38D9E0F3D4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DB9EE4-A8CE-D847-B8E4-F9D0D400AE19}" type="slidenum">
              <a:rPr lang="en-US" altLang="ja-JP" sz="1200"/>
              <a:pPr eaLnBrk="1" hangingPunct="1"/>
              <a:t>1</a:t>
            </a:fld>
            <a:endParaRPr lang="en-US" altLang="ja-JP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36F07C8-6D1D-1E4C-9B1F-D478F3909B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582A002-5E19-4742-B355-FC9795D99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1752572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74222" rtl="0" eaLnBrk="1" latinLnBrk="0" hangingPunct="1">
        <a:lnSpc>
          <a:spcPct val="90000"/>
        </a:lnSpc>
        <a:spcBef>
          <a:spcPct val="0"/>
        </a:spcBef>
        <a:buNone/>
        <a:defRPr kumimoji="1"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56" indent="-193556" algn="l" defTabSz="774222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kumimoji="1"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667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778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889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001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112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511175"/>
            <a:ext cx="11042650" cy="83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475" y="1272208"/>
            <a:ext cx="11042650" cy="806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>
            <a:extLst>
              <a:ext uri="{FF2B5EF4-FFF2-40B4-BE49-F238E27FC236}">
                <a16:creationId xmlns:a16="http://schemas.microsoft.com/office/drawing/2014/main" id="{D5D88259-ED24-BD49-9587-FD79AC5A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215" y="1128192"/>
            <a:ext cx="72109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ＭＳ Ｐゴシック" panose="020B0600070205080204" pitchFamily="34" charset="-128"/>
              </a:rPr>
              <a:t>46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3077" name="Rectangle 15">
            <a:extLst>
              <a:ext uri="{FF2B5EF4-FFF2-40B4-BE49-F238E27FC236}">
                <a16:creationId xmlns:a16="http://schemas.microsoft.com/office/drawing/2014/main" id="{28DDC781-0083-4B44-A3FB-9FF0E3B74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876" y="1168957"/>
            <a:ext cx="44624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zh-TW" altLang="en-US" sz="2400" dirty="0"/>
              <a:t>岐阜工業高等専門学校電気情報工学科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3079" name="Rectangle 17">
            <a:extLst>
              <a:ext uri="{FF2B5EF4-FFF2-40B4-BE49-F238E27FC236}">
                <a16:creationId xmlns:a16="http://schemas.microsoft.com/office/drawing/2014/main" id="{5382B293-F7D3-6840-BDDD-720EDDF9D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791" y="336104"/>
            <a:ext cx="172819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400" dirty="0"/>
              <a:t>東海</a:t>
            </a:r>
          </a:p>
        </p:txBody>
      </p:sp>
      <p:sp>
        <p:nvSpPr>
          <p:cNvPr id="3081" name="Rectangle 19">
            <a:extLst>
              <a:ext uri="{FF2B5EF4-FFF2-40B4-BE49-F238E27FC236}">
                <a16:creationId xmlns:a16="http://schemas.microsoft.com/office/drawing/2014/main" id="{A4EA8F5C-B909-8246-862C-84810179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9032" y="336104"/>
            <a:ext cx="2303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400" dirty="0"/>
              <a:t>岐阜県本巣市</a:t>
            </a:r>
          </a:p>
        </p:txBody>
      </p:sp>
      <p:sp>
        <p:nvSpPr>
          <p:cNvPr id="3082" name="Rectangle 20">
            <a:extLst>
              <a:ext uri="{FF2B5EF4-FFF2-40B4-BE49-F238E27FC236}">
                <a16:creationId xmlns:a16="http://schemas.microsoft.com/office/drawing/2014/main" id="{88BB8863-1101-664A-A3BB-4EDEC8686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144" y="1200200"/>
            <a:ext cx="2015504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NIT_GIFU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A027A30-C9DB-489E-84A9-224A19E4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839142"/>
            <a:ext cx="6189062" cy="749796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947" b="1" dirty="0">
                <a:solidFill>
                  <a:srgbClr val="FF0000"/>
                </a:solidFill>
              </a:rPr>
              <a:t>モデルの構成</a:t>
            </a:r>
            <a:endParaRPr lang="en-US" altLang="ja-JP" sz="1947" b="1" dirty="0">
              <a:solidFill>
                <a:srgbClr val="FF0000"/>
              </a:solidFill>
            </a:endParaRPr>
          </a:p>
          <a:p>
            <a:pPr marL="342900" lvl="0" indent="-342900" defTabSz="914400" eaLnBrk="1" hangingPunct="1">
              <a:lnSpc>
                <a:spcPct val="8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機能モデル</a:t>
            </a:r>
            <a:endParaRPr lang="en-US" altLang="ja-JP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ゲートの位置を検知し、ガレージまでの距離を推定します。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ゲートと車体の距離を測定し、ゲートと車体の距離を一定にします。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事前に決めた距離後退し、ガレージに移動します。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ガレージ内で停止し駐車を完了させます。</a:t>
            </a:r>
          </a:p>
          <a:p>
            <a:pPr marL="342900" lvl="0" indent="-342900" defTabSz="914400" eaLnBrk="1" hangingPunct="1">
              <a:lnSpc>
                <a:spcPct val="8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構造モデル</a:t>
            </a:r>
            <a:endParaRPr lang="en-US" altLang="ja-JP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クラスはデバイス、走行、ガレージ駐車、走行状態検知に分かれています。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各動作で距離を調整するにはデバイスのタイヤモータを使います。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ゲートとの距離を検知するためにデバイスのソナーセンサが必要です。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尻尾を下ろし車体を停止させるためにデバイスの尻尾モータが要ります。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走行状態検知の状態検知管理でゲートの判定を管理します。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ガレージ駐車の部分で旋回量の算出や、移動するべき距離の算出を行います。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ts val="600"/>
              </a:spcBef>
              <a:buAutoNum type="arabicPeriod" startAt="3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振舞いモデル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ゲートを抜け一旦停止し、旋回しながらタイヤモータの回転値を取ります。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取った値から旋回量を算出し、</a:t>
            </a: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180°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旋回したら停止します。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車体を前進させゲート前で検知し、ソナーセンサの値を取り、停止します。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もう一回ソナーセンサの値を取り、そこから移動するべき距離を算出します。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後退しながら、タイヤモータから回転値を取り、移動した距離を算出し、移動すべき距離分後退したら停止します。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尻尾モータを動かし尻尾を下ろし、駐車します。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AB85E6D-E200-4D0E-A670-B9BEB009D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12" y="1839142"/>
            <a:ext cx="5976664" cy="34200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947" b="1" dirty="0"/>
              <a:t>チーム紹介、目標、意気込み</a:t>
            </a:r>
            <a:endParaRPr lang="ja-JP" altLang="en-US" dirty="0"/>
          </a:p>
          <a:p>
            <a:pPr marL="0" indent="0"/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ja-JP" altLang="en-US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私たち</a:t>
            </a:r>
            <a:r>
              <a:rPr lang="en-US" altLang="ja-JP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NIT_GIFU</a:t>
            </a:r>
            <a:r>
              <a:rPr lang="ja-JP" altLang="en-US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は、岐阜高専の学生チームです。今年のチームは</a:t>
            </a:r>
            <a:r>
              <a:rPr lang="en-US" altLang="ja-JP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2,3</a:t>
            </a:r>
            <a:r>
              <a:rPr lang="ja-JP" altLang="en-US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年生、主に電気情報工学科のメンバー</a:t>
            </a:r>
            <a:r>
              <a:rPr lang="en-US" altLang="ja-JP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13</a:t>
            </a:r>
            <a:r>
              <a:rPr lang="ja-JP" altLang="en-US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人で構成されています。ほとんどが初心者なので試行錯誤しながら活動しています。</a:t>
            </a: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/>
            <a:r>
              <a:rPr lang="en-US" altLang="ja-JP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ja-JP" altLang="en-US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将来の技術者として、モデリングによる計画的な開発を学んできました。</a:t>
            </a: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/>
            <a:r>
              <a:rPr lang="en-US" altLang="ja-JP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ja-JP" altLang="en-US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目標は完走、だけでなく難所突破です。これまでよりも良い結果を目指します！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87A221C-737B-4A73-B53A-5BB71A1A9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38" y="5436692"/>
            <a:ext cx="5973038" cy="390041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defTabSz="774222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947" b="1" dirty="0">
                <a:solidFill>
                  <a:srgbClr val="FF0000"/>
                </a:solidFill>
              </a:rPr>
              <a:t>モデルの概要</a:t>
            </a:r>
          </a:p>
          <a:p>
            <a:pPr marL="285750" indent="-2857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モデリング対象として「ガレージで停車する」を選択しました。今まで成功したことのない難所だからです。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コースの灰色の検知は難易度が高く断念し、逆転の発想で「灰色を検知せずとも駐車する」方法をとりました。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確実にガレージ内で駐車するために、現在の位置を取得する必要がありました。そのために、直前の難所であるルックアップゲートを利用することにしました。ガレージまでの距離を計算することで、移動すべき距離をより正確にし、確実なガレージ内への駐車を実現します。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ルックアップゲート突破後の位置には誤差が生じます。そこで、ゲート</a:t>
            </a: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-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走行体間の距離を測定することにより間接的に走行体</a:t>
            </a: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-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ガレージ間の距離を入手します。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444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E93CB46-AA19-438F-A5A4-6E63468C4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8" y="2735153"/>
            <a:ext cx="7465392" cy="683050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87C8ECE-5CA9-4036-8507-D5CBFDD65203}"/>
              </a:ext>
            </a:extLst>
          </p:cNvPr>
          <p:cNvSpPr txBox="1"/>
          <p:nvPr/>
        </p:nvSpPr>
        <p:spPr>
          <a:xfrm>
            <a:off x="0" y="703012"/>
            <a:ext cx="1944216" cy="369332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800" dirty="0"/>
              <a:t>1.1</a:t>
            </a:r>
            <a:r>
              <a:rPr lang="ja-JP" altLang="en-US" sz="1800" dirty="0"/>
              <a:t> 課題抽出</a:t>
            </a:r>
            <a:endParaRPr kumimoji="1" lang="ja-JP" altLang="en-US" sz="1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9A76A65-F94B-4AB6-8CDC-7D125958BB3F}"/>
              </a:ext>
            </a:extLst>
          </p:cNvPr>
          <p:cNvSpPr txBox="1"/>
          <p:nvPr/>
        </p:nvSpPr>
        <p:spPr>
          <a:xfrm>
            <a:off x="0" y="1072344"/>
            <a:ext cx="3096344" cy="13234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課題として「移動距離の推定」がある。解決策の一つとしてガレージ前の灰色を検知することが挙げられるが、過去の経験より断念しました。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256571-CB76-4A4F-9095-0E1B60650D8B}"/>
              </a:ext>
            </a:extLst>
          </p:cNvPr>
          <p:cNvSpPr txBox="1"/>
          <p:nvPr/>
        </p:nvSpPr>
        <p:spPr>
          <a:xfrm>
            <a:off x="3818557" y="703012"/>
            <a:ext cx="1944216" cy="369332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800" dirty="0"/>
              <a:t>1.2</a:t>
            </a:r>
            <a:r>
              <a:rPr lang="ja-JP" altLang="en-US" sz="1800" dirty="0"/>
              <a:t> 課題の解決法</a:t>
            </a:r>
            <a:endParaRPr lang="en-US" altLang="ja-JP" sz="1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32096E4-EBFB-415B-98FB-2F254068F9E9}"/>
              </a:ext>
            </a:extLst>
          </p:cNvPr>
          <p:cNvSpPr txBox="1"/>
          <p:nvPr/>
        </p:nvSpPr>
        <p:spPr>
          <a:xfrm>
            <a:off x="3818557" y="1072344"/>
            <a:ext cx="3096344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直前のルックアップゲートを利用した。ゲートの位置を検知し、それを手掛かりにガレージまでの距離を推定した。</a:t>
            </a: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56A41792-585E-4500-9D5F-49C558435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35"/>
            <a:ext cx="3520480" cy="833041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機能モデル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2682B44-EFA4-4770-8A8C-B72392A8304F}"/>
              </a:ext>
            </a:extLst>
          </p:cNvPr>
          <p:cNvSpPr txBox="1"/>
          <p:nvPr/>
        </p:nvSpPr>
        <p:spPr>
          <a:xfrm>
            <a:off x="17283" y="2365822"/>
            <a:ext cx="2425949" cy="369332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800" dirty="0"/>
              <a:t>1.3 </a:t>
            </a:r>
            <a:r>
              <a:rPr lang="ja-JP" altLang="en-US" sz="1800" dirty="0"/>
              <a:t>ユースケース図</a:t>
            </a:r>
            <a:endParaRPr kumimoji="1" lang="ja-JP" altLang="en-US" sz="1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518988-0022-47BA-ABF1-C27714093954}"/>
              </a:ext>
            </a:extLst>
          </p:cNvPr>
          <p:cNvSpPr txBox="1"/>
          <p:nvPr/>
        </p:nvSpPr>
        <p:spPr>
          <a:xfrm>
            <a:off x="8390253" y="158576"/>
            <a:ext cx="2425949" cy="369332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800" dirty="0"/>
              <a:t>1.4 </a:t>
            </a:r>
            <a:r>
              <a:rPr lang="ja-JP" altLang="en-US" sz="1800" dirty="0"/>
              <a:t>アクティビティ図</a:t>
            </a:r>
            <a:endParaRPr kumimoji="1" lang="ja-JP" altLang="en-US" sz="1800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271599F9-1D08-428D-83FB-E6499A9BF8CB}"/>
              </a:ext>
            </a:extLst>
          </p:cNvPr>
          <p:cNvSpPr/>
          <p:nvPr/>
        </p:nvSpPr>
        <p:spPr>
          <a:xfrm>
            <a:off x="3096344" y="1129485"/>
            <a:ext cx="720080" cy="833041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BBEE9C8-ACC4-4F42-ADC7-A9F8358C91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4"/>
          <a:stretch/>
        </p:blipFill>
        <p:spPr>
          <a:xfrm>
            <a:off x="8401035" y="516586"/>
            <a:ext cx="4352458" cy="904907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640BEF6E-0F0D-4BFA-A540-B7EFE29094B2}"/>
              </a:ext>
            </a:extLst>
          </p:cNvPr>
          <p:cNvSpPr/>
          <p:nvPr/>
        </p:nvSpPr>
        <p:spPr>
          <a:xfrm flipH="1">
            <a:off x="7038828" y="703012"/>
            <a:ext cx="2666427" cy="1077218"/>
          </a:xfrm>
          <a:prstGeom prst="wedgeEllipseCallou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フェーズ番号：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現在</a:t>
            </a:r>
            <a:r>
              <a:rPr kumimoji="1" lang="en-US" altLang="ja-JP" dirty="0">
                <a:solidFill>
                  <a:schemeClr val="tx1"/>
                </a:solidFill>
              </a:rPr>
              <a:t>EV3RT</a:t>
            </a:r>
            <a:r>
              <a:rPr kumimoji="1" lang="ja-JP" altLang="en-US" dirty="0">
                <a:solidFill>
                  <a:schemeClr val="tx1"/>
                </a:solidFill>
              </a:rPr>
              <a:t>が行っている動作を管理するための番号</a:t>
            </a:r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63103549-4513-4262-A3C6-3B8CAA625DB9}"/>
              </a:ext>
            </a:extLst>
          </p:cNvPr>
          <p:cNvSpPr/>
          <p:nvPr/>
        </p:nvSpPr>
        <p:spPr>
          <a:xfrm>
            <a:off x="9473450" y="2149562"/>
            <a:ext cx="231806" cy="778830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左中かっこ 15">
            <a:extLst>
              <a:ext uri="{FF2B5EF4-FFF2-40B4-BE49-F238E27FC236}">
                <a16:creationId xmlns:a16="http://schemas.microsoft.com/office/drawing/2014/main" id="{08735956-E58D-4FBA-8080-78C464297C16}"/>
              </a:ext>
            </a:extLst>
          </p:cNvPr>
          <p:cNvSpPr/>
          <p:nvPr/>
        </p:nvSpPr>
        <p:spPr>
          <a:xfrm>
            <a:off x="9473449" y="3240299"/>
            <a:ext cx="231806" cy="778830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EABD81DD-21E2-4CBB-8B51-EEE6D4751C91}"/>
              </a:ext>
            </a:extLst>
          </p:cNvPr>
          <p:cNvSpPr/>
          <p:nvPr/>
        </p:nvSpPr>
        <p:spPr>
          <a:xfrm>
            <a:off x="9496618" y="5863452"/>
            <a:ext cx="208637" cy="1588186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02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>
            <a:extLst>
              <a:ext uri="{FF2B5EF4-FFF2-40B4-BE49-F238E27FC236}">
                <a16:creationId xmlns:a16="http://schemas.microsoft.com/office/drawing/2014/main" id="{99404962-8365-4282-B265-0CBF5731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20480" cy="833041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構造モデル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2A643814-5D45-4422-8D2C-620055083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606263"/>
              </p:ext>
            </p:extLst>
          </p:nvPr>
        </p:nvGraphicFramePr>
        <p:xfrm>
          <a:off x="3880520" y="416520"/>
          <a:ext cx="3888432" cy="29251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04086">
                  <a:extLst>
                    <a:ext uri="{9D8B030D-6E8A-4147-A177-3AD203B41FA5}">
                      <a16:colId xmlns:a16="http://schemas.microsoft.com/office/drawing/2014/main" val="1795765100"/>
                    </a:ext>
                  </a:extLst>
                </a:gridCol>
                <a:gridCol w="1384346">
                  <a:extLst>
                    <a:ext uri="{9D8B030D-6E8A-4147-A177-3AD203B41FA5}">
                      <a16:colId xmlns:a16="http://schemas.microsoft.com/office/drawing/2014/main" val="1850549829"/>
                    </a:ext>
                  </a:extLst>
                </a:gridCol>
              </a:tblGrid>
              <a:tr h="16983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働きや情報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部品候補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2080942"/>
                  </a:ext>
                </a:extLst>
              </a:tr>
              <a:tr h="16983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停止する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EV3RT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9225868"/>
                  </a:ext>
                </a:extLst>
              </a:tr>
              <a:tr h="16983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前進する</a:t>
                      </a:r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ja-JP" altLang="en-US" sz="1400" u="none" strike="noStrike" dirty="0">
                          <a:effectLst/>
                        </a:rPr>
                        <a:t>ライントレース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EV3RT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7545430"/>
                  </a:ext>
                </a:extLst>
              </a:tr>
              <a:tr h="16983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後退する</a:t>
                      </a:r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ja-JP" altLang="en-US" sz="1400" u="none" strike="noStrike" dirty="0">
                          <a:effectLst/>
                        </a:rPr>
                        <a:t>ライントレース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EV3RT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6614063"/>
                  </a:ext>
                </a:extLst>
              </a:tr>
              <a:tr h="16983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旋回する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EV3RT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6798243"/>
                  </a:ext>
                </a:extLst>
              </a:tr>
              <a:tr h="16983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旋回量の算出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EV3RT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1426099"/>
                  </a:ext>
                </a:extLst>
              </a:tr>
              <a:tr h="16983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移動距離の算出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EV3RT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3636756"/>
                  </a:ext>
                </a:extLst>
              </a:tr>
              <a:tr h="27337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ソナーセンサの値の取得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ソナーセンサ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4234641"/>
                  </a:ext>
                </a:extLst>
              </a:tr>
              <a:tr h="16983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ゲート前か判定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EV3RT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1025259"/>
                  </a:ext>
                </a:extLst>
              </a:tr>
              <a:tr h="16983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モータの回転量を取得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左モータ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6725684"/>
                  </a:ext>
                </a:extLst>
              </a:tr>
              <a:tr h="16983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右モータ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2178330"/>
                  </a:ext>
                </a:extLst>
              </a:tr>
              <a:tr h="16983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移動距離を算出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EV3RT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8166301"/>
                  </a:ext>
                </a:extLst>
              </a:tr>
              <a:tr h="16983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尻尾を下ろす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尻尾モータ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11931233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DB4B88D-706D-4F91-89BF-4D965C159CE3}"/>
              </a:ext>
            </a:extLst>
          </p:cNvPr>
          <p:cNvSpPr txBox="1"/>
          <p:nvPr/>
        </p:nvSpPr>
        <p:spPr>
          <a:xfrm>
            <a:off x="3880520" y="47188"/>
            <a:ext cx="1944216" cy="369332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800" dirty="0"/>
              <a:t>2.1</a:t>
            </a:r>
            <a:r>
              <a:rPr lang="ja-JP" altLang="en-US" sz="1800" dirty="0"/>
              <a:t> 部品候補</a:t>
            </a:r>
            <a:endParaRPr kumimoji="1" lang="ja-JP" altLang="en-US" sz="1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4C75C54-3734-40DB-8EED-4CF70DB34521}"/>
              </a:ext>
            </a:extLst>
          </p:cNvPr>
          <p:cNvSpPr txBox="1"/>
          <p:nvPr/>
        </p:nvSpPr>
        <p:spPr>
          <a:xfrm>
            <a:off x="7901368" y="47188"/>
            <a:ext cx="1944216" cy="369332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800" dirty="0"/>
              <a:t>2.2</a:t>
            </a:r>
            <a:r>
              <a:rPr lang="ja-JP" altLang="en-US" sz="1800" dirty="0"/>
              <a:t> オブジェクト図</a:t>
            </a:r>
            <a:endParaRPr kumimoji="1" lang="ja-JP" altLang="en-US" sz="1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6C30FF0-D583-4C49-9F37-1BB0B51AB24D}"/>
              </a:ext>
            </a:extLst>
          </p:cNvPr>
          <p:cNvSpPr txBox="1"/>
          <p:nvPr/>
        </p:nvSpPr>
        <p:spPr>
          <a:xfrm>
            <a:off x="34679" y="3039180"/>
            <a:ext cx="1944216" cy="369332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800" dirty="0"/>
              <a:t>2.3</a:t>
            </a:r>
            <a:r>
              <a:rPr lang="ja-JP" altLang="en-US" sz="1800" dirty="0"/>
              <a:t> クラス図</a:t>
            </a:r>
            <a:endParaRPr kumimoji="1" lang="ja-JP" altLang="en-US" sz="18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E2FAED5-47F2-4155-8E94-683B947B1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8" y="3408512"/>
            <a:ext cx="9969827" cy="60006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0B4AAFF-3DF6-4CB4-9B12-A35FBC407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968" y="416520"/>
            <a:ext cx="4643425" cy="352839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02EFD5D-83CB-4ED0-9F44-541871714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575387"/>
              </p:ext>
            </p:extLst>
          </p:nvPr>
        </p:nvGraphicFramePr>
        <p:xfrm>
          <a:off x="10220392" y="5200846"/>
          <a:ext cx="2336001" cy="29523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113">
                  <a:extLst>
                    <a:ext uri="{9D8B030D-6E8A-4147-A177-3AD203B41FA5}">
                      <a16:colId xmlns:a16="http://schemas.microsoft.com/office/drawing/2014/main" val="149990301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2444623142"/>
                    </a:ext>
                  </a:extLst>
                </a:gridCol>
              </a:tblGrid>
              <a:tr h="30968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デバイス名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通し番号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79908424"/>
                  </a:ext>
                </a:extLst>
              </a:tr>
              <a:tr h="30968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右モータ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2998282"/>
                  </a:ext>
                </a:extLst>
              </a:tr>
              <a:tr h="30968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左モータ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7189812"/>
                  </a:ext>
                </a:extLst>
              </a:tr>
              <a:tr h="30968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尻尾モータ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945837"/>
                  </a:ext>
                </a:extLst>
              </a:tr>
              <a:tr h="30968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ソナーセンサ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68574687"/>
                  </a:ext>
                </a:extLst>
              </a:tr>
              <a:tr h="30968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光センサ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1496754"/>
                  </a:ext>
                </a:extLst>
              </a:tr>
              <a:tr h="47486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ジャイロセンサ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49125204"/>
                  </a:ext>
                </a:extLst>
              </a:tr>
              <a:tr h="30968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タッチセンサ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7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3019881"/>
                  </a:ext>
                </a:extLst>
              </a:tr>
              <a:tr h="30968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電源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4629374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748A2C36-A1CB-4BE7-8413-72F26FE93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880021"/>
              </p:ext>
            </p:extLst>
          </p:nvPr>
        </p:nvGraphicFramePr>
        <p:xfrm>
          <a:off x="6857252" y="8222618"/>
          <a:ext cx="2016224" cy="9620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5018">
                  <a:extLst>
                    <a:ext uri="{9D8B030D-6E8A-4147-A177-3AD203B41FA5}">
                      <a16:colId xmlns:a16="http://schemas.microsoft.com/office/drawing/2014/main" val="2778824403"/>
                    </a:ext>
                  </a:extLst>
                </a:gridCol>
                <a:gridCol w="921206">
                  <a:extLst>
                    <a:ext uri="{9D8B030D-6E8A-4147-A177-3AD203B41FA5}">
                      <a16:colId xmlns:a16="http://schemas.microsoft.com/office/drawing/2014/main" val="3887555511"/>
                    </a:ext>
                  </a:extLst>
                </a:gridCol>
              </a:tblGrid>
              <a:tr h="37054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検知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通し番号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73965348"/>
                  </a:ext>
                </a:extLst>
              </a:tr>
              <a:tr h="19502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転倒判定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5240743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ゲート判定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2764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3ECE8C-C25E-476A-9E97-1A5FE0812A1D}"/>
              </a:ext>
            </a:extLst>
          </p:cNvPr>
          <p:cNvSpPr txBox="1"/>
          <p:nvPr/>
        </p:nvSpPr>
        <p:spPr>
          <a:xfrm>
            <a:off x="10532228" y="4862292"/>
            <a:ext cx="1712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表</a:t>
            </a:r>
            <a:r>
              <a:rPr kumimoji="1" lang="en-US" altLang="ja-JP" dirty="0"/>
              <a:t>1 </a:t>
            </a:r>
            <a:r>
              <a:rPr kumimoji="1" lang="ja-JP" altLang="en-US" dirty="0"/>
              <a:t>デバイス番号</a:t>
            </a:r>
            <a:endParaRPr kumimoji="1"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946F3D-6D86-4DCB-AAAD-AC97B2F11C6F}"/>
              </a:ext>
            </a:extLst>
          </p:cNvPr>
          <p:cNvSpPr txBox="1"/>
          <p:nvPr/>
        </p:nvSpPr>
        <p:spPr>
          <a:xfrm>
            <a:off x="7049590" y="7884064"/>
            <a:ext cx="1726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表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検知通し番号</a:t>
            </a:r>
            <a:endParaRPr kumimoji="1" lang="en-US" altLang="ja-JP" dirty="0"/>
          </a:p>
        </p:txBody>
      </p: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D6F476CB-3F0A-4878-A782-D69ED8491128}"/>
              </a:ext>
            </a:extLst>
          </p:cNvPr>
          <p:cNvSpPr/>
          <p:nvPr/>
        </p:nvSpPr>
        <p:spPr>
          <a:xfrm>
            <a:off x="214698" y="1843321"/>
            <a:ext cx="3485802" cy="987636"/>
          </a:xfrm>
          <a:prstGeom prst="wedgeEllipseCallou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※</a:t>
            </a:r>
            <a:r>
              <a:rPr lang="ja-JP" altLang="en-US" dirty="0">
                <a:solidFill>
                  <a:schemeClr val="tx1"/>
                </a:solidFill>
              </a:rPr>
              <a:t>クラス図中のデバイス番号、検知通し番号はそれぞれ表</a:t>
            </a:r>
            <a:r>
              <a:rPr lang="en-US" altLang="ja-JP" dirty="0">
                <a:solidFill>
                  <a:schemeClr val="tx1"/>
                </a:solidFill>
              </a:rPr>
              <a:t>1,</a:t>
            </a:r>
            <a:r>
              <a:rPr lang="ja-JP" altLang="en-US" dirty="0">
                <a:solidFill>
                  <a:schemeClr val="tx1"/>
                </a:solidFill>
              </a:rPr>
              <a:t>表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  <a:r>
              <a:rPr lang="ja-JP" altLang="en-US" dirty="0">
                <a:solidFill>
                  <a:schemeClr val="tx1"/>
                </a:solidFill>
              </a:rPr>
              <a:t>を参照。</a:t>
            </a:r>
          </a:p>
        </p:txBody>
      </p:sp>
    </p:spTree>
    <p:extLst>
      <p:ext uri="{BB962C8B-B14F-4D97-AF65-F5344CB8AC3E}">
        <p14:creationId xmlns:p14="http://schemas.microsoft.com/office/powerpoint/2010/main" val="360902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3F04C1B7-95B8-4B1A-BCCD-1685AFBDB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40" y="1212092"/>
            <a:ext cx="12214524" cy="83510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タイトル 12">
            <a:extLst>
              <a:ext uri="{FF2B5EF4-FFF2-40B4-BE49-F238E27FC236}">
                <a16:creationId xmlns:a16="http://schemas.microsoft.com/office/drawing/2014/main" id="{628F497D-F155-43C6-BFAA-65965F57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" y="4637"/>
            <a:ext cx="4739035" cy="833041"/>
          </a:xfrm>
        </p:spPr>
        <p:txBody>
          <a:bodyPr/>
          <a:lstStyle/>
          <a:p>
            <a:r>
              <a:rPr kumimoji="1" lang="en-US" altLang="ja-JP" dirty="0"/>
              <a:t>3.</a:t>
            </a:r>
            <a:r>
              <a:rPr kumimoji="1" lang="ja-JP" altLang="en-US" dirty="0"/>
              <a:t>振る舞いモデル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17B747-E838-4A98-81EB-0EB662283EBE}"/>
              </a:ext>
            </a:extLst>
          </p:cNvPr>
          <p:cNvSpPr txBox="1"/>
          <p:nvPr/>
        </p:nvSpPr>
        <p:spPr>
          <a:xfrm>
            <a:off x="162940" y="821916"/>
            <a:ext cx="2520280" cy="369332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800" dirty="0"/>
              <a:t>3.1</a:t>
            </a:r>
            <a:r>
              <a:rPr lang="ja-JP" altLang="en-US" sz="1800" dirty="0"/>
              <a:t> コミュニケーション図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6720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>
            <a:extLst>
              <a:ext uri="{FF2B5EF4-FFF2-40B4-BE49-F238E27FC236}">
                <a16:creationId xmlns:a16="http://schemas.microsoft.com/office/drawing/2014/main" id="{628F497D-F155-43C6-BFAA-65965F57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" y="4637"/>
            <a:ext cx="4739035" cy="833041"/>
          </a:xfrm>
        </p:spPr>
        <p:txBody>
          <a:bodyPr/>
          <a:lstStyle/>
          <a:p>
            <a:r>
              <a:rPr kumimoji="1" lang="en-US" altLang="ja-JP" dirty="0"/>
              <a:t>3.</a:t>
            </a:r>
            <a:r>
              <a:rPr kumimoji="1" lang="ja-JP" altLang="en-US" dirty="0"/>
              <a:t>振る舞いモデル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EFD0041-AE1C-44C2-A2BE-5B9F0F9EFD69}"/>
              </a:ext>
            </a:extLst>
          </p:cNvPr>
          <p:cNvSpPr txBox="1"/>
          <p:nvPr/>
        </p:nvSpPr>
        <p:spPr>
          <a:xfrm>
            <a:off x="202531" y="666000"/>
            <a:ext cx="1944216" cy="369332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800" dirty="0"/>
              <a:t>3.2 </a:t>
            </a:r>
            <a:r>
              <a:rPr kumimoji="1" lang="ja-JP" altLang="en-US" sz="1800" dirty="0"/>
              <a:t>シーケンス図</a:t>
            </a:r>
            <a:endParaRPr kumimoji="1" lang="en-US" altLang="ja-JP" sz="18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F67C34C-A1ED-48EC-AF4D-8DCD085A6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747" y="676800"/>
            <a:ext cx="10649272" cy="891030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59269246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13366</TotalTime>
  <Words>701</Words>
  <Application>Microsoft Office PowerPoint</Application>
  <PresentationFormat>A3 297x420 mm</PresentationFormat>
  <Paragraphs>104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4" baseType="lpstr">
      <vt:lpstr>HG丸ｺﾞｼｯｸM-PRO</vt:lpstr>
      <vt:lpstr>ＭＳ Ｐゴシック</vt:lpstr>
      <vt:lpstr>ＭＳ Ｐ明朝</vt:lpstr>
      <vt:lpstr>游ゴシック</vt:lpstr>
      <vt:lpstr>游ゴシック Light</vt:lpstr>
      <vt:lpstr>Arial</vt:lpstr>
      <vt:lpstr>Times New Roman</vt:lpstr>
      <vt:lpstr>アブストラクトページ用（プライマリークラス）</vt:lpstr>
      <vt:lpstr>デザインの設定</vt:lpstr>
      <vt:lpstr>PowerPoint プレゼンテーション</vt:lpstr>
      <vt:lpstr>1.機能モデル</vt:lpstr>
      <vt:lpstr>2.構造モデル</vt:lpstr>
      <vt:lpstr>3.振る舞いモデル</vt:lpstr>
      <vt:lpstr>3.振る舞いモデル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御手洗 佑哉</cp:lastModifiedBy>
  <cp:revision>297</cp:revision>
  <cp:lastPrinted>2018-04-01T05:10:42Z</cp:lastPrinted>
  <dcterms:created xsi:type="dcterms:W3CDTF">2002-02-28T07:41:56Z</dcterms:created>
  <dcterms:modified xsi:type="dcterms:W3CDTF">2018-09-03T02:48:01Z</dcterms:modified>
</cp:coreProperties>
</file>