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557ef302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557ef302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595959"/>
                </a:solidFill>
              </a:rPr>
              <a:t>And while annotation is not the only avenue through which through which values become encoded into AI systems, it is a crucial area for examining the potential for bias and value misalignment in AI.</a:t>
            </a:r>
            <a:endParaRPr sz="12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557ef3022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557ef3022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595959"/>
                </a:solidFill>
              </a:rPr>
              <a:t>And while annotation is not the only avenue through which through which values become encoded into AI systems, it is a crucial area for examining the potential for bias and value misalignment in AI.</a:t>
            </a:r>
            <a:endParaRPr sz="12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557ef3022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557ef3022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Design: </a:t>
            </a:r>
            <a:r>
              <a:rPr lang="en">
                <a:solidFill>
                  <a:schemeClr val="dk1"/>
                </a:solidFill>
              </a:rPr>
              <a:t>The research recruited 4,309 participants across eight geo-cultural regions, each region containing 2–4 countries, and balanced for demographics like gender, age, socio-economic status, and English fluency. Participants completed two main tasks: (1) annotating the offensiveness of texts, </a:t>
            </a:r>
            <a:r>
              <a:rPr lang="en">
                <a:solidFill>
                  <a:schemeClr val="dk1"/>
                </a:solidFill>
                <a:highlight>
                  <a:srgbClr val="FF9900"/>
                </a:highlight>
              </a:rPr>
              <a:t>40 text items, with only half receiving a definition of offensive language</a:t>
            </a:r>
            <a:r>
              <a:rPr lang="en">
                <a:solidFill>
                  <a:schemeClr val="dk1"/>
                </a:solidFill>
              </a:rPr>
              <a:t>, and (2) taking the Moral Foundations Questionnaire (MFQ), which assesses moral values across six dimensions: </a:t>
            </a:r>
            <a:r>
              <a:rPr lang="en">
                <a:solidFill>
                  <a:schemeClr val="dk1"/>
                </a:solidFill>
                <a:highlight>
                  <a:srgbClr val="FFFF00"/>
                </a:highlight>
              </a:rPr>
              <a:t>Care, Equality, Proportionality, Loyalty, Authority, and Purity</a:t>
            </a:r>
            <a:r>
              <a:rPr lang="en">
                <a:solidFill>
                  <a:schemeClr val="dk1"/>
                </a:solidFill>
              </a:rPr>
              <a:t>.</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a:t>Limitations: The study notes the potential bias from using English-only data, which may not fully represent non-English-speaking perspectives. It also acknowledges that other moral frameworks beyond the Moral Foundation Q could provide different insights, highlighting an area for future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557ef3022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557ef3022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t/>
            </a:r>
            <a:endParaRPr sz="12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557ef3022_1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557ef3022_1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clanthology.org/2022.trac-1.1.pdf" TargetMode="External"/><Relationship Id="rId4" Type="http://schemas.openxmlformats.org/officeDocument/2006/relationships/hyperlink" Target="https://aclanthology.org/2022.trac-1.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918450" y="2000250"/>
            <a:ext cx="73071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Disentangling Perceptions of Offensiveness: Cultural and Moral Correlates</a:t>
            </a:r>
            <a:endParaRPr b="1">
              <a:latin typeface="Times New Roman"/>
              <a:ea typeface="Times New Roman"/>
              <a:cs typeface="Times New Roman"/>
              <a:sym typeface="Times New Roman"/>
            </a:endParaRPr>
          </a:p>
        </p:txBody>
      </p:sp>
      <p:sp>
        <p:nvSpPr>
          <p:cNvPr id="129" name="Google Shape;129;p13"/>
          <p:cNvSpPr txBox="1"/>
          <p:nvPr>
            <p:ph idx="1" type="body"/>
          </p:nvPr>
        </p:nvSpPr>
        <p:spPr>
          <a:xfrm>
            <a:off x="5041450" y="3684300"/>
            <a:ext cx="3653400" cy="888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latin typeface="Times New Roman"/>
                <a:ea typeface="Times New Roman"/>
                <a:cs typeface="Times New Roman"/>
                <a:sym typeface="Times New Roman"/>
              </a:rPr>
              <a:t>By: Aayush Kharwal, Kasyap Sai Chakkirala, Mitash Shah, Nirmal Malavalli Venkataraman, Shritej Patil</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9250" y="233900"/>
            <a:ext cx="8235600" cy="5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latin typeface="Times New Roman"/>
                <a:ea typeface="Times New Roman"/>
                <a:cs typeface="Times New Roman"/>
                <a:sym typeface="Times New Roman"/>
              </a:rPr>
              <a:t>What is the Study about?</a:t>
            </a:r>
            <a:endParaRPr b="1" sz="2400">
              <a:latin typeface="Times New Roman"/>
              <a:ea typeface="Times New Roman"/>
              <a:cs typeface="Times New Roman"/>
              <a:sym typeface="Times New Roman"/>
            </a:endParaRPr>
          </a:p>
        </p:txBody>
      </p:sp>
      <p:sp>
        <p:nvSpPr>
          <p:cNvPr id="135" name="Google Shape;135;p14"/>
          <p:cNvSpPr txBox="1"/>
          <p:nvPr>
            <p:ph idx="1" type="body"/>
          </p:nvPr>
        </p:nvSpPr>
        <p:spPr>
          <a:xfrm>
            <a:off x="459250" y="775700"/>
            <a:ext cx="8235600" cy="3765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paper examines how </a:t>
            </a:r>
            <a:r>
              <a:rPr b="1" lang="en" sz="1400">
                <a:latin typeface="Times New Roman"/>
                <a:ea typeface="Times New Roman"/>
                <a:cs typeface="Times New Roman"/>
                <a:sym typeface="Times New Roman"/>
              </a:rPr>
              <a:t>geo-cultural and moral</a:t>
            </a:r>
            <a:r>
              <a:rPr lang="en" sz="1400">
                <a:latin typeface="Times New Roman"/>
                <a:ea typeface="Times New Roman"/>
                <a:cs typeface="Times New Roman"/>
                <a:sym typeface="Times New Roman"/>
              </a:rPr>
              <a:t> differences shape annotators' judgments, particularly their perceptions of offensiveness, and its implications on downstream AI systems.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While prior research has explored variance in annotation, much of it has focused on demographic attributes such as gender, race, ethnicity, sexual orientation, or domain expertise without exploring the deeper cultural and moral factors that affect these groups' perspectives on what constitutes offensive content.</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This is especially critical for two reasons - </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Annotation workforces tend to be concentrated in specific </a:t>
            </a:r>
            <a:r>
              <a:rPr b="1" lang="en" sz="1400">
                <a:latin typeface="Times New Roman"/>
                <a:ea typeface="Times New Roman"/>
                <a:cs typeface="Times New Roman"/>
                <a:sym typeface="Times New Roman"/>
              </a:rPr>
              <a:t>geo-cultural</a:t>
            </a:r>
            <a:r>
              <a:rPr lang="en" sz="1400">
                <a:latin typeface="Times New Roman"/>
                <a:ea typeface="Times New Roman"/>
                <a:cs typeface="Times New Roman"/>
                <a:sym typeface="Times New Roman"/>
              </a:rPr>
              <a:t> regions, which inadvertently tailors(biases) safety guardrails, like offensive language detection, toward the values of those subgroups, thereby marginalizing diverse perspectives and concerns.</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Individual </a:t>
            </a:r>
            <a:r>
              <a:rPr b="1" lang="en" sz="1400">
                <a:latin typeface="Times New Roman"/>
                <a:ea typeface="Times New Roman"/>
                <a:cs typeface="Times New Roman"/>
                <a:sym typeface="Times New Roman"/>
              </a:rPr>
              <a:t>moral </a:t>
            </a:r>
            <a:r>
              <a:rPr lang="en" sz="1400">
                <a:latin typeface="Times New Roman"/>
                <a:ea typeface="Times New Roman"/>
                <a:cs typeface="Times New Roman"/>
                <a:sym typeface="Times New Roman"/>
              </a:rPr>
              <a:t>considerations and psychological factors significantly impact subjective evaluations, such as the interpretation of offensive language.</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In all, the study aims to unpack the complex interplay between individual annotators' morality, their geo-cultural background, and the global labor dynamics of annotations to highlight the potential bias encoded in data and the resultant value misalignment in AI systems.</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59300" y="229850"/>
            <a:ext cx="8225400" cy="523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latin typeface="Times New Roman"/>
                <a:ea typeface="Times New Roman"/>
                <a:cs typeface="Times New Roman"/>
                <a:sym typeface="Times New Roman"/>
              </a:rPr>
              <a:t>Results of the Study</a:t>
            </a:r>
            <a:endParaRPr b="1" sz="2400">
              <a:latin typeface="Times New Roman"/>
              <a:ea typeface="Times New Roman"/>
              <a:cs typeface="Times New Roman"/>
              <a:sym typeface="Times New Roman"/>
            </a:endParaRPr>
          </a:p>
        </p:txBody>
      </p:sp>
      <p:sp>
        <p:nvSpPr>
          <p:cNvPr id="141" name="Google Shape;141;p15"/>
          <p:cNvSpPr txBox="1"/>
          <p:nvPr>
            <p:ph idx="1" type="body"/>
          </p:nvPr>
        </p:nvSpPr>
        <p:spPr>
          <a:xfrm>
            <a:off x="459300" y="753350"/>
            <a:ext cx="2745300" cy="28557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Times New Roman"/>
                <a:ea typeface="Times New Roman"/>
                <a:cs typeface="Times New Roman"/>
                <a:sym typeface="Times New Roman"/>
              </a:rPr>
              <a:t>Cross Cultural Differences in Offensiveness Perceptions</a:t>
            </a:r>
            <a:endParaRPr b="1" sz="1400">
              <a:latin typeface="Times New Roman"/>
              <a:ea typeface="Times New Roman"/>
              <a:cs typeface="Times New Roman"/>
              <a:sym typeface="Times New Roman"/>
            </a:endParaRPr>
          </a:p>
          <a:p>
            <a:pPr indent="0" lvl="0" marL="0" rtl="0" algn="l">
              <a:spcBef>
                <a:spcPts val="1000"/>
              </a:spcBef>
              <a:spcAft>
                <a:spcPts val="1200"/>
              </a:spcAft>
              <a:buNone/>
            </a:pPr>
            <a:r>
              <a:rPr lang="en" sz="1250">
                <a:latin typeface="Times New Roman"/>
                <a:ea typeface="Times New Roman"/>
                <a:cs typeface="Times New Roman"/>
                <a:sym typeface="Times New Roman"/>
              </a:rPr>
              <a:t>Study 1 reveals notable regional variations in how offensive language is perceived, showing that socio-cultural backgrounds significantly shape sensitivity to offensiveness. Even when controlling for </a:t>
            </a:r>
            <a:r>
              <a:rPr lang="en" sz="1250">
                <a:latin typeface="Times New Roman"/>
                <a:ea typeface="Times New Roman"/>
                <a:cs typeface="Times New Roman"/>
                <a:sym typeface="Times New Roman"/>
              </a:rPr>
              <a:t>d</a:t>
            </a:r>
            <a:r>
              <a:rPr lang="en" sz="1250">
                <a:latin typeface="Times New Roman"/>
                <a:ea typeface="Times New Roman"/>
                <a:cs typeface="Times New Roman"/>
                <a:sym typeface="Times New Roman"/>
              </a:rPr>
              <a:t>emographics, countries with strong individualism and uncertainty avoidance report higher offensiveness ratings, highlighting the influence of cultural values.</a:t>
            </a:r>
            <a:endParaRPr sz="1250">
              <a:latin typeface="Times New Roman"/>
              <a:ea typeface="Times New Roman"/>
              <a:cs typeface="Times New Roman"/>
              <a:sym typeface="Times New Roman"/>
            </a:endParaRPr>
          </a:p>
        </p:txBody>
      </p:sp>
      <p:sp>
        <p:nvSpPr>
          <p:cNvPr id="142" name="Google Shape;142;p15"/>
          <p:cNvSpPr txBox="1"/>
          <p:nvPr>
            <p:ph idx="1" type="body"/>
          </p:nvPr>
        </p:nvSpPr>
        <p:spPr>
          <a:xfrm>
            <a:off x="3220050" y="753350"/>
            <a:ext cx="2724600" cy="28557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Times New Roman"/>
                <a:ea typeface="Times New Roman"/>
                <a:cs typeface="Times New Roman"/>
                <a:sym typeface="Times New Roman"/>
              </a:rPr>
              <a:t>Impact of Individual Moral Values</a:t>
            </a:r>
            <a:endParaRPr b="1" sz="1400">
              <a:latin typeface="Times New Roman"/>
              <a:ea typeface="Times New Roman"/>
              <a:cs typeface="Times New Roman"/>
              <a:sym typeface="Times New Roman"/>
            </a:endParaRPr>
          </a:p>
          <a:p>
            <a:pPr indent="0" lvl="0" marL="0" rtl="0" algn="l">
              <a:spcBef>
                <a:spcPts val="1000"/>
              </a:spcBef>
              <a:spcAft>
                <a:spcPts val="1200"/>
              </a:spcAft>
              <a:buNone/>
            </a:pPr>
            <a:r>
              <a:rPr lang="en" sz="1250">
                <a:latin typeface="Times New Roman"/>
                <a:ea typeface="Times New Roman"/>
                <a:cs typeface="Times New Roman"/>
                <a:sym typeface="Times New Roman"/>
              </a:rPr>
              <a:t>Study 2 finds that individual moral values, especially Care and Purity, are key in determining perceptions of offensiveness, even more so than broad national or cultural norms. This suggests that AI models should consider individual moral factors to better capture diverse perspectives on offensive content.</a:t>
            </a:r>
            <a:endParaRPr sz="1250">
              <a:latin typeface="Times New Roman"/>
              <a:ea typeface="Times New Roman"/>
              <a:cs typeface="Times New Roman"/>
              <a:sym typeface="Times New Roman"/>
            </a:endParaRPr>
          </a:p>
        </p:txBody>
      </p:sp>
      <p:sp>
        <p:nvSpPr>
          <p:cNvPr id="143" name="Google Shape;143;p15"/>
          <p:cNvSpPr txBox="1"/>
          <p:nvPr>
            <p:ph idx="1" type="body"/>
          </p:nvPr>
        </p:nvSpPr>
        <p:spPr>
          <a:xfrm>
            <a:off x="5960100" y="753350"/>
            <a:ext cx="2724600" cy="28557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Times New Roman"/>
                <a:ea typeface="Times New Roman"/>
                <a:cs typeface="Times New Roman"/>
                <a:sym typeface="Times New Roman"/>
              </a:rPr>
              <a:t>Bias in AI Model Alignment</a:t>
            </a:r>
            <a:endParaRPr b="1" sz="1500">
              <a:latin typeface="Times New Roman"/>
              <a:ea typeface="Times New Roman"/>
              <a:cs typeface="Times New Roman"/>
              <a:sym typeface="Times New Roman"/>
            </a:endParaRPr>
          </a:p>
          <a:p>
            <a:pPr indent="0" lvl="0" marL="0" rtl="0" algn="l">
              <a:spcBef>
                <a:spcPts val="1000"/>
              </a:spcBef>
              <a:spcAft>
                <a:spcPts val="1200"/>
              </a:spcAft>
              <a:buNone/>
            </a:pPr>
            <a:r>
              <a:rPr lang="en" sz="1250">
                <a:latin typeface="Times New Roman"/>
                <a:ea typeface="Times New Roman"/>
                <a:cs typeface="Times New Roman"/>
                <a:sym typeface="Times New Roman"/>
              </a:rPr>
              <a:t>Study 3 shows that current AI datasets and models for offensive content detection often align more closely with perspectives from certain regions, particularly the Global South. This alignment can create a bias, overlooking other cultural viewpoints, indicating the need for AI systems that represent a broader range of moral and cultural values.</a:t>
            </a:r>
            <a:endParaRPr sz="1250">
              <a:latin typeface="Times New Roman"/>
              <a:ea typeface="Times New Roman"/>
              <a:cs typeface="Times New Roman"/>
              <a:sym typeface="Times New Roman"/>
            </a:endParaRPr>
          </a:p>
        </p:txBody>
      </p:sp>
      <p:sp>
        <p:nvSpPr>
          <p:cNvPr id="144" name="Google Shape;144;p15"/>
          <p:cNvSpPr txBox="1"/>
          <p:nvPr>
            <p:ph idx="1" type="body"/>
          </p:nvPr>
        </p:nvSpPr>
        <p:spPr>
          <a:xfrm>
            <a:off x="459300" y="3609050"/>
            <a:ext cx="8225400" cy="1395300"/>
          </a:xfrm>
          <a:prstGeom prst="rect">
            <a:avLst/>
          </a:prstGeom>
        </p:spPr>
        <p:txBody>
          <a:bodyPr anchorCtr="0" anchor="t" bIns="91425" lIns="91425" spcFirstLastPara="1" rIns="91425" wrap="square" tIns="91425">
            <a:noAutofit/>
          </a:bodyPr>
          <a:lstStyle/>
          <a:p>
            <a:pPr indent="0" lvl="0" marL="0" rtl="0" algn="ctr">
              <a:lnSpc>
                <a:spcPct val="125000"/>
              </a:lnSpc>
              <a:spcBef>
                <a:spcPts val="0"/>
              </a:spcBef>
              <a:spcAft>
                <a:spcPts val="0"/>
              </a:spcAft>
              <a:buSzPts val="358"/>
              <a:buNone/>
            </a:pPr>
            <a:r>
              <a:rPr b="1" lang="en" sz="1500">
                <a:latin typeface="Times New Roman"/>
                <a:ea typeface="Times New Roman"/>
                <a:cs typeface="Times New Roman"/>
                <a:sym typeface="Times New Roman"/>
              </a:rPr>
              <a:t>Conclusion</a:t>
            </a:r>
            <a:endParaRPr b="1" sz="1500">
              <a:latin typeface="Times New Roman"/>
              <a:ea typeface="Times New Roman"/>
              <a:cs typeface="Times New Roman"/>
              <a:sym typeface="Times New Roman"/>
            </a:endParaRPr>
          </a:p>
          <a:p>
            <a:pPr indent="0" lvl="0" marL="0" rtl="0" algn="just">
              <a:lnSpc>
                <a:spcPct val="105000"/>
              </a:lnSpc>
              <a:spcBef>
                <a:spcPts val="0"/>
              </a:spcBef>
              <a:spcAft>
                <a:spcPts val="1200"/>
              </a:spcAft>
              <a:buSzPts val="358"/>
              <a:buNone/>
            </a:pPr>
            <a:r>
              <a:rPr lang="en" sz="1250">
                <a:latin typeface="Times New Roman"/>
                <a:ea typeface="Times New Roman"/>
                <a:cs typeface="Times New Roman"/>
                <a:sym typeface="Times New Roman"/>
              </a:rPr>
              <a:t>These findings call for culturally informed data collection and model evaluation to ensure AI models are built with an understanding of diverse cultural values. Rather than depending solely on demographics or majority opinions, this approach encourages the collection and preservation of varied judgments shaped by moral foundations, leading to AI models that align with the values of a pluralistic world.</a:t>
            </a:r>
            <a:endParaRPr sz="125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79650" y="233900"/>
            <a:ext cx="8184600" cy="5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2400">
                <a:latin typeface="Times New Roman"/>
                <a:ea typeface="Times New Roman"/>
                <a:cs typeface="Times New Roman"/>
                <a:sym typeface="Times New Roman"/>
              </a:rPr>
              <a:t>Influence on our Project</a:t>
            </a:r>
            <a:endParaRPr b="1" sz="2400">
              <a:latin typeface="Times New Roman"/>
              <a:ea typeface="Times New Roman"/>
              <a:cs typeface="Times New Roman"/>
              <a:sym typeface="Times New Roman"/>
            </a:endParaRPr>
          </a:p>
        </p:txBody>
      </p:sp>
      <p:sp>
        <p:nvSpPr>
          <p:cNvPr id="150" name="Google Shape;150;p16"/>
          <p:cNvSpPr txBox="1"/>
          <p:nvPr>
            <p:ph idx="1" type="body"/>
          </p:nvPr>
        </p:nvSpPr>
        <p:spPr>
          <a:xfrm>
            <a:off x="479650" y="745100"/>
            <a:ext cx="8184600" cy="40923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rgbClr val="0E101A"/>
                </a:solidFill>
                <a:latin typeface="Times New Roman"/>
                <a:ea typeface="Times New Roman"/>
                <a:cs typeface="Times New Roman"/>
                <a:sym typeface="Times New Roman"/>
              </a:rPr>
              <a:t>Leveraging Related Indo-Aryan Languages</a:t>
            </a:r>
            <a:endParaRPr sz="1400">
              <a:solidFill>
                <a:srgbClr val="0E101A"/>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We hope to capture the geo-cultural nuances that the paper speaks of by training our model on related languages like Marathi. These languages, being region-specific, are typically annotated by native speakers, ensuring culturally informed labels. This is also true in our case, as confirmed in</a:t>
            </a:r>
            <a:r>
              <a:rPr lang="en" sz="1400">
                <a:solidFill>
                  <a:srgbClr val="0E101A"/>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400" u="sng">
                <a:solidFill>
                  <a:srgbClr val="4A6EE0"/>
                </a:solidFill>
                <a:latin typeface="Times New Roman"/>
                <a:ea typeface="Times New Roman"/>
                <a:cs typeface="Times New Roman"/>
                <a:sym typeface="Times New Roman"/>
                <a:hlinkClick r:id="rId4">
                  <a:extLst>
                    <a:ext uri="{A12FA001-AC4F-418D-AE19-62706E023703}">
                      <ahyp:hlinkClr val="tx"/>
                    </a:ext>
                  </a:extLst>
                </a:hlinkClick>
              </a:rPr>
              <a:t>TRAC2022</a:t>
            </a:r>
            <a:r>
              <a:rPr lang="en" sz="1400">
                <a:solidFill>
                  <a:srgbClr val="0E101A"/>
                </a:solidFill>
                <a:latin typeface="Times New Roman"/>
                <a:ea typeface="Times New Roman"/>
                <a:cs typeface="Times New Roman"/>
                <a:sym typeface="Times New Roman"/>
              </a:rPr>
              <a:t>.</a:t>
            </a:r>
            <a:endParaRPr sz="1400">
              <a:solidFill>
                <a:srgbClr val="0E101A"/>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E101A"/>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0E101A"/>
                </a:solidFill>
                <a:latin typeface="Times New Roman"/>
                <a:ea typeface="Times New Roman"/>
                <a:cs typeface="Times New Roman"/>
                <a:sym typeface="Times New Roman"/>
              </a:rPr>
              <a:t>Assessing Geo-Cultural Impact through a Small Comparative Study</a:t>
            </a:r>
            <a:endParaRPr sz="1400">
              <a:solidFill>
                <a:srgbClr val="0E101A"/>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To verify if these geo-cultural differences are prevalent even in derivatives of the foundational models, as the paper suggests, we can conduct a small comparative study using the dataset from the paper, as each item was annotated by at least three participants in each region.</a:t>
            </a:r>
            <a:endParaRPr sz="1400">
              <a:solidFill>
                <a:srgbClr val="0E101A"/>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So, we can train our model in a zero-shot setting twice - once with English data annotated by Indian annotators and once with English data annotated by non-Indian annotators. </a:t>
            </a:r>
            <a:endParaRPr sz="1400">
              <a:solidFill>
                <a:srgbClr val="0E101A"/>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Then, by evaluating the model on our Hindi test set, we may be able to unravel the effects of the socio-cultural tendencies of annotators from different regions on the model's performance, if any exists. </a:t>
            </a:r>
            <a:endParaRPr sz="1400">
              <a:solidFill>
                <a:srgbClr val="0E101A"/>
              </a:solidFill>
              <a:latin typeface="Times New Roman"/>
              <a:ea typeface="Times New Roman"/>
              <a:cs typeface="Times New Roman"/>
              <a:sym typeface="Times New Roman"/>
            </a:endParaRPr>
          </a:p>
          <a:p>
            <a:pPr indent="0" lvl="0" marL="457200" rtl="0" algn="l">
              <a:lnSpc>
                <a:spcPct val="115000"/>
              </a:lnSpc>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367400" y="2166150"/>
            <a:ext cx="6409200" cy="8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Thank you!!</a:t>
            </a:r>
            <a:endParaRPr b="1" sz="3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