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C71DD4-790F-47B4-8392-85720B35D916}">
  <a:tblStyle styleId="{42C71DD4-790F-47B4-8392-85720B35D91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5.xml"/><Relationship Id="rId22" Type="http://schemas.openxmlformats.org/officeDocument/2006/relationships/font" Target="fonts/OpenSans-boldItalic.fntdata"/><Relationship Id="rId10" Type="http://schemas.openxmlformats.org/officeDocument/2006/relationships/slide" Target="slides/slide4.xml"/><Relationship Id="rId21"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TSansNarrow-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penSans-regular.fntdata"/><Relationship Id="rId6" Type="http://schemas.openxmlformats.org/officeDocument/2006/relationships/notesMaster" Target="notesMasters/notesMaster1.xml"/><Relationship Id="rId18" Type="http://schemas.openxmlformats.org/officeDocument/2006/relationships/font" Target="fonts/PTSansNarrow-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64421c8a2_3_1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64421c8a2_3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64421c8a2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64421c8a2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rgbClr val="595959"/>
              </a:buClr>
              <a:buSzPts val="1200"/>
              <a:buFont typeface="Times New Roman"/>
              <a:buChar char="-"/>
            </a:pPr>
            <a:r>
              <a:rPr lang="en" sz="1200">
                <a:solidFill>
                  <a:srgbClr val="595959"/>
                </a:solidFill>
                <a:latin typeface="Times New Roman"/>
                <a:ea typeface="Times New Roman"/>
                <a:cs typeface="Times New Roman"/>
                <a:sym typeface="Times New Roman"/>
              </a:rPr>
              <a:t>The rapid proliferation of the internet across the globe has transformed online communication, introducing the significant diversity of our daily speech into the online discourse. This variety has also, unfortunately, led to an increase in hate speech. Say things, one would not in person</a:t>
            </a:r>
            <a:endParaRPr sz="1200">
              <a:solidFill>
                <a:srgbClr val="595959"/>
              </a:solidFill>
              <a:latin typeface="Times New Roman"/>
              <a:ea typeface="Times New Roman"/>
              <a:cs typeface="Times New Roman"/>
              <a:sym typeface="Times New Roman"/>
            </a:endParaRPr>
          </a:p>
          <a:p>
            <a:pPr indent="-304800" lvl="0" marL="457200" rtl="0" algn="l">
              <a:spcBef>
                <a:spcPts val="0"/>
              </a:spcBef>
              <a:spcAft>
                <a:spcPts val="0"/>
              </a:spcAft>
              <a:buClr>
                <a:srgbClr val="595959"/>
              </a:buClr>
              <a:buSzPts val="1200"/>
              <a:buFont typeface="Times New Roman"/>
              <a:buChar char="-"/>
            </a:pPr>
            <a:r>
              <a:rPr lang="en" sz="1200">
                <a:solidFill>
                  <a:srgbClr val="595959"/>
                </a:solidFill>
                <a:latin typeface="Times New Roman"/>
                <a:ea typeface="Times New Roman"/>
                <a:cs typeface="Times New Roman"/>
                <a:sym typeface="Times New Roman"/>
              </a:rPr>
              <a:t>While Hate speech is a term with varied meaning and has no single, consistent definition. Cambridge Dictionary as - </a:t>
            </a:r>
            <a:endParaRPr sz="1200">
              <a:solidFill>
                <a:srgbClr val="595959"/>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solidFill>
                <a:srgbClr val="595959"/>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595959"/>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64421c8a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64421c8a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rgbClr val="595959"/>
              </a:buClr>
              <a:buSzPts val="1200"/>
              <a:buFont typeface="Times New Roman"/>
              <a:buChar char="-"/>
            </a:pPr>
            <a:r>
              <a:rPr lang="en" sz="1200">
                <a:solidFill>
                  <a:srgbClr val="595959"/>
                </a:solidFill>
                <a:latin typeface="Times New Roman"/>
                <a:ea typeface="Times New Roman"/>
                <a:cs typeface="Times New Roman"/>
                <a:sym typeface="Times New Roman"/>
              </a:rPr>
              <a:t>These intricacies require models to possess a deep understanding of not only the language but also the cultural contexts in which certain phrases and terms are used.</a:t>
            </a:r>
            <a:endParaRPr sz="1200">
              <a:solidFill>
                <a:srgbClr val="595959"/>
              </a:solidFill>
              <a:latin typeface="Times New Roman"/>
              <a:ea typeface="Times New Roman"/>
              <a:cs typeface="Times New Roman"/>
              <a:sym typeface="Times New Roman"/>
            </a:endParaRPr>
          </a:p>
          <a:p>
            <a:pPr indent="-304800" lvl="0" marL="457200" rtl="0" algn="just">
              <a:spcBef>
                <a:spcPts val="0"/>
              </a:spcBef>
              <a:spcAft>
                <a:spcPts val="0"/>
              </a:spcAft>
              <a:buClr>
                <a:srgbClr val="595959"/>
              </a:buClr>
              <a:buSzPts val="1200"/>
              <a:buFont typeface="Times New Roman"/>
              <a:buChar char="-"/>
            </a:pPr>
            <a:r>
              <a:rPr lang="en" sz="1200">
                <a:solidFill>
                  <a:srgbClr val="595959"/>
                </a:solidFill>
                <a:latin typeface="Times New Roman"/>
                <a:ea typeface="Times New Roman"/>
                <a:cs typeface="Times New Roman"/>
                <a:sym typeface="Times New Roman"/>
              </a:rPr>
              <a:t>So, by developing models that cater to a wide array of languages, including low-resource ones, we can provide equitable safeguards across different communities.</a:t>
            </a:r>
            <a:endParaRPr sz="1200">
              <a:solidFill>
                <a:srgbClr val="595959"/>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64421c8a2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64421c8a2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Clr>
                <a:srgbClr val="595959"/>
              </a:buClr>
              <a:buSzPts val="1300"/>
              <a:buFont typeface="Times New Roman"/>
              <a:buChar char="-"/>
            </a:pPr>
            <a:r>
              <a:rPr lang="en" sz="1300">
                <a:solidFill>
                  <a:srgbClr val="595959"/>
                </a:solidFill>
                <a:latin typeface="Times New Roman"/>
                <a:ea typeface="Times New Roman"/>
                <a:cs typeface="Times New Roman"/>
                <a:sym typeface="Times New Roman"/>
              </a:rPr>
              <a:t>What can we do? Are there certain techniques that we can employ, maybe in tandem, that would help us detect hate speech in low-resource languages? We break down this problem along three dimensions: </a:t>
            </a:r>
            <a:endParaRPr sz="1300">
              <a:solidFill>
                <a:srgbClr val="595959"/>
              </a:solidFill>
              <a:latin typeface="Times New Roman"/>
              <a:ea typeface="Times New Roman"/>
              <a:cs typeface="Times New Roman"/>
              <a:sym typeface="Times New Roman"/>
            </a:endParaRPr>
          </a:p>
          <a:p>
            <a:pPr indent="-311150" lvl="0" marL="457200" rtl="0" algn="just">
              <a:spcBef>
                <a:spcPts val="0"/>
              </a:spcBef>
              <a:spcAft>
                <a:spcPts val="0"/>
              </a:spcAft>
              <a:buClr>
                <a:srgbClr val="595959"/>
              </a:buClr>
              <a:buSzPts val="1300"/>
              <a:buFont typeface="Times New Roman"/>
              <a:buChar char="-"/>
            </a:pPr>
            <a:r>
              <a:rPr lang="en" sz="1300">
                <a:solidFill>
                  <a:srgbClr val="595959"/>
                </a:solidFill>
                <a:latin typeface="Times New Roman"/>
                <a:ea typeface="Times New Roman"/>
                <a:cs typeface="Times New Roman"/>
                <a:sym typeface="Times New Roman"/>
              </a:rPr>
              <a:t>Internet India</a:t>
            </a:r>
            <a:endParaRPr sz="1300">
              <a:solidFill>
                <a:srgbClr val="595959"/>
              </a:solidFill>
              <a:latin typeface="Times New Roman"/>
              <a:ea typeface="Times New Roman"/>
              <a:cs typeface="Times New Roman"/>
              <a:sym typeface="Times New Roman"/>
            </a:endParaRPr>
          </a:p>
          <a:p>
            <a:pPr indent="-311150" lvl="0" marL="457200" rtl="0" algn="just">
              <a:spcBef>
                <a:spcPts val="0"/>
              </a:spcBef>
              <a:spcAft>
                <a:spcPts val="0"/>
              </a:spcAft>
              <a:buClr>
                <a:srgbClr val="595959"/>
              </a:buClr>
              <a:buSzPts val="1300"/>
              <a:buFont typeface="Times New Roman"/>
              <a:buChar char="-"/>
            </a:pPr>
            <a:r>
              <a:rPr lang="en" sz="1300">
                <a:solidFill>
                  <a:srgbClr val="595959"/>
                </a:solidFill>
                <a:latin typeface="Times New Roman"/>
                <a:ea typeface="Times New Roman"/>
                <a:cs typeface="Times New Roman"/>
                <a:sym typeface="Times New Roman"/>
              </a:rPr>
              <a:t>Focus is not hindi but the methodology </a:t>
            </a:r>
            <a:endParaRPr sz="1300">
              <a:solidFill>
                <a:srgbClr val="595959"/>
              </a:solidFill>
              <a:latin typeface="Times New Roman"/>
              <a:ea typeface="Times New Roman"/>
              <a:cs typeface="Times New Roman"/>
              <a:sym typeface="Times New Roman"/>
            </a:endParaRPr>
          </a:p>
          <a:p>
            <a:pPr indent="-311150" lvl="0" marL="457200" rtl="0" algn="just">
              <a:spcBef>
                <a:spcPts val="0"/>
              </a:spcBef>
              <a:spcAft>
                <a:spcPts val="0"/>
              </a:spcAft>
              <a:buClr>
                <a:srgbClr val="595959"/>
              </a:buClr>
              <a:buSzPts val="1300"/>
              <a:buFont typeface="Times New Roman"/>
              <a:buChar char="-"/>
            </a:pPr>
            <a:r>
              <a:rPr lang="en" sz="1300">
                <a:solidFill>
                  <a:srgbClr val="595959"/>
                </a:solidFill>
                <a:latin typeface="Times New Roman"/>
                <a:ea typeface="Times New Roman"/>
                <a:cs typeface="Times New Roman"/>
                <a:sym typeface="Times New Roman"/>
              </a:rPr>
              <a:t>Hindi is one of the most widely spoken languages globally, yet it remains underrepresented in annotated datasets for tasks like hate speech detection. Its prevalence in online discourse and the increasing instances of hate speech in Hindi make it a critical focus for this research. </a:t>
            </a:r>
            <a:endParaRPr sz="1300">
              <a:solidFill>
                <a:srgbClr val="595959"/>
              </a:solidFill>
              <a:latin typeface="Times New Roman"/>
              <a:ea typeface="Times New Roman"/>
              <a:cs typeface="Times New Roman"/>
              <a:sym typeface="Times New Roman"/>
            </a:endParaRPr>
          </a:p>
          <a:p>
            <a:pPr indent="-311150" lvl="0" marL="457200" rtl="0" algn="just">
              <a:spcBef>
                <a:spcPts val="0"/>
              </a:spcBef>
              <a:spcAft>
                <a:spcPts val="0"/>
              </a:spcAft>
              <a:buClr>
                <a:srgbClr val="595959"/>
              </a:buClr>
              <a:buSzPts val="1300"/>
              <a:buFont typeface="Times New Roman"/>
              <a:buChar char="-"/>
            </a:pPr>
            <a:r>
              <a:rPr lang="en" sz="1300">
                <a:solidFill>
                  <a:srgbClr val="595959"/>
                </a:solidFill>
                <a:latin typeface="Times New Roman"/>
                <a:ea typeface="Times New Roman"/>
                <a:cs typeface="Times New Roman"/>
                <a:sym typeface="Times New Roman"/>
              </a:rPr>
              <a:t>Additionally, Hindi’s linguistic diversity and similarity to other Indo-Aryan languages make it an ideal candidate for studying cross-lingual and multi-task learning methods. Finally, there has been research on it so it gives a good repertoire of papers.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64421c8a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64421c8a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XLMR is particularly effective in cross-lingual transfer scenarios, such as zero-shot and multi-task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trained XLMR on English data for Hate Speech and tested on Hindi data, to establish the baseline model for our task of cross-lingual hate speech detection.</a:t>
            </a:r>
            <a:endParaRPr/>
          </a:p>
          <a:p>
            <a:pPr indent="0" lvl="0" marL="0" rtl="0" algn="l">
              <a:spcBef>
                <a:spcPts val="0"/>
              </a:spcBef>
              <a:spcAft>
                <a:spcPts val="0"/>
              </a:spcAft>
              <a:buNone/>
            </a:pPr>
            <a:r>
              <a:t/>
            </a:r>
            <a:endParaRPr/>
          </a:p>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64421c8a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64421c8a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ZSL helps us bridge the gap when no training data is available for a specific language.</a:t>
            </a:r>
            <a:endParaRPr>
              <a:solidFill>
                <a:schemeClr val="dk1"/>
              </a:solidFill>
            </a:endParaRPr>
          </a:p>
          <a:p>
            <a:pPr indent="0" lvl="0" marL="0" rtl="0" algn="just">
              <a:spcBef>
                <a:spcPts val="0"/>
              </a:spcBef>
              <a:spcAft>
                <a:spcPts val="1200"/>
              </a:spcAft>
              <a:buNone/>
            </a:pPr>
            <a:r>
              <a:rPr lang="en" sz="1200">
                <a:solidFill>
                  <a:srgbClr val="595959"/>
                </a:solidFill>
                <a:latin typeface="Times New Roman"/>
                <a:ea typeface="Times New Roman"/>
                <a:cs typeface="Times New Roman"/>
                <a:sym typeface="Times New Roman"/>
              </a:rPr>
              <a:t>We hypothesize that training on related languages allows the model to leverage shared linguistic and semantic structures, which can enhance its ability to generalize to Hindi. Languages with similarities in morphology, syntax, or cultural contexts, such as Marathi and Bengali, can provide transferable features that help the model better detect hate speech in Hindi, even without explicit training on Hindi datasets. This approach reduces the reliance on resource-heavy Hindi-specific data.</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64421c8a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64421c8a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MTL allows a model to focus on one main goal while picking up helpful hints from related tasks.</a:t>
            </a:r>
            <a:endParaRPr>
              <a:solidFill>
                <a:schemeClr val="dk1"/>
              </a:solidFill>
            </a:endParaRPr>
          </a:p>
          <a:p>
            <a:pPr indent="0" lvl="0" marL="0" rtl="0" algn="just">
              <a:spcBef>
                <a:spcPts val="0"/>
              </a:spcBef>
              <a:spcAft>
                <a:spcPts val="0"/>
              </a:spcAft>
              <a:buClr>
                <a:schemeClr val="dk1"/>
              </a:buClr>
              <a:buSzPts val="1100"/>
              <a:buFont typeface="Arial"/>
              <a:buNone/>
            </a:pPr>
            <a:r>
              <a:rPr lang="en" sz="1200">
                <a:solidFill>
                  <a:srgbClr val="595959"/>
                </a:solidFill>
                <a:latin typeface="Times New Roman"/>
                <a:ea typeface="Times New Roman"/>
                <a:cs typeface="Times New Roman"/>
                <a:sym typeface="Times New Roman"/>
              </a:rPr>
              <a:t>Incorporating multi-task learning (MTL) with auxiliary tasks like sentiment analysis and offensive language detection enriches the model's contextual understanding.In research it has been shown that  by learning shared representations across tasks, MTL reduces false negatives and better captures nuanced patterns of hate speech. Compared to the baseline single-task zero-shot model, this approach is hypothesized to typically result in improved performance metrics, as reduced loss, higher accuracy, and increased Macro F1 scores in cross-lingual evaluations.</a:t>
            </a:r>
            <a:endParaRPr sz="1200">
              <a:solidFill>
                <a:srgbClr val="595959"/>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64421c8a2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64421c8a2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900">
                <a:solidFill>
                  <a:srgbClr val="595959"/>
                </a:solidFill>
                <a:latin typeface="Times New Roman"/>
                <a:ea typeface="Times New Roman"/>
                <a:cs typeface="Times New Roman"/>
                <a:sym typeface="Times New Roman"/>
              </a:rPr>
              <a:t>With specifics</a:t>
            </a:r>
            <a:endParaRPr sz="1900">
              <a:solidFill>
                <a:srgbClr val="595959"/>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100"/>
              <a:buFont typeface="Arial"/>
              <a:buNone/>
            </a:pPr>
            <a:r>
              <a:t/>
            </a:r>
            <a:endParaRPr sz="1900">
              <a:solidFill>
                <a:srgbClr val="595959"/>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100"/>
              <a:buFont typeface="Arial"/>
              <a:buNone/>
            </a:pPr>
            <a:r>
              <a:rPr lang="en" sz="1900">
                <a:solidFill>
                  <a:srgbClr val="595959"/>
                </a:solidFill>
                <a:latin typeface="Times New Roman"/>
                <a:ea typeface="Times New Roman"/>
                <a:cs typeface="Times New Roman"/>
                <a:sym typeface="Times New Roman"/>
              </a:rPr>
              <a:t>The designed system does two things,</a:t>
            </a:r>
            <a:endParaRPr sz="1800">
              <a:solidFill>
                <a:srgbClr val="595959"/>
              </a:solidFill>
            </a:endParaRPr>
          </a:p>
          <a:p>
            <a:pPr indent="0" lvl="0" marL="0" rtl="0" algn="l">
              <a:lnSpc>
                <a:spcPct val="115000"/>
              </a:lnSpc>
              <a:spcBef>
                <a:spcPts val="1200"/>
              </a:spcBef>
              <a:spcAft>
                <a:spcPts val="0"/>
              </a:spcAft>
              <a:buNone/>
            </a:pPr>
            <a:r>
              <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This dual strategy helps us balance the lack of Hindi-specific data while improving detection accuracy</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just">
              <a:spcBef>
                <a:spcPts val="0"/>
              </a:spcBef>
              <a:spcAft>
                <a:spcPts val="0"/>
              </a:spcAft>
              <a:buNone/>
            </a:pPr>
            <a:r>
              <a:rPr lang="en" sz="1200">
                <a:solidFill>
                  <a:srgbClr val="595959"/>
                </a:solidFill>
                <a:latin typeface="Times New Roman"/>
                <a:ea typeface="Times New Roman"/>
                <a:cs typeface="Times New Roman"/>
                <a:sym typeface="Times New Roman"/>
              </a:rPr>
              <a:t>Languages with similarities in morphology, syntax, or cultural contexts, such as Marathi and Bengali, can provide transferable features that help the model better detect hate speech in Hindi, even without explicit training on Hindi datasets. This approach reduces the reliance on resource-heavy Hindi-specific data.</a:t>
            </a:r>
            <a:endParaRPr/>
          </a:p>
          <a:p>
            <a:pPr indent="0" lvl="0" marL="0" rtl="0" algn="l">
              <a:spcBef>
                <a:spcPts val="1200"/>
              </a:spcBef>
              <a:spcAft>
                <a:spcPts val="0"/>
              </a:spcAft>
              <a:buNone/>
            </a:pPr>
            <a:r>
              <a:rPr lang="en"/>
              <a:t>The choice of Marathi is motivated by its similarity to Hindi, since they belong to the same family of languages, training the model on Marathi enables to model to learn nuances, which it would not have learned from English. Moreover, cultural nuances (think paper presnetation)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can reduce false nega-083</a:t>
            </a:r>
            <a:endParaRPr/>
          </a:p>
          <a:p>
            <a:pPr indent="0" lvl="0" marL="0" rtl="0" algn="l">
              <a:spcBef>
                <a:spcPts val="0"/>
              </a:spcBef>
              <a:spcAft>
                <a:spcPts val="0"/>
              </a:spcAft>
              <a:buNone/>
            </a:pPr>
            <a:r>
              <a:rPr lang="en"/>
              <a:t>tives in hate speech classificatio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emotion detection086</a:t>
            </a:r>
            <a:endParaRPr/>
          </a:p>
          <a:p>
            <a:pPr indent="0" lvl="0" marL="0" rtl="0" algn="l">
              <a:spcBef>
                <a:spcPts val="0"/>
              </a:spcBef>
              <a:spcAft>
                <a:spcPts val="0"/>
              </a:spcAft>
              <a:buNone/>
            </a:pPr>
            <a:r>
              <a:rPr lang="en"/>
              <a:t>tasks alongside hate speech detection could help087</a:t>
            </a:r>
            <a:endParaRPr/>
          </a:p>
          <a:p>
            <a:pPr indent="0" lvl="0" marL="0" rtl="0" algn="l">
              <a:spcBef>
                <a:spcPts val="0"/>
              </a:spcBef>
              <a:spcAft>
                <a:spcPts val="0"/>
              </a:spcAft>
              <a:buNone/>
            </a:pPr>
            <a:r>
              <a:rPr lang="en"/>
              <a:t>the model capture emotional cues associated with088</a:t>
            </a:r>
            <a:endParaRPr/>
          </a:p>
          <a:p>
            <a:pPr indent="0" lvl="0" marL="0" rtl="0" algn="l">
              <a:spcBef>
                <a:spcPts val="0"/>
              </a:spcBef>
              <a:spcAft>
                <a:spcPts val="0"/>
              </a:spcAft>
              <a:buNone/>
            </a:pPr>
            <a:r>
              <a:rPr lang="en"/>
              <a:t>hate speech, thereby improving performance on089</a:t>
            </a:r>
            <a:endParaRPr/>
          </a:p>
          <a:p>
            <a:pPr indent="0" lvl="0" marL="0" rtl="0" algn="l">
              <a:spcBef>
                <a:spcPts val="0"/>
              </a:spcBef>
              <a:spcAft>
                <a:spcPts val="0"/>
              </a:spcAft>
              <a:buNone/>
            </a:pPr>
            <a:r>
              <a:rPr lang="en"/>
              <a:t>Spanish hate speech datasets.090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These tasks share linguistic signals that help the model detect hate speech more effectively. We gave more weight to the hate speech task to ensure it stayed our top priority while still learning from the others.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Constraint dataset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64421c8a2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64421c8a2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being a classification task, we will be using ….</a:t>
            </a:r>
            <a:endParaRPr>
              <a:solidFill>
                <a:schemeClr val="dk1"/>
              </a:solidFill>
            </a:endParaRPr>
          </a:p>
          <a:p>
            <a:pPr indent="0" lvl="0" marL="0" rtl="0" algn="l">
              <a:spcBef>
                <a:spcPts val="0"/>
              </a:spcBef>
              <a:spcAft>
                <a:spcPts val="0"/>
              </a:spcAft>
              <a:buNone/>
            </a:pPr>
            <a:r>
              <a:rPr lang="en">
                <a:solidFill>
                  <a:schemeClr val="dk1"/>
                </a:solidFill>
              </a:rPr>
              <a:t>Simply stated, it tries to minimize the false positives (Precision) and maximize the true positives (Recall).</a:t>
            </a:r>
            <a:endParaRPr>
              <a:solidFill>
                <a:schemeClr val="dk1"/>
              </a:solidFill>
            </a:endParaRPr>
          </a:p>
          <a:p>
            <a:pPr indent="0" lvl="0" marL="0" rtl="0" algn="l">
              <a:spcBef>
                <a:spcPts val="0"/>
              </a:spcBef>
              <a:spcAft>
                <a:spcPts val="0"/>
              </a:spcAft>
              <a:buNone/>
            </a:pPr>
            <a:r>
              <a:rPr lang="en">
                <a:solidFill>
                  <a:schemeClr val="dk1"/>
                </a:solidFill>
              </a:rPr>
              <a:t>More informative than accuracy particularly in scenarios where the class distribution is uneven as it is not overly influenced by the majority class.</a:t>
            </a:r>
            <a:endParaRPr>
              <a:solidFill>
                <a:schemeClr val="dk1"/>
              </a:solidFill>
            </a:endParaRPr>
          </a:p>
          <a:p>
            <a:pPr indent="0" lvl="0" marL="0" rtl="0" algn="l">
              <a:spcBef>
                <a:spcPts val="0"/>
              </a:spcBef>
              <a:spcAft>
                <a:spcPts val="0"/>
              </a:spcAft>
              <a:buNone/>
            </a:pPr>
            <a:r>
              <a:rPr lang="en">
                <a:solidFill>
                  <a:schemeClr val="dk1"/>
                </a:solidFill>
              </a:rPr>
              <a:t>So, it provides a more holistic view of the model's performance which is crucial for tasks like hate speech detection, where correctly identifying all instances (high Recall) is as essential as ensuring that the identified instances are truly relevant (high Precision).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title"/>
          </p:nvPr>
        </p:nvSpPr>
        <p:spPr>
          <a:xfrm>
            <a:off x="454050" y="2094450"/>
            <a:ext cx="8235900" cy="95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3200">
                <a:latin typeface="Times New Roman"/>
                <a:ea typeface="Times New Roman"/>
                <a:cs typeface="Times New Roman"/>
                <a:sym typeface="Times New Roman"/>
              </a:rPr>
              <a:t>Multi-Task Learning for Zero-Shot Hate Speech Detection in Low-Resource Languages</a:t>
            </a:r>
            <a:endParaRPr b="1" sz="3200">
              <a:latin typeface="Times New Roman"/>
              <a:ea typeface="Times New Roman"/>
              <a:cs typeface="Times New Roman"/>
              <a:sym typeface="Times New Roman"/>
            </a:endParaRPr>
          </a:p>
        </p:txBody>
      </p:sp>
      <p:sp>
        <p:nvSpPr>
          <p:cNvPr id="67" name="Google Shape;67;p13"/>
          <p:cNvSpPr txBox="1"/>
          <p:nvPr/>
        </p:nvSpPr>
        <p:spPr>
          <a:xfrm>
            <a:off x="5036550" y="3688075"/>
            <a:ext cx="3653400" cy="888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a:solidFill>
                  <a:schemeClr val="dk2"/>
                </a:solidFill>
                <a:latin typeface="Times New Roman"/>
                <a:ea typeface="Times New Roman"/>
                <a:cs typeface="Times New Roman"/>
                <a:sym typeface="Times New Roman"/>
              </a:rPr>
              <a:t>By: Aayush Kharwal, Kasyap Sai Chakkirala, Mitash Shah, Nirmal Malavalli Venkataraman, Shritej Patil</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t>Conclusion and Q&amp;A</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idx="1" type="body"/>
          </p:nvPr>
        </p:nvSpPr>
        <p:spPr>
          <a:xfrm>
            <a:off x="459300" y="911825"/>
            <a:ext cx="8225400" cy="1323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100">
                <a:solidFill>
                  <a:srgbClr val="595959"/>
                </a:solidFill>
                <a:latin typeface="Times New Roman"/>
                <a:ea typeface="Times New Roman"/>
                <a:cs typeface="Times New Roman"/>
                <a:sym typeface="Times New Roman"/>
              </a:rPr>
              <a:t>Definition</a:t>
            </a:r>
            <a:endParaRPr b="1" sz="2100">
              <a:solidFill>
                <a:srgbClr val="595959"/>
              </a:solidFill>
              <a:latin typeface="Times New Roman"/>
              <a:ea typeface="Times New Roman"/>
              <a:cs typeface="Times New Roman"/>
              <a:sym typeface="Times New Roman"/>
            </a:endParaRPr>
          </a:p>
          <a:p>
            <a:pPr indent="0" lvl="0" marL="0" rtl="0" algn="l">
              <a:lnSpc>
                <a:spcPct val="100000"/>
              </a:lnSpc>
              <a:spcBef>
                <a:spcPts val="1200"/>
              </a:spcBef>
              <a:spcAft>
                <a:spcPts val="1200"/>
              </a:spcAft>
              <a:buNone/>
            </a:pPr>
            <a:r>
              <a:rPr lang="en" sz="1900">
                <a:solidFill>
                  <a:srgbClr val="595959"/>
                </a:solidFill>
                <a:latin typeface="Times New Roman"/>
                <a:ea typeface="Times New Roman"/>
                <a:cs typeface="Times New Roman"/>
                <a:sym typeface="Times New Roman"/>
              </a:rPr>
              <a:t>Public speech that expresses hate or encourages violence towards a person or group based on something such as race, religion, sex, or sexual orientation.</a:t>
            </a:r>
            <a:endParaRPr sz="2200">
              <a:solidFill>
                <a:srgbClr val="595959"/>
              </a:solidFill>
            </a:endParaRPr>
          </a:p>
        </p:txBody>
      </p:sp>
      <p:sp>
        <p:nvSpPr>
          <p:cNvPr id="73" name="Google Shape;73;p14"/>
          <p:cNvSpPr txBox="1"/>
          <p:nvPr>
            <p:ph idx="1" type="body"/>
          </p:nvPr>
        </p:nvSpPr>
        <p:spPr>
          <a:xfrm>
            <a:off x="459300" y="2335050"/>
            <a:ext cx="8225400" cy="2362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solidFill>
                  <a:srgbClr val="595959"/>
                </a:solidFill>
                <a:latin typeface="Times New Roman"/>
                <a:ea typeface="Times New Roman"/>
                <a:cs typeface="Times New Roman"/>
                <a:sym typeface="Times New Roman"/>
              </a:rPr>
              <a:t>Social Impact of Hate Speech</a:t>
            </a:r>
            <a:endParaRPr sz="2100">
              <a:solidFill>
                <a:srgbClr val="595959"/>
              </a:solidFill>
              <a:latin typeface="Times New Roman"/>
              <a:ea typeface="Times New Roman"/>
              <a:cs typeface="Times New Roman"/>
              <a:sym typeface="Times New Roman"/>
            </a:endParaRPr>
          </a:p>
          <a:p>
            <a:pPr indent="-349250" lvl="0" marL="457200" rtl="0" algn="l">
              <a:lnSpc>
                <a:spcPct val="100000"/>
              </a:lnSpc>
              <a:spcBef>
                <a:spcPts val="1000"/>
              </a:spcBef>
              <a:spcAft>
                <a:spcPts val="0"/>
              </a:spcAft>
              <a:buClr>
                <a:srgbClr val="595959"/>
              </a:buClr>
              <a:buSzPts val="1900"/>
              <a:buFont typeface="Times New Roman"/>
              <a:buChar char="●"/>
            </a:pPr>
            <a:r>
              <a:rPr lang="en" sz="1900">
                <a:solidFill>
                  <a:srgbClr val="595959"/>
                </a:solidFill>
                <a:latin typeface="Times New Roman"/>
                <a:ea typeface="Times New Roman"/>
                <a:cs typeface="Times New Roman"/>
                <a:sym typeface="Times New Roman"/>
              </a:rPr>
              <a:t>Hate speech severely threatens marginalized communities by deepening social divisions, fostering fear and hostility, and perpetuating harmful stereotypes and prejudices.</a:t>
            </a:r>
            <a:endParaRPr sz="1900">
              <a:solidFill>
                <a:srgbClr val="595959"/>
              </a:solidFill>
              <a:latin typeface="Times New Roman"/>
              <a:ea typeface="Times New Roman"/>
              <a:cs typeface="Times New Roman"/>
              <a:sym typeface="Times New Roman"/>
            </a:endParaRPr>
          </a:p>
          <a:p>
            <a:pPr indent="-349250" lvl="0" marL="457200" rtl="0" algn="l">
              <a:lnSpc>
                <a:spcPct val="100000"/>
              </a:lnSpc>
              <a:spcBef>
                <a:spcPts val="1000"/>
              </a:spcBef>
              <a:spcAft>
                <a:spcPts val="0"/>
              </a:spcAft>
              <a:buClr>
                <a:srgbClr val="595959"/>
              </a:buClr>
              <a:buSzPts val="1900"/>
              <a:buFont typeface="Times New Roman"/>
              <a:buChar char="●"/>
            </a:pPr>
            <a:r>
              <a:rPr lang="en" sz="1900">
                <a:solidFill>
                  <a:srgbClr val="595959"/>
                </a:solidFill>
                <a:latin typeface="Times New Roman"/>
                <a:ea typeface="Times New Roman"/>
                <a:cs typeface="Times New Roman"/>
                <a:sym typeface="Times New Roman"/>
              </a:rPr>
              <a:t>By effectively detecting and mitigating hate speech, we can try ensuring that all individuals, regardless of their background, feel safe at least in the digital world.</a:t>
            </a:r>
            <a:endParaRPr>
              <a:solidFill>
                <a:srgbClr val="595959"/>
              </a:solidFill>
            </a:endParaRPr>
          </a:p>
        </p:txBody>
      </p:sp>
      <p:sp>
        <p:nvSpPr>
          <p:cNvPr id="74" name="Google Shape;74;p14"/>
          <p:cNvSpPr txBox="1"/>
          <p:nvPr>
            <p:ph type="title"/>
          </p:nvPr>
        </p:nvSpPr>
        <p:spPr>
          <a:xfrm>
            <a:off x="459300" y="339125"/>
            <a:ext cx="8225400" cy="572700"/>
          </a:xfrm>
          <a:prstGeom prst="rect">
            <a:avLst/>
          </a:prstGeom>
        </p:spPr>
        <p:txBody>
          <a:bodyPr anchorCtr="0" anchor="t" bIns="91425" lIns="91425" spcFirstLastPara="1" rIns="91425" wrap="square" tIns="91425">
            <a:normAutofit/>
          </a:bodyPr>
          <a:lstStyle/>
          <a:p>
            <a:pPr indent="-388620" lvl="0" marL="457200" rtl="0" algn="l">
              <a:spcBef>
                <a:spcPts val="0"/>
              </a:spcBef>
              <a:spcAft>
                <a:spcPts val="0"/>
              </a:spcAft>
              <a:buSzPts val="2520"/>
              <a:buFont typeface="Times New Roman"/>
              <a:buAutoNum type="arabicPeriod"/>
            </a:pPr>
            <a:r>
              <a:rPr b="1" lang="en" sz="2520">
                <a:latin typeface="Times New Roman"/>
                <a:ea typeface="Times New Roman"/>
                <a:cs typeface="Times New Roman"/>
                <a:sym typeface="Times New Roman"/>
              </a:rPr>
              <a:t>Motivation</a:t>
            </a:r>
            <a:endParaRPr b="1" sz="252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59300" y="337475"/>
            <a:ext cx="8225400" cy="572700"/>
          </a:xfrm>
          <a:prstGeom prst="rect">
            <a:avLst/>
          </a:prstGeom>
        </p:spPr>
        <p:txBody>
          <a:bodyPr anchorCtr="0" anchor="t" bIns="91425" lIns="91425" spcFirstLastPara="1" rIns="91425" wrap="square" tIns="91425">
            <a:normAutofit/>
          </a:bodyPr>
          <a:lstStyle/>
          <a:p>
            <a:pPr indent="-388620" lvl="0" marL="457200" rtl="0" algn="l">
              <a:spcBef>
                <a:spcPts val="0"/>
              </a:spcBef>
              <a:spcAft>
                <a:spcPts val="0"/>
              </a:spcAft>
              <a:buSzPts val="2520"/>
              <a:buFont typeface="Times New Roman"/>
              <a:buAutoNum type="arabicPeriod"/>
            </a:pPr>
            <a:r>
              <a:rPr b="1" lang="en" sz="2520">
                <a:latin typeface="Times New Roman"/>
                <a:ea typeface="Times New Roman"/>
                <a:cs typeface="Times New Roman"/>
                <a:sym typeface="Times New Roman"/>
              </a:rPr>
              <a:t>Motivation</a:t>
            </a:r>
            <a:endParaRPr b="1" sz="2520">
              <a:latin typeface="Times New Roman"/>
              <a:ea typeface="Times New Roman"/>
              <a:cs typeface="Times New Roman"/>
              <a:sym typeface="Times New Roman"/>
            </a:endParaRPr>
          </a:p>
        </p:txBody>
      </p:sp>
      <p:sp>
        <p:nvSpPr>
          <p:cNvPr id="80" name="Google Shape;80;p15"/>
          <p:cNvSpPr txBox="1"/>
          <p:nvPr/>
        </p:nvSpPr>
        <p:spPr>
          <a:xfrm>
            <a:off x="459300" y="910180"/>
            <a:ext cx="8225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200"/>
              </a:spcAft>
              <a:buNone/>
            </a:pPr>
            <a:r>
              <a:rPr b="1" lang="en" sz="2100">
                <a:solidFill>
                  <a:srgbClr val="595959"/>
                </a:solidFill>
                <a:latin typeface="Times New Roman"/>
                <a:ea typeface="Times New Roman"/>
                <a:cs typeface="Times New Roman"/>
                <a:sym typeface="Times New Roman"/>
              </a:rPr>
              <a:t>Challenges Faced by Detection Systems</a:t>
            </a:r>
            <a:endParaRPr sz="1900">
              <a:solidFill>
                <a:srgbClr val="595959"/>
              </a:solidFill>
            </a:endParaRPr>
          </a:p>
        </p:txBody>
      </p:sp>
      <p:sp>
        <p:nvSpPr>
          <p:cNvPr id="81" name="Google Shape;81;p15"/>
          <p:cNvSpPr txBox="1"/>
          <p:nvPr/>
        </p:nvSpPr>
        <p:spPr>
          <a:xfrm>
            <a:off x="459300" y="2245175"/>
            <a:ext cx="8225400" cy="891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1200"/>
              </a:spcAft>
              <a:buNone/>
            </a:pPr>
            <a:r>
              <a:rPr lang="en" sz="1900">
                <a:solidFill>
                  <a:srgbClr val="595959"/>
                </a:solidFill>
                <a:latin typeface="Times New Roman"/>
                <a:ea typeface="Times New Roman"/>
                <a:cs typeface="Times New Roman"/>
                <a:sym typeface="Times New Roman"/>
              </a:rPr>
              <a:t>Further, in </a:t>
            </a:r>
            <a:r>
              <a:rPr b="1" lang="en" sz="1900">
                <a:solidFill>
                  <a:srgbClr val="595959"/>
                </a:solidFill>
                <a:latin typeface="Times New Roman"/>
                <a:ea typeface="Times New Roman"/>
                <a:cs typeface="Times New Roman"/>
                <a:sym typeface="Times New Roman"/>
              </a:rPr>
              <a:t>low-resource languages</a:t>
            </a:r>
            <a:r>
              <a:rPr lang="en" sz="1900">
                <a:solidFill>
                  <a:srgbClr val="595959"/>
                </a:solidFill>
                <a:latin typeface="Times New Roman"/>
                <a:ea typeface="Times New Roman"/>
                <a:cs typeface="Times New Roman"/>
                <a:sym typeface="Times New Roman"/>
              </a:rPr>
              <a:t>, the paucity of annotated data hampers the ability to train models that can understand and interpret the nuanced expressions of hate speech. </a:t>
            </a:r>
            <a:endParaRPr sz="1900">
              <a:solidFill>
                <a:srgbClr val="595959"/>
              </a:solidFill>
            </a:endParaRPr>
          </a:p>
        </p:txBody>
      </p:sp>
      <p:sp>
        <p:nvSpPr>
          <p:cNvPr id="82" name="Google Shape;82;p15"/>
          <p:cNvSpPr txBox="1"/>
          <p:nvPr/>
        </p:nvSpPr>
        <p:spPr>
          <a:xfrm>
            <a:off x="459300" y="3136775"/>
            <a:ext cx="8225400" cy="1595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en" sz="1900">
                <a:solidFill>
                  <a:srgbClr val="595959"/>
                </a:solidFill>
                <a:latin typeface="Times New Roman"/>
                <a:ea typeface="Times New Roman"/>
                <a:cs typeface="Times New Roman"/>
                <a:sym typeface="Times New Roman"/>
              </a:rPr>
              <a:t>And so, it’s no surprise that AI systems, including those designed for hate speech detection, often exhibit biases towards high-resource languages due to the abundance of data and research focused on them. This bias can result in subpar performance of low-resource languages, perpetuating existing inequalities. </a:t>
            </a:r>
            <a:endParaRPr sz="1900">
              <a:solidFill>
                <a:srgbClr val="595959"/>
              </a:solidFill>
            </a:endParaRPr>
          </a:p>
        </p:txBody>
      </p:sp>
      <p:sp>
        <p:nvSpPr>
          <p:cNvPr id="83" name="Google Shape;83;p15"/>
          <p:cNvSpPr txBox="1"/>
          <p:nvPr/>
        </p:nvSpPr>
        <p:spPr>
          <a:xfrm>
            <a:off x="459300" y="1397579"/>
            <a:ext cx="8225400" cy="698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1200"/>
              </a:spcAft>
              <a:buNone/>
            </a:pPr>
            <a:r>
              <a:rPr lang="en" sz="1900">
                <a:solidFill>
                  <a:srgbClr val="595959"/>
                </a:solidFill>
                <a:latin typeface="Times New Roman"/>
                <a:ea typeface="Times New Roman"/>
                <a:cs typeface="Times New Roman"/>
                <a:sym typeface="Times New Roman"/>
              </a:rPr>
              <a:t>Languages are often rich in idioms, slangs, and culturally specific references that can convey hateful sentiments in subtle and context-dependent ways.</a:t>
            </a:r>
            <a:endParaRPr sz="1900">
              <a:solidFill>
                <a:srgbClr val="595959"/>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64400" y="344050"/>
            <a:ext cx="8215200" cy="5727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Font typeface="Times New Roman"/>
              <a:buAutoNum type="arabicPeriod" startAt="2"/>
            </a:pPr>
            <a:r>
              <a:rPr b="1" lang="en" sz="2500">
                <a:latin typeface="Times New Roman"/>
                <a:ea typeface="Times New Roman"/>
                <a:cs typeface="Times New Roman"/>
                <a:sym typeface="Times New Roman"/>
              </a:rPr>
              <a:t>R</a:t>
            </a:r>
            <a:r>
              <a:rPr b="1" lang="en" sz="2500">
                <a:latin typeface="Times New Roman"/>
                <a:ea typeface="Times New Roman"/>
                <a:cs typeface="Times New Roman"/>
                <a:sym typeface="Times New Roman"/>
              </a:rPr>
              <a:t>esearch Question</a:t>
            </a:r>
            <a:endParaRPr sz="2500"/>
          </a:p>
        </p:txBody>
      </p:sp>
      <p:sp>
        <p:nvSpPr>
          <p:cNvPr id="89" name="Google Shape;89;p16"/>
          <p:cNvSpPr txBox="1"/>
          <p:nvPr>
            <p:ph idx="1" type="body"/>
          </p:nvPr>
        </p:nvSpPr>
        <p:spPr>
          <a:xfrm>
            <a:off x="590850" y="3114325"/>
            <a:ext cx="7962300" cy="998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1000"/>
              </a:spcAft>
              <a:buNone/>
            </a:pPr>
            <a:r>
              <a:rPr b="1" lang="en" sz="2000">
                <a:latin typeface="Times New Roman"/>
                <a:ea typeface="Times New Roman"/>
                <a:cs typeface="Times New Roman"/>
                <a:sym typeface="Times New Roman"/>
              </a:rPr>
              <a:t>How does Multi-Task Learning for Zero-Shot Hate Speech Detection in Low-Resource Languages fare as compared to a fully trained model?</a:t>
            </a:r>
            <a:endParaRPr b="1" sz="2000"/>
          </a:p>
        </p:txBody>
      </p:sp>
      <p:sp>
        <p:nvSpPr>
          <p:cNvPr id="90" name="Google Shape;90;p16"/>
          <p:cNvSpPr txBox="1"/>
          <p:nvPr>
            <p:ph idx="1" type="body"/>
          </p:nvPr>
        </p:nvSpPr>
        <p:spPr>
          <a:xfrm>
            <a:off x="712025" y="4287900"/>
            <a:ext cx="7962300" cy="453300"/>
          </a:xfrm>
          <a:prstGeom prst="rect">
            <a:avLst/>
          </a:prstGeom>
        </p:spPr>
        <p:txBody>
          <a:bodyPr anchorCtr="0" anchor="t" bIns="91425" lIns="91425" spcFirstLastPara="1" rIns="91425" wrap="square" tIns="91425">
            <a:noAutofit/>
          </a:bodyPr>
          <a:lstStyle/>
          <a:p>
            <a:pPr indent="0" lvl="0" marL="0" rtl="0" algn="r">
              <a:lnSpc>
                <a:spcPct val="120000"/>
              </a:lnSpc>
              <a:spcBef>
                <a:spcPts val="0"/>
              </a:spcBef>
              <a:spcAft>
                <a:spcPts val="0"/>
              </a:spcAft>
              <a:buNone/>
            </a:pPr>
            <a:r>
              <a:rPr lang="en">
                <a:latin typeface="Times New Roman"/>
                <a:ea typeface="Times New Roman"/>
                <a:cs typeface="Times New Roman"/>
                <a:sym typeface="Times New Roman"/>
              </a:rPr>
              <a:t>Footnote - Hindi as the choice of low-resource language </a:t>
            </a:r>
            <a:endParaRPr>
              <a:latin typeface="Times New Roman"/>
              <a:ea typeface="Times New Roman"/>
              <a:cs typeface="Times New Roman"/>
              <a:sym typeface="Times New Roman"/>
            </a:endParaRPr>
          </a:p>
        </p:txBody>
      </p:sp>
      <p:sp>
        <p:nvSpPr>
          <p:cNvPr id="91" name="Google Shape;91;p16"/>
          <p:cNvSpPr txBox="1"/>
          <p:nvPr>
            <p:ph idx="1" type="body"/>
          </p:nvPr>
        </p:nvSpPr>
        <p:spPr>
          <a:xfrm>
            <a:off x="6363900" y="1121475"/>
            <a:ext cx="2315700" cy="16233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1000"/>
              </a:spcAft>
              <a:buNone/>
            </a:pPr>
            <a:r>
              <a:rPr b="1" lang="en" sz="1700">
                <a:latin typeface="Times New Roman"/>
                <a:ea typeface="Times New Roman"/>
                <a:cs typeface="Times New Roman"/>
                <a:sym typeface="Times New Roman"/>
              </a:rPr>
              <a:t>3. </a:t>
            </a:r>
            <a:r>
              <a:rPr lang="en" sz="1700">
                <a:latin typeface="Times New Roman"/>
                <a:ea typeface="Times New Roman"/>
                <a:cs typeface="Times New Roman"/>
                <a:sym typeface="Times New Roman"/>
              </a:rPr>
              <a:t>Can we expect any performance gains by training the model on related auxiliary tasks</a:t>
            </a:r>
            <a:r>
              <a:rPr lang="en" sz="1700">
                <a:latin typeface="Times New Roman"/>
                <a:ea typeface="Times New Roman"/>
                <a:cs typeface="Times New Roman"/>
                <a:sym typeface="Times New Roman"/>
              </a:rPr>
              <a:t>?</a:t>
            </a:r>
            <a:endParaRPr sz="1700"/>
          </a:p>
        </p:txBody>
      </p:sp>
      <p:sp>
        <p:nvSpPr>
          <p:cNvPr id="92" name="Google Shape;92;p16"/>
          <p:cNvSpPr txBox="1"/>
          <p:nvPr>
            <p:ph idx="1" type="body"/>
          </p:nvPr>
        </p:nvSpPr>
        <p:spPr>
          <a:xfrm>
            <a:off x="3302825" y="1121475"/>
            <a:ext cx="2780700" cy="16233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1000"/>
              </a:spcAft>
              <a:buNone/>
            </a:pPr>
            <a:r>
              <a:rPr b="1" lang="en" sz="1700">
                <a:latin typeface="Times New Roman"/>
                <a:ea typeface="Times New Roman"/>
                <a:cs typeface="Times New Roman"/>
                <a:sym typeface="Times New Roman"/>
              </a:rPr>
              <a:t>2. </a:t>
            </a:r>
            <a:r>
              <a:rPr lang="en" sz="1700">
                <a:latin typeface="Times New Roman"/>
                <a:ea typeface="Times New Roman"/>
                <a:cs typeface="Times New Roman"/>
                <a:sym typeface="Times New Roman"/>
              </a:rPr>
              <a:t>Does training on related languages impact the model's understanding of hate speech in low-resource language?</a:t>
            </a:r>
            <a:endParaRPr sz="1700"/>
          </a:p>
        </p:txBody>
      </p:sp>
      <p:sp>
        <p:nvSpPr>
          <p:cNvPr id="93" name="Google Shape;93;p16"/>
          <p:cNvSpPr txBox="1"/>
          <p:nvPr>
            <p:ph idx="1" type="body"/>
          </p:nvPr>
        </p:nvSpPr>
        <p:spPr>
          <a:xfrm>
            <a:off x="464400" y="1061750"/>
            <a:ext cx="2505900" cy="1623300"/>
          </a:xfrm>
          <a:prstGeom prst="rect">
            <a:avLst/>
          </a:prstGeom>
        </p:spPr>
        <p:txBody>
          <a:bodyPr anchorCtr="0" anchor="ctr" bIns="91425" lIns="91425" spcFirstLastPara="1" rIns="91425" wrap="square" tIns="91425">
            <a:noAutofit/>
          </a:bodyPr>
          <a:lstStyle/>
          <a:p>
            <a:pPr indent="0" lvl="0" marL="0" rtl="0" algn="just">
              <a:lnSpc>
                <a:spcPct val="100000"/>
              </a:lnSpc>
              <a:spcBef>
                <a:spcPts val="0"/>
              </a:spcBef>
              <a:spcAft>
                <a:spcPts val="1000"/>
              </a:spcAft>
              <a:buNone/>
            </a:pPr>
            <a:r>
              <a:rPr b="1" lang="en" sz="1700">
                <a:latin typeface="Times New Roman"/>
                <a:ea typeface="Times New Roman"/>
                <a:cs typeface="Times New Roman"/>
                <a:sym typeface="Times New Roman"/>
              </a:rPr>
              <a:t>1. </a:t>
            </a:r>
            <a:r>
              <a:rPr lang="en" sz="1700">
                <a:latin typeface="Times New Roman"/>
                <a:ea typeface="Times New Roman"/>
                <a:cs typeface="Times New Roman"/>
                <a:sym typeface="Times New Roman"/>
              </a:rPr>
              <a:t>Can we build on the ability of multilingual models to understand low-resource languages for hate speech detection?</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64400" y="338675"/>
            <a:ext cx="8215200" cy="64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20">
                <a:latin typeface="Times New Roman"/>
                <a:ea typeface="Times New Roman"/>
                <a:cs typeface="Times New Roman"/>
                <a:sym typeface="Times New Roman"/>
              </a:rPr>
              <a:t>2.1   Multilingual Model</a:t>
            </a:r>
            <a:endParaRPr b="1" sz="2520">
              <a:latin typeface="Times New Roman"/>
              <a:ea typeface="Times New Roman"/>
              <a:cs typeface="Times New Roman"/>
              <a:sym typeface="Times New Roman"/>
            </a:endParaRPr>
          </a:p>
        </p:txBody>
      </p:sp>
      <p:sp>
        <p:nvSpPr>
          <p:cNvPr id="99" name="Google Shape;99;p17"/>
          <p:cNvSpPr txBox="1"/>
          <p:nvPr>
            <p:ph idx="1" type="body"/>
          </p:nvPr>
        </p:nvSpPr>
        <p:spPr>
          <a:xfrm>
            <a:off x="464400" y="1024525"/>
            <a:ext cx="8215200" cy="1343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en" sz="1900">
                <a:latin typeface="Times New Roman"/>
                <a:ea typeface="Times New Roman"/>
                <a:cs typeface="Times New Roman"/>
                <a:sym typeface="Times New Roman"/>
              </a:rPr>
              <a:t>XLM-RoBERTa is a transformer-based multilingual language model developed by Facebook AI. It is an extension of RoBERTa, specifically designed for cross lingual tasks, and pre-trained on 100 languages using massive multilingual datasets.</a:t>
            </a:r>
            <a:endParaRPr sz="1900">
              <a:latin typeface="Times New Roman"/>
              <a:ea typeface="Times New Roman"/>
              <a:cs typeface="Times New Roman"/>
              <a:sym typeface="Times New Roman"/>
            </a:endParaRPr>
          </a:p>
        </p:txBody>
      </p:sp>
      <p:sp>
        <p:nvSpPr>
          <p:cNvPr id="100" name="Google Shape;100;p17"/>
          <p:cNvSpPr txBox="1"/>
          <p:nvPr/>
        </p:nvSpPr>
        <p:spPr>
          <a:xfrm>
            <a:off x="464400" y="2326225"/>
            <a:ext cx="4107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dk2"/>
                </a:solidFill>
                <a:latin typeface="Times New Roman"/>
                <a:ea typeface="Times New Roman"/>
                <a:cs typeface="Times New Roman"/>
                <a:sym typeface="Times New Roman"/>
              </a:rPr>
              <a:t>Key Strengths</a:t>
            </a:r>
            <a:endParaRPr sz="2100">
              <a:solidFill>
                <a:schemeClr val="dk2"/>
              </a:solidFill>
              <a:latin typeface="Times New Roman"/>
              <a:ea typeface="Times New Roman"/>
              <a:cs typeface="Times New Roman"/>
              <a:sym typeface="Times New Roman"/>
            </a:endParaRPr>
          </a:p>
        </p:txBody>
      </p:sp>
      <p:sp>
        <p:nvSpPr>
          <p:cNvPr id="101" name="Google Shape;101;p17"/>
          <p:cNvSpPr txBox="1"/>
          <p:nvPr/>
        </p:nvSpPr>
        <p:spPr>
          <a:xfrm>
            <a:off x="4572000" y="2326225"/>
            <a:ext cx="4107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dk2"/>
                </a:solidFill>
                <a:latin typeface="Times New Roman"/>
                <a:ea typeface="Times New Roman"/>
                <a:cs typeface="Times New Roman"/>
                <a:sym typeface="Times New Roman"/>
              </a:rPr>
              <a:t>Applications</a:t>
            </a:r>
            <a:endParaRPr sz="2100">
              <a:solidFill>
                <a:schemeClr val="dk2"/>
              </a:solidFill>
              <a:latin typeface="Times New Roman"/>
              <a:ea typeface="Times New Roman"/>
              <a:cs typeface="Times New Roman"/>
              <a:sym typeface="Times New Roman"/>
            </a:endParaRPr>
          </a:p>
        </p:txBody>
      </p:sp>
      <p:sp>
        <p:nvSpPr>
          <p:cNvPr id="102" name="Google Shape;102;p17"/>
          <p:cNvSpPr txBox="1"/>
          <p:nvPr/>
        </p:nvSpPr>
        <p:spPr>
          <a:xfrm>
            <a:off x="464400" y="2898925"/>
            <a:ext cx="4107600" cy="17751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2"/>
              </a:buClr>
              <a:buSzPts val="1900"/>
              <a:buFont typeface="Times New Roman"/>
              <a:buChar char="●"/>
            </a:pPr>
            <a:r>
              <a:rPr lang="en" sz="1900">
                <a:solidFill>
                  <a:schemeClr val="dk2"/>
                </a:solidFill>
                <a:latin typeface="Times New Roman"/>
                <a:ea typeface="Times New Roman"/>
                <a:cs typeface="Times New Roman"/>
                <a:sym typeface="Times New Roman"/>
              </a:rPr>
              <a:t>Handles morphologically rich and low-resource languages effectively.</a:t>
            </a:r>
            <a:endParaRPr sz="1900">
              <a:solidFill>
                <a:schemeClr val="dk2"/>
              </a:solidFill>
              <a:latin typeface="Times New Roman"/>
              <a:ea typeface="Times New Roman"/>
              <a:cs typeface="Times New Roman"/>
              <a:sym typeface="Times New Roman"/>
            </a:endParaRPr>
          </a:p>
          <a:p>
            <a:pPr indent="-349250" lvl="0" marL="457200" rtl="0" algn="l">
              <a:lnSpc>
                <a:spcPct val="115000"/>
              </a:lnSpc>
              <a:spcBef>
                <a:spcPts val="0"/>
              </a:spcBef>
              <a:spcAft>
                <a:spcPts val="0"/>
              </a:spcAft>
              <a:buClr>
                <a:schemeClr val="dk2"/>
              </a:buClr>
              <a:buSzPts val="1900"/>
              <a:buFont typeface="Times New Roman"/>
              <a:buChar char="●"/>
            </a:pPr>
            <a:r>
              <a:rPr lang="en" sz="1900">
                <a:solidFill>
                  <a:schemeClr val="dk2"/>
                </a:solidFill>
                <a:latin typeface="Times New Roman"/>
                <a:ea typeface="Times New Roman"/>
                <a:cs typeface="Times New Roman"/>
                <a:sym typeface="Times New Roman"/>
              </a:rPr>
              <a:t>Excels in capturing linguistic diversity through shared representations across languages.</a:t>
            </a:r>
            <a:endParaRPr sz="1900">
              <a:solidFill>
                <a:schemeClr val="dk2"/>
              </a:solidFill>
              <a:latin typeface="Times New Roman"/>
              <a:ea typeface="Times New Roman"/>
              <a:cs typeface="Times New Roman"/>
              <a:sym typeface="Times New Roman"/>
            </a:endParaRPr>
          </a:p>
        </p:txBody>
      </p:sp>
      <p:sp>
        <p:nvSpPr>
          <p:cNvPr id="103" name="Google Shape;103;p17"/>
          <p:cNvSpPr txBox="1"/>
          <p:nvPr/>
        </p:nvSpPr>
        <p:spPr>
          <a:xfrm>
            <a:off x="4571850" y="2898925"/>
            <a:ext cx="4107600" cy="17139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lang="en" sz="1900">
                <a:solidFill>
                  <a:schemeClr val="dk2"/>
                </a:solidFill>
                <a:latin typeface="Times New Roman"/>
                <a:ea typeface="Times New Roman"/>
                <a:cs typeface="Times New Roman"/>
                <a:sym typeface="Times New Roman"/>
              </a:rPr>
              <a:t>Used for tasks like text classification</a:t>
            </a:r>
            <a:r>
              <a:rPr lang="en" sz="1900">
                <a:solidFill>
                  <a:schemeClr val="dk2"/>
                </a:solidFill>
                <a:latin typeface="Times New Roman"/>
                <a:ea typeface="Times New Roman"/>
                <a:cs typeface="Times New Roman"/>
                <a:sym typeface="Times New Roman"/>
              </a:rPr>
              <a:t>, </a:t>
            </a:r>
            <a:r>
              <a:rPr lang="en" sz="1900">
                <a:solidFill>
                  <a:schemeClr val="dk2"/>
                </a:solidFill>
                <a:latin typeface="Times New Roman"/>
                <a:ea typeface="Times New Roman"/>
                <a:cs typeface="Times New Roman"/>
                <a:sym typeface="Times New Roman"/>
              </a:rPr>
              <a:t>sentiment analysis, and hate speech detection in multilingual contexts</a:t>
            </a:r>
            <a:endParaRPr sz="1900">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200"/>
                                        <p:tgtEl>
                                          <p:spTgt spid="100"/>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200"/>
                                        <p:tgtEl>
                                          <p:spTgt spid="10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1"/>
                                        </p:tgtEl>
                                        <p:attrNameLst>
                                          <p:attrName>style.visibility</p:attrName>
                                        </p:attrNameLst>
                                      </p:cBhvr>
                                      <p:to>
                                        <p:strVal val="visible"/>
                                      </p:to>
                                    </p:set>
                                    <p:anim calcmode="lin" valueType="num">
                                      <p:cBhvr additive="base">
                                        <p:cTn dur="200"/>
                                        <p:tgtEl>
                                          <p:spTgt spid="10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2">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200"/>
                                        <p:tgtEl>
                                          <p:spTgt spid="10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459300" y="337725"/>
            <a:ext cx="8225400" cy="6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20">
                <a:latin typeface="Times New Roman"/>
                <a:ea typeface="Times New Roman"/>
                <a:cs typeface="Times New Roman"/>
                <a:sym typeface="Times New Roman"/>
              </a:rPr>
              <a:t>2.2   Zero Shot Learning</a:t>
            </a:r>
            <a:endParaRPr b="1" sz="2520">
              <a:latin typeface="Times New Roman"/>
              <a:ea typeface="Times New Roman"/>
              <a:cs typeface="Times New Roman"/>
              <a:sym typeface="Times New Roman"/>
            </a:endParaRPr>
          </a:p>
        </p:txBody>
      </p:sp>
      <p:pic>
        <p:nvPicPr>
          <p:cNvPr id="109" name="Google Shape;109;p18"/>
          <p:cNvPicPr preferRelativeResize="0"/>
          <p:nvPr/>
        </p:nvPicPr>
        <p:blipFill rotWithShape="1">
          <a:blip r:embed="rId3">
            <a:alphaModFix/>
          </a:blip>
          <a:srcRect b="0" l="0" r="51076" t="0"/>
          <a:stretch/>
        </p:blipFill>
        <p:spPr>
          <a:xfrm>
            <a:off x="4770350" y="220929"/>
            <a:ext cx="3258374" cy="2374496"/>
          </a:xfrm>
          <a:prstGeom prst="rect">
            <a:avLst/>
          </a:prstGeom>
          <a:noFill/>
          <a:ln>
            <a:noFill/>
          </a:ln>
        </p:spPr>
      </p:pic>
      <p:pic>
        <p:nvPicPr>
          <p:cNvPr id="110" name="Google Shape;110;p18"/>
          <p:cNvPicPr preferRelativeResize="0"/>
          <p:nvPr/>
        </p:nvPicPr>
        <p:blipFill rotWithShape="1">
          <a:blip r:embed="rId3">
            <a:alphaModFix/>
          </a:blip>
          <a:srcRect b="0" l="48922" r="0" t="0"/>
          <a:stretch/>
        </p:blipFill>
        <p:spPr>
          <a:xfrm>
            <a:off x="4835850" y="2674675"/>
            <a:ext cx="3192876" cy="2228625"/>
          </a:xfrm>
          <a:prstGeom prst="rect">
            <a:avLst/>
          </a:prstGeom>
          <a:noFill/>
          <a:ln>
            <a:noFill/>
          </a:ln>
        </p:spPr>
      </p:pic>
      <p:sp>
        <p:nvSpPr>
          <p:cNvPr id="111" name="Google Shape;111;p18"/>
          <p:cNvSpPr txBox="1"/>
          <p:nvPr/>
        </p:nvSpPr>
        <p:spPr>
          <a:xfrm>
            <a:off x="459300" y="1384500"/>
            <a:ext cx="4112700" cy="2374500"/>
          </a:xfrm>
          <a:prstGeom prst="rect">
            <a:avLst/>
          </a:prstGeom>
          <a:noFill/>
          <a:ln>
            <a:noFill/>
          </a:ln>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Clr>
                <a:srgbClr val="595959"/>
              </a:buClr>
              <a:buSzPts val="1900"/>
              <a:buFont typeface="Times New Roman"/>
              <a:buChar char="●"/>
            </a:pPr>
            <a:r>
              <a:rPr lang="en" sz="1900">
                <a:solidFill>
                  <a:srgbClr val="595959"/>
                </a:solidFill>
                <a:latin typeface="Times New Roman"/>
                <a:ea typeface="Times New Roman"/>
                <a:cs typeface="Times New Roman"/>
                <a:sym typeface="Times New Roman"/>
              </a:rPr>
              <a:t>A machine learning paradigm where models generalize to unseen tasks or languages without explicit training on them.</a:t>
            </a:r>
            <a:endParaRPr sz="1900">
              <a:solidFill>
                <a:srgbClr val="595959"/>
              </a:solidFill>
              <a:latin typeface="Times New Roman"/>
              <a:ea typeface="Times New Roman"/>
              <a:cs typeface="Times New Roman"/>
              <a:sym typeface="Times New Roman"/>
            </a:endParaRPr>
          </a:p>
          <a:p>
            <a:pPr indent="-349250" lvl="0" marL="457200" rtl="0" algn="l">
              <a:lnSpc>
                <a:spcPct val="100000"/>
              </a:lnSpc>
              <a:spcBef>
                <a:spcPts val="1000"/>
              </a:spcBef>
              <a:spcAft>
                <a:spcPts val="0"/>
              </a:spcAft>
              <a:buClr>
                <a:srgbClr val="595959"/>
              </a:buClr>
              <a:buSzPts val="1900"/>
              <a:buFont typeface="Times New Roman"/>
              <a:buChar char="●"/>
            </a:pPr>
            <a:r>
              <a:rPr lang="en" sz="1900">
                <a:solidFill>
                  <a:srgbClr val="595959"/>
                </a:solidFill>
                <a:latin typeface="Times New Roman"/>
                <a:ea typeface="Times New Roman"/>
                <a:cs typeface="Times New Roman"/>
                <a:sym typeface="Times New Roman"/>
              </a:rPr>
              <a:t>Useful for low-resource languages like Hindi by leveraging high-resource language data.</a:t>
            </a:r>
            <a:endParaRPr sz="1900">
              <a:solidFill>
                <a:srgbClr val="595959"/>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459300" y="337150"/>
            <a:ext cx="8225400" cy="59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20">
                <a:latin typeface="Times New Roman"/>
                <a:ea typeface="Times New Roman"/>
                <a:cs typeface="Times New Roman"/>
                <a:sym typeface="Times New Roman"/>
              </a:rPr>
              <a:t>2.3   Multi-Task Learning</a:t>
            </a:r>
            <a:endParaRPr b="1" sz="2520">
              <a:latin typeface="Times New Roman"/>
              <a:ea typeface="Times New Roman"/>
              <a:cs typeface="Times New Roman"/>
              <a:sym typeface="Times New Roman"/>
            </a:endParaRPr>
          </a:p>
        </p:txBody>
      </p:sp>
      <p:pic>
        <p:nvPicPr>
          <p:cNvPr id="117" name="Google Shape;117;p19"/>
          <p:cNvPicPr preferRelativeResize="0"/>
          <p:nvPr/>
        </p:nvPicPr>
        <p:blipFill rotWithShape="1">
          <a:blip r:embed="rId3">
            <a:alphaModFix/>
          </a:blip>
          <a:srcRect b="0" l="0" r="0" t="14755"/>
          <a:stretch/>
        </p:blipFill>
        <p:spPr>
          <a:xfrm>
            <a:off x="702575" y="1230125"/>
            <a:ext cx="3790601" cy="3231299"/>
          </a:xfrm>
          <a:prstGeom prst="rect">
            <a:avLst/>
          </a:prstGeom>
          <a:noFill/>
          <a:ln>
            <a:noFill/>
          </a:ln>
        </p:spPr>
      </p:pic>
      <p:sp>
        <p:nvSpPr>
          <p:cNvPr id="118" name="Google Shape;118;p19"/>
          <p:cNvSpPr txBox="1"/>
          <p:nvPr/>
        </p:nvSpPr>
        <p:spPr>
          <a:xfrm>
            <a:off x="4572000" y="1575725"/>
            <a:ext cx="4112700" cy="22401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15000"/>
              </a:lnSpc>
              <a:spcBef>
                <a:spcPts val="0"/>
              </a:spcBef>
              <a:spcAft>
                <a:spcPts val="0"/>
              </a:spcAft>
              <a:buClr>
                <a:srgbClr val="595959"/>
              </a:buClr>
              <a:buSzPts val="1900"/>
              <a:buFont typeface="Times New Roman"/>
              <a:buChar char="●"/>
            </a:pPr>
            <a:r>
              <a:rPr lang="en" sz="1900">
                <a:solidFill>
                  <a:srgbClr val="595959"/>
                </a:solidFill>
                <a:latin typeface="Times New Roman"/>
                <a:ea typeface="Times New Roman"/>
                <a:cs typeface="Times New Roman"/>
                <a:sym typeface="Times New Roman"/>
              </a:rPr>
              <a:t>A framework where multiple related tasks are learned simultaneously to improve performance on the main task.</a:t>
            </a:r>
            <a:endParaRPr sz="1900">
              <a:solidFill>
                <a:srgbClr val="595959"/>
              </a:solidFill>
              <a:latin typeface="Times New Roman"/>
              <a:ea typeface="Times New Roman"/>
              <a:cs typeface="Times New Roman"/>
              <a:sym typeface="Times New Roman"/>
            </a:endParaRPr>
          </a:p>
          <a:p>
            <a:pPr indent="-349250" lvl="0" marL="457200" marR="0" rtl="0" algn="l">
              <a:lnSpc>
                <a:spcPct val="115000"/>
              </a:lnSpc>
              <a:spcBef>
                <a:spcPts val="1000"/>
              </a:spcBef>
              <a:spcAft>
                <a:spcPts val="0"/>
              </a:spcAft>
              <a:buClr>
                <a:srgbClr val="595959"/>
              </a:buClr>
              <a:buSzPts val="1900"/>
              <a:buFont typeface="Times New Roman"/>
              <a:buChar char="●"/>
            </a:pPr>
            <a:r>
              <a:rPr lang="en" sz="1900">
                <a:solidFill>
                  <a:srgbClr val="595959"/>
                </a:solidFill>
                <a:latin typeface="Times New Roman"/>
                <a:ea typeface="Times New Roman"/>
                <a:cs typeface="Times New Roman"/>
                <a:sym typeface="Times New Roman"/>
              </a:rPr>
              <a:t>Enhances generalization by sharing representations across tasks.</a:t>
            </a:r>
            <a:endParaRPr sz="1900">
              <a:solidFill>
                <a:srgbClr val="595959"/>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469275" y="342700"/>
            <a:ext cx="8194800" cy="572700"/>
          </a:xfrm>
          <a:prstGeom prst="rect">
            <a:avLst/>
          </a:prstGeom>
        </p:spPr>
        <p:txBody>
          <a:bodyPr anchorCtr="0" anchor="t" bIns="91425" lIns="91425" spcFirstLastPara="1" rIns="91425" wrap="square" tIns="91425">
            <a:normAutofit/>
          </a:bodyPr>
          <a:lstStyle/>
          <a:p>
            <a:pPr indent="-388620" lvl="0" marL="457200" rtl="0" algn="l">
              <a:spcBef>
                <a:spcPts val="0"/>
              </a:spcBef>
              <a:spcAft>
                <a:spcPts val="0"/>
              </a:spcAft>
              <a:buSzPts val="2520"/>
              <a:buFont typeface="Times New Roman"/>
              <a:buAutoNum type="arabicPeriod" startAt="3"/>
            </a:pPr>
            <a:r>
              <a:rPr b="1" lang="en" sz="2520">
                <a:latin typeface="Times New Roman"/>
                <a:ea typeface="Times New Roman"/>
                <a:cs typeface="Times New Roman"/>
                <a:sym typeface="Times New Roman"/>
              </a:rPr>
              <a:t>Proposed </a:t>
            </a:r>
            <a:r>
              <a:rPr b="1" lang="en" sz="2520">
                <a:latin typeface="Times New Roman"/>
                <a:ea typeface="Times New Roman"/>
                <a:cs typeface="Times New Roman"/>
                <a:sym typeface="Times New Roman"/>
              </a:rPr>
              <a:t>Methodology</a:t>
            </a:r>
            <a:endParaRPr b="1" sz="2520">
              <a:latin typeface="Times New Roman"/>
              <a:ea typeface="Times New Roman"/>
              <a:cs typeface="Times New Roman"/>
              <a:sym typeface="Times New Roman"/>
            </a:endParaRPr>
          </a:p>
        </p:txBody>
      </p:sp>
      <p:sp>
        <p:nvSpPr>
          <p:cNvPr id="124" name="Google Shape;124;p20"/>
          <p:cNvSpPr txBox="1"/>
          <p:nvPr/>
        </p:nvSpPr>
        <p:spPr>
          <a:xfrm>
            <a:off x="479925" y="915400"/>
            <a:ext cx="8194800" cy="12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a:solidFill>
                  <a:schemeClr val="dk2"/>
                </a:solidFill>
                <a:latin typeface="Times New Roman"/>
                <a:ea typeface="Times New Roman"/>
                <a:cs typeface="Times New Roman"/>
                <a:sym typeface="Times New Roman"/>
              </a:rPr>
              <a:t>Zero Shot Learning</a:t>
            </a:r>
            <a:endParaRPr b="1" sz="2100">
              <a:solidFill>
                <a:schemeClr val="dk2"/>
              </a:solidFill>
              <a:latin typeface="Times New Roman"/>
              <a:ea typeface="Times New Roman"/>
              <a:cs typeface="Times New Roman"/>
              <a:sym typeface="Times New Roman"/>
            </a:endParaRPr>
          </a:p>
          <a:p>
            <a:pPr indent="0" lvl="0" marL="0" rtl="0" algn="l">
              <a:lnSpc>
                <a:spcPct val="115000"/>
              </a:lnSpc>
              <a:spcBef>
                <a:spcPts val="1000"/>
              </a:spcBef>
              <a:spcAft>
                <a:spcPts val="1200"/>
              </a:spcAft>
              <a:buNone/>
            </a:pPr>
            <a:r>
              <a:rPr lang="en" sz="1600">
                <a:solidFill>
                  <a:schemeClr val="dk2"/>
                </a:solidFill>
                <a:latin typeface="Times New Roman"/>
                <a:ea typeface="Times New Roman"/>
                <a:cs typeface="Times New Roman"/>
                <a:sym typeface="Times New Roman"/>
              </a:rPr>
              <a:t>We fine-tuned a multilingual model, XLM-RoBERTa, on English and Marathi hate speech data and tested it directly on Hindi.</a:t>
            </a:r>
            <a:endParaRPr sz="2000">
              <a:solidFill>
                <a:schemeClr val="dk2"/>
              </a:solidFill>
              <a:latin typeface="Times New Roman"/>
              <a:ea typeface="Times New Roman"/>
              <a:cs typeface="Times New Roman"/>
              <a:sym typeface="Times New Roman"/>
            </a:endParaRPr>
          </a:p>
        </p:txBody>
      </p:sp>
      <p:sp>
        <p:nvSpPr>
          <p:cNvPr id="125" name="Google Shape;125;p20"/>
          <p:cNvSpPr txBox="1"/>
          <p:nvPr/>
        </p:nvSpPr>
        <p:spPr>
          <a:xfrm>
            <a:off x="469275" y="2018925"/>
            <a:ext cx="8194800" cy="13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2"/>
                </a:solidFill>
                <a:latin typeface="Times New Roman"/>
                <a:ea typeface="Times New Roman"/>
                <a:cs typeface="Times New Roman"/>
                <a:sym typeface="Times New Roman"/>
              </a:rPr>
              <a:t>Multi-Task Learning</a:t>
            </a:r>
            <a:endParaRPr b="1" sz="2100">
              <a:solidFill>
                <a:schemeClr val="dk2"/>
              </a:solidFill>
              <a:latin typeface="Times New Roman"/>
              <a:ea typeface="Times New Roman"/>
              <a:cs typeface="Times New Roman"/>
              <a:sym typeface="Times New Roman"/>
            </a:endParaRPr>
          </a:p>
          <a:p>
            <a:pPr indent="0" lvl="0" marL="0" rtl="0" algn="l">
              <a:spcBef>
                <a:spcPts val="1000"/>
              </a:spcBef>
              <a:spcAft>
                <a:spcPts val="0"/>
              </a:spcAft>
              <a:buNone/>
            </a:pPr>
            <a:r>
              <a:rPr lang="en" sz="1600">
                <a:solidFill>
                  <a:schemeClr val="dk2"/>
                </a:solidFill>
                <a:latin typeface="Times New Roman"/>
                <a:ea typeface="Times New Roman"/>
                <a:cs typeface="Times New Roman"/>
                <a:sym typeface="Times New Roman"/>
              </a:rPr>
              <a:t>We added auxiliary tasks that share linguistic signals with hate speech detection to refine the model’s understanding. We weighted the tasks according to the priority, highest weight being assigned to Hate Speech Detection.</a:t>
            </a:r>
            <a:endParaRPr b="1" sz="2000">
              <a:solidFill>
                <a:schemeClr val="dk2"/>
              </a:solidFill>
              <a:latin typeface="Times New Roman"/>
              <a:ea typeface="Times New Roman"/>
              <a:cs typeface="Times New Roman"/>
              <a:sym typeface="Times New Roman"/>
            </a:endParaRPr>
          </a:p>
        </p:txBody>
      </p:sp>
      <p:sp>
        <p:nvSpPr>
          <p:cNvPr id="126" name="Google Shape;126;p20"/>
          <p:cNvSpPr txBox="1"/>
          <p:nvPr/>
        </p:nvSpPr>
        <p:spPr>
          <a:xfrm>
            <a:off x="479925" y="3545600"/>
            <a:ext cx="2916900" cy="125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latin typeface="Times New Roman"/>
                <a:ea typeface="Times New Roman"/>
                <a:cs typeface="Times New Roman"/>
                <a:sym typeface="Times New Roman"/>
              </a:rPr>
              <a:t>Offensive language detection</a:t>
            </a:r>
            <a:r>
              <a:rPr lang="en" sz="1700">
                <a:solidFill>
                  <a:schemeClr val="dk2"/>
                </a:solidFill>
                <a:latin typeface="Times New Roman"/>
                <a:ea typeface="Times New Roman"/>
                <a:cs typeface="Times New Roman"/>
                <a:sym typeface="Times New Roman"/>
              </a:rPr>
              <a:t> </a:t>
            </a:r>
            <a:endParaRPr sz="17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chemeClr val="dk2"/>
                </a:solidFill>
                <a:latin typeface="Times New Roman"/>
                <a:ea typeface="Times New Roman"/>
                <a:cs typeface="Times New Roman"/>
                <a:sym typeface="Times New Roman"/>
              </a:rPr>
              <a:t>Is the language offensive, but not necessarily hateful?</a:t>
            </a:r>
            <a:endParaRPr sz="17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233A44"/>
                </a:solidFill>
                <a:latin typeface="Times New Roman"/>
                <a:ea typeface="Times New Roman"/>
                <a:cs typeface="Times New Roman"/>
                <a:sym typeface="Times New Roman"/>
              </a:rPr>
              <a:t>Auxiliary Task 1</a:t>
            </a:r>
            <a:endParaRPr sz="1700">
              <a:solidFill>
                <a:schemeClr val="dk2"/>
              </a:solidFill>
              <a:latin typeface="Times New Roman"/>
              <a:ea typeface="Times New Roman"/>
              <a:cs typeface="Times New Roman"/>
              <a:sym typeface="Times New Roman"/>
            </a:endParaRPr>
          </a:p>
        </p:txBody>
      </p:sp>
      <p:sp>
        <p:nvSpPr>
          <p:cNvPr id="127" name="Google Shape;127;p20"/>
          <p:cNvSpPr txBox="1"/>
          <p:nvPr/>
        </p:nvSpPr>
        <p:spPr>
          <a:xfrm>
            <a:off x="5747175" y="3545600"/>
            <a:ext cx="2916900" cy="1255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1700">
                <a:solidFill>
                  <a:schemeClr val="dk2"/>
                </a:solidFill>
                <a:latin typeface="Times New Roman"/>
                <a:ea typeface="Times New Roman"/>
                <a:cs typeface="Times New Roman"/>
                <a:sym typeface="Times New Roman"/>
              </a:rPr>
              <a:t>Sentiment Analysis</a:t>
            </a:r>
            <a:endParaRPr sz="1700">
              <a:solidFill>
                <a:schemeClr val="dk2"/>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rPr lang="en" sz="1700">
                <a:solidFill>
                  <a:schemeClr val="dk2"/>
                </a:solidFill>
                <a:latin typeface="Times New Roman"/>
                <a:ea typeface="Times New Roman"/>
                <a:cs typeface="Times New Roman"/>
                <a:sym typeface="Times New Roman"/>
              </a:rPr>
              <a:t>Does the text feel positive, negative, or neutral?</a:t>
            </a:r>
            <a:endParaRPr sz="1700">
              <a:solidFill>
                <a:schemeClr val="dk2"/>
              </a:solidFill>
              <a:latin typeface="Times New Roman"/>
              <a:ea typeface="Times New Roman"/>
              <a:cs typeface="Times New Roman"/>
              <a:sym typeface="Times New Roman"/>
            </a:endParaRPr>
          </a:p>
          <a:p>
            <a:pPr indent="0" lvl="0" marL="0" rtl="0" algn="r">
              <a:lnSpc>
                <a:spcPct val="115000"/>
              </a:lnSpc>
              <a:spcBef>
                <a:spcPts val="0"/>
              </a:spcBef>
              <a:spcAft>
                <a:spcPts val="0"/>
              </a:spcAft>
              <a:buNone/>
            </a:pPr>
            <a:r>
              <a:rPr lang="en" sz="1700">
                <a:solidFill>
                  <a:srgbClr val="233A44"/>
                </a:solidFill>
                <a:latin typeface="Times New Roman"/>
                <a:ea typeface="Times New Roman"/>
                <a:cs typeface="Times New Roman"/>
                <a:sym typeface="Times New Roman"/>
              </a:rPr>
              <a:t>Auxiliary Task 2</a:t>
            </a:r>
            <a:endParaRPr sz="1700">
              <a:solidFill>
                <a:srgbClr val="233A44"/>
              </a:solidFill>
              <a:latin typeface="Times New Roman"/>
              <a:ea typeface="Times New Roman"/>
              <a:cs typeface="Times New Roman"/>
              <a:sym typeface="Times New Roman"/>
            </a:endParaRPr>
          </a:p>
        </p:txBody>
      </p:sp>
      <p:sp>
        <p:nvSpPr>
          <p:cNvPr id="128" name="Google Shape;128;p20"/>
          <p:cNvSpPr txBox="1"/>
          <p:nvPr/>
        </p:nvSpPr>
        <p:spPr>
          <a:xfrm>
            <a:off x="3279675" y="3545600"/>
            <a:ext cx="2916900" cy="125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chemeClr val="dk2"/>
                </a:solidFill>
                <a:latin typeface="Times New Roman"/>
                <a:ea typeface="Times New Roman"/>
                <a:cs typeface="Times New Roman"/>
                <a:sym typeface="Times New Roman"/>
              </a:rPr>
              <a:t>Hate Speech Detection</a:t>
            </a:r>
            <a:endParaRPr b="1" sz="1700">
              <a:solidFill>
                <a:schemeClr val="dk2"/>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rgbClr val="233A44"/>
                </a:solidFill>
                <a:latin typeface="Times New Roman"/>
                <a:ea typeface="Times New Roman"/>
                <a:cs typeface="Times New Roman"/>
                <a:sym typeface="Times New Roman"/>
              </a:rPr>
              <a:t>Primary Task </a:t>
            </a:r>
            <a:endParaRPr b="1" sz="1700">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9300" y="340350"/>
            <a:ext cx="8225400" cy="5535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Font typeface="Times New Roman"/>
              <a:buAutoNum type="arabicPeriod" startAt="4"/>
            </a:pPr>
            <a:r>
              <a:rPr b="1" lang="en" sz="2400">
                <a:latin typeface="Times New Roman"/>
                <a:ea typeface="Times New Roman"/>
                <a:cs typeface="Times New Roman"/>
                <a:sym typeface="Times New Roman"/>
              </a:rPr>
              <a:t>Findings So Far</a:t>
            </a:r>
            <a:endParaRPr b="1" sz="2500">
              <a:latin typeface="Times New Roman"/>
              <a:ea typeface="Times New Roman"/>
              <a:cs typeface="Times New Roman"/>
              <a:sym typeface="Times New Roman"/>
            </a:endParaRPr>
          </a:p>
          <a:p>
            <a:pPr indent="0" lvl="0" marL="457200" rtl="0" algn="l">
              <a:spcBef>
                <a:spcPts val="0"/>
              </a:spcBef>
              <a:spcAft>
                <a:spcPts val="0"/>
              </a:spcAft>
              <a:buNone/>
            </a:pPr>
            <a:r>
              <a:t/>
            </a:r>
            <a:endParaRPr b="1" sz="2500">
              <a:latin typeface="Times New Roman"/>
              <a:ea typeface="Times New Roman"/>
              <a:cs typeface="Times New Roman"/>
              <a:sym typeface="Times New Roman"/>
            </a:endParaRPr>
          </a:p>
        </p:txBody>
      </p:sp>
      <p:sp>
        <p:nvSpPr>
          <p:cNvPr id="134" name="Google Shape;134;p21"/>
          <p:cNvSpPr txBox="1"/>
          <p:nvPr>
            <p:ph idx="1" type="body"/>
          </p:nvPr>
        </p:nvSpPr>
        <p:spPr>
          <a:xfrm>
            <a:off x="459300" y="893850"/>
            <a:ext cx="8225400" cy="1323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100">
                <a:solidFill>
                  <a:srgbClr val="595959"/>
                </a:solidFill>
                <a:latin typeface="Times New Roman"/>
                <a:ea typeface="Times New Roman"/>
                <a:cs typeface="Times New Roman"/>
                <a:sym typeface="Times New Roman"/>
              </a:rPr>
              <a:t>Evaluation</a:t>
            </a:r>
            <a:endParaRPr sz="1700">
              <a:solidFill>
                <a:srgbClr val="595959"/>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700">
                <a:solidFill>
                  <a:srgbClr val="595959"/>
                </a:solidFill>
                <a:latin typeface="Times New Roman"/>
                <a:ea typeface="Times New Roman"/>
                <a:cs typeface="Times New Roman"/>
                <a:sym typeface="Times New Roman"/>
              </a:rPr>
              <a:t>F1-score balances the trade-off between Precision and Recall by providing a single metric, a harmonic mean of the two.</a:t>
            </a:r>
            <a:endParaRPr sz="1700">
              <a:solidFill>
                <a:srgbClr val="595959"/>
              </a:solidFill>
              <a:latin typeface="Times New Roman"/>
              <a:ea typeface="Times New Roman"/>
              <a:cs typeface="Times New Roman"/>
              <a:sym typeface="Times New Roman"/>
            </a:endParaRPr>
          </a:p>
          <a:p>
            <a:pPr indent="0" lvl="0" marL="0" rtl="0" algn="just">
              <a:lnSpc>
                <a:spcPct val="100000"/>
              </a:lnSpc>
              <a:spcBef>
                <a:spcPts val="1200"/>
              </a:spcBef>
              <a:spcAft>
                <a:spcPts val="1200"/>
              </a:spcAft>
              <a:buNone/>
            </a:pPr>
            <a:r>
              <a:t/>
            </a:r>
            <a:endParaRPr sz="1700">
              <a:solidFill>
                <a:srgbClr val="595959"/>
              </a:solidFill>
              <a:latin typeface="Times New Roman"/>
              <a:ea typeface="Times New Roman"/>
              <a:cs typeface="Times New Roman"/>
              <a:sym typeface="Times New Roman"/>
            </a:endParaRPr>
          </a:p>
        </p:txBody>
      </p:sp>
      <p:graphicFrame>
        <p:nvGraphicFramePr>
          <p:cNvPr id="135" name="Google Shape;135;p21"/>
          <p:cNvGraphicFramePr/>
          <p:nvPr/>
        </p:nvGraphicFramePr>
        <p:xfrm>
          <a:off x="311700" y="2506675"/>
          <a:ext cx="3000000" cy="3000000"/>
        </p:xfrm>
        <a:graphic>
          <a:graphicData uri="http://schemas.openxmlformats.org/drawingml/2006/table">
            <a:tbl>
              <a:tblPr>
                <a:noFill/>
                <a:tableStyleId>{42C71DD4-790F-47B4-8392-85720B35D916}</a:tableStyleId>
              </a:tblPr>
              <a:tblGrid>
                <a:gridCol w="1303750"/>
                <a:gridCol w="1061875"/>
                <a:gridCol w="1102225"/>
                <a:gridCol w="1014950"/>
              </a:tblGrid>
              <a:tr h="733625">
                <a:tc>
                  <a:txBody>
                    <a:bodyPr/>
                    <a:lstStyle/>
                    <a:p>
                      <a:pPr indent="0" lvl="0" marL="0" rtl="0" algn="l">
                        <a:spcBef>
                          <a:spcPts val="0"/>
                        </a:spcBef>
                        <a:spcAft>
                          <a:spcPts val="0"/>
                        </a:spcAft>
                        <a:buNone/>
                      </a:pPr>
                      <a:r>
                        <a:t/>
                      </a:r>
                      <a:endParaRPr b="1" sz="1300"/>
                    </a:p>
                  </a:txBody>
                  <a:tcPr marT="91425" marB="91425" marR="91425" marL="91425"/>
                </a:tc>
                <a:tc>
                  <a:txBody>
                    <a:bodyPr/>
                    <a:lstStyle/>
                    <a:p>
                      <a:pPr indent="0" lvl="0" marL="0" rtl="0" algn="ctr">
                        <a:spcBef>
                          <a:spcPts val="0"/>
                        </a:spcBef>
                        <a:spcAft>
                          <a:spcPts val="0"/>
                        </a:spcAft>
                        <a:buNone/>
                      </a:pPr>
                      <a:r>
                        <a:rPr b="1" lang="en" sz="1300"/>
                        <a:t>Hate Speech Detection</a:t>
                      </a:r>
                      <a:endParaRPr b="1" sz="1300"/>
                    </a:p>
                  </a:txBody>
                  <a:tcPr marT="91425" marB="91425" marR="91425" marL="91425"/>
                </a:tc>
                <a:tc>
                  <a:txBody>
                    <a:bodyPr/>
                    <a:lstStyle/>
                    <a:p>
                      <a:pPr indent="0" lvl="0" marL="0" rtl="0" algn="ctr">
                        <a:spcBef>
                          <a:spcPts val="0"/>
                        </a:spcBef>
                        <a:spcAft>
                          <a:spcPts val="0"/>
                        </a:spcAft>
                        <a:buNone/>
                      </a:pPr>
                      <a:r>
                        <a:rPr b="1" lang="en" sz="1300"/>
                        <a:t>Offensive Language Detection</a:t>
                      </a:r>
                      <a:endParaRPr b="1" sz="1300"/>
                    </a:p>
                  </a:txBody>
                  <a:tcPr marT="91425" marB="91425" marR="91425" marL="91425"/>
                </a:tc>
                <a:tc>
                  <a:txBody>
                    <a:bodyPr/>
                    <a:lstStyle/>
                    <a:p>
                      <a:pPr indent="0" lvl="0" marL="0" rtl="0" algn="ctr">
                        <a:spcBef>
                          <a:spcPts val="0"/>
                        </a:spcBef>
                        <a:spcAft>
                          <a:spcPts val="0"/>
                        </a:spcAft>
                        <a:buNone/>
                      </a:pPr>
                      <a:r>
                        <a:rPr b="1" lang="en" sz="1300"/>
                        <a:t>Sentiment Analysis</a:t>
                      </a:r>
                      <a:endParaRPr b="1" sz="1300"/>
                    </a:p>
                  </a:txBody>
                  <a:tcPr marT="91425" marB="91425" marR="91425" marL="91425"/>
                </a:tc>
              </a:tr>
              <a:tr h="546600">
                <a:tc>
                  <a:txBody>
                    <a:bodyPr/>
                    <a:lstStyle/>
                    <a:p>
                      <a:pPr indent="0" lvl="0" marL="0" rtl="0" algn="l">
                        <a:spcBef>
                          <a:spcPts val="0"/>
                        </a:spcBef>
                        <a:spcAft>
                          <a:spcPts val="0"/>
                        </a:spcAft>
                        <a:buNone/>
                      </a:pPr>
                      <a:r>
                        <a:rPr b="1" lang="en" sz="1300"/>
                        <a:t>Baseline Model</a:t>
                      </a:r>
                      <a:endParaRPr b="1" sz="1300"/>
                    </a:p>
                  </a:txBody>
                  <a:tcPr marT="91425" marB="91425" marR="91425" marL="91425"/>
                </a:tc>
                <a:tc>
                  <a:txBody>
                    <a:bodyPr/>
                    <a:lstStyle/>
                    <a:p>
                      <a:pPr indent="0" lvl="0" marL="0" rtl="0" algn="ctr">
                        <a:spcBef>
                          <a:spcPts val="0"/>
                        </a:spcBef>
                        <a:spcAft>
                          <a:spcPts val="0"/>
                        </a:spcAft>
                        <a:buNone/>
                      </a:pPr>
                      <a:r>
                        <a:rPr lang="en" sz="1300"/>
                        <a:t>0.34</a:t>
                      </a:r>
                      <a:endParaRPr sz="1300"/>
                    </a:p>
                  </a:txBody>
                  <a:tcPr marT="91425" marB="91425" marR="91425" marL="91425"/>
                </a:tc>
                <a:tc>
                  <a:txBody>
                    <a:bodyPr/>
                    <a:lstStyle/>
                    <a:p>
                      <a:pPr indent="0" lvl="0" marL="0" rtl="0" algn="ctr">
                        <a:spcBef>
                          <a:spcPts val="0"/>
                        </a:spcBef>
                        <a:spcAft>
                          <a:spcPts val="0"/>
                        </a:spcAft>
                        <a:buNone/>
                      </a:pPr>
                      <a:r>
                        <a:rPr lang="en" sz="1300"/>
                        <a:t>-</a:t>
                      </a:r>
                      <a:endParaRPr sz="1300"/>
                    </a:p>
                  </a:txBody>
                  <a:tcPr marT="91425" marB="91425" marR="91425" marL="91425"/>
                </a:tc>
                <a:tc>
                  <a:txBody>
                    <a:bodyPr/>
                    <a:lstStyle/>
                    <a:p>
                      <a:pPr indent="0" lvl="0" marL="0" rtl="0" algn="ctr">
                        <a:spcBef>
                          <a:spcPts val="0"/>
                        </a:spcBef>
                        <a:spcAft>
                          <a:spcPts val="0"/>
                        </a:spcAft>
                        <a:buNone/>
                      </a:pPr>
                      <a:r>
                        <a:rPr lang="en" sz="1300"/>
                        <a:t>-</a:t>
                      </a:r>
                      <a:endParaRPr sz="1300"/>
                    </a:p>
                  </a:txBody>
                  <a:tcPr marT="91425" marB="91425" marR="91425" marL="91425"/>
                </a:tc>
              </a:tr>
              <a:tr h="546600">
                <a:tc>
                  <a:txBody>
                    <a:bodyPr/>
                    <a:lstStyle/>
                    <a:p>
                      <a:pPr indent="0" lvl="0" marL="0" rtl="0" algn="l">
                        <a:spcBef>
                          <a:spcPts val="0"/>
                        </a:spcBef>
                        <a:spcAft>
                          <a:spcPts val="0"/>
                        </a:spcAft>
                        <a:buNone/>
                      </a:pPr>
                      <a:r>
                        <a:rPr b="1" lang="en" sz="1300"/>
                        <a:t>Fully </a:t>
                      </a:r>
                      <a:r>
                        <a:rPr b="1" lang="en" sz="1300"/>
                        <a:t>Trained Model</a:t>
                      </a:r>
                      <a:endParaRPr b="1" sz="1300"/>
                    </a:p>
                  </a:txBody>
                  <a:tcPr marT="91425" marB="91425" marR="91425" marL="91425"/>
                </a:tc>
                <a:tc>
                  <a:txBody>
                    <a:bodyPr/>
                    <a:lstStyle/>
                    <a:p>
                      <a:pPr indent="0" lvl="0" marL="0" rtl="0" algn="ctr">
                        <a:spcBef>
                          <a:spcPts val="0"/>
                        </a:spcBef>
                        <a:spcAft>
                          <a:spcPts val="0"/>
                        </a:spcAft>
                        <a:buNone/>
                      </a:pPr>
                      <a:r>
                        <a:rPr lang="en" sz="1300"/>
                        <a:t>0.75</a:t>
                      </a:r>
                      <a:endParaRPr sz="1300"/>
                    </a:p>
                  </a:txBody>
                  <a:tcPr marT="91425" marB="91425" marR="91425" marL="91425"/>
                </a:tc>
                <a:tc>
                  <a:txBody>
                    <a:bodyPr/>
                    <a:lstStyle/>
                    <a:p>
                      <a:pPr indent="0" lvl="0" marL="0" rtl="0" algn="ctr">
                        <a:spcBef>
                          <a:spcPts val="0"/>
                        </a:spcBef>
                        <a:spcAft>
                          <a:spcPts val="0"/>
                        </a:spcAft>
                        <a:buNone/>
                      </a:pPr>
                      <a:r>
                        <a:rPr lang="en" sz="1300"/>
                        <a:t>0.82</a:t>
                      </a:r>
                      <a:endParaRPr sz="1300"/>
                    </a:p>
                  </a:txBody>
                  <a:tcPr marT="91425" marB="91425" marR="91425" marL="91425"/>
                </a:tc>
                <a:tc>
                  <a:txBody>
                    <a:bodyPr/>
                    <a:lstStyle/>
                    <a:p>
                      <a:pPr indent="0" lvl="0" marL="0" rtl="0" algn="ctr">
                        <a:spcBef>
                          <a:spcPts val="0"/>
                        </a:spcBef>
                        <a:spcAft>
                          <a:spcPts val="0"/>
                        </a:spcAft>
                        <a:buNone/>
                      </a:pPr>
                      <a:r>
                        <a:rPr lang="en" sz="1300"/>
                        <a:t>0.56</a:t>
                      </a:r>
                      <a:endParaRPr sz="1300"/>
                    </a:p>
                  </a:txBody>
                  <a:tcPr marT="91425" marB="91425" marR="91425" marL="91425"/>
                </a:tc>
              </a:tr>
            </a:tbl>
          </a:graphicData>
        </a:graphic>
      </p:graphicFrame>
      <p:pic>
        <p:nvPicPr>
          <p:cNvPr id="136" name="Google Shape;136;p21"/>
          <p:cNvPicPr preferRelativeResize="0"/>
          <p:nvPr/>
        </p:nvPicPr>
        <p:blipFill>
          <a:blip r:embed="rId3">
            <a:alphaModFix/>
          </a:blip>
          <a:stretch>
            <a:fillRect/>
          </a:stretch>
        </p:blipFill>
        <p:spPr>
          <a:xfrm>
            <a:off x="4992925" y="2437075"/>
            <a:ext cx="3914276" cy="2074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