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5" r:id="rId5"/>
    <p:sldId id="266" r:id="rId6"/>
    <p:sldId id="271" r:id="rId7"/>
    <p:sldId id="272" r:id="rId8"/>
    <p:sldId id="274" r:id="rId9"/>
    <p:sldId id="275" r:id="rId10"/>
    <p:sldId id="276" r:id="rId1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51EE7-C840-4BED-A0F5-60C06A8A9D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8EFC22-88E1-4CB6-8F37-2FE2825EC1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Matplotlib is designed to be as usable as MATLAB, with the ability to use Python and the advantage of being free and open-source.</a:t>
          </a:r>
          <a:endParaRPr lang="en-US"/>
        </a:p>
      </dgm:t>
    </dgm:pt>
    <dgm:pt modelId="{56C2789C-D6DA-43B9-BA39-02ED5D700609}" type="parTrans" cxnId="{9DB1AEC4-2347-4977-BD0B-B3FDF35E367C}">
      <dgm:prSet/>
      <dgm:spPr/>
      <dgm:t>
        <a:bodyPr/>
        <a:lstStyle/>
        <a:p>
          <a:endParaRPr lang="en-US"/>
        </a:p>
      </dgm:t>
    </dgm:pt>
    <dgm:pt modelId="{F0A4CED3-A727-465F-B9E1-1B3D7DD61E8F}" type="sibTrans" cxnId="{9DB1AEC4-2347-4977-BD0B-B3FDF35E367C}">
      <dgm:prSet/>
      <dgm:spPr/>
      <dgm:t>
        <a:bodyPr/>
        <a:lstStyle/>
        <a:p>
          <a:endParaRPr lang="en-US"/>
        </a:p>
      </dgm:t>
    </dgm:pt>
    <dgm:pt modelId="{B6DAFE12-D883-4A1D-814E-35803A460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cross-platform library for making 2D plots from data in arrays.   </a:t>
          </a:r>
        </a:p>
      </dgm:t>
    </dgm:pt>
    <dgm:pt modelId="{979BE907-4D82-49A0-B52D-B22921C70C46}" type="parTrans" cxnId="{E9864A9B-D76B-479B-AC8F-35CCC690C53F}">
      <dgm:prSet/>
      <dgm:spPr/>
      <dgm:t>
        <a:bodyPr/>
        <a:lstStyle/>
        <a:p>
          <a:endParaRPr lang="en-US"/>
        </a:p>
      </dgm:t>
    </dgm:pt>
    <dgm:pt modelId="{421BD4E9-16D6-49EA-9EAF-210D113216F5}" type="sibTrans" cxnId="{E9864A9B-D76B-479B-AC8F-35CCC690C53F}">
      <dgm:prSet/>
      <dgm:spPr/>
      <dgm:t>
        <a:bodyPr/>
        <a:lstStyle/>
        <a:p>
          <a:endParaRPr lang="en-US"/>
        </a:p>
      </dgm:t>
    </dgm:pt>
    <dgm:pt modelId="{86EC61FF-8D21-4C48-89B8-95CBB96133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library is built on the top of NumPy arrays and consist of several plots like line chart, bar chart, histogram, etc.</a:t>
          </a:r>
          <a:endParaRPr lang="en-US"/>
        </a:p>
      </dgm:t>
    </dgm:pt>
    <dgm:pt modelId="{D3091CE4-5728-4A2F-8D9E-0E97C5740D83}" type="parTrans" cxnId="{33CAE622-6AA1-477B-B1BC-59B957CB4789}">
      <dgm:prSet/>
      <dgm:spPr/>
      <dgm:t>
        <a:bodyPr/>
        <a:lstStyle/>
        <a:p>
          <a:endParaRPr lang="en-US"/>
        </a:p>
      </dgm:t>
    </dgm:pt>
    <dgm:pt modelId="{1B604C00-5B2C-453C-9E48-C74D8CC6D0E8}" type="sibTrans" cxnId="{33CAE622-6AA1-477B-B1BC-59B957CB4789}">
      <dgm:prSet/>
      <dgm:spPr/>
      <dgm:t>
        <a:bodyPr/>
        <a:lstStyle/>
        <a:p>
          <a:endParaRPr lang="en-US"/>
        </a:p>
      </dgm:t>
    </dgm:pt>
    <dgm:pt modelId="{40DEC9A9-C579-4F75-96BA-68C9F2B19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provides a lot of flexibility but at the cost of writing more code.</a:t>
          </a:r>
          <a:endParaRPr lang="en-US"/>
        </a:p>
      </dgm:t>
    </dgm:pt>
    <dgm:pt modelId="{A709E12E-2943-4194-97EF-403DC1B7F37B}" type="parTrans" cxnId="{DBB1C1DF-AEFE-4F4A-B9AB-85D1A8B04E3A}">
      <dgm:prSet/>
      <dgm:spPr/>
      <dgm:t>
        <a:bodyPr/>
        <a:lstStyle/>
        <a:p>
          <a:endParaRPr lang="en-US"/>
        </a:p>
      </dgm:t>
    </dgm:pt>
    <dgm:pt modelId="{44193AF0-CC5F-4527-B3C6-577003496924}" type="sibTrans" cxnId="{DBB1C1DF-AEFE-4F4A-B9AB-85D1A8B04E3A}">
      <dgm:prSet/>
      <dgm:spPr/>
      <dgm:t>
        <a:bodyPr/>
        <a:lstStyle/>
        <a:p>
          <a:endParaRPr lang="en-US"/>
        </a:p>
      </dgm:t>
    </dgm:pt>
    <dgm:pt modelId="{023FDF80-92E9-4421-A0C1-13ABDBB07628}" type="pres">
      <dgm:prSet presAssocID="{A3E51EE7-C840-4BED-A0F5-60C06A8A9D8C}" presName="root" presStyleCnt="0">
        <dgm:presLayoutVars>
          <dgm:dir/>
          <dgm:resizeHandles val="exact"/>
        </dgm:presLayoutVars>
      </dgm:prSet>
      <dgm:spPr/>
    </dgm:pt>
    <dgm:pt modelId="{1D775EBF-BD2C-499E-9D3F-47B928AA223D}" type="pres">
      <dgm:prSet presAssocID="{588EFC22-88E1-4CB6-8F37-2FE2825EC1E8}" presName="compNode" presStyleCnt="0"/>
      <dgm:spPr/>
    </dgm:pt>
    <dgm:pt modelId="{141F0299-56AD-4E25-94A8-90BEC549693A}" type="pres">
      <dgm:prSet presAssocID="{588EFC22-88E1-4CB6-8F37-2FE2825EC1E8}" presName="bgRect" presStyleLbl="bgShp" presStyleIdx="0" presStyleCnt="4"/>
      <dgm:spPr>
        <a:solidFill>
          <a:schemeClr val="accent1">
            <a:lumMod val="20000"/>
            <a:lumOff val="80000"/>
          </a:schemeClr>
        </a:solidFill>
      </dgm:spPr>
    </dgm:pt>
    <dgm:pt modelId="{3BCA614E-DE2F-4E44-B58D-1577BCD222B7}" type="pres">
      <dgm:prSet presAssocID="{588EFC22-88E1-4CB6-8F37-2FE2825EC1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167383E-1B40-4349-8BF5-A8A5E8753D1D}" type="pres">
      <dgm:prSet presAssocID="{588EFC22-88E1-4CB6-8F37-2FE2825EC1E8}" presName="spaceRect" presStyleCnt="0"/>
      <dgm:spPr/>
    </dgm:pt>
    <dgm:pt modelId="{4017152F-5928-42FE-8B91-695B0097CEFD}" type="pres">
      <dgm:prSet presAssocID="{588EFC22-88E1-4CB6-8F37-2FE2825EC1E8}" presName="parTx" presStyleLbl="revTx" presStyleIdx="0" presStyleCnt="4">
        <dgm:presLayoutVars>
          <dgm:chMax val="0"/>
          <dgm:chPref val="0"/>
        </dgm:presLayoutVars>
      </dgm:prSet>
      <dgm:spPr/>
    </dgm:pt>
    <dgm:pt modelId="{A12F359A-A52F-4666-9496-C5B9A65FA48B}" type="pres">
      <dgm:prSet presAssocID="{F0A4CED3-A727-465F-B9E1-1B3D7DD61E8F}" presName="sibTrans" presStyleCnt="0"/>
      <dgm:spPr/>
    </dgm:pt>
    <dgm:pt modelId="{A58E45E6-D490-41E7-98E1-D4A01C47DDF7}" type="pres">
      <dgm:prSet presAssocID="{B6DAFE12-D883-4A1D-814E-35803A460F1E}" presName="compNode" presStyleCnt="0"/>
      <dgm:spPr/>
    </dgm:pt>
    <dgm:pt modelId="{E1623899-FD2F-414F-8E17-D7571EE5BD04}" type="pres">
      <dgm:prSet presAssocID="{B6DAFE12-D883-4A1D-814E-35803A460F1E}" presName="bgRect" presStyleLbl="bgShp" presStyleIdx="1" presStyleCnt="4"/>
      <dgm:spPr>
        <a:solidFill>
          <a:schemeClr val="accent1">
            <a:lumMod val="20000"/>
            <a:lumOff val="80000"/>
          </a:schemeClr>
        </a:solidFill>
      </dgm:spPr>
    </dgm:pt>
    <dgm:pt modelId="{70F65286-105A-439A-8636-A9FACFA014FF}" type="pres">
      <dgm:prSet presAssocID="{B6DAFE12-D883-4A1D-814E-35803A460F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77ED55-830E-4B16-955D-0A20A8945B10}" type="pres">
      <dgm:prSet presAssocID="{B6DAFE12-D883-4A1D-814E-35803A460F1E}" presName="spaceRect" presStyleCnt="0"/>
      <dgm:spPr/>
    </dgm:pt>
    <dgm:pt modelId="{7723166B-35BB-4A8A-BFFE-A294A31F1901}" type="pres">
      <dgm:prSet presAssocID="{B6DAFE12-D883-4A1D-814E-35803A460F1E}" presName="parTx" presStyleLbl="revTx" presStyleIdx="1" presStyleCnt="4">
        <dgm:presLayoutVars>
          <dgm:chMax val="0"/>
          <dgm:chPref val="0"/>
        </dgm:presLayoutVars>
      </dgm:prSet>
      <dgm:spPr/>
    </dgm:pt>
    <dgm:pt modelId="{991A96CF-F63F-4399-AF4C-5E58D7506EC7}" type="pres">
      <dgm:prSet presAssocID="{421BD4E9-16D6-49EA-9EAF-210D113216F5}" presName="sibTrans" presStyleCnt="0"/>
      <dgm:spPr/>
    </dgm:pt>
    <dgm:pt modelId="{18691947-7D07-4F29-9CF8-3C09A36D760F}" type="pres">
      <dgm:prSet presAssocID="{86EC61FF-8D21-4C48-89B8-95CBB9613319}" presName="compNode" presStyleCnt="0"/>
      <dgm:spPr/>
    </dgm:pt>
    <dgm:pt modelId="{D758CCAD-95BC-441A-AAD1-8A714BF00634}" type="pres">
      <dgm:prSet presAssocID="{86EC61FF-8D21-4C48-89B8-95CBB9613319}" presName="bgRect" presStyleLbl="bgShp" presStyleIdx="2" presStyleCnt="4"/>
      <dgm:spPr>
        <a:solidFill>
          <a:schemeClr val="accent1">
            <a:lumMod val="20000"/>
            <a:lumOff val="80000"/>
          </a:schemeClr>
        </a:solidFill>
      </dgm:spPr>
    </dgm:pt>
    <dgm:pt modelId="{3134435F-2632-4150-871E-5EA36DECF88D}" type="pres">
      <dgm:prSet presAssocID="{86EC61FF-8D21-4C48-89B8-95CBB96133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D573817-BF39-4734-B8B3-CA177C8FF70D}" type="pres">
      <dgm:prSet presAssocID="{86EC61FF-8D21-4C48-89B8-95CBB9613319}" presName="spaceRect" presStyleCnt="0"/>
      <dgm:spPr/>
    </dgm:pt>
    <dgm:pt modelId="{89E93E48-F1CE-491E-8BD2-A5D0E5EE7B0A}" type="pres">
      <dgm:prSet presAssocID="{86EC61FF-8D21-4C48-89B8-95CBB9613319}" presName="parTx" presStyleLbl="revTx" presStyleIdx="2" presStyleCnt="4">
        <dgm:presLayoutVars>
          <dgm:chMax val="0"/>
          <dgm:chPref val="0"/>
        </dgm:presLayoutVars>
      </dgm:prSet>
      <dgm:spPr/>
    </dgm:pt>
    <dgm:pt modelId="{37B073F5-1428-4FFF-92CD-B1B5A0CE83D7}" type="pres">
      <dgm:prSet presAssocID="{1B604C00-5B2C-453C-9E48-C74D8CC6D0E8}" presName="sibTrans" presStyleCnt="0"/>
      <dgm:spPr/>
    </dgm:pt>
    <dgm:pt modelId="{6A0A3A74-0F50-452E-A744-BCF0837996D2}" type="pres">
      <dgm:prSet presAssocID="{40DEC9A9-C579-4F75-96BA-68C9F2B1903D}" presName="compNode" presStyleCnt="0"/>
      <dgm:spPr/>
    </dgm:pt>
    <dgm:pt modelId="{E2B55D47-4601-4A63-A8EF-A76AEAD8BA57}" type="pres">
      <dgm:prSet presAssocID="{40DEC9A9-C579-4F75-96BA-68C9F2B1903D}" presName="bgRect" presStyleLbl="bgShp" presStyleIdx="3" presStyleCnt="4"/>
      <dgm:spPr>
        <a:solidFill>
          <a:schemeClr val="accent1">
            <a:lumMod val="20000"/>
            <a:lumOff val="80000"/>
          </a:schemeClr>
        </a:solidFill>
      </dgm:spPr>
    </dgm:pt>
    <dgm:pt modelId="{B8198486-0662-41FC-A888-469A4BA61F42}" type="pres">
      <dgm:prSet presAssocID="{40DEC9A9-C579-4F75-96BA-68C9F2B190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45FFDAB-9EF4-46EA-9688-806F9FF4D362}" type="pres">
      <dgm:prSet presAssocID="{40DEC9A9-C579-4F75-96BA-68C9F2B1903D}" presName="spaceRect" presStyleCnt="0"/>
      <dgm:spPr/>
    </dgm:pt>
    <dgm:pt modelId="{A50AA9B0-408A-4928-AE4A-E92905CAD665}" type="pres">
      <dgm:prSet presAssocID="{40DEC9A9-C579-4F75-96BA-68C9F2B1903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CAE622-6AA1-477B-B1BC-59B957CB4789}" srcId="{A3E51EE7-C840-4BED-A0F5-60C06A8A9D8C}" destId="{86EC61FF-8D21-4C48-89B8-95CBB9613319}" srcOrd="2" destOrd="0" parTransId="{D3091CE4-5728-4A2F-8D9E-0E97C5740D83}" sibTransId="{1B604C00-5B2C-453C-9E48-C74D8CC6D0E8}"/>
    <dgm:cxn modelId="{C1781F5C-FA07-4B8D-823D-7979A1E00074}" type="presOf" srcId="{86EC61FF-8D21-4C48-89B8-95CBB9613319}" destId="{89E93E48-F1CE-491E-8BD2-A5D0E5EE7B0A}" srcOrd="0" destOrd="0" presId="urn:microsoft.com/office/officeart/2018/2/layout/IconVerticalSolidList"/>
    <dgm:cxn modelId="{DC41B060-888F-4171-AF2A-C04494B26995}" type="presOf" srcId="{B6DAFE12-D883-4A1D-814E-35803A460F1E}" destId="{7723166B-35BB-4A8A-BFFE-A294A31F1901}" srcOrd="0" destOrd="0" presId="urn:microsoft.com/office/officeart/2018/2/layout/IconVerticalSolidList"/>
    <dgm:cxn modelId="{F57A4881-2009-4444-BEFF-74617B74029F}" type="presOf" srcId="{588EFC22-88E1-4CB6-8F37-2FE2825EC1E8}" destId="{4017152F-5928-42FE-8B91-695B0097CEFD}" srcOrd="0" destOrd="0" presId="urn:microsoft.com/office/officeart/2018/2/layout/IconVerticalSolidList"/>
    <dgm:cxn modelId="{E9864A9B-D76B-479B-AC8F-35CCC690C53F}" srcId="{A3E51EE7-C840-4BED-A0F5-60C06A8A9D8C}" destId="{B6DAFE12-D883-4A1D-814E-35803A460F1E}" srcOrd="1" destOrd="0" parTransId="{979BE907-4D82-49A0-B52D-B22921C70C46}" sibTransId="{421BD4E9-16D6-49EA-9EAF-210D113216F5}"/>
    <dgm:cxn modelId="{7AEC25A6-99C2-4B03-A3D3-8FE4793A629F}" type="presOf" srcId="{40DEC9A9-C579-4F75-96BA-68C9F2B1903D}" destId="{A50AA9B0-408A-4928-AE4A-E92905CAD665}" srcOrd="0" destOrd="0" presId="urn:microsoft.com/office/officeart/2018/2/layout/IconVerticalSolidList"/>
    <dgm:cxn modelId="{9DB1AEC4-2347-4977-BD0B-B3FDF35E367C}" srcId="{A3E51EE7-C840-4BED-A0F5-60C06A8A9D8C}" destId="{588EFC22-88E1-4CB6-8F37-2FE2825EC1E8}" srcOrd="0" destOrd="0" parTransId="{56C2789C-D6DA-43B9-BA39-02ED5D700609}" sibTransId="{F0A4CED3-A727-465F-B9E1-1B3D7DD61E8F}"/>
    <dgm:cxn modelId="{DBB1C1DF-AEFE-4F4A-B9AB-85D1A8B04E3A}" srcId="{A3E51EE7-C840-4BED-A0F5-60C06A8A9D8C}" destId="{40DEC9A9-C579-4F75-96BA-68C9F2B1903D}" srcOrd="3" destOrd="0" parTransId="{A709E12E-2943-4194-97EF-403DC1B7F37B}" sibTransId="{44193AF0-CC5F-4527-B3C6-577003496924}"/>
    <dgm:cxn modelId="{CBD5B5F4-03F0-4FA1-AA81-5B99FF1A6E0B}" type="presOf" srcId="{A3E51EE7-C840-4BED-A0F5-60C06A8A9D8C}" destId="{023FDF80-92E9-4421-A0C1-13ABDBB07628}" srcOrd="0" destOrd="0" presId="urn:microsoft.com/office/officeart/2018/2/layout/IconVerticalSolidList"/>
    <dgm:cxn modelId="{55343ECC-9809-4793-9B41-5516FC1F7F0A}" type="presParOf" srcId="{023FDF80-92E9-4421-A0C1-13ABDBB07628}" destId="{1D775EBF-BD2C-499E-9D3F-47B928AA223D}" srcOrd="0" destOrd="0" presId="urn:microsoft.com/office/officeart/2018/2/layout/IconVerticalSolidList"/>
    <dgm:cxn modelId="{3C38D996-DBAC-4C72-8A75-7552C211BBDB}" type="presParOf" srcId="{1D775EBF-BD2C-499E-9D3F-47B928AA223D}" destId="{141F0299-56AD-4E25-94A8-90BEC549693A}" srcOrd="0" destOrd="0" presId="urn:microsoft.com/office/officeart/2018/2/layout/IconVerticalSolidList"/>
    <dgm:cxn modelId="{7ACBC8E9-B77E-43B8-B923-EF9584F4800E}" type="presParOf" srcId="{1D775EBF-BD2C-499E-9D3F-47B928AA223D}" destId="{3BCA614E-DE2F-4E44-B58D-1577BCD222B7}" srcOrd="1" destOrd="0" presId="urn:microsoft.com/office/officeart/2018/2/layout/IconVerticalSolidList"/>
    <dgm:cxn modelId="{0AC82B59-512A-4EAE-9FDB-3CAC26F736AB}" type="presParOf" srcId="{1D775EBF-BD2C-499E-9D3F-47B928AA223D}" destId="{7167383E-1B40-4349-8BF5-A8A5E8753D1D}" srcOrd="2" destOrd="0" presId="urn:microsoft.com/office/officeart/2018/2/layout/IconVerticalSolidList"/>
    <dgm:cxn modelId="{DB53F928-90BD-47F5-8EE0-61CBDE2EEB6F}" type="presParOf" srcId="{1D775EBF-BD2C-499E-9D3F-47B928AA223D}" destId="{4017152F-5928-42FE-8B91-695B0097CEFD}" srcOrd="3" destOrd="0" presId="urn:microsoft.com/office/officeart/2018/2/layout/IconVerticalSolidList"/>
    <dgm:cxn modelId="{EB30730F-2D82-4855-867C-5C91A6CAF926}" type="presParOf" srcId="{023FDF80-92E9-4421-A0C1-13ABDBB07628}" destId="{A12F359A-A52F-4666-9496-C5B9A65FA48B}" srcOrd="1" destOrd="0" presId="urn:microsoft.com/office/officeart/2018/2/layout/IconVerticalSolidList"/>
    <dgm:cxn modelId="{AA49A512-2649-4918-A19C-70A2BAA1C38B}" type="presParOf" srcId="{023FDF80-92E9-4421-A0C1-13ABDBB07628}" destId="{A58E45E6-D490-41E7-98E1-D4A01C47DDF7}" srcOrd="2" destOrd="0" presId="urn:microsoft.com/office/officeart/2018/2/layout/IconVerticalSolidList"/>
    <dgm:cxn modelId="{09131C39-3DD8-4F34-B194-DFCA906DE6D3}" type="presParOf" srcId="{A58E45E6-D490-41E7-98E1-D4A01C47DDF7}" destId="{E1623899-FD2F-414F-8E17-D7571EE5BD04}" srcOrd="0" destOrd="0" presId="urn:microsoft.com/office/officeart/2018/2/layout/IconVerticalSolidList"/>
    <dgm:cxn modelId="{7D0614B5-95A7-4DE0-B4E3-0ECDD050EAB8}" type="presParOf" srcId="{A58E45E6-D490-41E7-98E1-D4A01C47DDF7}" destId="{70F65286-105A-439A-8636-A9FACFA014FF}" srcOrd="1" destOrd="0" presId="urn:microsoft.com/office/officeart/2018/2/layout/IconVerticalSolidList"/>
    <dgm:cxn modelId="{25C69FB1-5FB3-495E-B768-7B432A8022D6}" type="presParOf" srcId="{A58E45E6-D490-41E7-98E1-D4A01C47DDF7}" destId="{3977ED55-830E-4B16-955D-0A20A8945B10}" srcOrd="2" destOrd="0" presId="urn:microsoft.com/office/officeart/2018/2/layout/IconVerticalSolidList"/>
    <dgm:cxn modelId="{968AFA67-BA5D-47A0-9FD6-9E6A59B627DF}" type="presParOf" srcId="{A58E45E6-D490-41E7-98E1-D4A01C47DDF7}" destId="{7723166B-35BB-4A8A-BFFE-A294A31F1901}" srcOrd="3" destOrd="0" presId="urn:microsoft.com/office/officeart/2018/2/layout/IconVerticalSolidList"/>
    <dgm:cxn modelId="{A91FCA47-8BD4-49E2-B7B0-D08384B69673}" type="presParOf" srcId="{023FDF80-92E9-4421-A0C1-13ABDBB07628}" destId="{991A96CF-F63F-4399-AF4C-5E58D7506EC7}" srcOrd="3" destOrd="0" presId="urn:microsoft.com/office/officeart/2018/2/layout/IconVerticalSolidList"/>
    <dgm:cxn modelId="{B92765FA-463B-4604-B311-30B49EEA4FD8}" type="presParOf" srcId="{023FDF80-92E9-4421-A0C1-13ABDBB07628}" destId="{18691947-7D07-4F29-9CF8-3C09A36D760F}" srcOrd="4" destOrd="0" presId="urn:microsoft.com/office/officeart/2018/2/layout/IconVerticalSolidList"/>
    <dgm:cxn modelId="{4E3D6BB9-4F42-4594-8082-45E420DEBBC6}" type="presParOf" srcId="{18691947-7D07-4F29-9CF8-3C09A36D760F}" destId="{D758CCAD-95BC-441A-AAD1-8A714BF00634}" srcOrd="0" destOrd="0" presId="urn:microsoft.com/office/officeart/2018/2/layout/IconVerticalSolidList"/>
    <dgm:cxn modelId="{160B891B-87D8-428A-A639-039F952C6F55}" type="presParOf" srcId="{18691947-7D07-4F29-9CF8-3C09A36D760F}" destId="{3134435F-2632-4150-871E-5EA36DECF88D}" srcOrd="1" destOrd="0" presId="urn:microsoft.com/office/officeart/2018/2/layout/IconVerticalSolidList"/>
    <dgm:cxn modelId="{291461FF-6FC5-4DFF-B87D-4A077C1CFE0D}" type="presParOf" srcId="{18691947-7D07-4F29-9CF8-3C09A36D760F}" destId="{ED573817-BF39-4734-B8B3-CA177C8FF70D}" srcOrd="2" destOrd="0" presId="urn:microsoft.com/office/officeart/2018/2/layout/IconVerticalSolidList"/>
    <dgm:cxn modelId="{2D75C631-AD68-463B-9119-8302B5BC1B10}" type="presParOf" srcId="{18691947-7D07-4F29-9CF8-3C09A36D760F}" destId="{89E93E48-F1CE-491E-8BD2-A5D0E5EE7B0A}" srcOrd="3" destOrd="0" presId="urn:microsoft.com/office/officeart/2018/2/layout/IconVerticalSolidList"/>
    <dgm:cxn modelId="{5FC3FF46-3F99-4394-A8CC-CCB859502543}" type="presParOf" srcId="{023FDF80-92E9-4421-A0C1-13ABDBB07628}" destId="{37B073F5-1428-4FFF-92CD-B1B5A0CE83D7}" srcOrd="5" destOrd="0" presId="urn:microsoft.com/office/officeart/2018/2/layout/IconVerticalSolidList"/>
    <dgm:cxn modelId="{BC859B62-67F7-4783-B226-491E71680873}" type="presParOf" srcId="{023FDF80-92E9-4421-A0C1-13ABDBB07628}" destId="{6A0A3A74-0F50-452E-A744-BCF0837996D2}" srcOrd="6" destOrd="0" presId="urn:microsoft.com/office/officeart/2018/2/layout/IconVerticalSolidList"/>
    <dgm:cxn modelId="{2545D524-9950-42B4-9E79-9D5AFB4CFB6B}" type="presParOf" srcId="{6A0A3A74-0F50-452E-A744-BCF0837996D2}" destId="{E2B55D47-4601-4A63-A8EF-A76AEAD8BA57}" srcOrd="0" destOrd="0" presId="urn:microsoft.com/office/officeart/2018/2/layout/IconVerticalSolidList"/>
    <dgm:cxn modelId="{801B75FB-BA57-4440-913A-445B8BEA0833}" type="presParOf" srcId="{6A0A3A74-0F50-452E-A744-BCF0837996D2}" destId="{B8198486-0662-41FC-A888-469A4BA61F42}" srcOrd="1" destOrd="0" presId="urn:microsoft.com/office/officeart/2018/2/layout/IconVerticalSolidList"/>
    <dgm:cxn modelId="{D12EDDAA-63CB-4904-BD64-68A64E1F38C5}" type="presParOf" srcId="{6A0A3A74-0F50-452E-A744-BCF0837996D2}" destId="{445FFDAB-9EF4-46EA-9688-806F9FF4D362}" srcOrd="2" destOrd="0" presId="urn:microsoft.com/office/officeart/2018/2/layout/IconVerticalSolidList"/>
    <dgm:cxn modelId="{5FB75059-E0E0-427E-A108-0C09613A59A7}" type="presParOf" srcId="{6A0A3A74-0F50-452E-A744-BCF0837996D2}" destId="{A50AA9B0-408A-4928-AE4A-E92905CAD6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F0299-56AD-4E25-94A8-90BEC549693A}">
      <dsp:nvSpPr>
        <dsp:cNvPr id="0" name=""/>
        <dsp:cNvSpPr/>
      </dsp:nvSpPr>
      <dsp:spPr>
        <a:xfrm>
          <a:off x="0" y="2174"/>
          <a:ext cx="5062141" cy="110220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A614E-DE2F-4E44-B58D-1577BCD222B7}">
      <dsp:nvSpPr>
        <dsp:cNvPr id="0" name=""/>
        <dsp:cNvSpPr/>
      </dsp:nvSpPr>
      <dsp:spPr>
        <a:xfrm>
          <a:off x="333416" y="250170"/>
          <a:ext cx="606210" cy="606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7152F-5928-42FE-8B91-695B0097CEFD}">
      <dsp:nvSpPr>
        <dsp:cNvPr id="0" name=""/>
        <dsp:cNvSpPr/>
      </dsp:nvSpPr>
      <dsp:spPr>
        <a:xfrm>
          <a:off x="1273043" y="2174"/>
          <a:ext cx="378909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Matplotlib is designed to be as usable as MATLAB, with the ability to use Python and the advantage of being free and open-source.</a:t>
          </a:r>
          <a:endParaRPr lang="en-US" sz="1400" kern="1200"/>
        </a:p>
      </dsp:txBody>
      <dsp:txXfrm>
        <a:off x="1273043" y="2174"/>
        <a:ext cx="3789097" cy="1102201"/>
      </dsp:txXfrm>
    </dsp:sp>
    <dsp:sp modelId="{E1623899-FD2F-414F-8E17-D7571EE5BD04}">
      <dsp:nvSpPr>
        <dsp:cNvPr id="0" name=""/>
        <dsp:cNvSpPr/>
      </dsp:nvSpPr>
      <dsp:spPr>
        <a:xfrm>
          <a:off x="0" y="1379926"/>
          <a:ext cx="5062141" cy="110220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65286-105A-439A-8636-A9FACFA014FF}">
      <dsp:nvSpPr>
        <dsp:cNvPr id="0" name=""/>
        <dsp:cNvSpPr/>
      </dsp:nvSpPr>
      <dsp:spPr>
        <a:xfrm>
          <a:off x="333416" y="1627922"/>
          <a:ext cx="606210" cy="606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3166B-35BB-4A8A-BFFE-A294A31F1901}">
      <dsp:nvSpPr>
        <dsp:cNvPr id="0" name=""/>
        <dsp:cNvSpPr/>
      </dsp:nvSpPr>
      <dsp:spPr>
        <a:xfrm>
          <a:off x="1273043" y="1379926"/>
          <a:ext cx="378909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is a cross-platform library for making 2D plots from data in arrays.   </a:t>
          </a:r>
        </a:p>
      </dsp:txBody>
      <dsp:txXfrm>
        <a:off x="1273043" y="1379926"/>
        <a:ext cx="3789097" cy="1102201"/>
      </dsp:txXfrm>
    </dsp:sp>
    <dsp:sp modelId="{D758CCAD-95BC-441A-AAD1-8A714BF00634}">
      <dsp:nvSpPr>
        <dsp:cNvPr id="0" name=""/>
        <dsp:cNvSpPr/>
      </dsp:nvSpPr>
      <dsp:spPr>
        <a:xfrm>
          <a:off x="0" y="2757679"/>
          <a:ext cx="5062141" cy="110220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4435F-2632-4150-871E-5EA36DECF88D}">
      <dsp:nvSpPr>
        <dsp:cNvPr id="0" name=""/>
        <dsp:cNvSpPr/>
      </dsp:nvSpPr>
      <dsp:spPr>
        <a:xfrm>
          <a:off x="333416" y="3005674"/>
          <a:ext cx="606210" cy="606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93E48-F1CE-491E-8BD2-A5D0E5EE7B0A}">
      <dsp:nvSpPr>
        <dsp:cNvPr id="0" name=""/>
        <dsp:cNvSpPr/>
      </dsp:nvSpPr>
      <dsp:spPr>
        <a:xfrm>
          <a:off x="1273043" y="2757679"/>
          <a:ext cx="378909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This library is built on the top of NumPy arrays and consist of several plots like line chart, bar chart, histogram, etc.</a:t>
          </a:r>
          <a:endParaRPr lang="en-US" sz="1400" kern="1200"/>
        </a:p>
      </dsp:txBody>
      <dsp:txXfrm>
        <a:off x="1273043" y="2757679"/>
        <a:ext cx="3789097" cy="1102201"/>
      </dsp:txXfrm>
    </dsp:sp>
    <dsp:sp modelId="{E2B55D47-4601-4A63-A8EF-A76AEAD8BA57}">
      <dsp:nvSpPr>
        <dsp:cNvPr id="0" name=""/>
        <dsp:cNvSpPr/>
      </dsp:nvSpPr>
      <dsp:spPr>
        <a:xfrm>
          <a:off x="0" y="4135431"/>
          <a:ext cx="5062141" cy="1102201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98486-0662-41FC-A888-469A4BA61F42}">
      <dsp:nvSpPr>
        <dsp:cNvPr id="0" name=""/>
        <dsp:cNvSpPr/>
      </dsp:nvSpPr>
      <dsp:spPr>
        <a:xfrm>
          <a:off x="333416" y="4383426"/>
          <a:ext cx="606210" cy="606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AA9B0-408A-4928-AE4A-E92905CAD665}">
      <dsp:nvSpPr>
        <dsp:cNvPr id="0" name=""/>
        <dsp:cNvSpPr/>
      </dsp:nvSpPr>
      <dsp:spPr>
        <a:xfrm>
          <a:off x="1273043" y="4135431"/>
          <a:ext cx="378909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 provides a lot of flexibility but at the cost of writing more code.</a:t>
          </a:r>
          <a:endParaRPr lang="en-US" sz="1400" kern="1200"/>
        </a:p>
      </dsp:txBody>
      <dsp:txXfrm>
        <a:off x="1273043" y="4135431"/>
        <a:ext cx="3789097" cy="1102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949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5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7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1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8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8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38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9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42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8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1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8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9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782" y="1339341"/>
            <a:ext cx="305435" cy="287020"/>
            <a:chOff x="921782" y="1339341"/>
            <a:chExt cx="305435" cy="287020"/>
          </a:xfrm>
        </p:grpSpPr>
        <p:sp>
          <p:nvSpPr>
            <p:cNvPr id="3" name="object 3"/>
            <p:cNvSpPr/>
            <p:nvPr/>
          </p:nvSpPr>
          <p:spPr>
            <a:xfrm>
              <a:off x="922782" y="1415033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782" y="1339341"/>
              <a:ext cx="305291" cy="287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24000" y="533400"/>
            <a:ext cx="7021830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5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5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5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Python</a:t>
            </a:r>
            <a:r>
              <a:rPr sz="5400" b="1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5400" b="1" spc="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sz="5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n-US" sz="5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3200" y="4419600"/>
            <a:ext cx="2741040" cy="2241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19200"/>
              </a:lnSpc>
              <a:spcBef>
                <a:spcPts val="100"/>
              </a:spcBef>
            </a:pPr>
            <a:r>
              <a:rPr sz="2000" b="1" spc="10" dirty="0">
                <a:solidFill>
                  <a:srgbClr val="0000FF"/>
                </a:solidFill>
                <a:latin typeface="Trebuchet MS"/>
                <a:cs typeface="Trebuchet MS"/>
              </a:rPr>
              <a:t>Prepared</a:t>
            </a:r>
            <a:r>
              <a:rPr sz="2000" b="1" spc="-20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0000FF"/>
                </a:solidFill>
                <a:latin typeface="Trebuchet MS"/>
                <a:cs typeface="Trebuchet MS"/>
              </a:rPr>
              <a:t>by</a:t>
            </a:r>
            <a:r>
              <a:rPr lang="en-US" sz="2000" b="1" spc="-55" dirty="0">
                <a:solidFill>
                  <a:srgbClr val="0000FF"/>
                </a:solidFill>
                <a:latin typeface="Trebuchet MS"/>
                <a:cs typeface="Trebuchet MS"/>
              </a:rPr>
              <a:t> :</a:t>
            </a:r>
          </a:p>
          <a:p>
            <a:pPr marL="200025" marR="5080" indent="-187960">
              <a:lnSpc>
                <a:spcPct val="1192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rgbClr val="C00000"/>
                </a:solidFill>
                <a:latin typeface="Trebuchet MS"/>
                <a:cs typeface="Trebuchet MS"/>
              </a:rPr>
              <a:t>Mitashi Bansal</a:t>
            </a:r>
          </a:p>
          <a:p>
            <a:pPr marL="200025" marR="5080" indent="-187960">
              <a:lnSpc>
                <a:spcPct val="1192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rgbClr val="C00000"/>
                </a:solidFill>
                <a:latin typeface="Trebuchet MS"/>
                <a:cs typeface="Trebuchet MS"/>
              </a:rPr>
              <a:t>A2305219684</a:t>
            </a:r>
          </a:p>
          <a:p>
            <a:pPr marL="200025" marR="5080" indent="-187960">
              <a:lnSpc>
                <a:spcPct val="119200"/>
              </a:lnSpc>
              <a:spcBef>
                <a:spcPts val="100"/>
              </a:spcBef>
            </a:pPr>
            <a:r>
              <a:rPr lang="en-US" sz="2000" b="1" spc="5" dirty="0">
                <a:solidFill>
                  <a:srgbClr val="C00000"/>
                </a:solidFill>
                <a:latin typeface="Trebuchet MS"/>
                <a:cs typeface="Trebuchet MS"/>
              </a:rPr>
              <a:t>Data Analytics</a:t>
            </a:r>
          </a:p>
          <a:p>
            <a:pPr marL="200025" marR="5080" indent="-187960">
              <a:lnSpc>
                <a:spcPct val="119200"/>
              </a:lnSpc>
              <a:spcBef>
                <a:spcPts val="100"/>
              </a:spcBef>
            </a:pPr>
            <a:r>
              <a:rPr lang="en-IN" sz="2000" b="1" spc="10" dirty="0">
                <a:solidFill>
                  <a:srgbClr val="0000FF"/>
                </a:solidFill>
                <a:latin typeface="Trebuchet MS"/>
                <a:cs typeface="Trebuchet MS"/>
              </a:rPr>
              <a:t>Submitted to</a:t>
            </a:r>
            <a:r>
              <a:rPr lang="en-IN" sz="2000" b="1" spc="-55" dirty="0">
                <a:solidFill>
                  <a:srgbClr val="0000FF"/>
                </a:solidFill>
                <a:latin typeface="Trebuchet MS"/>
                <a:cs typeface="Trebuchet MS"/>
              </a:rPr>
              <a:t>:</a:t>
            </a:r>
          </a:p>
          <a:p>
            <a:pPr marL="200025" marR="5080" indent="-187960">
              <a:lnSpc>
                <a:spcPct val="119200"/>
              </a:lnSpc>
              <a:spcBef>
                <a:spcPts val="100"/>
              </a:spcBef>
            </a:pPr>
            <a:r>
              <a:rPr lang="en-US" sz="2000" b="1" spc="5" dirty="0" err="1">
                <a:solidFill>
                  <a:srgbClr val="C00000"/>
                </a:solidFill>
                <a:latin typeface="Trebuchet MS"/>
                <a:cs typeface="Trebuchet MS"/>
              </a:rPr>
              <a:t>Nirbhay</a:t>
            </a:r>
            <a:r>
              <a:rPr lang="en-US" sz="2000" b="1" spc="5" dirty="0">
                <a:solidFill>
                  <a:srgbClr val="C00000"/>
                </a:solidFill>
                <a:latin typeface="Trebuchet MS"/>
                <a:cs typeface="Trebuchet MS"/>
              </a:rPr>
              <a:t> Kashyap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229" y="1"/>
            <a:ext cx="3341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774075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7000" y="0"/>
            <a:ext cx="1827609" cy="6858001"/>
            <a:chOff x="1320800" y="0"/>
            <a:chExt cx="2436813" cy="6858001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4" name="TextBox 30">
            <a:extLst>
              <a:ext uri="{FF2B5EF4-FFF2-40B4-BE49-F238E27FC236}">
                <a16:creationId xmlns:a16="http://schemas.microsoft.com/office/drawing/2014/main" id="{D49FE01E-ACD9-1399-7FD8-5E8D2D00B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985978"/>
              </p:ext>
            </p:extLst>
          </p:nvPr>
        </p:nvGraphicFramePr>
        <p:xfrm>
          <a:off x="482600" y="643468"/>
          <a:ext cx="506214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bject 5">
            <a:extLst>
              <a:ext uri="{FF2B5EF4-FFF2-40B4-BE49-F238E27FC236}">
                <a16:creationId xmlns:a16="http://schemas.microsoft.com/office/drawing/2014/main" id="{6B6BA962-CD6B-4126-A77B-9F7A40E23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5400000">
            <a:off x="5394919" y="2654108"/>
            <a:ext cx="5106161" cy="1549783"/>
          </a:xfrm>
          <a:prstGeom prst="rect">
            <a:avLst/>
          </a:prstGeom>
          <a:solidFill>
            <a:srgbClr val="000000"/>
          </a:solidFill>
          <a:ln w="38100">
            <a:solidFill>
              <a:schemeClr val="accent1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25"/>
              </a:spcBef>
            </a:pPr>
            <a:r>
              <a:rPr lang="en-US" sz="8800" b="1" spc="170" dirty="0">
                <a:solidFill>
                  <a:schemeClr val="bg1"/>
                </a:solidFill>
              </a:rPr>
              <a:t>Benefits</a:t>
            </a:r>
            <a:endParaRPr sz="8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739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782" y="1339341"/>
            <a:ext cx="305435" cy="287020"/>
            <a:chOff x="921782" y="1339341"/>
            <a:chExt cx="305435" cy="287020"/>
          </a:xfrm>
        </p:grpSpPr>
        <p:sp>
          <p:nvSpPr>
            <p:cNvPr id="3" name="object 3"/>
            <p:cNvSpPr/>
            <p:nvPr/>
          </p:nvSpPr>
          <p:spPr>
            <a:xfrm>
              <a:off x="922782" y="1415033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782" y="1339341"/>
              <a:ext cx="305291" cy="287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6161" y="303540"/>
            <a:ext cx="7391400" cy="811761"/>
          </a:xfrm>
          <a:prstGeom prst="rect">
            <a:avLst/>
          </a:prstGeom>
          <a:solidFill>
            <a:srgbClr val="000000"/>
          </a:solidFill>
          <a:ln w="38100">
            <a:solidFill>
              <a:schemeClr val="accent1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10"/>
              </a:spcBef>
            </a:pPr>
            <a:r>
              <a:rPr sz="3600" b="1" spc="250" dirty="0">
                <a:solidFill>
                  <a:schemeClr val="accent1"/>
                </a:solidFill>
                <a:latin typeface="Trebuchet MS"/>
                <a:cs typeface="Trebuchet MS"/>
              </a:rPr>
              <a:t>What</a:t>
            </a:r>
            <a:r>
              <a:rPr sz="3600" b="1" spc="-9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3600" b="1" spc="-60" dirty="0">
                <a:solidFill>
                  <a:schemeClr val="accent1"/>
                </a:solidFill>
                <a:latin typeface="Trebuchet MS"/>
                <a:cs typeface="Trebuchet MS"/>
              </a:rPr>
              <a:t>is</a:t>
            </a:r>
            <a:r>
              <a:rPr sz="3600" b="1" spc="-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3600" b="1" spc="145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sz="3600" b="1" spc="-620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3600" b="1" spc="-25" dirty="0">
                <a:solidFill>
                  <a:schemeClr val="accent1"/>
                </a:solidFill>
                <a:latin typeface="Trebuchet MS"/>
                <a:cs typeface="Trebuchet MS"/>
              </a:rPr>
              <a:t>Visualization?</a:t>
            </a:r>
            <a:endParaRPr sz="3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7111" y="1429511"/>
            <a:ext cx="7429500" cy="4838700"/>
            <a:chOff x="1277111" y="1429511"/>
            <a:chExt cx="7429500" cy="48387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1296161" y="1448561"/>
              <a:ext cx="7391400" cy="4800600"/>
            </a:xfrm>
            <a:custGeom>
              <a:avLst/>
              <a:gdLst/>
              <a:ahLst/>
              <a:cxnLst/>
              <a:rect l="l" t="t" r="r" b="b"/>
              <a:pathLst>
                <a:path w="7391400" h="4800600">
                  <a:moveTo>
                    <a:pt x="73914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7391400" y="4800600"/>
                  </a:lnTo>
                  <a:lnTo>
                    <a:pt x="73914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6161" y="1448561"/>
              <a:ext cx="7391400" cy="4800600"/>
            </a:xfrm>
            <a:custGeom>
              <a:avLst/>
              <a:gdLst/>
              <a:ahLst/>
              <a:cxnLst/>
              <a:rect l="l" t="t" r="r" b="b"/>
              <a:pathLst>
                <a:path w="7391400" h="4800600">
                  <a:moveTo>
                    <a:pt x="0" y="4800600"/>
                  </a:moveTo>
                  <a:lnTo>
                    <a:pt x="7391400" y="4800600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74394" y="1473453"/>
            <a:ext cx="72358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355600" algn="l"/>
                <a:tab pos="923925" algn="l"/>
                <a:tab pos="2225675" algn="l"/>
                <a:tab pos="2880995" algn="l"/>
                <a:tab pos="3193415" algn="l"/>
                <a:tab pos="3608070" algn="l"/>
                <a:tab pos="4594225" algn="l"/>
                <a:tab pos="4917440" algn="l"/>
                <a:tab pos="5600065" algn="l"/>
                <a:tab pos="7030084" algn="l"/>
              </a:tabLst>
            </a:pPr>
            <a:r>
              <a:rPr sz="1800" dirty="0">
                <a:latin typeface="Times New Roman"/>
                <a:cs typeface="Times New Roman"/>
              </a:rPr>
              <a:t>Data	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isua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ti</a:t>
            </a:r>
            <a:r>
              <a:rPr sz="1800" dirty="0">
                <a:latin typeface="Times New Roman"/>
                <a:cs typeface="Times New Roman"/>
              </a:rPr>
              <a:t>on	ref</a:t>
            </a:r>
            <a:r>
              <a:rPr sz="1800" spc="-5" dirty="0">
                <a:latin typeface="Times New Roman"/>
                <a:cs typeface="Times New Roman"/>
              </a:rPr>
              <a:t>ers</a:t>
            </a:r>
            <a:r>
              <a:rPr sz="1800" dirty="0">
                <a:latin typeface="Times New Roman"/>
                <a:cs typeface="Times New Roman"/>
              </a:rPr>
              <a:t>	to	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	gr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al	or	visual	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epr</a:t>
            </a:r>
            <a:r>
              <a:rPr sz="1800" spc="-5" dirty="0">
                <a:latin typeface="Times New Roman"/>
                <a:cs typeface="Times New Roman"/>
              </a:rPr>
              <a:t>ese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ion	of  information and data using visual elements like charts, </a:t>
            </a:r>
            <a:r>
              <a:rPr sz="1800" spc="-5" dirty="0">
                <a:latin typeface="Times New Roman"/>
                <a:cs typeface="Times New Roman"/>
              </a:rPr>
              <a:t>graphs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maps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"/>
            </a:pPr>
            <a:endParaRPr sz="18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immensely </a:t>
            </a:r>
            <a:r>
              <a:rPr sz="1800" dirty="0">
                <a:latin typeface="Times New Roman"/>
                <a:cs typeface="Times New Roman"/>
              </a:rPr>
              <a:t>useful in </a:t>
            </a:r>
            <a:r>
              <a:rPr sz="1800" spc="-5" dirty="0">
                <a:latin typeface="Times New Roman"/>
                <a:cs typeface="Times New Roman"/>
              </a:rPr>
              <a:t>decision making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understand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meaning </a:t>
            </a:r>
            <a:r>
              <a:rPr sz="1800" dirty="0">
                <a:latin typeface="Times New Roman"/>
                <a:cs typeface="Times New Roman"/>
              </a:rPr>
              <a:t>of  data to drive business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decision.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data visualization in Python, the </a:t>
            </a:r>
            <a:r>
              <a:rPr sz="1800" b="1" dirty="0">
                <a:latin typeface="Times New Roman"/>
                <a:cs typeface="Times New Roman"/>
              </a:rPr>
              <a:t>Matplotlib </a:t>
            </a:r>
            <a:r>
              <a:rPr sz="1800" spc="-10" dirty="0">
                <a:latin typeface="Times New Roman"/>
                <a:cs typeface="Times New Roman"/>
              </a:rPr>
              <a:t>library’s </a:t>
            </a:r>
            <a:r>
              <a:rPr sz="1800" dirty="0">
                <a:latin typeface="Times New Roman"/>
                <a:cs typeface="Times New Roman"/>
              </a:rPr>
              <a:t>pyplot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"/>
            </a:pPr>
            <a:endParaRPr sz="18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Pyplot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collection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methods </a:t>
            </a:r>
            <a:r>
              <a:rPr sz="1800" dirty="0">
                <a:latin typeface="Times New Roman"/>
                <a:cs typeface="Times New Roman"/>
              </a:rPr>
              <a:t>within </a:t>
            </a:r>
            <a:r>
              <a:rPr sz="1800" spc="-5" dirty="0">
                <a:latin typeface="Times New Roman"/>
                <a:cs typeface="Times New Roman"/>
              </a:rPr>
              <a:t>matplotlib </a:t>
            </a:r>
            <a:r>
              <a:rPr sz="1800" dirty="0">
                <a:latin typeface="Times New Roman"/>
                <a:cs typeface="Times New Roman"/>
              </a:rPr>
              <a:t>library(of </a:t>
            </a:r>
            <a:r>
              <a:rPr sz="1800" spc="-5" dirty="0">
                <a:latin typeface="Times New Roman"/>
                <a:cs typeface="Times New Roman"/>
              </a:rPr>
              <a:t>python) </a:t>
            </a:r>
            <a:r>
              <a:rPr sz="1800" dirty="0">
                <a:latin typeface="Times New Roman"/>
                <a:cs typeface="Times New Roman"/>
              </a:rPr>
              <a:t>to  construct </a:t>
            </a:r>
            <a:r>
              <a:rPr sz="1800" spc="-5" dirty="0">
                <a:latin typeface="Times New Roman"/>
                <a:cs typeface="Times New Roman"/>
              </a:rPr>
              <a:t>2D </a:t>
            </a:r>
            <a:r>
              <a:rPr sz="1800" dirty="0">
                <a:latin typeface="Times New Roman"/>
                <a:cs typeface="Times New Roman"/>
              </a:rPr>
              <a:t>plot easily 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interactively.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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Matplotlib library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preinstalled with Anaconda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distribution.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21348" y="5039944"/>
            <a:ext cx="2387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needs to </a:t>
            </a:r>
            <a:r>
              <a:rPr sz="1800" spc="-5" dirty="0">
                <a:latin typeface="Times New Roman"/>
                <a:cs typeface="Times New Roman"/>
              </a:rPr>
              <a:t>import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394" y="5039944"/>
            <a:ext cx="48653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order to </a:t>
            </a:r>
            <a:r>
              <a:rPr sz="1800" spc="-5" dirty="0">
                <a:latin typeface="Times New Roman"/>
                <a:cs typeface="Times New Roman"/>
              </a:rPr>
              <a:t>use pyplot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visualization,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pyplot </a:t>
            </a:r>
            <a:r>
              <a:rPr sz="1800" spc="-5" dirty="0">
                <a:latin typeface="Times New Roman"/>
                <a:cs typeface="Times New Roman"/>
              </a:rPr>
              <a:t>module 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import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matplotlib.pyplot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sz="18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plt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782" y="1339341"/>
            <a:ext cx="305435" cy="287020"/>
            <a:chOff x="921782" y="1339341"/>
            <a:chExt cx="305435" cy="287020"/>
          </a:xfrm>
        </p:grpSpPr>
        <p:sp>
          <p:nvSpPr>
            <p:cNvPr id="3" name="object 3"/>
            <p:cNvSpPr/>
            <p:nvPr/>
          </p:nvSpPr>
          <p:spPr>
            <a:xfrm>
              <a:off x="922782" y="1415033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782" y="1339341"/>
              <a:ext cx="305291" cy="287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6161" y="303861"/>
            <a:ext cx="7391400" cy="811119"/>
          </a:xfrm>
          <a:prstGeom prst="rect">
            <a:avLst/>
          </a:prstGeom>
          <a:solidFill>
            <a:srgbClr val="000000"/>
          </a:solidFill>
          <a:ln w="38100">
            <a:solidFill>
              <a:schemeClr val="accent1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25"/>
              </a:spcBef>
            </a:pPr>
            <a:r>
              <a:rPr sz="4000" b="1" spc="135" dirty="0">
                <a:solidFill>
                  <a:schemeClr val="accent1"/>
                </a:solidFill>
                <a:latin typeface="Trebuchet MS"/>
                <a:cs typeface="Trebuchet MS"/>
              </a:rPr>
              <a:t>Working </a:t>
            </a:r>
            <a:r>
              <a:rPr sz="40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with </a:t>
            </a:r>
            <a:r>
              <a:rPr lang="en-US" sz="4000" b="1" spc="-35" dirty="0" err="1">
                <a:solidFill>
                  <a:schemeClr val="accent1"/>
                </a:solidFill>
                <a:latin typeface="Trebuchet MS"/>
                <a:cs typeface="Trebuchet MS"/>
              </a:rPr>
              <a:t>Matplot</a:t>
            </a:r>
            <a:r>
              <a:rPr lang="en-US" sz="4000" b="1" spc="-35" dirty="0">
                <a:solidFill>
                  <a:schemeClr val="accent1"/>
                </a:solidFill>
                <a:latin typeface="Trebuchet MS"/>
                <a:cs typeface="Trebuchet MS"/>
              </a:rPr>
              <a:t> Library</a:t>
            </a:r>
            <a:endParaRPr sz="40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77111" y="1448364"/>
            <a:ext cx="7429500" cy="5116195"/>
            <a:chOff x="1277111" y="1429511"/>
            <a:chExt cx="7429500" cy="511619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1296161" y="1448561"/>
              <a:ext cx="7391400" cy="5078095"/>
            </a:xfrm>
            <a:custGeom>
              <a:avLst/>
              <a:gdLst/>
              <a:ahLst/>
              <a:cxnLst/>
              <a:rect l="l" t="t" r="r" b="b"/>
              <a:pathLst>
                <a:path w="7391400" h="5078095">
                  <a:moveTo>
                    <a:pt x="7391400" y="0"/>
                  </a:moveTo>
                  <a:lnTo>
                    <a:pt x="0" y="0"/>
                  </a:lnTo>
                  <a:lnTo>
                    <a:pt x="0" y="5077968"/>
                  </a:lnTo>
                  <a:lnTo>
                    <a:pt x="7391400" y="5077968"/>
                  </a:lnTo>
                  <a:lnTo>
                    <a:pt x="73914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6161" y="1448561"/>
              <a:ext cx="7391400" cy="5078095"/>
            </a:xfrm>
            <a:custGeom>
              <a:avLst/>
              <a:gdLst/>
              <a:ahLst/>
              <a:cxnLst/>
              <a:rect l="l" t="t" r="r" b="b"/>
              <a:pathLst>
                <a:path w="7391400" h="5078095">
                  <a:moveTo>
                    <a:pt x="0" y="5077968"/>
                  </a:moveTo>
                  <a:lnTo>
                    <a:pt x="7391400" y="5077968"/>
                  </a:lnTo>
                  <a:lnTo>
                    <a:pt x="7391400" y="0"/>
                  </a:lnTo>
                  <a:lnTo>
                    <a:pt x="0" y="0"/>
                  </a:lnTo>
                  <a:lnTo>
                    <a:pt x="0" y="5077968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74394" y="1473453"/>
            <a:ext cx="723582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pyplot interface provides many methods for 2D </a:t>
            </a:r>
            <a:r>
              <a:rPr sz="1800" dirty="0">
                <a:latin typeface="Times New Roman"/>
                <a:cs typeface="Times New Roman"/>
              </a:rPr>
              <a:t>plotting of data in  multiple ways 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line chart, bar chart, pie chart, scatter chart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etc.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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But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proceeds,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recommended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idea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numpy</a:t>
            </a:r>
            <a:endParaRPr sz="18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library and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of it </a:t>
            </a:r>
            <a:r>
              <a:rPr sz="1800" spc="-5" dirty="0">
                <a:latin typeface="Times New Roman"/>
                <a:cs typeface="Times New Roman"/>
              </a:rPr>
              <a:t>s </a:t>
            </a:r>
            <a:r>
              <a:rPr sz="1800" dirty="0">
                <a:latin typeface="Times New Roman"/>
                <a:cs typeface="Times New Roman"/>
              </a:rPr>
              <a:t>functions,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as:</a:t>
            </a:r>
            <a:endParaRPr sz="18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Numpy </a:t>
            </a:r>
            <a:r>
              <a:rPr sz="1800" spc="-10" dirty="0">
                <a:latin typeface="Times New Roman"/>
                <a:cs typeface="Times New Roman"/>
              </a:rPr>
              <a:t>offers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useful </a:t>
            </a:r>
            <a:r>
              <a:rPr sz="1800" spc="-5" dirty="0">
                <a:latin typeface="Times New Roman"/>
                <a:cs typeface="Times New Roman"/>
              </a:rPr>
              <a:t>function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create </a:t>
            </a:r>
            <a:r>
              <a:rPr sz="1800" dirty="0">
                <a:latin typeface="Times New Roman"/>
                <a:cs typeface="Times New Roman"/>
              </a:rPr>
              <a:t>arrays of </a:t>
            </a:r>
            <a:r>
              <a:rPr sz="1800" spc="-5" dirty="0">
                <a:latin typeface="Times New Roman"/>
                <a:cs typeface="Times New Roman"/>
              </a:rPr>
              <a:t>data, which  </a:t>
            </a:r>
            <a:r>
              <a:rPr sz="1800" dirty="0">
                <a:latin typeface="Times New Roman"/>
                <a:cs typeface="Times New Roman"/>
              </a:rPr>
              <a:t>provides useful while plotting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</a:p>
          <a:p>
            <a:pPr marL="756285" marR="571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 </a:t>
            </a:r>
            <a:r>
              <a:rPr sz="1800" dirty="0">
                <a:latin typeface="Times New Roman"/>
                <a:cs typeface="Times New Roman"/>
              </a:rPr>
              <a:t>arrays </a:t>
            </a:r>
            <a:r>
              <a:rPr sz="1800" spc="-5" dirty="0">
                <a:latin typeface="Times New Roman"/>
                <a:cs typeface="Times New Roman"/>
              </a:rPr>
              <a:t>which is like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list </a:t>
            </a:r>
            <a:r>
              <a:rPr sz="1800" dirty="0">
                <a:latin typeface="Times New Roman"/>
                <a:cs typeface="Times New Roman"/>
              </a:rPr>
              <a:t>supports </a:t>
            </a:r>
            <a:r>
              <a:rPr sz="1800" b="1" spc="-5" dirty="0">
                <a:latin typeface="Times New Roman"/>
                <a:cs typeface="Times New Roman"/>
              </a:rPr>
              <a:t>vectorized </a:t>
            </a:r>
            <a:r>
              <a:rPr sz="1800" b="1" dirty="0">
                <a:latin typeface="Times New Roman"/>
                <a:cs typeface="Times New Roman"/>
              </a:rPr>
              <a:t>operation </a:t>
            </a:r>
            <a:r>
              <a:rPr sz="1800" dirty="0">
                <a:latin typeface="Times New Roman"/>
                <a:cs typeface="Times New Roman"/>
              </a:rPr>
              <a:t>that 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not supported by list object 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python.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6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use numpy </a:t>
            </a:r>
            <a:r>
              <a:rPr sz="1800" dirty="0">
                <a:latin typeface="Times New Roman"/>
                <a:cs typeface="Times New Roman"/>
              </a:rPr>
              <a:t>arrays one needs to import the respective </a:t>
            </a:r>
            <a:r>
              <a:rPr sz="1800" spc="-5" dirty="0">
                <a:latin typeface="Times New Roman"/>
                <a:cs typeface="Times New Roman"/>
              </a:rPr>
              <a:t>module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as:</a:t>
            </a:r>
            <a:endParaRPr sz="1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import numpy as</a:t>
            </a:r>
            <a:r>
              <a:rPr sz="1800" b="1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np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80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 also create a </a:t>
            </a:r>
            <a:r>
              <a:rPr sz="1800" spc="-5" dirty="0">
                <a:latin typeface="Times New Roman"/>
                <a:cs typeface="Times New Roman"/>
              </a:rPr>
              <a:t>numpy </a:t>
            </a:r>
            <a:r>
              <a:rPr sz="1800" dirty="0">
                <a:latin typeface="Times New Roman"/>
                <a:cs typeface="Times New Roman"/>
              </a:rPr>
              <a:t>array from a list object as follows:</a:t>
            </a:r>
          </a:p>
          <a:p>
            <a:pPr marL="927100" marR="431292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import numpy as </a:t>
            </a:r>
            <a:r>
              <a:rPr sz="1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np 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L=</a:t>
            </a:r>
            <a:r>
              <a:rPr sz="1800" b="1" spc="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[1,2,3,4]</a:t>
            </a:r>
            <a:endParaRPr sz="1800" dirty="0">
              <a:latin typeface="Times New Roman"/>
              <a:cs typeface="Times New Roman"/>
            </a:endParaRPr>
          </a:p>
          <a:p>
            <a:pPr marL="927100" marR="473138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ar=</a:t>
            </a:r>
            <a:r>
              <a:rPr sz="18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np.array(L)  print(ar)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782" y="1339341"/>
            <a:ext cx="305435" cy="287020"/>
            <a:chOff x="921782" y="1339341"/>
            <a:chExt cx="305435" cy="287020"/>
          </a:xfrm>
        </p:grpSpPr>
        <p:sp>
          <p:nvSpPr>
            <p:cNvPr id="3" name="object 3"/>
            <p:cNvSpPr/>
            <p:nvPr/>
          </p:nvSpPr>
          <p:spPr>
            <a:xfrm>
              <a:off x="922782" y="1415033"/>
              <a:ext cx="210312" cy="2103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782" y="1339341"/>
              <a:ext cx="305291" cy="2870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761" y="285008"/>
            <a:ext cx="7010400" cy="811119"/>
          </a:xfrm>
          <a:prstGeom prst="rect">
            <a:avLst/>
          </a:prstGeom>
          <a:solidFill>
            <a:srgbClr val="000000"/>
          </a:solidFill>
          <a:ln w="38100">
            <a:solidFill>
              <a:schemeClr val="accent1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25"/>
              </a:spcBef>
            </a:pPr>
            <a:r>
              <a:rPr sz="4000" b="1" spc="170" dirty="0">
                <a:solidFill>
                  <a:schemeClr val="accent1"/>
                </a:solidFill>
                <a:latin typeface="Trebuchet MS"/>
                <a:cs typeface="Trebuchet MS"/>
              </a:rPr>
              <a:t>Commonly </a:t>
            </a:r>
            <a:r>
              <a:rPr sz="4000" b="1" spc="-40" dirty="0">
                <a:solidFill>
                  <a:schemeClr val="accent1"/>
                </a:solidFill>
                <a:latin typeface="Trebuchet MS"/>
                <a:cs typeface="Trebuchet MS"/>
              </a:rPr>
              <a:t>used </a:t>
            </a:r>
            <a:r>
              <a:rPr sz="4000" b="1" spc="15" dirty="0">
                <a:solidFill>
                  <a:schemeClr val="accent1"/>
                </a:solidFill>
                <a:latin typeface="Trebuchet MS"/>
                <a:cs typeface="Trebuchet MS"/>
              </a:rPr>
              <a:t>chart</a:t>
            </a:r>
            <a:r>
              <a:rPr sz="4000" b="1" spc="-3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sz="40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type:</a:t>
            </a:r>
            <a:endParaRPr sz="40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05711" y="1429511"/>
            <a:ext cx="7048500" cy="4993005"/>
            <a:chOff x="1505711" y="1429511"/>
            <a:chExt cx="7048500" cy="49930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1524761" y="1448561"/>
              <a:ext cx="7010400" cy="4954905"/>
            </a:xfrm>
            <a:custGeom>
              <a:avLst/>
              <a:gdLst/>
              <a:ahLst/>
              <a:cxnLst/>
              <a:rect l="l" t="t" r="r" b="b"/>
              <a:pathLst>
                <a:path w="7010400" h="4954905">
                  <a:moveTo>
                    <a:pt x="7010400" y="0"/>
                  </a:moveTo>
                  <a:lnTo>
                    <a:pt x="0" y="0"/>
                  </a:lnTo>
                  <a:lnTo>
                    <a:pt x="0" y="4954524"/>
                  </a:lnTo>
                  <a:lnTo>
                    <a:pt x="7010400" y="4954524"/>
                  </a:lnTo>
                  <a:lnTo>
                    <a:pt x="70104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761" y="1448561"/>
              <a:ext cx="7010400" cy="4954905"/>
            </a:xfrm>
            <a:custGeom>
              <a:avLst/>
              <a:gdLst/>
              <a:ahLst/>
              <a:cxnLst/>
              <a:rect l="l" t="t" r="r" b="b"/>
              <a:pathLst>
                <a:path w="7010400" h="4954905">
                  <a:moveTo>
                    <a:pt x="0" y="4954524"/>
                  </a:moveTo>
                  <a:lnTo>
                    <a:pt x="7010400" y="4954524"/>
                  </a:lnTo>
                  <a:lnTo>
                    <a:pt x="7010400" y="0"/>
                  </a:lnTo>
                  <a:lnTo>
                    <a:pt x="0" y="0"/>
                  </a:lnTo>
                  <a:lnTo>
                    <a:pt x="0" y="4954524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2994" y="1471930"/>
            <a:ext cx="6853555" cy="21550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Histogram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histogram is basically used to represent data provided in a form of some groups. </a:t>
            </a:r>
          </a:p>
          <a:p>
            <a:pPr marL="812800" lvl="1" indent="-342900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bar plot where X-axis represents the bin ranges while Y-axis gives information about frequency.</a:t>
            </a:r>
          </a:p>
          <a:p>
            <a:pPr marL="299085" indent="-287020">
              <a:lnSpc>
                <a:spcPts val="2330"/>
              </a:lnSpc>
              <a:buFont typeface="Wingdings"/>
              <a:buChar char=""/>
              <a:tabLst>
                <a:tab pos="29972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Bar</a:t>
            </a:r>
            <a:r>
              <a:rPr lang="en-US"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chart:</a:t>
            </a:r>
            <a:endParaRPr lang="en-US" sz="20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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graphical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display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categorical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bars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1372" y="3544646"/>
            <a:ext cx="28041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either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vertical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2994" y="3544646"/>
            <a:ext cx="38804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different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height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bar(</a:t>
            </a:r>
            <a:r>
              <a:rPr sz="2000" b="1" spc="2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horizontal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Pie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chart: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994" y="4459604"/>
            <a:ext cx="685419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circular statistical graph which is divided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slices  to </a:t>
            </a:r>
            <a:r>
              <a:rPr sz="2000" dirty="0">
                <a:latin typeface="Times New Roman"/>
                <a:cs typeface="Times New Roman"/>
              </a:rPr>
              <a:t>illustrate the numerical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proportion.</a:t>
            </a:r>
            <a:endParaRPr sz="20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Scatter</a:t>
            </a:r>
            <a:r>
              <a:rPr sz="20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chart: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Scatter plots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plot data </a:t>
            </a:r>
            <a:r>
              <a:rPr sz="2000" spc="-5" dirty="0">
                <a:latin typeface="Times New Roman"/>
                <a:cs typeface="Times New Roman"/>
              </a:rPr>
              <a:t>points on horizontal and  vertical axis in the </a:t>
            </a:r>
            <a:r>
              <a:rPr sz="2000" spc="-10" dirty="0">
                <a:latin typeface="Times New Roman"/>
                <a:cs typeface="Times New Roman"/>
              </a:rPr>
              <a:t>attempt to </a:t>
            </a:r>
            <a:r>
              <a:rPr sz="2000" dirty="0">
                <a:latin typeface="Times New Roman"/>
                <a:cs typeface="Times New Roman"/>
              </a:rPr>
              <a:t>show how </a:t>
            </a:r>
            <a:r>
              <a:rPr sz="2000" spc="-5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variable  is affected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another(correlation).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tplotlib Tutorial - javatpoint">
            <a:extLst>
              <a:ext uri="{FF2B5EF4-FFF2-40B4-BE49-F238E27FC236}">
                <a16:creationId xmlns:a16="http://schemas.microsoft.com/office/drawing/2014/main" id="{D6450C56-9215-4F62-BDB9-5A2AD3E27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3848" y="1143000"/>
            <a:ext cx="538189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bject 5">
            <a:extLst>
              <a:ext uri="{FF2B5EF4-FFF2-40B4-BE49-F238E27FC236}">
                <a16:creationId xmlns:a16="http://schemas.microsoft.com/office/drawing/2014/main" id="{7976C3C2-6F1D-4388-8768-3AFC614656F1}"/>
              </a:ext>
            </a:extLst>
          </p:cNvPr>
          <p:cNvSpPr txBox="1">
            <a:spLocks/>
          </p:cNvSpPr>
          <p:nvPr/>
        </p:nvSpPr>
        <p:spPr>
          <a:xfrm>
            <a:off x="4333381" y="4800600"/>
            <a:ext cx="4298165" cy="1303562"/>
          </a:xfrm>
          <a:prstGeom prst="rect">
            <a:avLst/>
          </a:prstGeom>
          <a:solidFill>
            <a:srgbClr val="000000"/>
          </a:solidFill>
          <a:ln w="38100">
            <a:solidFill>
              <a:schemeClr val="accent1"/>
            </a:solidFill>
          </a:ln>
          <a:effectLst/>
        </p:spPr>
        <p:txBody>
          <a:bodyPr vert="horz" wrap="square" lIns="0" tIns="193675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90805">
              <a:spcBef>
                <a:spcPts val="1525"/>
              </a:spcBef>
            </a:pPr>
            <a:r>
              <a:rPr lang="en-IN" sz="3600" b="1" spc="170" dirty="0">
                <a:solidFill>
                  <a:schemeClr val="accent1"/>
                </a:solidFill>
                <a:latin typeface="Trebuchet MS"/>
                <a:cs typeface="Trebuchet MS"/>
              </a:rPr>
              <a:t>Commonly </a:t>
            </a:r>
            <a:r>
              <a:rPr lang="en-IN" sz="3600" b="1" spc="-40" dirty="0">
                <a:solidFill>
                  <a:schemeClr val="accent1"/>
                </a:solidFill>
                <a:latin typeface="Trebuchet MS"/>
                <a:cs typeface="Trebuchet MS"/>
              </a:rPr>
              <a:t>used </a:t>
            </a:r>
            <a:r>
              <a:rPr lang="en-IN" sz="3600" b="1" spc="15" dirty="0">
                <a:solidFill>
                  <a:schemeClr val="accent1"/>
                </a:solidFill>
                <a:latin typeface="Trebuchet MS"/>
                <a:cs typeface="Trebuchet MS"/>
              </a:rPr>
              <a:t>chart  </a:t>
            </a:r>
            <a:r>
              <a:rPr lang="en-IN" sz="3600" b="1" spc="-38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IN" sz="3600" b="1" spc="-110" dirty="0">
                <a:solidFill>
                  <a:schemeClr val="accent1"/>
                </a:solidFill>
                <a:latin typeface="Trebuchet MS"/>
                <a:cs typeface="Trebuchet MS"/>
              </a:rPr>
              <a:t>type</a:t>
            </a:r>
            <a:endParaRPr lang="en-IN" sz="360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7111" y="362711"/>
            <a:ext cx="7581900" cy="6286500"/>
            <a:chOff x="1277111" y="362711"/>
            <a:chExt cx="7581900" cy="62865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296161" y="381761"/>
              <a:ext cx="7543800" cy="6248400"/>
            </a:xfrm>
            <a:custGeom>
              <a:avLst/>
              <a:gdLst/>
              <a:ahLst/>
              <a:cxnLst/>
              <a:rect l="l" t="t" r="r" b="b"/>
              <a:pathLst>
                <a:path w="7543800" h="6248400">
                  <a:moveTo>
                    <a:pt x="7543800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7543800" y="6248400"/>
                  </a:lnTo>
                  <a:lnTo>
                    <a:pt x="75438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6161" y="381761"/>
              <a:ext cx="7543800" cy="6248400"/>
            </a:xfrm>
            <a:custGeom>
              <a:avLst/>
              <a:gdLst/>
              <a:ahLst/>
              <a:cxnLst/>
              <a:rect l="l" t="t" r="r" b="b"/>
              <a:pathLst>
                <a:path w="7543800" h="6248400">
                  <a:moveTo>
                    <a:pt x="0" y="6248400"/>
                  </a:moveTo>
                  <a:lnTo>
                    <a:pt x="7543800" y="62484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6248400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9568" y="474992"/>
            <a:ext cx="7345680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743835">
              <a:lnSpc>
                <a:spcPct val="100000"/>
              </a:lnSpc>
              <a:spcBef>
                <a:spcPts val="105"/>
              </a:spcBef>
              <a:tabLst>
                <a:tab pos="99123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43835">
              <a:lnSpc>
                <a:spcPct val="100000"/>
              </a:lnSpc>
              <a:spcBef>
                <a:spcPts val="105"/>
              </a:spcBef>
              <a:tabLst>
                <a:tab pos="991235" algn="l"/>
              </a:tabLst>
            </a:pPr>
            <a:r>
              <a:rPr sz="2000" dirty="0" err="1">
                <a:latin typeface="Times New Roman"/>
                <a:cs typeface="Times New Roman"/>
              </a:rPr>
              <a:t>langs</a:t>
            </a:r>
            <a:r>
              <a:rPr sz="2000" dirty="0">
                <a:latin typeface="Times New Roman"/>
                <a:cs typeface="Times New Roman"/>
              </a:rPr>
              <a:t>	= </a:t>
            </a:r>
            <a:r>
              <a:rPr sz="2000" spc="-5" dirty="0">
                <a:latin typeface="Times New Roman"/>
                <a:cs typeface="Times New Roman"/>
              </a:rPr>
              <a:t>['C', </a:t>
            </a:r>
            <a:r>
              <a:rPr sz="2000" spc="-10" dirty="0">
                <a:latin typeface="Times New Roman"/>
                <a:cs typeface="Times New Roman"/>
              </a:rPr>
              <a:t>'C++', </a:t>
            </a:r>
            <a:r>
              <a:rPr sz="2000" spc="-5" dirty="0">
                <a:latin typeface="Times New Roman"/>
                <a:cs typeface="Times New Roman"/>
              </a:rPr>
              <a:t>'Java', 'Python', 'PHP']  </a:t>
            </a:r>
            <a:r>
              <a:rPr sz="2000" dirty="0">
                <a:latin typeface="Times New Roman"/>
                <a:cs typeface="Times New Roman"/>
              </a:rPr>
              <a:t>students 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[23,17,35,29,12]</a:t>
            </a:r>
          </a:p>
          <a:p>
            <a:pPr marL="12700" marR="5080">
              <a:lnSpc>
                <a:spcPct val="100000"/>
              </a:lnSpc>
            </a:pPr>
            <a:r>
              <a:rPr lang="en-IN" sz="2000" spc="-5" dirty="0" err="1">
                <a:latin typeface="Times New Roman"/>
                <a:cs typeface="Times New Roman"/>
              </a:rPr>
              <a:t>plt.bar</a:t>
            </a:r>
            <a:r>
              <a:rPr lang="en-IN" sz="2000" spc="-5" dirty="0">
                <a:latin typeface="Times New Roman"/>
                <a:cs typeface="Times New Roman"/>
              </a:rPr>
              <a:t>(</a:t>
            </a:r>
            <a:r>
              <a:rPr lang="en-IN" sz="2000" spc="-5" dirty="0" err="1">
                <a:latin typeface="Times New Roman"/>
                <a:cs typeface="Times New Roman"/>
              </a:rPr>
              <a:t>langs</a:t>
            </a:r>
            <a:r>
              <a:rPr lang="en-IN" sz="2000" spc="-5" dirty="0">
                <a:latin typeface="Times New Roman"/>
                <a:cs typeface="Times New Roman"/>
              </a:rPr>
              <a:t>, </a:t>
            </a:r>
            <a:r>
              <a:rPr lang="en-IN" sz="2000" dirty="0">
                <a:latin typeface="Times New Roman"/>
                <a:cs typeface="Times New Roman"/>
              </a:rPr>
              <a:t>students, color = </a:t>
            </a:r>
            <a:r>
              <a:rPr lang="en-IN" sz="2000" spc="-5" dirty="0">
                <a:latin typeface="Times New Roman"/>
                <a:cs typeface="Times New Roman"/>
              </a:rPr>
              <a:t>['red', 'green',‘ blue', ‘magenta', 'orange</a:t>
            </a:r>
            <a:r>
              <a:rPr sz="2000" spc="-5" dirty="0">
                <a:latin typeface="Times New Roman"/>
                <a:cs typeface="Times New Roman"/>
              </a:rPr>
              <a:t>'])  plt.xlabel('Languages')</a:t>
            </a:r>
            <a:endParaRPr sz="2000" dirty="0">
              <a:latin typeface="Times New Roman"/>
              <a:cs typeface="Times New Roman"/>
            </a:endParaRPr>
          </a:p>
          <a:p>
            <a:pPr marL="12700" marR="324231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plt.ylabel('Number </a:t>
            </a:r>
            <a:r>
              <a:rPr sz="2000" dirty="0">
                <a:latin typeface="Times New Roman"/>
                <a:cs typeface="Times New Roman"/>
              </a:rPr>
              <a:t>of Student')  </a:t>
            </a:r>
            <a:r>
              <a:rPr sz="2000" spc="-5" dirty="0">
                <a:latin typeface="Times New Roman"/>
                <a:cs typeface="Times New Roman"/>
              </a:rPr>
              <a:t>plt.title('Admission </a:t>
            </a:r>
            <a:r>
              <a:rPr sz="2000" dirty="0">
                <a:latin typeface="Times New Roman"/>
                <a:cs typeface="Times New Roman"/>
              </a:rPr>
              <a:t>Info in each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course')  plt.show()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87780" y="2705100"/>
            <a:ext cx="7208520" cy="3810000"/>
            <a:chOff x="1287780" y="2705100"/>
            <a:chExt cx="7208520" cy="3810000"/>
          </a:xfrm>
        </p:grpSpPr>
        <p:sp>
          <p:nvSpPr>
            <p:cNvPr id="8" name="object 8"/>
            <p:cNvSpPr/>
            <p:nvPr/>
          </p:nvSpPr>
          <p:spPr>
            <a:xfrm>
              <a:off x="3505200" y="2743200"/>
              <a:ext cx="4953000" cy="3733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6150" y="2724150"/>
              <a:ext cx="4991100" cy="3771900"/>
            </a:xfrm>
            <a:custGeom>
              <a:avLst/>
              <a:gdLst/>
              <a:ahLst/>
              <a:cxnLst/>
              <a:rect l="l" t="t" r="r" b="b"/>
              <a:pathLst>
                <a:path w="4991100" h="3771900">
                  <a:moveTo>
                    <a:pt x="0" y="3771900"/>
                  </a:moveTo>
                  <a:lnTo>
                    <a:pt x="4991100" y="37719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37719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7780" y="4032503"/>
              <a:ext cx="2321814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6794" y="4134688"/>
            <a:ext cx="1814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Bar</a:t>
            </a:r>
            <a:r>
              <a:rPr sz="3200" b="1" spc="-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Chart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7111" y="343857"/>
            <a:ext cx="7581900" cy="6286500"/>
            <a:chOff x="1277111" y="362711"/>
            <a:chExt cx="7581900" cy="62865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296161" y="381761"/>
              <a:ext cx="7543800" cy="6248400"/>
            </a:xfrm>
            <a:custGeom>
              <a:avLst/>
              <a:gdLst/>
              <a:ahLst/>
              <a:cxnLst/>
              <a:rect l="l" t="t" r="r" b="b"/>
              <a:pathLst>
                <a:path w="7543800" h="6248400">
                  <a:moveTo>
                    <a:pt x="7543800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7543800" y="6248400"/>
                  </a:lnTo>
                  <a:lnTo>
                    <a:pt x="75438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6161" y="381761"/>
              <a:ext cx="7543800" cy="6248400"/>
            </a:xfrm>
            <a:custGeom>
              <a:avLst/>
              <a:gdLst/>
              <a:ahLst/>
              <a:cxnLst/>
              <a:rect l="l" t="t" r="r" b="b"/>
              <a:pathLst>
                <a:path w="7543800" h="6248400">
                  <a:moveTo>
                    <a:pt x="0" y="6248400"/>
                  </a:moveTo>
                  <a:lnTo>
                    <a:pt x="7543800" y="624840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6248400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8920" y="381761"/>
            <a:ext cx="7329170" cy="37196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#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frequencies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ages= </a:t>
            </a:r>
            <a:r>
              <a:rPr dirty="0">
                <a:latin typeface="Times New Roman"/>
                <a:cs typeface="Times New Roman"/>
              </a:rPr>
              <a:t>[2,5,70,40,30,45,50,45,43,40,44, 60,7,13,57,18,90,77, 32,21,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20,</a:t>
            </a:r>
            <a:r>
              <a:rPr lang="en-US" dirty="0">
                <a:latin typeface="Times New Roman"/>
                <a:cs typeface="Times New Roman"/>
              </a:rPr>
              <a:t>44</a:t>
            </a:r>
            <a:r>
              <a:rPr dirty="0">
                <a:latin typeface="Times New Roman"/>
                <a:cs typeface="Times New Roman"/>
              </a:rPr>
              <a:t>]</a:t>
            </a: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# setting the ranges and no. of</a:t>
            </a:r>
            <a:r>
              <a:rPr sz="2000" b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intervals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range = (0,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100)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bins =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# plotting a</a:t>
            </a:r>
            <a:r>
              <a:rPr sz="20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histogram</a:t>
            </a:r>
            <a:endParaRPr sz="2000" dirty="0">
              <a:latin typeface="Times New Roman"/>
              <a:cs typeface="Times New Roman"/>
            </a:endParaRPr>
          </a:p>
          <a:p>
            <a:pPr marL="12700" marR="31051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plt.hist(ages, </a:t>
            </a:r>
            <a:r>
              <a:rPr sz="2000" dirty="0">
                <a:latin typeface="Times New Roman"/>
                <a:cs typeface="Times New Roman"/>
              </a:rPr>
              <a:t>bins, range, color = 'green', </a:t>
            </a:r>
            <a:r>
              <a:rPr sz="2000" spc="-5" dirty="0">
                <a:latin typeface="Times New Roman"/>
                <a:cs typeface="Times New Roman"/>
              </a:rPr>
              <a:t>histtype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'bar', </a:t>
            </a:r>
            <a:r>
              <a:rPr sz="2000" dirty="0">
                <a:latin typeface="Times New Roman"/>
                <a:cs typeface="Times New Roman"/>
              </a:rPr>
              <a:t>rwidth=0.8)  </a:t>
            </a:r>
            <a:r>
              <a:rPr sz="2000" spc="-5" dirty="0">
                <a:latin typeface="Times New Roman"/>
                <a:cs typeface="Times New Roman"/>
              </a:rPr>
              <a:t>plt.xlabel('</a:t>
            </a:r>
            <a:r>
              <a:rPr lang="en-US" sz="2000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ge')</a:t>
            </a:r>
            <a:endParaRPr sz="2000" dirty="0">
              <a:latin typeface="Times New Roman"/>
              <a:cs typeface="Times New Roman"/>
            </a:endParaRPr>
          </a:p>
          <a:p>
            <a:pPr marL="12700" marR="470789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plt.ylabel('No. 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people')  </a:t>
            </a:r>
            <a:r>
              <a:rPr sz="2000" spc="-5" dirty="0">
                <a:latin typeface="Times New Roman"/>
                <a:cs typeface="Times New Roman"/>
              </a:rPr>
              <a:t>plt.title('My histogram')  </a:t>
            </a:r>
            <a:r>
              <a:rPr sz="2000" dirty="0">
                <a:latin typeface="Times New Roman"/>
                <a:cs typeface="Times New Roman"/>
              </a:rPr>
              <a:t>plt.show()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16380" y="3028950"/>
            <a:ext cx="7265670" cy="3543300"/>
            <a:chOff x="1516380" y="3028950"/>
            <a:chExt cx="7265670" cy="3543300"/>
          </a:xfrm>
        </p:grpSpPr>
        <p:sp>
          <p:nvSpPr>
            <p:cNvPr id="8" name="object 8"/>
            <p:cNvSpPr/>
            <p:nvPr/>
          </p:nvSpPr>
          <p:spPr>
            <a:xfrm>
              <a:off x="4113022" y="3048000"/>
              <a:ext cx="4648200" cy="3505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095750" y="3028950"/>
              <a:ext cx="4686300" cy="3543300"/>
            </a:xfrm>
            <a:custGeom>
              <a:avLst/>
              <a:gdLst/>
              <a:ahLst/>
              <a:cxnLst/>
              <a:rect l="l" t="t" r="r" b="b"/>
              <a:pathLst>
                <a:path w="4686300" h="3543300">
                  <a:moveTo>
                    <a:pt x="0" y="3543300"/>
                  </a:moveTo>
                  <a:lnTo>
                    <a:pt x="4686300" y="354330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3543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6380" y="4643627"/>
              <a:ext cx="2387346" cy="896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55394" y="4745558"/>
            <a:ext cx="18821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Histogram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7111" y="362711"/>
            <a:ext cx="7581900" cy="5979160"/>
            <a:chOff x="1277111" y="362711"/>
            <a:chExt cx="7581900" cy="59791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296161" y="381761"/>
              <a:ext cx="7543800" cy="5941060"/>
            </a:xfrm>
            <a:custGeom>
              <a:avLst/>
              <a:gdLst/>
              <a:ahLst/>
              <a:cxnLst/>
              <a:rect l="l" t="t" r="r" b="b"/>
              <a:pathLst>
                <a:path w="7543800" h="5941060">
                  <a:moveTo>
                    <a:pt x="7543800" y="0"/>
                  </a:moveTo>
                  <a:lnTo>
                    <a:pt x="0" y="0"/>
                  </a:lnTo>
                  <a:lnTo>
                    <a:pt x="0" y="5940552"/>
                  </a:lnTo>
                  <a:lnTo>
                    <a:pt x="7543800" y="5940552"/>
                  </a:lnTo>
                  <a:lnTo>
                    <a:pt x="75438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296161" y="381761"/>
              <a:ext cx="7543800" cy="5941060"/>
            </a:xfrm>
            <a:custGeom>
              <a:avLst/>
              <a:gdLst/>
              <a:ahLst/>
              <a:cxnLst/>
              <a:rect l="l" t="t" r="r" b="b"/>
              <a:pathLst>
                <a:path w="7543800" h="5941060">
                  <a:moveTo>
                    <a:pt x="0" y="5940552"/>
                  </a:moveTo>
                  <a:lnTo>
                    <a:pt x="7543800" y="5940552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5940552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1600" y="449885"/>
            <a:ext cx="6552565" cy="58894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# x-axis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x 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[1,2,3,4,5,6,7,8,9,10]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# y-axis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y 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[2,4,5,7,6,8,9,11,12,12]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# plotting points as a </a:t>
            </a:r>
            <a:r>
              <a:rPr sz="2000" spc="-5" dirty="0">
                <a:latin typeface="Times New Roman"/>
                <a:cs typeface="Times New Roman"/>
              </a:rPr>
              <a:t>scatter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plot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plt.</a:t>
            </a:r>
            <a:r>
              <a:rPr sz="2000" b="1" spc="-5" dirty="0">
                <a:latin typeface="Times New Roman"/>
                <a:cs typeface="Times New Roman"/>
              </a:rPr>
              <a:t>scatter</a:t>
            </a:r>
            <a:r>
              <a:rPr sz="2000" spc="-5" dirty="0">
                <a:latin typeface="Times New Roman"/>
                <a:cs typeface="Times New Roman"/>
              </a:rPr>
              <a:t>(x, </a:t>
            </a:r>
            <a:r>
              <a:rPr sz="2000" spc="-70" dirty="0">
                <a:latin typeface="Times New Roman"/>
                <a:cs typeface="Times New Roman"/>
              </a:rPr>
              <a:t>y, </a:t>
            </a:r>
            <a:r>
              <a:rPr sz="2000" dirty="0">
                <a:latin typeface="Times New Roman"/>
                <a:cs typeface="Times New Roman"/>
              </a:rPr>
              <a:t>label= "Stars", color= "red", </a:t>
            </a:r>
            <a:r>
              <a:rPr sz="2000" spc="-5" dirty="0">
                <a:latin typeface="Times New Roman"/>
                <a:cs typeface="Times New Roman"/>
              </a:rPr>
              <a:t>marker= </a:t>
            </a:r>
            <a:r>
              <a:rPr sz="2000" dirty="0">
                <a:latin typeface="Times New Roman"/>
                <a:cs typeface="Times New Roman"/>
              </a:rPr>
              <a:t>"*",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s=80)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457517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# x-axis </a:t>
            </a:r>
            <a:r>
              <a:rPr sz="2000" spc="-5" dirty="0">
                <a:latin typeface="Times New Roman"/>
                <a:cs typeface="Times New Roman"/>
              </a:rPr>
              <a:t>label  plt.xlabel('x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axis')  </a:t>
            </a:r>
            <a:r>
              <a:rPr sz="2000" dirty="0">
                <a:latin typeface="Times New Roman"/>
                <a:cs typeface="Times New Roman"/>
              </a:rPr>
              <a:t># frequency </a:t>
            </a:r>
            <a:r>
              <a:rPr sz="2000" spc="-5" dirty="0">
                <a:latin typeface="Times New Roman"/>
                <a:cs typeface="Times New Roman"/>
              </a:rPr>
              <a:t>label  plt.ylabel('y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axis')  </a:t>
            </a:r>
            <a:r>
              <a:rPr sz="2000" dirty="0">
                <a:latin typeface="Times New Roman"/>
                <a:cs typeface="Times New Roman"/>
              </a:rPr>
              <a:t># plot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title</a:t>
            </a:r>
            <a:endParaRPr sz="2000" dirty="0">
              <a:latin typeface="Times New Roman"/>
              <a:cs typeface="Times New Roman"/>
            </a:endParaRPr>
          </a:p>
          <a:p>
            <a:pPr marL="12700" marR="392937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plt.title('My scatter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plot!')  </a:t>
            </a:r>
            <a:r>
              <a:rPr sz="2000" dirty="0">
                <a:latin typeface="Times New Roman"/>
                <a:cs typeface="Times New Roman"/>
              </a:rPr>
              <a:t># showing legend  plt.legend()</a:t>
            </a:r>
          </a:p>
          <a:p>
            <a:pPr marL="12700" marR="380365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# function to show 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plot  plt.show()</a:t>
            </a:r>
          </a:p>
        </p:txBody>
      </p:sp>
      <p:sp>
        <p:nvSpPr>
          <p:cNvPr id="7" name="object 7"/>
          <p:cNvSpPr/>
          <p:nvPr/>
        </p:nvSpPr>
        <p:spPr>
          <a:xfrm>
            <a:off x="5225479" y="1083681"/>
            <a:ext cx="3405378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478463" y="1229740"/>
            <a:ext cx="28994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Scatter</a:t>
            </a:r>
            <a:r>
              <a:rPr sz="32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IN"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Diagram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52900" y="3086100"/>
            <a:ext cx="4716780" cy="3243580"/>
            <a:chOff x="4152900" y="3086100"/>
            <a:chExt cx="4716780" cy="3243580"/>
          </a:xfrm>
        </p:grpSpPr>
        <p:sp>
          <p:nvSpPr>
            <p:cNvPr id="10" name="object 10"/>
            <p:cNvSpPr/>
            <p:nvPr/>
          </p:nvSpPr>
          <p:spPr>
            <a:xfrm>
              <a:off x="4191000" y="3124200"/>
              <a:ext cx="4640580" cy="3166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1950" y="3105150"/>
              <a:ext cx="4678680" cy="3205480"/>
            </a:xfrm>
            <a:custGeom>
              <a:avLst/>
              <a:gdLst/>
              <a:ahLst/>
              <a:cxnLst/>
              <a:rect l="l" t="t" r="r" b="b"/>
              <a:pathLst>
                <a:path w="4678680" h="3205479">
                  <a:moveTo>
                    <a:pt x="0" y="3204972"/>
                  </a:moveTo>
                  <a:lnTo>
                    <a:pt x="4678680" y="3204972"/>
                  </a:lnTo>
                  <a:lnTo>
                    <a:pt x="4678680" y="0"/>
                  </a:lnTo>
                  <a:lnTo>
                    <a:pt x="0" y="0"/>
                  </a:lnTo>
                  <a:lnTo>
                    <a:pt x="0" y="32049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7111" y="211881"/>
            <a:ext cx="7581900" cy="5979160"/>
            <a:chOff x="1277111" y="362711"/>
            <a:chExt cx="7581900" cy="597916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296161" y="381761"/>
              <a:ext cx="7543800" cy="5941060"/>
            </a:xfrm>
            <a:custGeom>
              <a:avLst/>
              <a:gdLst/>
              <a:ahLst/>
              <a:cxnLst/>
              <a:rect l="l" t="t" r="r" b="b"/>
              <a:pathLst>
                <a:path w="7543800" h="5941060">
                  <a:moveTo>
                    <a:pt x="7543800" y="0"/>
                  </a:moveTo>
                  <a:lnTo>
                    <a:pt x="0" y="0"/>
                  </a:lnTo>
                  <a:lnTo>
                    <a:pt x="0" y="5940552"/>
                  </a:lnTo>
                  <a:lnTo>
                    <a:pt x="7543800" y="5940552"/>
                  </a:lnTo>
                  <a:lnTo>
                    <a:pt x="75438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6161" y="381761"/>
              <a:ext cx="7543800" cy="5941060"/>
            </a:xfrm>
            <a:custGeom>
              <a:avLst/>
              <a:gdLst/>
              <a:ahLst/>
              <a:cxnLst/>
              <a:rect l="l" t="t" r="r" b="b"/>
              <a:pathLst>
                <a:path w="7543800" h="5941060">
                  <a:moveTo>
                    <a:pt x="0" y="5940552"/>
                  </a:moveTo>
                  <a:lnTo>
                    <a:pt x="7543800" y="5940552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5940552"/>
                  </a:lnTo>
                  <a:close/>
                </a:path>
              </a:pathLst>
            </a:custGeom>
            <a:grpFill/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1368531" y="1631106"/>
            <a:ext cx="7376385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plotting the pie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(slices,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=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activities,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colors=colors,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startangle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 =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autopct =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'%1.1f%%')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4394" y="728708"/>
            <a:ext cx="6289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84700" algn="l"/>
              </a:tabLst>
            </a:pPr>
            <a:r>
              <a:rPr sz="2000" spc="-5" dirty="0">
                <a:latin typeface="Times New Roman"/>
                <a:cs typeface="Times New Roman"/>
              </a:rPr>
              <a:t>activities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['eat', 'sleep',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'work',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'play']</a:t>
            </a:r>
            <a:r>
              <a:rPr sz="2000" dirty="0">
                <a:latin typeface="Times New Roman"/>
                <a:cs typeface="Times New Roman"/>
              </a:rPr>
              <a:t># defining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1014730"/>
            <a:ext cx="6489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slices  </a:t>
            </a:r>
            <a:r>
              <a:rPr sz="2000" dirty="0">
                <a:latin typeface="Times New Roman"/>
                <a:cs typeface="Times New Roman"/>
              </a:rPr>
              <a:t>colo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507" y="1014730"/>
            <a:ext cx="16116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= [3, 7, 8,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6]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['r', </a:t>
            </a:r>
            <a:r>
              <a:rPr sz="2000" spc="-10" dirty="0">
                <a:latin typeface="Times New Roman"/>
                <a:cs typeface="Times New Roman"/>
              </a:rPr>
              <a:t>'y', 'g',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'b']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0865" y="1056254"/>
            <a:ext cx="32181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# portion covered by each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  </a:t>
            </a:r>
            <a:r>
              <a:rPr sz="2000" dirty="0">
                <a:latin typeface="Times New Roman"/>
                <a:cs typeface="Times New Roman"/>
              </a:rPr>
              <a:t># color for each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19116" y="3724876"/>
            <a:ext cx="2490978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06073" y="3829432"/>
            <a:ext cx="19170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Pie</a:t>
            </a:r>
            <a:r>
              <a:rPr sz="360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Chart</a:t>
            </a:r>
            <a:endParaRPr sz="36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26647" y="2579718"/>
            <a:ext cx="4360545" cy="3559614"/>
            <a:chOff x="4686300" y="2705100"/>
            <a:chExt cx="4093845" cy="3578860"/>
          </a:xfrm>
        </p:grpSpPr>
        <p:sp>
          <p:nvSpPr>
            <p:cNvPr id="14" name="object 14"/>
            <p:cNvSpPr/>
            <p:nvPr/>
          </p:nvSpPr>
          <p:spPr>
            <a:xfrm>
              <a:off x="4724400" y="2743200"/>
              <a:ext cx="4017263" cy="35021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5350" y="2724150"/>
              <a:ext cx="4055745" cy="3540760"/>
            </a:xfrm>
            <a:custGeom>
              <a:avLst/>
              <a:gdLst/>
              <a:ahLst/>
              <a:cxnLst/>
              <a:rect l="l" t="t" r="r" b="b"/>
              <a:pathLst>
                <a:path w="4055745" h="3540760">
                  <a:moveTo>
                    <a:pt x="0" y="3540252"/>
                  </a:moveTo>
                  <a:lnTo>
                    <a:pt x="4055363" y="3540252"/>
                  </a:lnTo>
                  <a:lnTo>
                    <a:pt x="4055363" y="0"/>
                  </a:lnTo>
                  <a:lnTo>
                    <a:pt x="0" y="0"/>
                  </a:lnTo>
                  <a:lnTo>
                    <a:pt x="0" y="35402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ABD34FD-4F1A-4F7B-99A5-4CCDF4A04403}"/>
              </a:ext>
            </a:extLst>
          </p:cNvPr>
          <p:cNvSpPr txBox="1"/>
          <p:nvPr/>
        </p:nvSpPr>
        <p:spPr>
          <a:xfrm>
            <a:off x="1296161" y="368718"/>
            <a:ext cx="6495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743835">
              <a:lnSpc>
                <a:spcPct val="100000"/>
              </a:lnSpc>
              <a:spcBef>
                <a:spcPts val="105"/>
              </a:spcBef>
              <a:tabLst>
                <a:tab pos="99123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869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Times New Roman</vt:lpstr>
      <vt:lpstr>Trebuchet MS</vt:lpstr>
      <vt:lpstr>Wingdings</vt:lpstr>
      <vt:lpstr>Parallax</vt:lpstr>
      <vt:lpstr>Data Visualization in Python using Matplotlib</vt:lpstr>
      <vt:lpstr>What is Data Visualization?</vt:lpstr>
      <vt:lpstr>Working with Matplot Library</vt:lpstr>
      <vt:lpstr>Commonly used chart type: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Module</dc:title>
  <dc:creator>ismail - [2010]</dc:creator>
  <cp:lastModifiedBy>MITASHI BANSAL</cp:lastModifiedBy>
  <cp:revision>6</cp:revision>
  <dcterms:created xsi:type="dcterms:W3CDTF">2022-04-03T10:30:49Z</dcterms:created>
  <dcterms:modified xsi:type="dcterms:W3CDTF">2022-04-03T17:04:05Z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2022-04-03T00:00:00Z</vt:filetime>
  </property>
</Properties>
</file>